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56" r:id="rId6"/>
    <p:sldId id="257" r:id="rId7"/>
    <p:sldId id="293" r:id="rId8"/>
    <p:sldId id="333" r:id="rId9"/>
    <p:sldId id="294" r:id="rId10"/>
    <p:sldId id="316" r:id="rId11"/>
    <p:sldId id="295" r:id="rId12"/>
    <p:sldId id="315" r:id="rId13"/>
    <p:sldId id="334" r:id="rId14"/>
    <p:sldId id="317" r:id="rId15"/>
    <p:sldId id="305" r:id="rId16"/>
    <p:sldId id="306" r:id="rId17"/>
    <p:sldId id="307" r:id="rId18"/>
    <p:sldId id="308" r:id="rId19"/>
    <p:sldId id="309" r:id="rId20"/>
    <p:sldId id="321" r:id="rId21"/>
    <p:sldId id="322" r:id="rId22"/>
    <p:sldId id="297" r:id="rId23"/>
    <p:sldId id="310" r:id="rId24"/>
    <p:sldId id="323" r:id="rId25"/>
    <p:sldId id="335" r:id="rId26"/>
    <p:sldId id="318" r:id="rId27"/>
    <p:sldId id="324" r:id="rId28"/>
    <p:sldId id="327" r:id="rId29"/>
    <p:sldId id="325" r:id="rId30"/>
    <p:sldId id="326" r:id="rId31"/>
    <p:sldId id="328" r:id="rId32"/>
    <p:sldId id="329" r:id="rId33"/>
    <p:sldId id="336" r:id="rId34"/>
    <p:sldId id="319" r:id="rId35"/>
    <p:sldId id="330" r:id="rId36"/>
    <p:sldId id="331" r:id="rId37"/>
    <p:sldId id="332" r:id="rId38"/>
    <p:sldId id="337" r:id="rId39"/>
    <p:sldId id="320" r:id="rId4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49505" autoAdjust="0"/>
  </p:normalViewPr>
  <p:slideViewPr>
    <p:cSldViewPr>
      <p:cViewPr varScale="1">
        <p:scale>
          <a:sx n="44" d="100"/>
          <a:sy n="44" d="100"/>
        </p:scale>
        <p:origin x="-226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766"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3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3" name="Date Placeholder 2"/>
          <p:cNvSpPr>
            <a:spLocks noGrp="1"/>
          </p:cNvSpPr>
          <p:nvPr>
            <p:ph type="dt" sz="quarter" idx="1"/>
          </p:nvPr>
        </p:nvSpPr>
        <p:spPr>
          <a:xfrm>
            <a:off x="4419600" y="0"/>
            <a:ext cx="2436813"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4" name="Footer Placeholder 3"/>
          <p:cNvSpPr>
            <a:spLocks noGrp="1"/>
          </p:cNvSpPr>
          <p:nvPr>
            <p:ph type="ftr" sz="quarter" idx="2"/>
          </p:nvPr>
        </p:nvSpPr>
        <p:spPr>
          <a:xfrm>
            <a:off x="0" y="8986520"/>
            <a:ext cx="36576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3884613" y="8986520"/>
            <a:ext cx="2971800" cy="308267"/>
          </a:xfrm>
          <a:prstGeom prst="rect">
            <a:avLst/>
          </a:prstGeom>
        </p:spPr>
        <p:txBody>
          <a:bodyPr vert="horz" lIns="92302" tIns="46151" rIns="92302" bIns="46151" rtlCol="0" anchor="b"/>
          <a:lstStyle>
            <a:lvl1pPr algn="r">
              <a:defRPr sz="12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3"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4" name="Slide Image Placeholder 3"/>
          <p:cNvSpPr>
            <a:spLocks noGrp="1" noRot="1" noChangeAspect="1"/>
          </p:cNvSpPr>
          <p:nvPr>
            <p:ph type="sldImg" idx="2"/>
          </p:nvPr>
        </p:nvSpPr>
        <p:spPr>
          <a:xfrm>
            <a:off x="949325" y="463550"/>
            <a:ext cx="4959350" cy="372110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302" tIns="46151" rIns="92302" bIns="461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lecture takes what you have learned in earlier lectures and shows you how to package your custom branding files in a more reusable fashion using solution packages. More specifically, you will learn how to create custom branding solutions that are reusable, version-able and instantly deployable in any SharePoint 2010 environment. The lecture will demonstrate how to create SharePoint projects in Visual Studio 2010 that include features and template files to deploy custom master pages, CSS files and page layouts within the scope of a target site collection. </a:t>
            </a:r>
            <a:r>
              <a:rPr lang="en-US" sz="1200" kern="1200" smtClean="0">
                <a:solidFill>
                  <a:schemeClr val="tx1"/>
                </a:solidFill>
                <a:effectLst/>
                <a:latin typeface="+mn-lt"/>
                <a:ea typeface="+mn-ea"/>
                <a:cs typeface="+mn-cs"/>
              </a:rPr>
              <a:t>You will also learn how to add custom C# code to a feature receiver and to program using the SharePoint server-side object model so can create features which automatically configure all the sites within a site collection to use one of your custom master pages upon feature activation.</a:t>
            </a:r>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422" y="4416426"/>
            <a:ext cx="5485158" cy="4183063"/>
          </a:xfrm>
          <a:prstGeom prst="rect">
            <a:avLst/>
          </a:prstGeom>
        </p:spPr>
        <p:txBody>
          <a:bodyPr>
            <a:normAutofit/>
          </a:bodyPr>
          <a:lstStyle/>
          <a:p>
            <a:r>
              <a:rPr lang="en-US" sz="1200" kern="1200" dirty="0" smtClean="0">
                <a:solidFill>
                  <a:schemeClr val="tx1"/>
                </a:solidFill>
                <a:effectLst/>
                <a:latin typeface="+mn-lt"/>
                <a:ea typeface="+mn-ea"/>
                <a:cs typeface="+mn-cs"/>
              </a:rPr>
              <a:t>The SharePoint development tools in Microsoft Visual Studio 2010 provide a simple and effective approach to developing solution packages giving you an effective means to package and deploy the files and code that are required to apply branding to SharePoint 2010 sites. This makes it relatively simple to create sandbox-compatible branding solutions which deploy custom master pages, CSS files and images that can be deployed to SharePoint 2010 farms that are running either SharePoint Foundation 2010 or SharePoint Server 2010.</a:t>
            </a:r>
            <a:endParaRPr lang="en-US" dirty="0" smtClean="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11</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422" y="4416426"/>
            <a:ext cx="5485158" cy="4183063"/>
          </a:xfrm>
          <a:prstGeom prst="rect">
            <a:avLst/>
          </a:prstGeom>
        </p:spPr>
        <p:txBody>
          <a:bodyPr>
            <a:normAutofit/>
          </a:bodyPr>
          <a:lstStyle/>
          <a:p>
            <a:r>
              <a:rPr lang="en-US" dirty="0" smtClean="0"/>
              <a:t>The </a:t>
            </a:r>
            <a:r>
              <a:rPr lang="en-US" dirty="0"/>
              <a:t>SharePoint development tools </a:t>
            </a:r>
            <a:r>
              <a:rPr lang="en-US" dirty="0" smtClean="0"/>
              <a:t>provide several</a:t>
            </a:r>
            <a:r>
              <a:rPr lang="en-US" baseline="0" dirty="0" smtClean="0"/>
              <a:t> project templates depending of which type of SharePoint artifact you want to develop. There are project templates for web parts, application pages, list definitions, content types, workflows, etc. However,</a:t>
            </a:r>
            <a:r>
              <a:rPr lang="en-US" dirty="0" smtClean="0"/>
              <a:t> in most cases you can simply create a new project using the </a:t>
            </a:r>
            <a:r>
              <a:rPr lang="en-US" b="1" dirty="0" smtClean="0"/>
              <a:t>Empty SharePoint Solution</a:t>
            </a:r>
            <a:r>
              <a:rPr lang="en-US" dirty="0" smtClean="0"/>
              <a:t> project template. Once you have created the new project, you can simply add features and other types of items using project item templates also provided by the </a:t>
            </a:r>
            <a:r>
              <a:rPr lang="en-US" dirty="0"/>
              <a:t>SharePoint development tools </a:t>
            </a:r>
            <a:r>
              <a:rPr lang="en-US" dirty="0" smtClean="0"/>
              <a:t>.</a:t>
            </a:r>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12</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422" y="4416426"/>
            <a:ext cx="5485158" cy="4183063"/>
          </a:xfrm>
          <a:prstGeom prst="rect">
            <a:avLst/>
          </a:prstGeom>
        </p:spPr>
        <p:txBody>
          <a:bodyPr>
            <a:normAutofit/>
          </a:bodyPr>
          <a:lstStyle/>
          <a:p>
            <a:r>
              <a:rPr lang="en-US" dirty="0" smtClean="0"/>
              <a:t>When</a:t>
            </a:r>
            <a:r>
              <a:rPr lang="en-US" baseline="0" dirty="0" smtClean="0"/>
              <a:t> you create a SharePoint project based on one of the SharePoint project templates, you are guided through a wizard where you have to enter a valid SharePoint URL and set some other properties based on the selected project template. These values are reflected in the project Properties window.</a:t>
            </a:r>
          </a:p>
          <a:p>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13</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a:t>
            </a:r>
            <a:r>
              <a:rPr lang="nl-BE" baseline="0" dirty="0" smtClean="0"/>
              <a:t> add additional features to a SharePoint project by right-clicking the </a:t>
            </a:r>
            <a:r>
              <a:rPr lang="nl-BE" b="1" baseline="0" dirty="0" smtClean="0"/>
              <a:t>Features</a:t>
            </a:r>
            <a:r>
              <a:rPr lang="nl-BE" baseline="0" dirty="0" smtClean="0"/>
              <a:t> node and selecting </a:t>
            </a:r>
            <a:r>
              <a:rPr lang="nl-BE" b="1" baseline="0" dirty="0" smtClean="0"/>
              <a:t>Add Feature</a:t>
            </a:r>
            <a:r>
              <a:rPr lang="nl-BE" baseline="0" dirty="0" smtClean="0"/>
              <a:t>. New features have names like Feature1 and Feature2. When a feature has</a:t>
            </a:r>
            <a:r>
              <a:rPr lang="nl-BE" dirty="0" smtClean="0"/>
              <a:t> been created, you should rename it right away. </a:t>
            </a:r>
          </a:p>
          <a:p>
            <a:endParaRPr lang="nl-BE" dirty="0"/>
          </a:p>
          <a:p>
            <a:r>
              <a:rPr lang="nl-BE" dirty="0" smtClean="0"/>
              <a:t>Every SharePoint feature requires a special file named feature.xml. However, you rarely have to deal directly with a feature.xml file. That's because the SharePoint developer tools create and update the feature.xml behind the scenes and seemlessly build it into the output solution package of the current project. </a:t>
            </a:r>
            <a:endParaRPr lang="nl-BE"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14</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422" y="4416426"/>
            <a:ext cx="5485158" cy="4183063"/>
          </a:xfrm>
          <a:prstGeom prst="rect">
            <a:avLst/>
          </a:prstGeom>
        </p:spPr>
        <p:txBody>
          <a:bodyPr>
            <a:normAutofit/>
          </a:bodyPr>
          <a:lstStyle/>
          <a:p>
            <a:r>
              <a:rPr lang="en-US" dirty="0" smtClean="0"/>
              <a:t>The </a:t>
            </a:r>
            <a:r>
              <a:rPr lang="en-US" dirty="0"/>
              <a:t>SharePoint development tools </a:t>
            </a:r>
            <a:r>
              <a:rPr lang="en-US" dirty="0" smtClean="0"/>
              <a:t> provide a </a:t>
            </a:r>
            <a:r>
              <a:rPr lang="en-US" b="1" dirty="0" smtClean="0"/>
              <a:t>Feature Designer</a:t>
            </a:r>
            <a:r>
              <a:rPr lang="en-US" b="0" baseline="0" dirty="0" smtClean="0"/>
              <a:t> where you can change some properties like the title of the feature and its scope. </a:t>
            </a:r>
          </a:p>
          <a:p>
            <a:endParaRPr lang="en-US" b="0" baseline="0" dirty="0" smtClean="0"/>
          </a:p>
          <a:p>
            <a:r>
              <a:rPr lang="en-US" b="0" baseline="0" dirty="0" smtClean="0"/>
              <a:t>Each feature also has a </a:t>
            </a:r>
            <a:r>
              <a:rPr lang="en-US" b="1" baseline="0" dirty="0" smtClean="0"/>
              <a:t>property shee</a:t>
            </a:r>
            <a:r>
              <a:rPr lang="en-US" b="0" baseline="0" dirty="0" smtClean="0"/>
              <a:t>t where you can also modify properties.</a:t>
            </a:r>
          </a:p>
          <a:p>
            <a:endParaRPr lang="en-US" b="0" baseline="0" dirty="0" smtClean="0"/>
          </a:p>
          <a:p>
            <a:pPr defTabSz="873161">
              <a:defRPr/>
            </a:pPr>
            <a:r>
              <a:rPr lang="en-US" b="0" baseline="0" dirty="0" smtClean="0"/>
              <a:t>If you need to make additional changes to the feature definition, you can edit the feature manifest by </a:t>
            </a:r>
            <a:r>
              <a:rPr lang="en-US" sz="1100" dirty="0"/>
              <a:t>clicking the [</a:t>
            </a:r>
            <a:r>
              <a:rPr lang="en-US" sz="1100" b="1" dirty="0"/>
              <a:t>+]</a:t>
            </a:r>
            <a:r>
              <a:rPr lang="en-US" sz="1100" dirty="0"/>
              <a:t> button next to </a:t>
            </a:r>
            <a:r>
              <a:rPr lang="en-US" sz="1100" b="1" dirty="0"/>
              <a:t>Edit Options</a:t>
            </a:r>
            <a:r>
              <a:rPr lang="en-US" sz="1100" dirty="0"/>
              <a:t> and type in your changes.</a:t>
            </a:r>
            <a:endParaRPr lang="nl-BE" sz="1100" dirty="0"/>
          </a:p>
          <a:p>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15</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feature can be extended with a Feature  Receiver. A Feature Receiver allows you to write event handlers in a managed programming  language  such as C# or Visual Basic. These event handlers are executed during feature-specific  events such as feature activation and feature deactivation. The code you write in these event  handlers can access the SharePoint Foundation server-side object model, making it possible  to modify the target site. For example, you can write an event handler that fires during  feature  activation and performs routine initialization tasks such as updating site properties so each site in a site collection links to a single master page in the Master Page Gallery of the top level site.</a:t>
            </a:r>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way you extend the functionality in a SharePoint project is by adding new items created from special project item templates provided by the SharePoint Developer Tools.  These items are known as SharePoint project items. You can see these templates inside </a:t>
            </a:r>
            <a:r>
              <a:rPr lang="en-US" dirty="0" smtClean="0"/>
              <a:t>the </a:t>
            </a:r>
            <a:r>
              <a:rPr lang="en-US" dirty="0"/>
              <a:t>Add New Item dialog </a:t>
            </a:r>
            <a:r>
              <a:rPr lang="en-US" dirty="0" smtClean="0"/>
              <a:t>as </a:t>
            </a:r>
            <a:r>
              <a:rPr lang="en-US" dirty="0"/>
              <a:t>shown in </a:t>
            </a:r>
            <a:r>
              <a:rPr lang="en-US" dirty="0" smtClean="0"/>
              <a:t>the slide above.</a:t>
            </a:r>
          </a:p>
          <a:p>
            <a:endParaRPr lang="en-US" dirty="0"/>
          </a:p>
          <a:p>
            <a:r>
              <a:rPr lang="en-US" dirty="0" smtClean="0"/>
              <a:t> </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17</a:t>
            </a:fld>
            <a:endParaRPr lang="en-US" dirty="0"/>
          </a:p>
        </p:txBody>
      </p:sp>
    </p:spTree>
    <p:extLst>
      <p:ext uri="{BB962C8B-B14F-4D97-AF65-F5344CB8AC3E}">
        <p14:creationId xmlns:p14="http://schemas.microsoft.com/office/powerpoint/2010/main" val="1938001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element manifest files in Features is the way you will declarative do work when a Feature is activated.</a:t>
            </a:r>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18</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extLst>
      <p:ext uri="{BB962C8B-B14F-4D97-AF65-F5344CB8AC3E}">
        <p14:creationId xmlns:p14="http://schemas.microsoft.com/office/powerpoint/2010/main" val="2295052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6422" y="4416426"/>
            <a:ext cx="5485158" cy="4183063"/>
          </a:xfrm>
          <a:prstGeom prst="rect">
            <a:avLst/>
          </a:prstGeom>
        </p:spPr>
        <p:txBody>
          <a:bodyPr>
            <a:normAutofit/>
          </a:bodyPr>
          <a:lstStyle/>
          <a:p>
            <a:r>
              <a:rPr lang="en-US" dirty="0" smtClean="0"/>
              <a:t>Some SharePoint items</a:t>
            </a:r>
            <a:r>
              <a:rPr lang="en-US" baseline="0" dirty="0" smtClean="0"/>
              <a:t> </a:t>
            </a:r>
            <a:r>
              <a:rPr lang="en-US" dirty="0" smtClean="0"/>
              <a:t>require</a:t>
            </a:r>
            <a:r>
              <a:rPr lang="en-US" baseline="0" dirty="0" smtClean="0"/>
              <a:t> you to deploy files to the SharePoint Root Directory. For example, application pages must be deployed inside the _layouts folder. Images can be deployed in the </a:t>
            </a:r>
            <a:r>
              <a:rPr lang="en-US" b="1" baseline="0" dirty="0" smtClean="0"/>
              <a:t>_layouts/images </a:t>
            </a:r>
            <a:r>
              <a:rPr lang="en-US" baseline="0" dirty="0" smtClean="0"/>
              <a:t>folder. In Visual Studio 2010 you deploy files in the SharePoint Root directory by adding mapped folders to a SharePoint project. </a:t>
            </a:r>
          </a:p>
          <a:p>
            <a:endParaRPr lang="en-US" baseline="0" dirty="0" smtClean="0"/>
          </a:p>
          <a:p>
            <a:r>
              <a:rPr lang="en-US" baseline="0" dirty="0" smtClean="0"/>
              <a:t>In order to create a mapped folder, right-click the project in the Solution Explorer, choose </a:t>
            </a:r>
            <a:r>
              <a:rPr lang="en-US" b="1" baseline="0" dirty="0" smtClean="0"/>
              <a:t>Add » SharePoint “Layouts” Mapped Folder </a:t>
            </a:r>
            <a:r>
              <a:rPr lang="en-US" baseline="0" dirty="0" smtClean="0"/>
              <a:t>or </a:t>
            </a:r>
            <a:r>
              <a:rPr lang="en-US" b="1" baseline="0" dirty="0" smtClean="0"/>
              <a:t>SharePoint “Images” Mapped Folder</a:t>
            </a:r>
            <a:r>
              <a:rPr lang="en-US" baseline="0" dirty="0" smtClean="0"/>
              <a:t>. If you need to deploy files to another folder in the SharePoint root, you can choose </a:t>
            </a:r>
            <a:r>
              <a:rPr lang="en-US" b="1" baseline="0" dirty="0" smtClean="0"/>
              <a:t>Add » SharePoint Mapped Folder</a:t>
            </a:r>
            <a:r>
              <a:rPr lang="en-US" baseline="0" dirty="0" smtClean="0"/>
              <a:t>. A dialog will open where you can select the desired folder from a </a:t>
            </a:r>
            <a:r>
              <a:rPr lang="en-US" baseline="0" dirty="0" err="1" smtClean="0"/>
              <a:t>treeview</a:t>
            </a:r>
            <a:r>
              <a:rPr lang="en-US" baseline="0" dirty="0" smtClean="0"/>
              <a:t> representing the SharePoint folder tree.</a:t>
            </a:r>
          </a:p>
          <a:p>
            <a:endParaRPr lang="en-US" baseline="0" dirty="0" smtClean="0"/>
          </a:p>
          <a:p>
            <a:r>
              <a:rPr lang="en-US" baseline="0" dirty="0" smtClean="0"/>
              <a:t>Remember that sandboxed solutions cannot deploy any files into the SharePoint root directory. Therefore, you should avoid using mapped folders inside any SharePoint project that you want to be able to deploy as a sandboxed solution. Fortunately, there are sandbox-friendly alternatives to using mapped folders when create a custom branding solution.</a:t>
            </a:r>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19</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add a new Module SharePoint Project Item Type into a SharePoint project, the  SharePoint Developer Tools create a new top-level folder in the project, which initially  contains two files named elements.xml and sample.txt. The elements.xml file is important  because it contains the Module element CAML markup that will be used to create files within the target site from file templates. The sample.txt doesn’t really have any purpose so can delete or rename it. </a:t>
            </a:r>
          </a:p>
          <a:p>
            <a:endParaRPr lang="en-US" dirty="0" smtClean="0"/>
          </a:p>
          <a:p>
            <a:r>
              <a:rPr lang="en-US" dirty="0" smtClean="0"/>
              <a:t>At a high level, you can think of a Module element as a file set. When you create a Module,  you add one or more inner File elements. The key point is that each File element is used to  create an instance of a file from a file template. The example shown in the slide above is creating two site pages from a pair of site page templates. Keep in mind that the site page templates exists on the file system of the Web server inside the directory of the hosting feature when the hosting solution package is deployed as a farm solution. When the solution package is deployed as a sandboxed solution, the site page templates exists in the solution package's CAB file inside the content database. However, the site page instances are created by  adding entries to the content database.</a:t>
            </a:r>
          </a:p>
          <a:p>
            <a:endParaRPr lang="en-US" dirty="0" smtClean="0"/>
          </a:p>
          <a:p>
            <a:r>
              <a:rPr lang="en-US" dirty="0" smtClean="0"/>
              <a:t>Note that the </a:t>
            </a:r>
            <a:r>
              <a:rPr lang="en-US" b="1" dirty="0" smtClean="0"/>
              <a:t>File</a:t>
            </a:r>
            <a:r>
              <a:rPr lang="en-US" dirty="0" smtClean="0"/>
              <a:t> elements in this example are created with Path attribute values that references the site page templates named Page1.aspx and Page2.aspx. The </a:t>
            </a:r>
            <a:r>
              <a:rPr lang="en-US" b="1" dirty="0" err="1" smtClean="0"/>
              <a:t>Url</a:t>
            </a:r>
            <a:r>
              <a:rPr lang="en-US" dirty="0" smtClean="0"/>
              <a:t> attribute contains the name of the site pages being created, which in this case uses</a:t>
            </a:r>
            <a:r>
              <a:rPr lang="en-US" baseline="0" dirty="0" smtClean="0"/>
              <a:t> the same names as used for the site page templates</a:t>
            </a:r>
            <a:r>
              <a:rPr lang="en-US" dirty="0" smtClean="0"/>
              <a:t>. When you activate the feature  that contains this Module element, SharePoint Foundation creates two</a:t>
            </a:r>
            <a:r>
              <a:rPr lang="en-US" baseline="0" dirty="0" smtClean="0"/>
              <a:t> </a:t>
            </a:r>
            <a:r>
              <a:rPr lang="en-US" dirty="0" smtClean="0"/>
              <a:t>site page instances within the root folder of the target site.</a:t>
            </a:r>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20</a:t>
            </a:fld>
            <a:endParaRPr lang="en-US" dirty="0"/>
          </a:p>
        </p:txBody>
      </p:sp>
    </p:spTree>
    <p:extLst>
      <p:ext uri="{BB962C8B-B14F-4D97-AF65-F5344CB8AC3E}">
        <p14:creationId xmlns:p14="http://schemas.microsoft.com/office/powerpoint/2010/main" val="2778748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3962400" cy="309880"/>
          </a:xfrm>
        </p:spPr>
        <p:txBody>
          <a:bodyPr/>
          <a:lstStyle/>
          <a:p>
            <a:r>
              <a:rPr lang="en-US" smtClean="0"/>
              <a:t>12 - Features and Solutions</a:t>
            </a:r>
            <a:endParaRPr lang="en-US"/>
          </a:p>
        </p:txBody>
      </p:sp>
      <p:sp>
        <p:nvSpPr>
          <p:cNvPr id="9"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0"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p:spPr>
        <p:txBody>
          <a:bodyPr/>
          <a:lstStyle/>
          <a:p>
            <a:r>
              <a:rPr lang="en-US" smtClean="0"/>
              <a:t>12-</a:t>
            </a:r>
            <a:fld id="{073E6628-0705-4E34-90AA-D61A964D0AFD}" type="slidenum">
              <a:rPr lang="en-US" smtClean="0"/>
              <a:pPr/>
              <a:t>21</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development tools in Microsoft Visual Studio 2010 provide a simple and effective approach to packaging and deploying the files and code that are required to apply branding to </a:t>
            </a:r>
            <a:r>
              <a:rPr lang="en-US" dirty="0" smtClean="0"/>
              <a:t>SharePoint </a:t>
            </a:r>
            <a:r>
              <a:rPr lang="en-US" dirty="0"/>
              <a:t>2010 sites using a sandboxed </a:t>
            </a:r>
            <a:r>
              <a:rPr lang="en-US" dirty="0" smtClean="0"/>
              <a:t>solution.</a:t>
            </a:r>
          </a:p>
          <a:p>
            <a:endParaRPr lang="en-US" dirty="0"/>
          </a:p>
          <a:p>
            <a:r>
              <a:rPr lang="en-US" dirty="0" smtClean="0"/>
              <a:t>This section will walk through a best </a:t>
            </a:r>
            <a:r>
              <a:rPr lang="en-US" dirty="0"/>
              <a:t>practice for creating </a:t>
            </a:r>
            <a:r>
              <a:rPr lang="en-US" dirty="0" smtClean="0"/>
              <a:t>a sandbox-compatible </a:t>
            </a:r>
            <a:r>
              <a:rPr lang="en-US" dirty="0"/>
              <a:t>branding </a:t>
            </a:r>
            <a:r>
              <a:rPr lang="en-US" dirty="0" smtClean="0"/>
              <a:t>solution which uses a custom </a:t>
            </a:r>
            <a:r>
              <a:rPr lang="en-US" dirty="0"/>
              <a:t>master </a:t>
            </a:r>
            <a:r>
              <a:rPr lang="en-US" dirty="0" smtClean="0"/>
              <a:t>page, a custom CSS file </a:t>
            </a:r>
            <a:r>
              <a:rPr lang="en-US" dirty="0"/>
              <a:t>and images that can be deployed to SharePoint 2010 farms that are running either SharePoint Foundation 2010 or SharePoint Server 2010</a:t>
            </a:r>
            <a:r>
              <a:rPr lang="en-US" dirty="0" smtClean="0"/>
              <a:t>. Furthermore, the technique shown here can be deployed as either a farm solution or a sandboxed solution.</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23</a:t>
            </a:fld>
            <a:endParaRPr lang="en-US" dirty="0"/>
          </a:p>
        </p:txBody>
      </p:sp>
    </p:spTree>
    <p:extLst>
      <p:ext uri="{BB962C8B-B14F-4D97-AF65-F5344CB8AC3E}">
        <p14:creationId xmlns:p14="http://schemas.microsoft.com/office/powerpoint/2010/main" val="1447463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begin developing sandboxed solutions, it is important to distinguish between Features that activate at site collection scope and Features that activate at site scope. This is because a Feature that is configured to activate at site collection scope is automatically activated when the user activates the sandboxed solution that contains it. On the other hand, Features that are configured to activate at site scope are not automatically activated. They must be manually activated by the user or activated by using custom code. </a:t>
            </a:r>
            <a:endParaRPr lang="en-US" dirty="0" smtClean="0"/>
          </a:p>
          <a:p>
            <a:endParaRPr lang="en-US" dirty="0"/>
          </a:p>
          <a:p>
            <a:r>
              <a:rPr lang="en-US" dirty="0" smtClean="0"/>
              <a:t>For </a:t>
            </a:r>
            <a:r>
              <a:rPr lang="en-US" dirty="0"/>
              <a:t>this reason, you should generally design a sandboxed solution with at least one Feature configured to activate at site collection scope. This enables you to take control when the user activates your sandboxed solution</a:t>
            </a:r>
            <a:r>
              <a:rPr lang="en-US" dirty="0" smtClean="0"/>
              <a:t>. In our example, this feature has been named </a:t>
            </a:r>
            <a:r>
              <a:rPr lang="en-US" b="1" dirty="0" err="1" smtClean="0"/>
              <a:t>MainSite</a:t>
            </a:r>
            <a:r>
              <a:rPr lang="en-US" dirty="0" smtClean="0"/>
              <a:t> to signify it has a scope value of Site and, therefore, activates at site collection level.</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24</a:t>
            </a:fld>
            <a:endParaRPr lang="en-US" dirty="0"/>
          </a:p>
        </p:txBody>
      </p:sp>
    </p:spTree>
    <p:extLst>
      <p:ext uri="{BB962C8B-B14F-4D97-AF65-F5344CB8AC3E}">
        <p14:creationId xmlns:p14="http://schemas.microsoft.com/office/powerpoint/2010/main" val="3671256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Module element </a:t>
            </a:r>
            <a:r>
              <a:rPr lang="en-US" dirty="0" smtClean="0"/>
              <a:t>to </a:t>
            </a:r>
            <a:r>
              <a:rPr lang="en-US" dirty="0"/>
              <a:t>provision files in a document library, such as the master page gallery, it is important that you configure the </a:t>
            </a:r>
            <a:r>
              <a:rPr lang="en-US" b="1" dirty="0" err="1"/>
              <a:t>Url</a:t>
            </a:r>
            <a:r>
              <a:rPr lang="en-US" dirty="0"/>
              <a:t> attribute of the </a:t>
            </a:r>
            <a:r>
              <a:rPr lang="en-US" b="1" dirty="0"/>
              <a:t>Module</a:t>
            </a:r>
            <a:r>
              <a:rPr lang="en-US" dirty="0"/>
              <a:t> element by using the site-relative path to the root of the document library</a:t>
            </a:r>
            <a:r>
              <a:rPr lang="en-US" dirty="0" smtClean="0"/>
              <a:t>. This is something you must do by hand when using the SharePoint developer tools.</a:t>
            </a:r>
          </a:p>
          <a:p>
            <a:endParaRPr lang="en-US" dirty="0"/>
          </a:p>
          <a:p>
            <a:r>
              <a:rPr lang="en-US" dirty="0" smtClean="0"/>
              <a:t>When </a:t>
            </a:r>
            <a:r>
              <a:rPr lang="en-US" dirty="0"/>
              <a:t>you provision a master page to the master page gallery, the </a:t>
            </a:r>
            <a:r>
              <a:rPr lang="en-US" b="1" dirty="0" err="1"/>
              <a:t>Url</a:t>
            </a:r>
            <a:r>
              <a:rPr lang="en-US" dirty="0"/>
              <a:t> attribute of the Module element should always be configured with the standard path of </a:t>
            </a:r>
            <a:r>
              <a:rPr lang="en-US" b="1" dirty="0"/>
              <a:t>_catalogs/</a:t>
            </a:r>
            <a:r>
              <a:rPr lang="en-US" b="1" dirty="0" err="1"/>
              <a:t>masterpage</a:t>
            </a:r>
            <a:r>
              <a:rPr lang="en-US" dirty="0"/>
              <a:t>.  When you provision a file into the scope of a document library, each </a:t>
            </a:r>
            <a:r>
              <a:rPr lang="en-US" b="1" dirty="0"/>
              <a:t>File</a:t>
            </a:r>
            <a:r>
              <a:rPr lang="en-US" dirty="0"/>
              <a:t> </a:t>
            </a:r>
            <a:r>
              <a:rPr lang="en-US" dirty="0" smtClean="0"/>
              <a:t>element should </a:t>
            </a:r>
            <a:r>
              <a:rPr lang="en-US" dirty="0"/>
              <a:t>contain a </a:t>
            </a:r>
            <a:r>
              <a:rPr lang="en-US" b="1" dirty="0"/>
              <a:t>Type</a:t>
            </a:r>
            <a:r>
              <a:rPr lang="en-US" dirty="0"/>
              <a:t> attribute with a value of </a:t>
            </a:r>
            <a:r>
              <a:rPr lang="en-US" b="1" dirty="0" err="1"/>
              <a:t>GhostableInLibrary</a:t>
            </a:r>
            <a:r>
              <a:rPr lang="en-US" dirty="0"/>
              <a:t>, as seen in the </a:t>
            </a:r>
            <a:r>
              <a:rPr lang="en-US" dirty="0" smtClean="0"/>
              <a:t>slide above. </a:t>
            </a:r>
            <a:r>
              <a:rPr lang="en-US" dirty="0"/>
              <a:t>When you provision master pages in SharePoint 2010, you should also add two </a:t>
            </a:r>
            <a:r>
              <a:rPr lang="en-US" b="1" dirty="0"/>
              <a:t>Property</a:t>
            </a:r>
            <a:r>
              <a:rPr lang="en-US" dirty="0"/>
              <a:t> elements inside the </a:t>
            </a:r>
            <a:r>
              <a:rPr lang="en-US" b="1" dirty="0"/>
              <a:t>File</a:t>
            </a:r>
            <a:r>
              <a:rPr lang="en-US" dirty="0"/>
              <a:t> element to configure two important properties named </a:t>
            </a:r>
            <a:r>
              <a:rPr lang="en-US" b="1" dirty="0"/>
              <a:t>UIVersion</a:t>
            </a:r>
            <a:r>
              <a:rPr lang="en-US" dirty="0"/>
              <a:t> and </a:t>
            </a:r>
            <a:r>
              <a:rPr lang="en-US" b="1" dirty="0" err="1"/>
              <a:t>ContentTypeId</a:t>
            </a:r>
            <a:r>
              <a:rPr lang="en-US" dirty="0" smtClean="0"/>
              <a:t>.</a:t>
            </a:r>
          </a:p>
          <a:p>
            <a:endParaRPr lang="en-US" dirty="0"/>
          </a:p>
          <a:p>
            <a:r>
              <a:rPr lang="en-US" dirty="0" smtClean="0"/>
              <a:t>SharePoint </a:t>
            </a:r>
            <a:r>
              <a:rPr lang="en-US" dirty="0"/>
              <a:t>Foundation uses the </a:t>
            </a:r>
            <a:r>
              <a:rPr lang="en-US" b="1" dirty="0"/>
              <a:t>UIVersion</a:t>
            </a:r>
            <a:r>
              <a:rPr lang="en-US" dirty="0"/>
              <a:t> property of a master page to differentiate between master pages designed for the new SharePoint 2010 </a:t>
            </a:r>
            <a:r>
              <a:rPr lang="en-US" dirty="0" smtClean="0"/>
              <a:t>UI and the </a:t>
            </a:r>
            <a:r>
              <a:rPr lang="en-US" dirty="0"/>
              <a:t>older </a:t>
            </a:r>
            <a:r>
              <a:rPr lang="en-US" dirty="0" smtClean="0"/>
              <a:t>SharePoint 2007 UI. </a:t>
            </a:r>
            <a:r>
              <a:rPr lang="en-US" dirty="0"/>
              <a:t>If you design your master page based on the SharePoint 2010 UI, you should configure the UIVersion property with a value of 4</a:t>
            </a:r>
            <a:r>
              <a:rPr lang="en-US" dirty="0" smtClean="0"/>
              <a:t>.</a:t>
            </a:r>
          </a:p>
          <a:p>
            <a:endParaRPr lang="en-US" dirty="0" smtClean="0"/>
          </a:p>
          <a:p>
            <a:r>
              <a:rPr lang="en-US" dirty="0" smtClean="0"/>
              <a:t>The </a:t>
            </a:r>
            <a:r>
              <a:rPr lang="en-US" b="1" dirty="0" err="1"/>
              <a:t>ContentTypeId</a:t>
            </a:r>
            <a:r>
              <a:rPr lang="en-US" dirty="0"/>
              <a:t> property is used to differentiate between master pages and page layouts that are used </a:t>
            </a:r>
            <a:r>
              <a:rPr lang="en-US" dirty="0" smtClean="0"/>
              <a:t>in publishing </a:t>
            </a:r>
            <a:r>
              <a:rPr lang="en-US" dirty="0"/>
              <a:t>sites. When you deploy a master page, you should configure it with the correct </a:t>
            </a:r>
            <a:r>
              <a:rPr lang="en-US" b="1" dirty="0" err="1"/>
              <a:t>ContentTypeId</a:t>
            </a:r>
            <a:r>
              <a:rPr lang="en-US" dirty="0"/>
              <a:t> value for master pages, which is </a:t>
            </a:r>
            <a:r>
              <a:rPr lang="en-US" b="1" dirty="0"/>
              <a:t>0x010105.</a:t>
            </a:r>
            <a:r>
              <a:rPr lang="en-US" dirty="0"/>
              <a:t> </a:t>
            </a:r>
          </a:p>
          <a:p>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25</a:t>
            </a:fld>
            <a:endParaRPr lang="en-US" dirty="0"/>
          </a:p>
        </p:txBody>
      </p:sp>
    </p:spTree>
    <p:extLst>
      <p:ext uri="{BB962C8B-B14F-4D97-AF65-F5344CB8AC3E}">
        <p14:creationId xmlns:p14="http://schemas.microsoft.com/office/powerpoint/2010/main" val="1415641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t>
            </a:r>
            <a:r>
              <a:rPr lang="en-US" dirty="0"/>
              <a:t>is a best practice in SharePoint 2010 to deploy custom CSS files in the Style Library because it works with both sandboxed solutions and farm solutions. This technique works in farms that are running SharePoint Server 2010 and also farms that are running only SharePoint Foundation. It must be noted that many other common approaches to branding SharePoint 2010 sites do not provide this level of flexibility</a:t>
            </a:r>
            <a:r>
              <a:rPr lang="en-US" dirty="0" smtClean="0"/>
              <a:t>. For example, a custom solution which deploys CSS files to the IMAGES folder inside the SharePoint Root directory is limited to farm deployment and cannot be deployed as a sandboxed solutions.</a:t>
            </a:r>
          </a:p>
          <a:p>
            <a:endParaRPr lang="en-US" dirty="0"/>
          </a:p>
          <a:p>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26</a:t>
            </a:fld>
            <a:endParaRPr lang="en-US" dirty="0"/>
          </a:p>
        </p:txBody>
      </p:sp>
    </p:spTree>
    <p:extLst>
      <p:ext uri="{BB962C8B-B14F-4D97-AF65-F5344CB8AC3E}">
        <p14:creationId xmlns:p14="http://schemas.microsoft.com/office/powerpoint/2010/main" val="1594967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Branding Solution should typically contain a main feature  that activates at the level of the site collection. When the feature is activated, it should have a receiver that executes code to redirect all the sites in the current site collection to use a special master page.</a:t>
            </a:r>
          </a:p>
          <a:p>
            <a:endParaRPr lang="en-US" dirty="0"/>
          </a:p>
          <a:p>
            <a:r>
              <a:rPr lang="en-US" dirty="0" smtClean="0"/>
              <a:t>The code shown in the slide above obtains a </a:t>
            </a:r>
            <a:r>
              <a:rPr lang="en-US" b="1" dirty="0" err="1" smtClean="0"/>
              <a:t>SPSite</a:t>
            </a:r>
            <a:r>
              <a:rPr lang="en-US" dirty="0" smtClean="0"/>
              <a:t> reference for the current site collection. It then enumerates through all the sites in the site collection and updates the </a:t>
            </a:r>
            <a:r>
              <a:rPr lang="en-US" b="1" dirty="0" err="1" smtClean="0"/>
              <a:t>MasterUrl</a:t>
            </a:r>
            <a:r>
              <a:rPr lang="en-US" dirty="0" smtClean="0"/>
              <a:t> property as well as the </a:t>
            </a:r>
            <a:r>
              <a:rPr lang="en-US" b="1" dirty="0" err="1" smtClean="0"/>
              <a:t>CustomMasterUrl</a:t>
            </a:r>
            <a:r>
              <a:rPr lang="en-US" dirty="0" smtClean="0"/>
              <a:t> property to redirect all pages throughout the site collection to link to a custom master page named Wingtip.master that has been provided in the Master Page Gallery of the top-level site. </a:t>
            </a:r>
          </a:p>
          <a:p>
            <a:endParaRPr lang="en-US" dirty="0"/>
          </a:p>
          <a:p>
            <a:r>
              <a:rPr lang="en-US" dirty="0" smtClean="0"/>
              <a:t>You should observe how this code calculates a Web application-relative path to the custom master page. The important take away here is that you must use a technique that calculates the path to the master page relative to the root of the current Web application which is not always the same as the path relative to the current site collection or the current site.</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27</a:t>
            </a:fld>
            <a:endParaRPr lang="en-US" dirty="0"/>
          </a:p>
        </p:txBody>
      </p:sp>
    </p:spTree>
    <p:extLst>
      <p:ext uri="{BB962C8B-B14F-4D97-AF65-F5344CB8AC3E}">
        <p14:creationId xmlns:p14="http://schemas.microsoft.com/office/powerpoint/2010/main" val="1340469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to deal with the scenario when a child site is created within a site collection after your branding feature has been activated. If you don't take any steps, any new site will have the default SharePoint 2010 look and feel.</a:t>
            </a:r>
          </a:p>
          <a:p>
            <a:endParaRPr lang="en-US" dirty="0"/>
          </a:p>
          <a:p>
            <a:r>
              <a:rPr lang="en-US" dirty="0" smtClean="0"/>
              <a:t>A simple way to accomplish this is by adding a event receiver which handles the WebProvisioned event. This will allow you to create an event handler which fires any time a new child site is created. You code can simply copy the important property values from another site such as the parent site or the top-level site as shown in the slide above.</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28</a:t>
            </a:fld>
            <a:endParaRPr lang="en-US" dirty="0"/>
          </a:p>
        </p:txBody>
      </p:sp>
    </p:spTree>
    <p:extLst>
      <p:ext uri="{BB962C8B-B14F-4D97-AF65-F5344CB8AC3E}">
        <p14:creationId xmlns:p14="http://schemas.microsoft.com/office/powerpoint/2010/main" val="369379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3962400" cy="309880"/>
          </a:xfrm>
        </p:spPr>
        <p:txBody>
          <a:bodyPr/>
          <a:lstStyle/>
          <a:p>
            <a:r>
              <a:rPr lang="en-US" smtClean="0"/>
              <a:t>12 - Features and Solutions</a:t>
            </a:r>
            <a:endParaRPr lang="en-US"/>
          </a:p>
        </p:txBody>
      </p:sp>
      <p:sp>
        <p:nvSpPr>
          <p:cNvPr id="9"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0"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p:spPr>
        <p:txBody>
          <a:bodyPr/>
          <a:lstStyle/>
          <a:p>
            <a:r>
              <a:rPr lang="en-US" smtClean="0"/>
              <a:t>12-</a:t>
            </a:r>
            <a:fld id="{073E6628-0705-4E34-90AA-D61A964D0AFD}" type="slidenum">
              <a:rPr lang="en-US" smtClean="0"/>
              <a:pPr/>
              <a:t>29</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developing for SharePoint 2010, you’re required to package and deploy your development efforts using a SharePoint solution. At the physical level, a SharePoint solution is a set of files from a development effort that are compressed into a single CAB file known as a solution package. </a:t>
            </a:r>
          </a:p>
          <a:p>
            <a:endParaRPr lang="en-US" dirty="0"/>
          </a:p>
          <a:p>
            <a:r>
              <a:rPr lang="en-US" baseline="0" dirty="0" smtClean="0"/>
              <a:t>The file name for a solution package must have an extension of .</a:t>
            </a:r>
            <a:r>
              <a:rPr lang="en-US" baseline="0" dirty="0" err="1" smtClean="0"/>
              <a:t>wsp</a:t>
            </a:r>
            <a:r>
              <a:rPr lang="en-US" baseline="0" dirty="0" smtClean="0"/>
              <a:t>. The strategy of packaging and distributing each SharePoint solution as a single self-contained file is important because it leads to an easier and less error-prone approach to deploying and updating a custom development effort in one or more SharePoint farms.</a:t>
            </a:r>
          </a:p>
          <a:p>
            <a:endParaRPr lang="en-US" baseline="0" dirty="0" smtClean="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3</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extLst>
      <p:ext uri="{BB962C8B-B14F-4D97-AF65-F5344CB8AC3E}">
        <p14:creationId xmlns:p14="http://schemas.microsoft.com/office/powerpoint/2010/main" val="1847066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site column definition is created using a Field element. Note that the SharePoint Developer Tools do not provide a dedicated SharePoint project item template for creating site column definitions. Therefore, you should create a new project item using SharePoint project item template named Empty Element and add Field elements to the project item’s elements.xml file.</a:t>
            </a:r>
          </a:p>
          <a:p>
            <a:endParaRPr lang="en-US" dirty="0" smtClean="0"/>
          </a:p>
          <a:p>
            <a:r>
              <a:rPr lang="en-US" dirty="0" smtClean="0"/>
              <a:t>The </a:t>
            </a:r>
            <a:r>
              <a:rPr lang="en-US" dirty="0"/>
              <a:t>Field element contains attributes such as ID, Name, </a:t>
            </a:r>
            <a:r>
              <a:rPr lang="en-US" dirty="0" err="1"/>
              <a:t>DisplayName</a:t>
            </a:r>
            <a:r>
              <a:rPr lang="en-US" dirty="0"/>
              <a:t>, Group, and Type. You will need a new globally unique identifier (GUID) each time you create a new site column definition. Note that Visual Studio 2010 provides a handy utility named GuidGen.exe that can be used to create new GUIDs and copy them to the Clipboard.</a:t>
            </a:r>
          </a:p>
          <a:p>
            <a:endParaRPr lang="en-US" dirty="0" smtClean="0"/>
          </a:p>
          <a:p>
            <a:r>
              <a:rPr lang="en-US" dirty="0" smtClean="0"/>
              <a:t>One </a:t>
            </a:r>
            <a:r>
              <a:rPr lang="en-US" dirty="0"/>
              <a:t>other important detail is that you must include the curly braces for GUIDs that are used as the ID in a Field element. Unfortunately, SharePoint Foundation is inconsistent about when it requires curly braces on the GUIDs you have created. Here is a case where each GUID must be added with curly braces for the site column definition to work properly.</a:t>
            </a:r>
          </a:p>
          <a:p>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31</a:t>
            </a:fld>
            <a:endParaRPr lang="en-US" dirty="0"/>
          </a:p>
        </p:txBody>
      </p:sp>
    </p:spTree>
    <p:extLst>
      <p:ext uri="{BB962C8B-B14F-4D97-AF65-F5344CB8AC3E}">
        <p14:creationId xmlns:p14="http://schemas.microsoft.com/office/powerpoint/2010/main" val="1807907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content type definition is created using a </a:t>
            </a:r>
            <a:r>
              <a:rPr lang="en-US" dirty="0" err="1"/>
              <a:t>ContentType</a:t>
            </a:r>
            <a:r>
              <a:rPr lang="en-US" dirty="0"/>
              <a:t> element. The </a:t>
            </a:r>
            <a:r>
              <a:rPr lang="en-US" dirty="0" err="1"/>
              <a:t>ContentType</a:t>
            </a:r>
            <a:r>
              <a:rPr lang="en-US" dirty="0"/>
              <a:t> element must contain a set of required attributes and a collection of field links created using </a:t>
            </a:r>
            <a:r>
              <a:rPr lang="en-US" dirty="0" err="1"/>
              <a:t>FieldRef</a:t>
            </a:r>
            <a:r>
              <a:rPr lang="en-US" dirty="0"/>
              <a:t> elements. Each content type definition also requires an ID that begins with the content type ID of its parent. For example, the content type ID for the Announcement content type is 0x0104, which inherits from the Item content type with an ID of 0x01</a:t>
            </a:r>
            <a:r>
              <a:rPr lang="en-US" dirty="0" smtClean="0"/>
              <a:t>.</a:t>
            </a:r>
          </a:p>
          <a:p>
            <a:endParaRPr lang="en-US" dirty="0"/>
          </a:p>
          <a:p>
            <a:r>
              <a:rPr lang="en-US" dirty="0"/>
              <a:t>Each </a:t>
            </a:r>
            <a:r>
              <a:rPr lang="en-US" dirty="0" err="1"/>
              <a:t>FieldRef</a:t>
            </a:r>
            <a:r>
              <a:rPr lang="en-US" dirty="0"/>
              <a:t> element references a specific site column definition using both the identifying GUID and its string-based name. Before you can create a content type definition, you must decide which base content type to inherit from. For example, you can inherit from a standard list content type such as Item, Contact, or Task. When you are creating a content type for a page layout you must inherit from the Page content type.</a:t>
            </a:r>
          </a:p>
          <a:p>
            <a:endParaRPr lang="en-US" dirty="0" smtClean="0"/>
          </a:p>
          <a:p>
            <a:r>
              <a:rPr lang="en-US" dirty="0" smtClean="0"/>
              <a:t>When </a:t>
            </a:r>
            <a:r>
              <a:rPr lang="en-US" dirty="0"/>
              <a:t>you are creating a content type for a page layout it is important that your test site for the current project is a publishing site. The SharePoint Developer Tools provide a dedicated SharePoint project item template named Content Type. When you create a new Content Type project item, the SharePoint Customization Wizard prompts you to select a base content type from a drop-down list. If you select a base content type of Page, the SharePoint Customization Wizard will generate a new content type definition with an empty </a:t>
            </a:r>
            <a:r>
              <a:rPr lang="en-US" dirty="0" err="1"/>
              <a:t>FieldRefs</a:t>
            </a:r>
            <a:r>
              <a:rPr lang="en-US" dirty="0"/>
              <a:t> element. It will build the Content Type ID for you and then all you need to do it add the required </a:t>
            </a:r>
            <a:r>
              <a:rPr lang="en-US" dirty="0" err="1"/>
              <a:t>FieldRef</a:t>
            </a:r>
            <a:r>
              <a:rPr lang="en-US" dirty="0"/>
              <a:t> elements.</a:t>
            </a:r>
          </a:p>
          <a:p>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32</a:t>
            </a:fld>
            <a:endParaRPr lang="en-US" dirty="0"/>
          </a:p>
        </p:txBody>
      </p:sp>
    </p:spTree>
    <p:extLst>
      <p:ext uri="{BB962C8B-B14F-4D97-AF65-F5344CB8AC3E}">
        <p14:creationId xmlns:p14="http://schemas.microsoft.com/office/powerpoint/2010/main" val="2499825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deploy Page </a:t>
            </a:r>
            <a:r>
              <a:rPr lang="en-US" dirty="0"/>
              <a:t>Layouts </a:t>
            </a:r>
            <a:r>
              <a:rPr lang="en-US" dirty="0" smtClean="0"/>
              <a:t>into the Master Page Gallery using a Module. After creating a Module in a SharePoint project and adding the file for your Page Layout, you must then make manual edits to the elements.xml as shown in the slide above.</a:t>
            </a:r>
          </a:p>
          <a:p>
            <a:endParaRPr lang="en-US" dirty="0"/>
          </a:p>
          <a:p>
            <a:r>
              <a:rPr lang="en-US" dirty="0" smtClean="0"/>
              <a:t>In particular, you should add four properties to properly configure the Page Layout which are </a:t>
            </a:r>
            <a:r>
              <a:rPr lang="en-US" b="1" dirty="0" smtClean="0"/>
              <a:t>Title</a:t>
            </a:r>
            <a:r>
              <a:rPr lang="en-US" dirty="0" smtClean="0"/>
              <a:t>, </a:t>
            </a:r>
            <a:r>
              <a:rPr lang="en-US" b="1" dirty="0" smtClean="0"/>
              <a:t>Description</a:t>
            </a:r>
            <a:r>
              <a:rPr lang="en-US" dirty="0" smtClean="0"/>
              <a:t>, </a:t>
            </a:r>
            <a:r>
              <a:rPr lang="en-US" b="1" dirty="0" err="1" smtClean="0"/>
              <a:t>ContentType</a:t>
            </a:r>
            <a:r>
              <a:rPr lang="en-US" dirty="0" smtClean="0"/>
              <a:t> and </a:t>
            </a:r>
            <a:r>
              <a:rPr lang="en-US" b="1" dirty="0" err="1" smtClean="0"/>
              <a:t>PublishingAssociatedContentType</a:t>
            </a:r>
            <a:r>
              <a:rPr lang="en-US" dirty="0" smtClean="0"/>
              <a:t>. The first two properties are pretty straight ahead. The second two require a brief explanation.</a:t>
            </a:r>
          </a:p>
          <a:p>
            <a:endParaRPr lang="en-US" dirty="0"/>
          </a:p>
          <a:p>
            <a:r>
              <a:rPr lang="en-US" dirty="0" smtClean="0"/>
              <a:t>The </a:t>
            </a:r>
            <a:r>
              <a:rPr lang="en-US" b="1" dirty="0" smtClean="0"/>
              <a:t>Content Type</a:t>
            </a:r>
            <a:r>
              <a:rPr lang="en-US" dirty="0" smtClean="0"/>
              <a:t> property is assigned a value of </a:t>
            </a:r>
            <a:r>
              <a:rPr lang="en-US" b="1" dirty="0" smtClean="0"/>
              <a:t>Page Layout</a:t>
            </a:r>
            <a:r>
              <a:rPr lang="en-US" dirty="0" smtClean="0"/>
              <a:t> which tells SharePoint that the file being added to the Master Page Gallery should be configured as a Page Layout as opposed to a Master Page.</a:t>
            </a:r>
          </a:p>
          <a:p>
            <a:endParaRPr lang="en-US" dirty="0"/>
          </a:p>
          <a:p>
            <a:r>
              <a:rPr lang="en-US" dirty="0" smtClean="0"/>
              <a:t>The </a:t>
            </a:r>
            <a:r>
              <a:rPr lang="en-US" b="1" dirty="0" err="1" smtClean="0"/>
              <a:t>PublishingAssociatedContentType</a:t>
            </a:r>
            <a:r>
              <a:rPr lang="en-US" dirty="0" smtClean="0"/>
              <a:t> is used to configure the associated content type on which the Page Layout is based. This is tricky to work with because you must provide both the Title and the ID of the associated content  type  in a format that is delimited by a semicolon followed by a pound sign (;#). The format looks like this.</a:t>
            </a:r>
          </a:p>
          <a:p>
            <a:endParaRPr lang="en-US" dirty="0"/>
          </a:p>
          <a:p>
            <a:r>
              <a:rPr lang="en-US" b="1" dirty="0" smtClean="0"/>
              <a:t>;#</a:t>
            </a:r>
            <a:r>
              <a:rPr lang="en-US" dirty="0" smtClean="0"/>
              <a:t>[TITLE_GOES_HERE]</a:t>
            </a:r>
            <a:r>
              <a:rPr lang="en-US" b="1" dirty="0" smtClean="0"/>
              <a:t>;#</a:t>
            </a:r>
            <a:r>
              <a:rPr lang="en-US" dirty="0" smtClean="0"/>
              <a:t>[ID_GOES_HERE]</a:t>
            </a:r>
            <a:r>
              <a:rPr lang="en-US" b="1" dirty="0" smtClean="0"/>
              <a:t>;# </a:t>
            </a:r>
          </a:p>
          <a:p>
            <a:endParaRPr lang="en-US" b="1" dirty="0"/>
          </a:p>
          <a:p>
            <a:r>
              <a:rPr lang="en-US" dirty="0" smtClean="0"/>
              <a:t>The make things more confusing, the ID of a content type that inherits from the Page content type is extreme long. However, you can just copy and paste it from the elements.xml file where the content type is defined.</a:t>
            </a:r>
          </a:p>
          <a:p>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33</a:t>
            </a:fld>
            <a:endParaRPr lang="en-US" dirty="0"/>
          </a:p>
        </p:txBody>
      </p:sp>
    </p:spTree>
    <p:extLst>
      <p:ext uri="{BB962C8B-B14F-4D97-AF65-F5344CB8AC3E}">
        <p14:creationId xmlns:p14="http://schemas.microsoft.com/office/powerpoint/2010/main" val="2280628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3962400" cy="309880"/>
          </a:xfrm>
        </p:spPr>
        <p:txBody>
          <a:bodyPr/>
          <a:lstStyle/>
          <a:p>
            <a:r>
              <a:rPr lang="en-US" smtClean="0"/>
              <a:t>12 - Features and Solutions</a:t>
            </a:r>
            <a:endParaRPr lang="en-US"/>
          </a:p>
        </p:txBody>
      </p:sp>
      <p:sp>
        <p:nvSpPr>
          <p:cNvPr id="9"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0"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p:spPr>
        <p:txBody>
          <a:bodyPr/>
          <a:lstStyle/>
          <a:p>
            <a:r>
              <a:rPr lang="en-US" smtClean="0"/>
              <a:t>12-</a:t>
            </a:r>
            <a:fld id="{073E6628-0705-4E34-90AA-D61A964D0AFD}" type="slidenum">
              <a:rPr lang="en-US" smtClean="0"/>
              <a:pPr/>
              <a:t>34</a:t>
            </a:fld>
            <a:endParaRPr lang="en-US" dirty="0"/>
          </a:p>
        </p:txBody>
      </p:sp>
    </p:spTree>
    <p:extLst>
      <p:ext uri="{BB962C8B-B14F-4D97-AF65-F5344CB8AC3E}">
        <p14:creationId xmlns:p14="http://schemas.microsoft.com/office/powerpoint/2010/main" val="408899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35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2007 allows you to deploy a solution package only at the farm level. SharePoint 2010 provides greater flexibility. You can deploy a solution package in SharePoint 2010 as a farm solution or as a sandboxed solution, which reduces the scope of deployment from the level of the farm to that of a single site collection. When you plan to develop a new SharePoint solution, you should consider whether you’ll ever want to deploy the resulting solution package as a sandboxed solution. If you do, you must learn how to create a SharePoint solution that can operate within the restrictions of the sandbox.</a:t>
            </a:r>
          </a:p>
          <a:p>
            <a:endParaRPr lang="en-US" dirty="0"/>
          </a:p>
          <a:p>
            <a:r>
              <a:rPr lang="en-US" dirty="0"/>
              <a:t>There is an important point about the new sandbox architecture that you should fully understand. Designing and developing SharePoint solutions that are compatible with the sandbox increases your options for deployment. This is because you can deploy a SharePoint solution that has been developed to target the sandbox as either a sandboxed solution or as a farm solution</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4</a:t>
            </a:fld>
            <a:endParaRPr lang="en-US" dirty="0"/>
          </a:p>
        </p:txBody>
      </p:sp>
    </p:spTree>
    <p:extLst>
      <p:ext uri="{BB962C8B-B14F-4D97-AF65-F5344CB8AC3E}">
        <p14:creationId xmlns:p14="http://schemas.microsoft.com/office/powerpoint/2010/main" val="378391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fundamental architecture of SharePoint Foundation relies on a set of template files that are stored in a special directory on the local file system of each front-end Web server. In SharePoint 2007, this directory went by several different names, including the SharePoint System directory and the 12 Hive. In SharePoint 2010, the SharePoint product team has formalized the name of this directory to be the SharePoint root directory. A typical installation of SharePoint Foundation or SharePoint Server 2010 creates the SharePoint root directory at the following path. </a:t>
            </a:r>
            <a:endParaRPr lang="en-US" dirty="0" smtClean="0"/>
          </a:p>
          <a:p>
            <a:endParaRPr lang="en-US" dirty="0"/>
          </a:p>
          <a:p>
            <a:r>
              <a:rPr lang="en-US" b="1" dirty="0"/>
              <a:t>C:\Program Files\Common Files\Microsoft Shared\Web Server Extensions\14 </a:t>
            </a:r>
          </a:p>
          <a:p>
            <a:endParaRPr lang="en-US" dirty="0" smtClean="0"/>
          </a:p>
          <a:p>
            <a:r>
              <a:rPr lang="en-US" dirty="0" smtClean="0"/>
              <a:t>If </a:t>
            </a:r>
            <a:r>
              <a:rPr lang="en-US" dirty="0"/>
              <a:t>you’ve installed only SharePoint Foundation and not SharePoint Server 2010, the SharePoint root directory contains a stock set of images, templates, features, and pages. If you install SharePoint Server 2010, the SharePoint root directory contains the same stock files of SharePoint Foundation and also a wealth of template files to provide additional functionality beyond that supplied by SharePoint Foundation. </a:t>
            </a:r>
            <a:endParaRPr lang="en-US" dirty="0" smtClean="0"/>
          </a:p>
          <a:p>
            <a:endParaRPr lang="en-US" dirty="0"/>
          </a:p>
          <a:p>
            <a:r>
              <a:rPr lang="en-US" dirty="0" smtClean="0"/>
              <a:t>When </a:t>
            </a:r>
            <a:r>
              <a:rPr lang="en-US" dirty="0"/>
              <a:t>creating a SharePoint solution </a:t>
            </a:r>
            <a:r>
              <a:rPr lang="en-US" dirty="0" smtClean="0"/>
              <a:t>it is possible to add template files that requires deployment inside the SharePoint </a:t>
            </a:r>
            <a:r>
              <a:rPr lang="en-US" dirty="0"/>
              <a:t>root directory. The table in the slide above lists some of the more commonly used directories along with the types of template files they contain</a:t>
            </a:r>
            <a:r>
              <a:rPr lang="en-US" dirty="0" smtClean="0"/>
              <a:t>. However, note that the requirement to deploy files in the </a:t>
            </a:r>
            <a:r>
              <a:rPr lang="en-US" dirty="0"/>
              <a:t>SharePoint root </a:t>
            </a:r>
            <a:r>
              <a:rPr lang="en-US" dirty="0" smtClean="0"/>
              <a:t>directory limits you to farm solution deployment. If you want to leave the option open to deploy a SharePoint solution as a sandboxed solution, you must avoid deployment dependencies on the </a:t>
            </a:r>
            <a:r>
              <a:rPr lang="en-US" dirty="0"/>
              <a:t>SharePoint root </a:t>
            </a:r>
            <a:r>
              <a:rPr lang="en-US" dirty="0" smtClean="0"/>
              <a:t>directory.</a:t>
            </a:r>
            <a:endParaRPr lang="en-US" dirty="0"/>
          </a:p>
          <a:p>
            <a:endParaRPr lang="en-US" dirty="0"/>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5</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extLst>
      <p:ext uri="{BB962C8B-B14F-4D97-AF65-F5344CB8AC3E}">
        <p14:creationId xmlns:p14="http://schemas.microsoft.com/office/powerpoint/2010/main" val="128731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SharePoint developer techniques cannot be used when you are developing sandboxed solutions. For example, a sandboxed solution cannot deploy files within the SharePoint root directory or any other location on the file system of the web server. That means you cannot deploy branding files to familiar locations that are commonly used in farm solutions, such as the IMAGES directory or the LAYOUTS directory. </a:t>
            </a:r>
          </a:p>
          <a:p>
            <a:endParaRPr lang="en-US" dirty="0" smtClean="0"/>
          </a:p>
          <a:p>
            <a:r>
              <a:rPr lang="en-US" dirty="0" smtClean="0"/>
              <a:t>The choice for deploying master pages and page layouts is easy because they must be deployed in the Master Page Gallery of a site. In most scenarios is makes sense to deploy master pages and page layouts once per site collection in the Master Page Gallery of the top level site.</a:t>
            </a:r>
          </a:p>
          <a:p>
            <a:endParaRPr lang="en-US" dirty="0"/>
          </a:p>
          <a:p>
            <a:r>
              <a:rPr lang="en-US" dirty="0" smtClean="0"/>
              <a:t>When it comes to deploying CSS files and images, you should generally prefer to deploy these types of files in the Style Library. This is an ideal deployment location for CSS files and images because it is guaranteed to exist once per site collection in the top-level site.</a:t>
            </a:r>
            <a:endParaRPr lang="en-US" dirty="0"/>
          </a:p>
          <a:p>
            <a:endParaRPr lang="en-US" dirty="0" smtClean="0"/>
          </a:p>
          <a:p>
            <a:r>
              <a:rPr lang="en-US" dirty="0" smtClean="0"/>
              <a:t>When you write code for a sandboxed solution, there are other noteworthy limitations when you access server-side object model. Fortunately, this does not have a limiting effect on custom Branding solutions because you can still access the parts of the server-side object model which are required to update properties of a site object (</a:t>
            </a:r>
            <a:r>
              <a:rPr lang="en-US" dirty="0" err="1" smtClean="0"/>
              <a:t>SPWeb</a:t>
            </a:r>
            <a:r>
              <a:rPr lang="en-US" dirty="0" smtClean="0"/>
              <a:t>) such the </a:t>
            </a:r>
            <a:r>
              <a:rPr lang="en-US" dirty="0" err="1" smtClean="0"/>
              <a:t>MasterUrl</a:t>
            </a:r>
            <a:r>
              <a:rPr lang="en-US" dirty="0" smtClean="0"/>
              <a:t> property and </a:t>
            </a:r>
            <a:r>
              <a:rPr lang="en-US" dirty="0" err="1" smtClean="0"/>
              <a:t>AlternateCssUrl</a:t>
            </a:r>
            <a:r>
              <a:rPr lang="en-US" dirty="0" smtClean="0"/>
              <a:t> property.</a:t>
            </a:r>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6</a:t>
            </a:fld>
            <a:endParaRPr lang="en-US" dirty="0"/>
          </a:p>
        </p:txBody>
      </p:sp>
    </p:spTree>
    <p:extLst>
      <p:ext uri="{BB962C8B-B14F-4D97-AF65-F5344CB8AC3E}">
        <p14:creationId xmlns:p14="http://schemas.microsoft.com/office/powerpoint/2010/main" val="127363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Although you can create many different types of templates and components within a SharePoint solution, you really should start by learning about creating features. A </a:t>
            </a:r>
            <a:r>
              <a:rPr lang="en-US" i="1" dirty="0"/>
              <a:t>feature </a:t>
            </a:r>
            <a:r>
              <a:rPr lang="en-US" dirty="0"/>
              <a:t>provides a mechanism for adding elements to a target site or site collection through a process known as </a:t>
            </a:r>
            <a:r>
              <a:rPr lang="en-US" i="1" dirty="0"/>
              <a:t>feature activation</a:t>
            </a:r>
            <a:r>
              <a:rPr lang="en-US" dirty="0"/>
              <a:t>. The types of elements that can be added to a site </a:t>
            </a:r>
            <a:r>
              <a:rPr lang="en-US" dirty="0" smtClean="0"/>
              <a:t>for branding include master pages, page layouts, CSS files, images</a:t>
            </a:r>
            <a:r>
              <a:rPr lang="en-US" baseline="0" dirty="0" smtClean="0"/>
              <a:t> and </a:t>
            </a:r>
            <a:r>
              <a:rPr lang="en-US" dirty="0" smtClean="0"/>
              <a:t>site page templates.</a:t>
            </a:r>
          </a:p>
          <a:p>
            <a:endParaRPr lang="en-US" dirty="0" smtClean="0"/>
          </a:p>
          <a:p>
            <a:r>
              <a:rPr lang="en-US" dirty="0" smtClean="0"/>
              <a:t>The </a:t>
            </a:r>
            <a:r>
              <a:rPr lang="en-US" dirty="0"/>
              <a:t>high-level design of a </a:t>
            </a:r>
            <a:r>
              <a:rPr lang="en-US" dirty="0" smtClean="0"/>
              <a:t>SharePoint solution </a:t>
            </a:r>
            <a:r>
              <a:rPr lang="en-US" dirty="0"/>
              <a:t>typically starts with adding one or more Features. When you add a Feature to a sandboxed solution, you can assign the Feature with an activation scope at either the site level or the site collection level. However, a sandboxed solution cannot contain a Feature that has an activation scope at the farm level or the web application level</a:t>
            </a:r>
            <a:r>
              <a:rPr lang="en-US" dirty="0" smtClean="0"/>
              <a:t>.</a:t>
            </a:r>
          </a:p>
        </p:txBody>
      </p:sp>
      <p:sp>
        <p:nvSpPr>
          <p:cNvPr id="8"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12-</a:t>
            </a:r>
            <a:fld id="{073E6628-0705-4E34-90AA-D61A964D0AFD}" type="slidenum">
              <a:rPr lang="en-US" smtClean="0"/>
              <a:pPr/>
              <a:t>7</a:t>
            </a:fld>
            <a:endParaRPr lang="en-US" dirty="0"/>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12 - Features and Solutions</a:t>
            </a:r>
            <a:endParaRPr lang="en-US"/>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server-side object model of SharePoint Foundation is served up through an assembly named Microsoft.SharePoint.dll. Once you reference this assembly within a Visual Studio 2010 project, you can start programming against the classes in the server-side object model, such as </a:t>
            </a:r>
            <a:r>
              <a:rPr lang="en-US" dirty="0" err="1" smtClean="0"/>
              <a:t>SPSite</a:t>
            </a:r>
            <a:r>
              <a:rPr lang="en-US" dirty="0" smtClean="0"/>
              <a:t>, </a:t>
            </a:r>
            <a:r>
              <a:rPr lang="en-US" dirty="0" err="1" smtClean="0"/>
              <a:t>SPWeb</a:t>
            </a:r>
            <a:r>
              <a:rPr lang="en-US" dirty="0" smtClean="0"/>
              <a:t>, and </a:t>
            </a:r>
            <a:r>
              <a:rPr lang="en-US" dirty="0" err="1" smtClean="0"/>
              <a:t>SPList</a:t>
            </a:r>
            <a:r>
              <a:rPr lang="en-US" dirty="0" smtClean="0"/>
              <a:t>.</a:t>
            </a:r>
          </a:p>
          <a:p>
            <a:endParaRPr lang="en-US" dirty="0" smtClean="0"/>
          </a:p>
          <a:p>
            <a:r>
              <a:rPr lang="en-US" dirty="0" smtClean="0"/>
              <a:t>There are two initial requirements for a Visual Studio project that programs against the server-side object model using the </a:t>
            </a:r>
            <a:r>
              <a:rPr lang="en-US" dirty="0" err="1" smtClean="0"/>
              <a:t>Microsoft.SharePoint</a:t>
            </a:r>
            <a:r>
              <a:rPr lang="en-US" dirty="0" smtClean="0"/>
              <a:t> assembly. First, the project must be configured to use .NET Framework 3.5 as its target framework. The second requirement is that your project must have a platform target setting that is compatible with a 64-bit environment, which is essential for properly loading the Microsoft. SharePoint assembly. </a:t>
            </a:r>
          </a:p>
          <a:p>
            <a:endParaRPr lang="en-US" dirty="0" smtClean="0"/>
          </a:p>
          <a:p>
            <a:r>
              <a:rPr lang="en-US" dirty="0" smtClean="0"/>
              <a:t>Another critical requirement for any application or component that is programmed against the server-side object model is that the application or component must be deployed and run on a front-end Web server or application server in a SharePoint farm. This issue doesn’t usually come up when you’re creating standard SharePoint components such as Feature Receivers, event receivers and Web Parts because these component types are deployed using SharePoint solutions, which make it possible to install and execute them on all front-end Web servers in a SharePoint farm. However, if you are creating a Console application project to</a:t>
            </a:r>
            <a:r>
              <a:rPr lang="en-US" baseline="0" dirty="0" smtClean="0"/>
              <a:t> write and test code using the server-side object model, you must run and debug your project on a front end Web server.</a:t>
            </a:r>
            <a:endParaRPr lang="en-US" dirty="0"/>
          </a:p>
        </p:txBody>
      </p:sp>
      <p:sp>
        <p:nvSpPr>
          <p:cNvPr id="4" name="Header Placeholder 3"/>
          <p:cNvSpPr>
            <a:spLocks noGrp="1"/>
          </p:cNvSpPr>
          <p:nvPr>
            <p:ph type="hdr" sz="quarter" idx="10"/>
          </p:nvPr>
        </p:nvSpPr>
        <p:spPr/>
        <p:txBody>
          <a:bodyPr/>
          <a:lstStyle/>
          <a:p>
            <a:r>
              <a:rPr lang="en-US" smtClean="0"/>
              <a:t>12 - Features and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196400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Header Placeholder 3"/>
          <p:cNvSpPr>
            <a:spLocks noGrp="1"/>
          </p:cNvSpPr>
          <p:nvPr>
            <p:ph type="hdr" sz="quarter"/>
          </p:nvPr>
        </p:nvSpPr>
        <p:spPr>
          <a:xfrm>
            <a:off x="0" y="0"/>
            <a:ext cx="3962400" cy="309880"/>
          </a:xfrm>
        </p:spPr>
        <p:txBody>
          <a:bodyPr/>
          <a:lstStyle/>
          <a:p>
            <a:r>
              <a:rPr lang="en-US" smtClean="0"/>
              <a:t>12 - Features and Solutions</a:t>
            </a:r>
            <a:endParaRPr lang="en-US"/>
          </a:p>
        </p:txBody>
      </p:sp>
      <p:sp>
        <p:nvSpPr>
          <p:cNvPr id="9" name="Date Placeholder 4"/>
          <p:cNvSpPr>
            <a:spLocks noGrp="1"/>
          </p:cNvSpPr>
          <p:nvPr>
            <p:ph type="dt" idx="1"/>
          </p:nvPr>
        </p:nvSpPr>
        <p:spPr>
          <a:xfrm>
            <a:off x="3884613" y="0"/>
            <a:ext cx="2971800" cy="309880"/>
          </a:xfrm>
        </p:spPr>
        <p:txBody>
          <a:bodyPr/>
          <a:lstStyle/>
          <a:p>
            <a:r>
              <a:rPr lang="en-US" smtClean="0"/>
              <a:t>v1.1</a:t>
            </a:r>
            <a:endParaRPr lang="en-US"/>
          </a:p>
        </p:txBody>
      </p:sp>
      <p:sp>
        <p:nvSpPr>
          <p:cNvPr id="10"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p:spPr>
        <p:txBody>
          <a:bodyPr/>
          <a:lstStyle/>
          <a:p>
            <a:r>
              <a:rPr lang="en-US" smtClean="0"/>
              <a:t>12-</a:t>
            </a:r>
            <a:fld id="{073E6628-0705-4E34-90AA-D61A964D0AFD}" type="slidenum">
              <a:rPr lang="en-US" smtClean="0"/>
              <a:pPr/>
              <a:t>9</a:t>
            </a:fld>
            <a:endParaRPr lang="en-US" dirty="0"/>
          </a:p>
        </p:txBody>
      </p:sp>
    </p:spTree>
    <p:extLst>
      <p:ext uri="{BB962C8B-B14F-4D97-AF65-F5344CB8AC3E}">
        <p14:creationId xmlns:p14="http://schemas.microsoft.com/office/powerpoint/2010/main" val="408899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Deployment using </a:t>
            </a:r>
            <a:r>
              <a:rPr lang="en-US" dirty="0" smtClean="0"/>
              <a:t>Features</a:t>
            </a:r>
            <a:br>
              <a:rPr lang="en-US" dirty="0" smtClean="0"/>
            </a:br>
            <a:r>
              <a:rPr lang="en-US" dirty="0" smtClean="0"/>
              <a:t>and </a:t>
            </a:r>
            <a:r>
              <a:rPr lang="en-US" dirty="0"/>
              <a:t>Solution Packages</a:t>
            </a:r>
          </a:p>
        </p:txBody>
      </p:sp>
      <p:sp>
        <p:nvSpPr>
          <p:cNvPr id="3" name="Subtitle 2"/>
          <p:cNvSpPr>
            <a:spLocks noGrp="1"/>
          </p:cNvSpPr>
          <p:nvPr>
            <p:ph type="subTitle" idx="1"/>
          </p:nvPr>
        </p:nvSpPr>
        <p:spPr/>
        <p:txBody>
          <a:bodyPr/>
          <a:lstStyle/>
          <a:p>
            <a:r>
              <a:rPr lang="en-US" dirty="0"/>
              <a:t>d</a:t>
            </a:r>
            <a:r>
              <a:rPr lang="en-US" dirty="0" smtClean="0"/>
              <a:t>eveloping reusable </a:t>
            </a:r>
            <a:r>
              <a:rPr lang="en-US" dirty="0"/>
              <a:t>b</a:t>
            </a:r>
            <a:r>
              <a:rPr lang="en-US" dirty="0" smtClean="0"/>
              <a:t>randing </a:t>
            </a:r>
            <a:r>
              <a:rPr lang="en-US" dirty="0"/>
              <a:t>s</a:t>
            </a:r>
            <a:r>
              <a:rPr lang="en-US" dirty="0" smtClean="0"/>
              <a:t>olutions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Solution </a:t>
            </a:r>
            <a:r>
              <a:rPr lang="en-US" dirty="0"/>
              <a:t>Packages and </a:t>
            </a:r>
            <a:r>
              <a:rPr lang="en-US" dirty="0" smtClean="0"/>
              <a:t>Features</a:t>
            </a:r>
            <a:endParaRPr lang="en-US" dirty="0"/>
          </a:p>
          <a:p>
            <a:pPr>
              <a:buFont typeface="Wingdings" pitchFamily="2" charset="2"/>
              <a:buChar char="Ø"/>
            </a:pPr>
            <a:r>
              <a:rPr lang="en-US" dirty="0" smtClean="0"/>
              <a:t>Developing with Visual Studio  2010 </a:t>
            </a:r>
            <a:endParaRPr lang="en-US" dirty="0"/>
          </a:p>
          <a:p>
            <a:r>
              <a:rPr lang="en-US" dirty="0" smtClean="0"/>
              <a:t>Creating a Custom Branding Solution</a:t>
            </a:r>
          </a:p>
          <a:p>
            <a:r>
              <a:rPr lang="en-US" dirty="0" smtClean="0"/>
              <a:t>Creating Solutions to Deploy Page Layouts</a:t>
            </a:r>
          </a:p>
        </p:txBody>
      </p:sp>
    </p:spTree>
    <p:extLst>
      <p:ext uri="{BB962C8B-B14F-4D97-AF65-F5344CB8AC3E}">
        <p14:creationId xmlns:p14="http://schemas.microsoft.com/office/powerpoint/2010/main" val="4030731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SharePoint </a:t>
            </a:r>
            <a:r>
              <a:rPr lang="en-US" sz="2400" dirty="0" smtClean="0"/>
              <a:t>Projects in Visual Studio 2010</a:t>
            </a:r>
            <a:endParaRPr lang="en-US" dirty="0"/>
          </a:p>
        </p:txBody>
      </p:sp>
      <p:sp>
        <p:nvSpPr>
          <p:cNvPr id="3" name="Text Placeholder 2"/>
          <p:cNvSpPr>
            <a:spLocks noGrp="1"/>
          </p:cNvSpPr>
          <p:nvPr>
            <p:ph idx="1"/>
          </p:nvPr>
        </p:nvSpPr>
        <p:spPr/>
        <p:txBody>
          <a:bodyPr>
            <a:normAutofit fontScale="92500"/>
          </a:bodyPr>
          <a:lstStyle/>
          <a:p>
            <a:r>
              <a:rPr lang="en-US" dirty="0" smtClean="0"/>
              <a:t>SharePoint Projects used for SharePoint Solutions</a:t>
            </a:r>
          </a:p>
          <a:p>
            <a:pPr lvl="1"/>
            <a:r>
              <a:rPr lang="en-US" dirty="0" smtClean="0"/>
              <a:t>Made possible by SharePoint Developer Tools in VS 2010</a:t>
            </a:r>
          </a:p>
          <a:p>
            <a:pPr lvl="1"/>
            <a:r>
              <a:rPr lang="en-US" dirty="0" smtClean="0"/>
              <a:t>SharePoint Projects created using special project templates</a:t>
            </a:r>
          </a:p>
          <a:p>
            <a:pPr lvl="1"/>
            <a:r>
              <a:rPr lang="en-US" dirty="0"/>
              <a:t>SharePoint </a:t>
            </a:r>
            <a:r>
              <a:rPr lang="en-US" dirty="0" smtClean="0"/>
              <a:t>Projects provide special project item templates</a:t>
            </a:r>
          </a:p>
          <a:p>
            <a:pPr lvl="1"/>
            <a:r>
              <a:rPr lang="en-US" dirty="0" smtClean="0"/>
              <a:t>Output of SharePoint Project is a Solution Package</a:t>
            </a:r>
          </a:p>
          <a:p>
            <a:pPr lvl="1"/>
            <a:r>
              <a:rPr lang="en-US" dirty="0"/>
              <a:t>SharePoint </a:t>
            </a:r>
            <a:r>
              <a:rPr lang="en-US" dirty="0" smtClean="0"/>
              <a:t>Project make testing easy</a:t>
            </a:r>
          </a:p>
          <a:p>
            <a:pPr lvl="1"/>
            <a:endParaRPr lang="en-US" dirty="0"/>
          </a:p>
          <a:p>
            <a:r>
              <a:rPr lang="en-US" dirty="0" smtClean="0"/>
              <a:t>Requirements for developing SharePoint Projects</a:t>
            </a:r>
          </a:p>
          <a:p>
            <a:pPr lvl="1"/>
            <a:r>
              <a:rPr lang="en-US" dirty="0" smtClean="0"/>
              <a:t>Development done on SharePoint farm built as single server</a:t>
            </a:r>
          </a:p>
          <a:p>
            <a:pPr lvl="1"/>
            <a:r>
              <a:rPr lang="en-US" dirty="0" smtClean="0"/>
              <a:t>All development done for SharePoint 2010 or later</a:t>
            </a:r>
          </a:p>
        </p:txBody>
      </p:sp>
    </p:spTree>
    <p:extLst>
      <p:ext uri="{BB962C8B-B14F-4D97-AF65-F5344CB8AC3E}">
        <p14:creationId xmlns:p14="http://schemas.microsoft.com/office/powerpoint/2010/main" val="283022024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Project Templates</a:t>
            </a:r>
            <a:endParaRPr lang="en-US" dirty="0"/>
          </a:p>
        </p:txBody>
      </p:sp>
      <p:sp>
        <p:nvSpPr>
          <p:cNvPr id="5" name="Content Placeholder 4"/>
          <p:cNvSpPr>
            <a:spLocks noGrp="1"/>
          </p:cNvSpPr>
          <p:nvPr>
            <p:ph idx="1"/>
          </p:nvPr>
        </p:nvSpPr>
        <p:spPr/>
        <p:txBody>
          <a:bodyPr>
            <a:normAutofit/>
          </a:bodyPr>
          <a:lstStyle/>
          <a:p>
            <a:r>
              <a:rPr lang="en-US" sz="2400" dirty="0" smtClean="0"/>
              <a:t>SharePoint Tools provide several project templates</a:t>
            </a:r>
          </a:p>
          <a:p>
            <a:pPr lvl="1"/>
            <a:r>
              <a:rPr lang="en-US" sz="2000" dirty="0" smtClean="0"/>
              <a:t>All project templates generate "SharePoint project"</a:t>
            </a:r>
          </a:p>
          <a:p>
            <a:pPr lvl="1"/>
            <a:r>
              <a:rPr lang="en-US" sz="2000" dirty="0" smtClean="0"/>
              <a:t>SharePoint projects have extended set of properties and behaviors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5333998" cy="36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4699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wn Arrow 16"/>
          <p:cNvSpPr/>
          <p:nvPr/>
        </p:nvSpPr>
        <p:spPr bwMode="auto">
          <a:xfrm>
            <a:off x="7279381" y="4193278"/>
            <a:ext cx="340619" cy="30252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Down Arrow 18"/>
          <p:cNvSpPr/>
          <p:nvPr/>
        </p:nvSpPr>
        <p:spPr bwMode="auto">
          <a:xfrm>
            <a:off x="7203181" y="2438400"/>
            <a:ext cx="340619" cy="30252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0232" y="1136797"/>
            <a:ext cx="2177968" cy="133684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idx="1"/>
          </p:nvPr>
        </p:nvSpPr>
        <p:spPr/>
        <p:txBody>
          <a:bodyPr>
            <a:normAutofit/>
          </a:bodyPr>
          <a:lstStyle/>
          <a:p>
            <a:r>
              <a:rPr lang="en-US" sz="2400" dirty="0" smtClean="0"/>
              <a:t>SharePoint Projects properties</a:t>
            </a:r>
          </a:p>
          <a:p>
            <a:pPr lvl="1"/>
            <a:r>
              <a:rPr lang="en-US" sz="2000" dirty="0" smtClean="0"/>
              <a:t>Project File</a:t>
            </a:r>
          </a:p>
          <a:p>
            <a:pPr lvl="1"/>
            <a:r>
              <a:rPr lang="en-US" sz="2000" dirty="0" smtClean="0"/>
              <a:t>Project Folder</a:t>
            </a:r>
          </a:p>
          <a:p>
            <a:pPr lvl="1"/>
            <a:r>
              <a:rPr lang="en-US" sz="2000" dirty="0" smtClean="0"/>
              <a:t>Active Deployment Configuration</a:t>
            </a:r>
          </a:p>
          <a:p>
            <a:pPr lvl="1"/>
            <a:r>
              <a:rPr lang="en-US" sz="2000" dirty="0" smtClean="0"/>
              <a:t>Include Assembly in Package</a:t>
            </a:r>
          </a:p>
          <a:p>
            <a:pPr lvl="1"/>
            <a:r>
              <a:rPr lang="en-US" sz="2000" dirty="0" smtClean="0"/>
              <a:t>Assembly Deployment Target</a:t>
            </a:r>
          </a:p>
          <a:p>
            <a:pPr lvl="1"/>
            <a:r>
              <a:rPr lang="en-US" sz="2000" dirty="0" smtClean="0"/>
              <a:t>Sandboxed Solution</a:t>
            </a:r>
          </a:p>
          <a:p>
            <a:pPr lvl="1"/>
            <a:r>
              <a:rPr lang="en-US" sz="2000" dirty="0" smtClean="0"/>
              <a:t>Site URL</a:t>
            </a:r>
          </a:p>
          <a:p>
            <a:pPr lvl="1"/>
            <a:r>
              <a:rPr lang="en-US" sz="2000" dirty="0" smtClean="0"/>
              <a:t>Startup Item</a:t>
            </a:r>
          </a:p>
          <a:p>
            <a:pPr lvl="1"/>
            <a:endParaRPr lang="en-US" sz="2000" dirty="0" smtClean="0"/>
          </a:p>
          <a:p>
            <a:pPr lvl="1"/>
            <a:endParaRPr lang="en-US" sz="2000" dirty="0" smtClean="0"/>
          </a:p>
          <a:p>
            <a:pPr lvl="1"/>
            <a:endParaRPr lang="en-US" sz="2000" dirty="0"/>
          </a:p>
        </p:txBody>
      </p:sp>
      <p:sp>
        <p:nvSpPr>
          <p:cNvPr id="2" name="Title 1"/>
          <p:cNvSpPr>
            <a:spLocks noGrp="1"/>
          </p:cNvSpPr>
          <p:nvPr>
            <p:ph type="title"/>
          </p:nvPr>
        </p:nvSpPr>
        <p:spPr/>
        <p:txBody>
          <a:bodyPr/>
          <a:lstStyle/>
          <a:p>
            <a:r>
              <a:rPr lang="en-US" dirty="0" smtClean="0"/>
              <a:t>SharePoint 2010 Project Properties</a:t>
            </a:r>
            <a:endParaRPr lang="en-U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052" y="2743200"/>
            <a:ext cx="1846948" cy="146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2387" y="1268935"/>
            <a:ext cx="1657183" cy="114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0181" y="4575290"/>
            <a:ext cx="4647619" cy="220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6094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New Feature</a:t>
            </a:r>
            <a:endParaRPr lang="en-US" dirty="0"/>
          </a:p>
        </p:txBody>
      </p:sp>
      <p:sp>
        <p:nvSpPr>
          <p:cNvPr id="5" name="Content Placeholder 4"/>
          <p:cNvSpPr>
            <a:spLocks noGrp="1"/>
          </p:cNvSpPr>
          <p:nvPr>
            <p:ph idx="1"/>
          </p:nvPr>
        </p:nvSpPr>
        <p:spPr/>
        <p:txBody>
          <a:bodyPr>
            <a:normAutofit/>
          </a:bodyPr>
          <a:lstStyle/>
          <a:p>
            <a:pPr lvl="1"/>
            <a:r>
              <a:rPr lang="en-US" sz="2000" dirty="0" smtClean="0"/>
              <a:t>Right-click </a:t>
            </a:r>
            <a:r>
              <a:rPr lang="en-US" sz="2000" b="1" dirty="0" smtClean="0"/>
              <a:t>Features</a:t>
            </a:r>
            <a:r>
              <a:rPr lang="en-US" sz="2000" dirty="0" smtClean="0"/>
              <a:t> node and select </a:t>
            </a:r>
            <a:r>
              <a:rPr lang="en-US" sz="2000" b="1" dirty="0" smtClean="0"/>
              <a:t>Add Feature</a:t>
            </a:r>
          </a:p>
          <a:p>
            <a:pPr lvl="1"/>
            <a:endParaRPr lang="en-US" sz="2000" b="1" dirty="0" smtClean="0"/>
          </a:p>
          <a:p>
            <a:pPr lvl="1"/>
            <a:endParaRPr lang="en-US" sz="2000" b="1" dirty="0"/>
          </a:p>
          <a:p>
            <a:pPr marL="347662" lvl="1" indent="0">
              <a:buNone/>
            </a:pPr>
            <a:endParaRPr lang="en-US" sz="2000" b="1" dirty="0"/>
          </a:p>
          <a:p>
            <a:pPr marL="344487" lvl="2" indent="0"/>
            <a:endParaRPr lang="en-US" sz="1600" b="1" dirty="0" smtClean="0"/>
          </a:p>
          <a:p>
            <a:pPr lvl="1"/>
            <a:endParaRPr lang="en-US" sz="2000" b="1" dirty="0"/>
          </a:p>
          <a:p>
            <a:pPr lvl="1"/>
            <a:r>
              <a:rPr lang="en-US" sz="2000" dirty="0"/>
              <a:t>Right-click new feature </a:t>
            </a:r>
            <a:r>
              <a:rPr lang="en-US" sz="2000" dirty="0" smtClean="0"/>
              <a:t>node </a:t>
            </a:r>
            <a:r>
              <a:rPr lang="en-US" sz="2000" dirty="0"/>
              <a:t>and select </a:t>
            </a:r>
            <a:r>
              <a:rPr lang="en-US" sz="2000" b="1" dirty="0" smtClean="0"/>
              <a:t>Rename</a:t>
            </a:r>
            <a:endParaRPr lang="en-US" sz="2000" b="1" dirty="0"/>
          </a:p>
          <a:p>
            <a:pPr lvl="1"/>
            <a:endParaRPr lang="en-US" sz="2000" b="1" dirty="0"/>
          </a:p>
          <a:p>
            <a:pPr lvl="1"/>
            <a:endParaRPr lang="en-US" sz="2000" b="1" dirty="0" smtClean="0"/>
          </a:p>
          <a:p>
            <a:pPr lvl="1"/>
            <a:endParaRPr lang="en-US" sz="2000" b="1" dirty="0"/>
          </a:p>
          <a:p>
            <a:pPr lvl="1"/>
            <a:endParaRPr lang="en-US" sz="2000" b="1" dirty="0" smtClean="0"/>
          </a:p>
          <a:p>
            <a:pPr lvl="1"/>
            <a:endParaRPr lang="en-US" sz="2000" b="1" dirty="0"/>
          </a:p>
        </p:txBody>
      </p:sp>
      <p:sp>
        <p:nvSpPr>
          <p:cNvPr id="6" name="Right Arrow 5"/>
          <p:cNvSpPr/>
          <p:nvPr/>
        </p:nvSpPr>
        <p:spPr>
          <a:xfrm>
            <a:off x="3581400" y="4953000"/>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85234"/>
            <a:ext cx="2057400" cy="171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114800"/>
            <a:ext cx="2157999" cy="248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173" y="4125687"/>
            <a:ext cx="2141627" cy="247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73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Designer and Property Sheet</a:t>
            </a:r>
            <a:endParaRPr lang="en-US" dirty="0"/>
          </a:p>
        </p:txBody>
      </p:sp>
      <p:sp>
        <p:nvSpPr>
          <p:cNvPr id="3" name="Text Placeholder 2"/>
          <p:cNvSpPr>
            <a:spLocks noGrp="1"/>
          </p:cNvSpPr>
          <p:nvPr>
            <p:ph idx="1"/>
          </p:nvPr>
        </p:nvSpPr>
        <p:spPr/>
        <p:txBody>
          <a:bodyPr/>
          <a:lstStyle/>
          <a:p>
            <a:r>
              <a:rPr lang="en-US" sz="2400" dirty="0" smtClean="0"/>
              <a:t>Each Feature has designer and property sheet</a:t>
            </a:r>
          </a:p>
          <a:p>
            <a:pPr lvl="1"/>
            <a:r>
              <a:rPr lang="en-US" sz="2000" dirty="0" smtClean="0"/>
              <a:t>Feature designer provides design mode and XML text mode</a:t>
            </a:r>
          </a:p>
          <a:p>
            <a:pPr lvl="1"/>
            <a:r>
              <a:rPr lang="en-US" sz="2000" dirty="0" smtClean="0"/>
              <a:t>Customize feature properties in designer and / or property grid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743200"/>
            <a:ext cx="7239000" cy="3927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54860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71993"/>
            <a:ext cx="6460183" cy="2905007"/>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16" y="1339446"/>
            <a:ext cx="2833984" cy="170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492" y="1219200"/>
            <a:ext cx="2852738" cy="1710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Creating a Feature Receiver</a:t>
            </a:r>
            <a:endParaRPr lang="en-US" dirty="0"/>
          </a:p>
        </p:txBody>
      </p:sp>
      <p:sp>
        <p:nvSpPr>
          <p:cNvPr id="16" name="Rounded Rectangle 15"/>
          <p:cNvSpPr/>
          <p:nvPr/>
        </p:nvSpPr>
        <p:spPr>
          <a:xfrm>
            <a:off x="5822545" y="2255167"/>
            <a:ext cx="966318" cy="164183"/>
          </a:xfrm>
          <a:prstGeom prst="roundRect">
            <a:avLst/>
          </a:pr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930732" y="2348415"/>
            <a:ext cx="3360717" cy="2187959"/>
          </a:xfrm>
          <a:custGeom>
            <a:avLst/>
            <a:gdLst>
              <a:gd name="connsiteX0" fmla="*/ 1852550 w 2185942"/>
              <a:gd name="connsiteY0" fmla="*/ 0 h 2030681"/>
              <a:gd name="connsiteX1" fmla="*/ 2042556 w 2185942"/>
              <a:gd name="connsiteY1" fmla="*/ 463138 h 2030681"/>
              <a:gd name="connsiteX2" fmla="*/ 0 w 2185942"/>
              <a:gd name="connsiteY2" fmla="*/ 2030681 h 2030681"/>
            </a:gdLst>
            <a:ahLst/>
            <a:cxnLst>
              <a:cxn ang="0">
                <a:pos x="connsiteX0" y="connsiteY0"/>
              </a:cxn>
              <a:cxn ang="0">
                <a:pos x="connsiteX1" y="connsiteY1"/>
              </a:cxn>
              <a:cxn ang="0">
                <a:pos x="connsiteX2" y="connsiteY2"/>
              </a:cxn>
            </a:cxnLst>
            <a:rect l="l" t="t" r="r" b="b"/>
            <a:pathLst>
              <a:path w="2185942" h="2030681">
                <a:moveTo>
                  <a:pt x="1852550" y="0"/>
                </a:moveTo>
                <a:cubicBezTo>
                  <a:pt x="2101932" y="62345"/>
                  <a:pt x="2351314" y="124691"/>
                  <a:pt x="2042556" y="463138"/>
                </a:cubicBezTo>
                <a:cubicBezTo>
                  <a:pt x="1733798" y="801585"/>
                  <a:pt x="866899" y="1416133"/>
                  <a:pt x="0" y="2030681"/>
                </a:cubicBezTo>
              </a:path>
            </a:pathLst>
          </a:custGeom>
          <a:ln w="28575">
            <a:solidFill>
              <a:schemeClr val="accent1">
                <a:alpha val="49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endCxn id="16" idx="1"/>
          </p:cNvCxnSpPr>
          <p:nvPr/>
        </p:nvCxnSpPr>
        <p:spPr>
          <a:xfrm>
            <a:off x="3587750" y="2159000"/>
            <a:ext cx="2234795" cy="178259"/>
          </a:xfrm>
          <a:prstGeom prst="straightConnector1">
            <a:avLst/>
          </a:prstGeom>
          <a:ln w="28575">
            <a:solidFill>
              <a:schemeClr val="accent1">
                <a:shade val="50000"/>
                <a:alpha val="76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206492" y="4535494"/>
            <a:ext cx="1676739" cy="232195"/>
          </a:xfrm>
          <a:prstGeom prst="roundRect">
            <a:avLst/>
          </a:prstGeom>
          <a:noFill/>
          <a:ln>
            <a:solidFill>
              <a:schemeClr val="accent1">
                <a:shade val="50000"/>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98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Project Items</a:t>
            </a:r>
            <a:endParaRPr lang="en-US" dirty="0"/>
          </a:p>
        </p:txBody>
      </p:sp>
      <p:sp>
        <p:nvSpPr>
          <p:cNvPr id="3" name="Content Placeholder 2"/>
          <p:cNvSpPr>
            <a:spLocks noGrp="1"/>
          </p:cNvSpPr>
          <p:nvPr>
            <p:ph idx="1"/>
          </p:nvPr>
        </p:nvSpPr>
        <p:spPr/>
        <p:txBody>
          <a:bodyPr/>
          <a:lstStyle/>
          <a:p>
            <a:r>
              <a:rPr lang="en-US" dirty="0" smtClean="0"/>
              <a:t>SharePoint projects provide item templates</a:t>
            </a:r>
          </a:p>
          <a:p>
            <a:pPr lvl="1"/>
            <a:r>
              <a:rPr lang="en-US" dirty="0" smtClean="0"/>
              <a:t>Used to add items like lists, modules and Web Parts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14600"/>
            <a:ext cx="5638800" cy="3896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214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Element Manifest Files</a:t>
            </a:r>
            <a:endParaRPr lang="en-US" dirty="0"/>
          </a:p>
        </p:txBody>
      </p:sp>
      <p:sp>
        <p:nvSpPr>
          <p:cNvPr id="3" name="Content Placeholder 2"/>
          <p:cNvSpPr>
            <a:spLocks noGrp="1"/>
          </p:cNvSpPr>
          <p:nvPr>
            <p:ph idx="1"/>
          </p:nvPr>
        </p:nvSpPr>
        <p:spPr/>
        <p:txBody>
          <a:bodyPr/>
          <a:lstStyle/>
          <a:p>
            <a:r>
              <a:rPr lang="en-US" dirty="0" smtClean="0"/>
              <a:t>Project items have element manifest files</a:t>
            </a:r>
          </a:p>
          <a:p>
            <a:pPr lvl="1"/>
            <a:r>
              <a:rPr lang="en-US" dirty="0" smtClean="0"/>
              <a:t>Named elements.xml by SharePoint developer tools</a:t>
            </a:r>
          </a:p>
          <a:p>
            <a:pPr lvl="1"/>
            <a:r>
              <a:rPr lang="en-US" dirty="0" smtClean="0"/>
              <a:t>In some cases the tools make all required updates</a:t>
            </a:r>
          </a:p>
          <a:p>
            <a:pPr lvl="1"/>
            <a:r>
              <a:rPr lang="en-US" dirty="0" smtClean="0"/>
              <a:t>In other cases, you must edit elements.xml file by hand</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6971"/>
            <a:ext cx="28860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267200"/>
            <a:ext cx="5862637" cy="1827029"/>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2135659" y="5163065"/>
            <a:ext cx="60960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69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Mapped Folders</a:t>
            </a:r>
            <a:endParaRPr lang="en-US" dirty="0"/>
          </a:p>
        </p:txBody>
      </p:sp>
      <p:sp>
        <p:nvSpPr>
          <p:cNvPr id="5" name="Text Placeholder 4"/>
          <p:cNvSpPr>
            <a:spLocks noGrp="1"/>
          </p:cNvSpPr>
          <p:nvPr>
            <p:ph idx="1"/>
          </p:nvPr>
        </p:nvSpPr>
        <p:spPr/>
        <p:txBody>
          <a:bodyPr/>
          <a:lstStyle/>
          <a:p>
            <a:r>
              <a:rPr lang="en-US" sz="2400" dirty="0" smtClean="0"/>
              <a:t>Mapped Folders used to deploy to SharePoint Root</a:t>
            </a:r>
          </a:p>
          <a:p>
            <a:pPr lvl="1"/>
            <a:r>
              <a:rPr lang="en-US" sz="2000" b="1" dirty="0" smtClean="0"/>
              <a:t>Layouts</a:t>
            </a:r>
            <a:r>
              <a:rPr lang="en-US" sz="2000" dirty="0" smtClean="0"/>
              <a:t> mapped folder deploys to </a:t>
            </a:r>
            <a:r>
              <a:rPr lang="en-US" sz="2000" b="1" dirty="0" smtClean="0"/>
              <a:t>/_layouts</a:t>
            </a:r>
            <a:r>
              <a:rPr lang="en-US" sz="2000" dirty="0" smtClean="0"/>
              <a:t> virtual directory</a:t>
            </a:r>
            <a:br>
              <a:rPr lang="en-US" sz="2000" dirty="0" smtClean="0"/>
            </a:br>
            <a:r>
              <a:rPr lang="en-US" sz="1600" i="1" dirty="0" smtClean="0"/>
              <a:t>Layouts folder used to deploy application pages, CSS files, .</a:t>
            </a:r>
            <a:r>
              <a:rPr lang="en-US" sz="1600" i="1" dirty="0" err="1" smtClean="0"/>
              <a:t>js</a:t>
            </a:r>
            <a:r>
              <a:rPr lang="en-US" sz="1600" i="1" dirty="0" smtClean="0"/>
              <a:t> files, </a:t>
            </a:r>
            <a:r>
              <a:rPr lang="en-US" sz="1600" i="1" dirty="0" err="1" smtClean="0"/>
              <a:t>etc</a:t>
            </a:r>
            <a:endParaRPr lang="en-US" sz="2000" i="1" dirty="0" smtClean="0"/>
          </a:p>
          <a:p>
            <a:pPr lvl="1"/>
            <a:r>
              <a:rPr lang="en-US" sz="2000" b="1" dirty="0" smtClean="0"/>
              <a:t>Images</a:t>
            </a:r>
            <a:r>
              <a:rPr lang="en-US" sz="2000" dirty="0" smtClean="0"/>
              <a:t> mapped folder deploys to </a:t>
            </a:r>
            <a:r>
              <a:rPr lang="en-US" sz="2000" b="1" dirty="0" smtClean="0"/>
              <a:t>/_layouts/images</a:t>
            </a:r>
            <a:br>
              <a:rPr lang="en-US" sz="2000" b="1" dirty="0" smtClean="0"/>
            </a:br>
            <a:r>
              <a:rPr lang="en-US" sz="1600" i="1" dirty="0" err="1" smtClean="0"/>
              <a:t>Images</a:t>
            </a:r>
            <a:r>
              <a:rPr lang="en-US" sz="1600" i="1" dirty="0" smtClean="0"/>
              <a:t> folder used to deploy graphics files (</a:t>
            </a:r>
            <a:r>
              <a:rPr lang="en-US" sz="1600" i="1" dirty="0" err="1" smtClean="0"/>
              <a:t>eg</a:t>
            </a:r>
            <a:r>
              <a:rPr lang="en-US" sz="1600" i="1" dirty="0" smtClean="0"/>
              <a:t> .gif, .jpg, .</a:t>
            </a:r>
            <a:r>
              <a:rPr lang="en-US" sz="1600" i="1" dirty="0" err="1" smtClean="0"/>
              <a:t>png</a:t>
            </a:r>
            <a:r>
              <a:rPr lang="en-US" sz="1600" i="1" dirty="0" smtClean="0"/>
              <a:t>, </a:t>
            </a:r>
            <a:r>
              <a:rPr lang="en-US" sz="1600" i="1" dirty="0" err="1" smtClean="0"/>
              <a:t>etc</a:t>
            </a:r>
            <a:r>
              <a:rPr lang="en-US" sz="1600" i="1" dirty="0" smtClean="0"/>
              <a:t>)</a:t>
            </a:r>
            <a:endParaRPr lang="en-US" sz="2000" i="1" dirty="0" smtClean="0"/>
          </a:p>
          <a:p>
            <a:endParaRPr lang="en-US" dirty="0" smtClean="0"/>
          </a:p>
          <a:p>
            <a:endParaRPr lang="en-US" dirty="0"/>
          </a:p>
          <a:p>
            <a:pPr lvl="1"/>
            <a:endParaRPr lang="en-US" dirty="0" smtClean="0"/>
          </a:p>
          <a:p>
            <a:pPr lvl="1"/>
            <a:endParaRPr lang="en-US" dirty="0"/>
          </a:p>
          <a:p>
            <a:pPr lvl="1"/>
            <a:endParaRPr lang="en-US" dirty="0" smtClean="0"/>
          </a:p>
          <a:p>
            <a:pPr lvl="1"/>
            <a:endParaRPr lang="en-US" dirty="0"/>
          </a:p>
          <a:p>
            <a:r>
              <a:rPr lang="en-US" b="1" dirty="0" smtClean="0">
                <a:solidFill>
                  <a:srgbClr val="FF0000"/>
                </a:solidFill>
              </a:rPr>
              <a:t>Caveat</a:t>
            </a:r>
            <a:r>
              <a:rPr lang="en-US" dirty="0" smtClean="0"/>
              <a:t>: not allowed in sandboxed solutions</a:t>
            </a:r>
          </a:p>
        </p:txBody>
      </p:sp>
      <p:grpSp>
        <p:nvGrpSpPr>
          <p:cNvPr id="6" name="Group 5"/>
          <p:cNvGrpSpPr/>
          <p:nvPr/>
        </p:nvGrpSpPr>
        <p:grpSpPr>
          <a:xfrm>
            <a:off x="1219200" y="3352800"/>
            <a:ext cx="6553200" cy="2392761"/>
            <a:chOff x="304800" y="3352800"/>
            <a:chExt cx="8295421" cy="3048000"/>
          </a:xfrm>
        </p:grpSpPr>
        <p:sp>
          <p:nvSpPr>
            <p:cNvPr id="7" name="Rectangle 6"/>
            <p:cNvSpPr/>
            <p:nvPr/>
          </p:nvSpPr>
          <p:spPr bwMode="auto">
            <a:xfrm>
              <a:off x="304800" y="3352800"/>
              <a:ext cx="8295421" cy="3048000"/>
            </a:xfrm>
            <a:prstGeom prst="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973" y="3526971"/>
              <a:ext cx="4882244" cy="26302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5442859" y="4659086"/>
              <a:ext cx="78377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9526" y="3505200"/>
              <a:ext cx="2178674"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0943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Understanding Solution </a:t>
            </a:r>
            <a:r>
              <a:rPr lang="en-US" dirty="0"/>
              <a:t>Packages and </a:t>
            </a:r>
            <a:r>
              <a:rPr lang="en-US" dirty="0" smtClean="0"/>
              <a:t>Features</a:t>
            </a:r>
            <a:endParaRPr lang="en-US" dirty="0"/>
          </a:p>
          <a:p>
            <a:r>
              <a:rPr lang="en-US" dirty="0" smtClean="0"/>
              <a:t>Developing with Visual Studio  2010 </a:t>
            </a:r>
            <a:endParaRPr lang="en-US" dirty="0"/>
          </a:p>
          <a:p>
            <a:r>
              <a:rPr lang="en-US" dirty="0" smtClean="0"/>
              <a:t>Creating a Custom Branding Solution</a:t>
            </a:r>
          </a:p>
          <a:p>
            <a:r>
              <a:rPr lang="en-US" dirty="0"/>
              <a:t>Creating Solutions to Deploy Page </a:t>
            </a:r>
            <a:r>
              <a:rPr lang="en-US" dirty="0" smtClean="0"/>
              <a:t>Layouts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Modules are used to deploy files to a site</a:t>
            </a:r>
          </a:p>
          <a:p>
            <a:pPr lvl="1"/>
            <a:r>
              <a:rPr lang="en-US" dirty="0" smtClean="0"/>
              <a:t>Files created in site from underlying template files</a:t>
            </a:r>
          </a:p>
          <a:p>
            <a:pPr lvl="1"/>
            <a:r>
              <a:rPr lang="en-US" dirty="0" smtClean="0"/>
              <a:t>Module element contains inner File elements</a:t>
            </a:r>
          </a:p>
          <a:p>
            <a:pPr lvl="1"/>
            <a:r>
              <a:rPr lang="en-US" dirty="0" smtClean="0"/>
              <a:t>File element Path attribute points to template file</a:t>
            </a:r>
          </a:p>
          <a:p>
            <a:pPr lvl="1"/>
            <a:r>
              <a:rPr lang="en-US" dirty="0" smtClean="0"/>
              <a:t>File element </a:t>
            </a:r>
            <a:r>
              <a:rPr lang="en-US" dirty="0" err="1" smtClean="0"/>
              <a:t>Url</a:t>
            </a:r>
            <a:r>
              <a:rPr lang="en-US" dirty="0" smtClean="0"/>
              <a:t> attribute has name of file to create</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62400"/>
            <a:ext cx="28765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4851838"/>
            <a:ext cx="5614987" cy="1548962"/>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34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Sites Pages using a Module </a:t>
            </a:r>
          </a:p>
          <a:p>
            <a:r>
              <a:rPr lang="en-US" dirty="0" smtClean="0"/>
              <a:t>and a Site Page template</a:t>
            </a:r>
            <a:endParaRPr lang="en-US" dirty="0"/>
          </a:p>
        </p:txBody>
      </p:sp>
    </p:spTree>
    <p:extLst>
      <p:ext uri="{BB962C8B-B14F-4D97-AF65-F5344CB8AC3E}">
        <p14:creationId xmlns:p14="http://schemas.microsoft.com/office/powerpoint/2010/main" val="2578382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Solution </a:t>
            </a:r>
            <a:r>
              <a:rPr lang="en-US" dirty="0"/>
              <a:t>Packages and </a:t>
            </a:r>
            <a:r>
              <a:rPr lang="en-US" dirty="0" smtClean="0"/>
              <a:t>Features</a:t>
            </a:r>
            <a:endParaRPr lang="en-US" dirty="0"/>
          </a:p>
          <a:p>
            <a:pPr>
              <a:buFont typeface="Wingdings" pitchFamily="2" charset="2"/>
              <a:buChar char="ü"/>
            </a:pPr>
            <a:r>
              <a:rPr lang="en-US" dirty="0" smtClean="0"/>
              <a:t>Developing with Visual Studio  2010 </a:t>
            </a:r>
            <a:endParaRPr lang="en-US" dirty="0"/>
          </a:p>
          <a:p>
            <a:pPr>
              <a:buFont typeface="Wingdings" pitchFamily="2" charset="2"/>
              <a:buChar char="Ø"/>
            </a:pPr>
            <a:r>
              <a:rPr lang="en-US" dirty="0" smtClean="0"/>
              <a:t>Creating a Custom Branding Solution</a:t>
            </a:r>
          </a:p>
          <a:p>
            <a:r>
              <a:rPr lang="en-US" dirty="0" smtClean="0"/>
              <a:t>Creating Solutions to Deploy Page Layouts</a:t>
            </a:r>
          </a:p>
        </p:txBody>
      </p:sp>
    </p:spTree>
    <p:extLst>
      <p:ext uri="{BB962C8B-B14F-4D97-AF65-F5344CB8AC3E}">
        <p14:creationId xmlns:p14="http://schemas.microsoft.com/office/powerpoint/2010/main" val="2865273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Branding Solution</a:t>
            </a:r>
            <a:endParaRPr lang="en-US" dirty="0"/>
          </a:p>
        </p:txBody>
      </p:sp>
      <p:sp>
        <p:nvSpPr>
          <p:cNvPr id="3" name="Content Placeholder 2"/>
          <p:cNvSpPr>
            <a:spLocks noGrp="1"/>
          </p:cNvSpPr>
          <p:nvPr>
            <p:ph idx="1"/>
          </p:nvPr>
        </p:nvSpPr>
        <p:spPr/>
        <p:txBody>
          <a:bodyPr/>
          <a:lstStyle/>
          <a:p>
            <a:r>
              <a:rPr lang="en-US" dirty="0" smtClean="0"/>
              <a:t>Files for Branding Solution requiring deployment</a:t>
            </a:r>
          </a:p>
          <a:p>
            <a:pPr lvl="1"/>
            <a:r>
              <a:rPr lang="en-US" dirty="0" smtClean="0"/>
              <a:t>Master Pages to Master Page Gallery</a:t>
            </a:r>
          </a:p>
          <a:p>
            <a:pPr lvl="1"/>
            <a:r>
              <a:rPr lang="en-US" dirty="0" smtClean="0"/>
              <a:t>CSS files and images to Style Library</a:t>
            </a:r>
          </a:p>
          <a:p>
            <a:pPr lvl="1"/>
            <a:endParaRPr lang="en-US" dirty="0"/>
          </a:p>
          <a:p>
            <a:r>
              <a:rPr lang="en-US" dirty="0" smtClean="0"/>
              <a:t>Code is required in typical Branding Solution</a:t>
            </a:r>
          </a:p>
          <a:p>
            <a:pPr lvl="1"/>
            <a:r>
              <a:rPr lang="en-US" dirty="0" smtClean="0"/>
              <a:t>Updates required to </a:t>
            </a:r>
            <a:r>
              <a:rPr lang="en-US" dirty="0" err="1" smtClean="0"/>
              <a:t>MasterUrl</a:t>
            </a:r>
            <a:r>
              <a:rPr lang="en-US" dirty="0" smtClean="0"/>
              <a:t> property of each site</a:t>
            </a:r>
          </a:p>
          <a:p>
            <a:pPr lvl="1"/>
            <a:r>
              <a:rPr lang="en-US" dirty="0" smtClean="0"/>
              <a:t>Some scenarios required updates to </a:t>
            </a:r>
            <a:r>
              <a:rPr lang="en-US" dirty="0" err="1" smtClean="0"/>
              <a:t>CustomMasterUrl</a:t>
            </a:r>
            <a:endParaRPr lang="en-US" dirty="0" smtClean="0"/>
          </a:p>
          <a:p>
            <a:pPr lvl="1"/>
            <a:r>
              <a:rPr lang="en-US" dirty="0"/>
              <a:t>Some scenarios required updates </a:t>
            </a:r>
            <a:r>
              <a:rPr lang="en-US" dirty="0" smtClean="0"/>
              <a:t>to </a:t>
            </a:r>
            <a:r>
              <a:rPr lang="en-US" dirty="0" err="1" smtClean="0"/>
              <a:t>AlternateCssUrl</a:t>
            </a:r>
            <a:endParaRPr lang="en-US" dirty="0"/>
          </a:p>
          <a:p>
            <a:pPr lvl="1"/>
            <a:endParaRPr lang="en-US" dirty="0" smtClean="0"/>
          </a:p>
        </p:txBody>
      </p:sp>
    </p:spTree>
    <p:extLst>
      <p:ext uri="{BB962C8B-B14F-4D97-AF65-F5344CB8AC3E}">
        <p14:creationId xmlns:p14="http://schemas.microsoft.com/office/powerpoint/2010/main" val="388783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Feature with Site Collection Scope</a:t>
            </a:r>
            <a:endParaRPr lang="en-US" dirty="0"/>
          </a:p>
        </p:txBody>
      </p:sp>
      <p:sp>
        <p:nvSpPr>
          <p:cNvPr id="3" name="Content Placeholder 2"/>
          <p:cNvSpPr>
            <a:spLocks noGrp="1"/>
          </p:cNvSpPr>
          <p:nvPr>
            <p:ph idx="1"/>
          </p:nvPr>
        </p:nvSpPr>
        <p:spPr/>
        <p:txBody>
          <a:bodyPr/>
          <a:lstStyle/>
          <a:p>
            <a:r>
              <a:rPr lang="en-US" dirty="0" smtClean="0"/>
              <a:t>Branding solution requires a main feature</a:t>
            </a:r>
          </a:p>
          <a:p>
            <a:pPr lvl="1"/>
            <a:r>
              <a:rPr lang="en-US" dirty="0" smtClean="0"/>
              <a:t>Set Scope to Site to activate at site collection level</a:t>
            </a:r>
          </a:p>
          <a:p>
            <a:pPr lvl="1"/>
            <a:r>
              <a:rPr lang="en-US" dirty="0" smtClean="0"/>
              <a:t>Give the feature a meaningful name such as </a:t>
            </a:r>
            <a:r>
              <a:rPr lang="en-US" dirty="0" err="1" smtClean="0"/>
              <a:t>MainSite</a:t>
            </a:r>
            <a:endParaRPr lang="en-US"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426" y="2971800"/>
            <a:ext cx="3148974" cy="363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1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91" y="3206775"/>
            <a:ext cx="2116609" cy="24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Add a Module to Deploy Master Pages</a:t>
            </a:r>
            <a:endParaRPr lang="en-US" dirty="0"/>
          </a:p>
        </p:txBody>
      </p:sp>
      <p:sp>
        <p:nvSpPr>
          <p:cNvPr id="3" name="Content Placeholder 2"/>
          <p:cNvSpPr>
            <a:spLocks noGrp="1"/>
          </p:cNvSpPr>
          <p:nvPr>
            <p:ph idx="1"/>
          </p:nvPr>
        </p:nvSpPr>
        <p:spPr/>
        <p:txBody>
          <a:bodyPr/>
          <a:lstStyle/>
          <a:p>
            <a:r>
              <a:rPr lang="en-US" dirty="0" smtClean="0"/>
              <a:t>Create Module to deploy to Master Page Gallery</a:t>
            </a:r>
          </a:p>
          <a:p>
            <a:pPr lvl="1"/>
            <a:r>
              <a:rPr lang="en-US" dirty="0" smtClean="0"/>
              <a:t>Add master page file(s) to Module folder</a:t>
            </a:r>
          </a:p>
          <a:p>
            <a:pPr lvl="1"/>
            <a:r>
              <a:rPr lang="en-US" dirty="0" smtClean="0"/>
              <a:t>Make edits by hand to Module element in element.xml</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21175"/>
            <a:ext cx="6629400" cy="1822425"/>
          </a:xfrm>
          <a:prstGeom prst="rect">
            <a:avLst/>
          </a:prstGeom>
          <a:noFill/>
          <a:ln w="317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48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3124200"/>
            <a:ext cx="2279436" cy="245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Add a Module for Style Library Deployment</a:t>
            </a:r>
            <a:endParaRPr lang="en-US" dirty="0"/>
          </a:p>
        </p:txBody>
      </p:sp>
      <p:sp>
        <p:nvSpPr>
          <p:cNvPr id="3" name="Content Placeholder 2"/>
          <p:cNvSpPr>
            <a:spLocks noGrp="1"/>
          </p:cNvSpPr>
          <p:nvPr>
            <p:ph idx="1"/>
          </p:nvPr>
        </p:nvSpPr>
        <p:spPr/>
        <p:txBody>
          <a:bodyPr/>
          <a:lstStyle/>
          <a:p>
            <a:r>
              <a:rPr lang="en-US" dirty="0"/>
              <a:t>Create Module to deploy to </a:t>
            </a:r>
            <a:r>
              <a:rPr lang="en-US" dirty="0" smtClean="0"/>
              <a:t>Style Library</a:t>
            </a:r>
            <a:endParaRPr lang="en-US" dirty="0"/>
          </a:p>
          <a:p>
            <a:pPr lvl="1"/>
            <a:r>
              <a:rPr lang="en-US" dirty="0" smtClean="0"/>
              <a:t>Add CSS file(s</a:t>
            </a:r>
            <a:r>
              <a:rPr lang="en-US" dirty="0"/>
              <a:t>) </a:t>
            </a:r>
            <a:r>
              <a:rPr lang="en-US" dirty="0" smtClean="0"/>
              <a:t>to child folder (e.g. Wingtip)</a:t>
            </a:r>
          </a:p>
          <a:p>
            <a:pPr lvl="1"/>
            <a:r>
              <a:rPr lang="en-US" dirty="0" smtClean="0"/>
              <a:t>Add images to their own folder (e.g. Wingtip/images)</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575" y="3733800"/>
            <a:ext cx="6164825" cy="2514600"/>
          </a:xfrm>
          <a:prstGeom prst="rect">
            <a:avLst/>
          </a:prstGeom>
          <a:noFill/>
          <a:ln w="317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050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a Feature Receiver</a:t>
            </a:r>
            <a:endParaRPr lang="en-US" dirty="0"/>
          </a:p>
        </p:txBody>
      </p:sp>
      <p:sp>
        <p:nvSpPr>
          <p:cNvPr id="5" name="Content Placeholder 4"/>
          <p:cNvSpPr>
            <a:spLocks noGrp="1"/>
          </p:cNvSpPr>
          <p:nvPr>
            <p:ph idx="1"/>
          </p:nvPr>
        </p:nvSpPr>
        <p:spPr/>
        <p:txBody>
          <a:bodyPr/>
          <a:lstStyle/>
          <a:p>
            <a:r>
              <a:rPr lang="en-US" dirty="0" smtClean="0"/>
              <a:t>Feature Receiver used to configure master pages</a:t>
            </a:r>
          </a:p>
          <a:p>
            <a:pPr lvl="1"/>
            <a:r>
              <a:rPr lang="en-US" dirty="0" smtClean="0"/>
              <a:t>Modify </a:t>
            </a:r>
            <a:r>
              <a:rPr lang="en-US" b="1" dirty="0" err="1" smtClean="0"/>
              <a:t>MasterUrl</a:t>
            </a:r>
            <a:r>
              <a:rPr lang="en-US" dirty="0" smtClean="0"/>
              <a:t> property of each site in site collection</a:t>
            </a:r>
          </a:p>
          <a:p>
            <a:pPr lvl="1"/>
            <a:r>
              <a:rPr lang="en-US" dirty="0"/>
              <a:t>Modify </a:t>
            </a:r>
            <a:r>
              <a:rPr lang="en-US" b="1" dirty="0" err="1" smtClean="0"/>
              <a:t>CustomMasterUrl</a:t>
            </a:r>
            <a:r>
              <a:rPr lang="en-US" dirty="0" smtClean="0"/>
              <a:t> property for publishing sites</a:t>
            </a:r>
          </a:p>
          <a:p>
            <a:pPr lvl="1"/>
            <a:r>
              <a:rPr lang="en-US" dirty="0" smtClean="0"/>
              <a:t>Master Page URL must be relative to Web application</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3352800"/>
            <a:ext cx="6858001" cy="3410222"/>
          </a:xfrm>
          <a:prstGeom prst="rect">
            <a:avLst/>
          </a:prstGeom>
          <a:noFill/>
          <a:ln w="317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18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Event Receiver for New Child Sites</a:t>
            </a:r>
            <a:endParaRPr lang="en-US" dirty="0"/>
          </a:p>
        </p:txBody>
      </p:sp>
      <p:sp>
        <p:nvSpPr>
          <p:cNvPr id="3" name="Content Placeholder 2"/>
          <p:cNvSpPr>
            <a:spLocks noGrp="1"/>
          </p:cNvSpPr>
          <p:nvPr>
            <p:ph idx="1"/>
          </p:nvPr>
        </p:nvSpPr>
        <p:spPr/>
        <p:txBody>
          <a:bodyPr/>
          <a:lstStyle/>
          <a:p>
            <a:r>
              <a:rPr lang="en-US" dirty="0" smtClean="0"/>
              <a:t>New sites must be configured as they are created</a:t>
            </a:r>
          </a:p>
          <a:p>
            <a:pPr lvl="1"/>
            <a:r>
              <a:rPr lang="en-US" dirty="0" smtClean="0"/>
              <a:t>WebProvisioned event provides trigger to execute code</a:t>
            </a:r>
          </a:p>
          <a:p>
            <a:pPr lvl="1"/>
            <a:r>
              <a:rPr lang="en-US" dirty="0" smtClean="0"/>
              <a:t>Child site properties configured with top site properties</a:t>
            </a:r>
          </a:p>
          <a:p>
            <a:pPr lvl="1"/>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3265886"/>
            <a:ext cx="2759849" cy="2189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380947"/>
            <a:ext cx="6057900" cy="1638853"/>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46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Creating a Sandbox-Friendly </a:t>
            </a:r>
          </a:p>
          <a:p>
            <a:r>
              <a:rPr lang="en-US" dirty="0" smtClean="0"/>
              <a:t>Branding Solution</a:t>
            </a:r>
            <a:endParaRPr lang="en-US" dirty="0"/>
          </a:p>
        </p:txBody>
      </p:sp>
    </p:spTree>
    <p:extLst>
      <p:ext uri="{BB962C8B-B14F-4D97-AF65-F5344CB8AC3E}">
        <p14:creationId xmlns:p14="http://schemas.microsoft.com/office/powerpoint/2010/main" val="825763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also referred to as "solution package"</a:t>
            </a:r>
          </a:p>
          <a:p>
            <a:pPr lvl="1"/>
            <a:r>
              <a:rPr lang="en-US" dirty="0" smtClean="0"/>
              <a:t>Solution package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package is container of files distributed as unit</a:t>
            </a:r>
          </a:p>
          <a:p>
            <a:pPr lvl="1"/>
            <a:r>
              <a:rPr lang="en-US" dirty="0" smtClean="0"/>
              <a:t>Solution package has manifest with install instructions</a:t>
            </a:r>
          </a:p>
          <a:p>
            <a:pPr lvl="1"/>
            <a:endParaRPr lang="en-US" dirty="0"/>
          </a:p>
        </p:txBody>
      </p:sp>
      <p:sp>
        <p:nvSpPr>
          <p:cNvPr id="4" name="Rectangle 3"/>
          <p:cNvSpPr/>
          <p:nvPr/>
        </p:nvSpPr>
        <p:spPr>
          <a:xfrm>
            <a:off x="2895600" y="3886200"/>
            <a:ext cx="3657600" cy="278169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solidFill>
                  <a:schemeClr val="tx1"/>
                </a:solidFill>
              </a:rPr>
              <a:t>WingtipBranding.wsp</a:t>
            </a:r>
            <a:endParaRPr lang="en-US" sz="1600" b="1" dirty="0">
              <a:solidFill>
                <a:schemeClr val="tx1"/>
              </a:solidFill>
            </a:endParaRPr>
          </a:p>
        </p:txBody>
      </p:sp>
      <p:grpSp>
        <p:nvGrpSpPr>
          <p:cNvPr id="12" name="Group 11"/>
          <p:cNvGrpSpPr/>
          <p:nvPr/>
        </p:nvGrpSpPr>
        <p:grpSpPr>
          <a:xfrm>
            <a:off x="3124200" y="4245368"/>
            <a:ext cx="3124200" cy="2263128"/>
            <a:chOff x="1600200" y="4038600"/>
            <a:chExt cx="3124200" cy="2895600"/>
          </a:xfrm>
        </p:grpSpPr>
        <p:sp>
          <p:nvSpPr>
            <p:cNvPr id="9" name="Rectangle 8"/>
            <p:cNvSpPr/>
            <p:nvPr/>
          </p:nvSpPr>
          <p:spPr>
            <a:xfrm>
              <a:off x="1600200" y="6019800"/>
              <a:ext cx="3124200" cy="41949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BackgroundBanner.jpg</a:t>
              </a:r>
              <a:endParaRPr lang="en-US" sz="1400" dirty="0">
                <a:solidFill>
                  <a:schemeClr val="tx1"/>
                </a:solidFill>
              </a:endParaRPr>
            </a:p>
          </p:txBody>
        </p:sp>
        <p:sp>
          <p:nvSpPr>
            <p:cNvPr id="5" name="Rectangle 4"/>
            <p:cNvSpPr/>
            <p:nvPr/>
          </p:nvSpPr>
          <p:spPr>
            <a:xfrm>
              <a:off x="1600200" y="4038600"/>
              <a:ext cx="3124200" cy="419493"/>
            </a:xfrm>
            <a:prstGeom prst="rect">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Mainifest.xml</a:t>
              </a:r>
              <a:endParaRPr lang="en-US" sz="1400" dirty="0">
                <a:solidFill>
                  <a:schemeClr val="tx1"/>
                </a:solidFill>
              </a:endParaRPr>
            </a:p>
          </p:txBody>
        </p:sp>
        <p:sp>
          <p:nvSpPr>
            <p:cNvPr id="6" name="Rectangle 5"/>
            <p:cNvSpPr/>
            <p:nvPr/>
          </p:nvSpPr>
          <p:spPr>
            <a:xfrm>
              <a:off x="1600200" y="4533507"/>
              <a:ext cx="3124200" cy="41949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Wingtip.master</a:t>
              </a:r>
              <a:endParaRPr lang="en-US" sz="1400" dirty="0">
                <a:solidFill>
                  <a:schemeClr val="tx1"/>
                </a:solidFill>
              </a:endParaRPr>
            </a:p>
          </p:txBody>
        </p:sp>
        <p:sp>
          <p:nvSpPr>
            <p:cNvPr id="7" name="Rectangle 6"/>
            <p:cNvSpPr/>
            <p:nvPr/>
          </p:nvSpPr>
          <p:spPr>
            <a:xfrm>
              <a:off x="1600200" y="5029200"/>
              <a:ext cx="3124200" cy="41949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WingtipMaster.css</a:t>
              </a:r>
              <a:endParaRPr lang="en-US" sz="1400" dirty="0">
                <a:solidFill>
                  <a:schemeClr val="tx1"/>
                </a:solidFill>
              </a:endParaRPr>
            </a:p>
          </p:txBody>
        </p:sp>
        <p:sp>
          <p:nvSpPr>
            <p:cNvPr id="8" name="Rectangle 7"/>
            <p:cNvSpPr/>
            <p:nvPr/>
          </p:nvSpPr>
          <p:spPr>
            <a:xfrm>
              <a:off x="1600200" y="5524107"/>
              <a:ext cx="3124200" cy="41949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Logo.gif</a:t>
              </a:r>
              <a:endParaRPr lang="en-US" sz="1400" dirty="0">
                <a:solidFill>
                  <a:schemeClr val="tx1"/>
                </a:solidFill>
              </a:endParaRPr>
            </a:p>
          </p:txBody>
        </p:sp>
        <p:sp>
          <p:nvSpPr>
            <p:cNvPr id="10" name="Rectangle 9"/>
            <p:cNvSpPr/>
            <p:nvPr/>
          </p:nvSpPr>
          <p:spPr>
            <a:xfrm>
              <a:off x="1600200" y="6514707"/>
              <a:ext cx="3124200" cy="419493"/>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WingtipBranding.dll</a:t>
              </a:r>
              <a:endParaRPr lang="en-US" sz="1400" dirty="0">
                <a:solidFill>
                  <a:schemeClr val="tx1"/>
                </a:solidFill>
              </a:endParaRPr>
            </a:p>
          </p:txBody>
        </p:sp>
      </p:grpSp>
    </p:spTree>
    <p:extLst>
      <p:ext uri="{BB962C8B-B14F-4D97-AF65-F5344CB8AC3E}">
        <p14:creationId xmlns:p14="http://schemas.microsoft.com/office/powerpoint/2010/main" val="897193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Solution </a:t>
            </a:r>
            <a:r>
              <a:rPr lang="en-US" dirty="0"/>
              <a:t>Packages and </a:t>
            </a:r>
            <a:r>
              <a:rPr lang="en-US" dirty="0" smtClean="0"/>
              <a:t>Features</a:t>
            </a:r>
            <a:endParaRPr lang="en-US" dirty="0"/>
          </a:p>
          <a:p>
            <a:pPr>
              <a:buFont typeface="Wingdings" pitchFamily="2" charset="2"/>
              <a:buChar char="ü"/>
            </a:pPr>
            <a:r>
              <a:rPr lang="en-US" dirty="0" smtClean="0"/>
              <a:t>Developing with Visual Studio  2010 </a:t>
            </a:r>
            <a:endParaRPr lang="en-US" dirty="0"/>
          </a:p>
          <a:p>
            <a:pPr>
              <a:buFont typeface="Wingdings" pitchFamily="2" charset="2"/>
              <a:buChar char="ü"/>
            </a:pPr>
            <a:r>
              <a:rPr lang="en-US" dirty="0" smtClean="0"/>
              <a:t>Creating a Custom Branding Solution</a:t>
            </a:r>
          </a:p>
          <a:p>
            <a:pPr>
              <a:buFont typeface="Wingdings" pitchFamily="2" charset="2"/>
              <a:buChar char="Ø"/>
            </a:pPr>
            <a:r>
              <a:rPr lang="en-US" dirty="0" smtClean="0"/>
              <a:t>Creating Solutions to Deploy Page Layouts</a:t>
            </a:r>
          </a:p>
        </p:txBody>
      </p:sp>
    </p:spTree>
    <p:extLst>
      <p:ext uri="{BB962C8B-B14F-4D97-AF65-F5344CB8AC3E}">
        <p14:creationId xmlns:p14="http://schemas.microsoft.com/office/powerpoint/2010/main" val="1182153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in a Feature</a:t>
            </a:r>
            <a:endParaRPr lang="en-US" dirty="0"/>
          </a:p>
        </p:txBody>
      </p:sp>
      <p:sp>
        <p:nvSpPr>
          <p:cNvPr id="3" name="Content Placeholder 2"/>
          <p:cNvSpPr>
            <a:spLocks noGrp="1"/>
          </p:cNvSpPr>
          <p:nvPr>
            <p:ph idx="1"/>
          </p:nvPr>
        </p:nvSpPr>
        <p:spPr/>
        <p:txBody>
          <a:bodyPr/>
          <a:lstStyle/>
          <a:p>
            <a:r>
              <a:rPr lang="en-US" dirty="0" smtClean="0"/>
              <a:t>Site columns created using Field elements</a:t>
            </a:r>
          </a:p>
          <a:p>
            <a:pPr lvl="1"/>
            <a:r>
              <a:rPr lang="en-US" dirty="0" smtClean="0"/>
              <a:t>There is no project item template for site columns</a:t>
            </a:r>
          </a:p>
          <a:p>
            <a:pPr lvl="1"/>
            <a:r>
              <a:rPr lang="en-US" dirty="0" smtClean="0"/>
              <a:t>Create a new project item based on Empty Element</a:t>
            </a:r>
            <a:endParaRPr 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761" y="3048000"/>
            <a:ext cx="4296639" cy="344177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657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Content Types in </a:t>
            </a:r>
            <a:r>
              <a:rPr lang="en-US" dirty="0"/>
              <a:t>a Feature</a:t>
            </a:r>
          </a:p>
        </p:txBody>
      </p:sp>
      <p:sp>
        <p:nvSpPr>
          <p:cNvPr id="3" name="Content Placeholder 2"/>
          <p:cNvSpPr>
            <a:spLocks noGrp="1"/>
          </p:cNvSpPr>
          <p:nvPr>
            <p:ph idx="1"/>
          </p:nvPr>
        </p:nvSpPr>
        <p:spPr/>
        <p:txBody>
          <a:bodyPr/>
          <a:lstStyle/>
          <a:p>
            <a:r>
              <a:rPr lang="en-US" dirty="0" smtClean="0"/>
              <a:t>Content Type created using Site Columns</a:t>
            </a:r>
          </a:p>
          <a:p>
            <a:pPr lvl="1"/>
            <a:r>
              <a:rPr lang="en-US" dirty="0"/>
              <a:t>There is a project item template for content </a:t>
            </a:r>
            <a:r>
              <a:rPr lang="en-US" dirty="0" smtClean="0"/>
              <a:t>types</a:t>
            </a:r>
          </a:p>
          <a:p>
            <a:pPr lvl="1"/>
            <a:r>
              <a:rPr lang="en-US" dirty="0" smtClean="0"/>
              <a:t>Content Type IDs are tricky - let Visual Studio create it</a:t>
            </a:r>
          </a:p>
          <a:p>
            <a:pPr lvl="1"/>
            <a:r>
              <a:rPr lang="en-US" dirty="0" smtClean="0"/>
              <a:t>Create new content </a:t>
            </a:r>
            <a:r>
              <a:rPr lang="en-US" dirty="0"/>
              <a:t>t</a:t>
            </a:r>
            <a:r>
              <a:rPr lang="en-US" dirty="0" smtClean="0"/>
              <a:t>ype inheriting Page content type</a:t>
            </a:r>
          </a:p>
          <a:p>
            <a:pPr lvl="1"/>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58339"/>
            <a:ext cx="8534400" cy="3018661"/>
          </a:xfrm>
          <a:prstGeom prst="rect">
            <a:avLst/>
          </a:prstGeom>
          <a:noFill/>
          <a:ln w="317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30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Page Layouts using Modules</a:t>
            </a:r>
            <a:endParaRPr lang="en-US" dirty="0"/>
          </a:p>
        </p:txBody>
      </p:sp>
      <p:sp>
        <p:nvSpPr>
          <p:cNvPr id="3" name="Content Placeholder 2"/>
          <p:cNvSpPr>
            <a:spLocks noGrp="1"/>
          </p:cNvSpPr>
          <p:nvPr>
            <p:ph idx="1"/>
          </p:nvPr>
        </p:nvSpPr>
        <p:spPr/>
        <p:txBody>
          <a:bodyPr/>
          <a:lstStyle/>
          <a:p>
            <a:r>
              <a:rPr lang="en-US" dirty="0" smtClean="0"/>
              <a:t>Page Layouts deployed using Module</a:t>
            </a:r>
          </a:p>
          <a:p>
            <a:pPr lvl="1"/>
            <a:r>
              <a:rPr lang="en-US" dirty="0" smtClean="0"/>
              <a:t>Requires manual edits to elements.xml</a:t>
            </a:r>
          </a:p>
          <a:p>
            <a:pPr lvl="1"/>
            <a:r>
              <a:rPr lang="en-US" dirty="0" smtClean="0"/>
              <a:t>Add four properties shown below in slide</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8534400" cy="2485973"/>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119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Walkthrough of a SharePoint Project</a:t>
            </a:r>
            <a:br>
              <a:rPr lang="en-US" dirty="0" smtClean="0"/>
            </a:br>
            <a:r>
              <a:rPr lang="en-US" dirty="0" smtClean="0"/>
              <a:t>which deploys Page Layouts</a:t>
            </a:r>
            <a:endParaRPr lang="en-US" dirty="0"/>
          </a:p>
        </p:txBody>
      </p:sp>
    </p:spTree>
    <p:extLst>
      <p:ext uri="{BB962C8B-B14F-4D97-AF65-F5344CB8AC3E}">
        <p14:creationId xmlns:p14="http://schemas.microsoft.com/office/powerpoint/2010/main" val="99878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Understanding Solution Packages and Features</a:t>
            </a:r>
          </a:p>
          <a:p>
            <a:pPr>
              <a:buFont typeface="Wingdings" pitchFamily="2" charset="2"/>
              <a:buChar char="ü"/>
            </a:pPr>
            <a:r>
              <a:rPr lang="en-US" dirty="0" smtClean="0"/>
              <a:t>Developing with Visual Studio  2010 </a:t>
            </a:r>
          </a:p>
          <a:p>
            <a:pPr>
              <a:buFont typeface="Wingdings" pitchFamily="2" charset="2"/>
              <a:buChar char="ü"/>
            </a:pPr>
            <a:r>
              <a:rPr lang="en-US" dirty="0" smtClean="0"/>
              <a:t>Creating a Custom Branding Solution</a:t>
            </a:r>
          </a:p>
          <a:p>
            <a:pPr>
              <a:buFont typeface="Wingdings" pitchFamily="2" charset="2"/>
              <a:buChar char="ü"/>
            </a:pPr>
            <a:r>
              <a:rPr lang="en-US" dirty="0" smtClean="0"/>
              <a:t>Creating Solutions to Deploy Page Layouts</a:t>
            </a:r>
          </a:p>
        </p:txBody>
      </p:sp>
    </p:spTree>
    <p:extLst>
      <p:ext uri="{BB962C8B-B14F-4D97-AF65-F5344CB8AC3E}">
        <p14:creationId xmlns:p14="http://schemas.microsoft.com/office/powerpoint/2010/main" val="1182153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Package Deployment</a:t>
            </a:r>
            <a:endParaRPr lang="en-US" dirty="0"/>
          </a:p>
        </p:txBody>
      </p:sp>
      <p:sp>
        <p:nvSpPr>
          <p:cNvPr id="3" name="Content Placeholder 2"/>
          <p:cNvSpPr>
            <a:spLocks noGrp="1"/>
          </p:cNvSpPr>
          <p:nvPr>
            <p:ph idx="1"/>
          </p:nvPr>
        </p:nvSpPr>
        <p:spPr/>
        <p:txBody>
          <a:bodyPr/>
          <a:lstStyle/>
          <a:p>
            <a:r>
              <a:rPr lang="en-US" dirty="0" smtClean="0"/>
              <a:t>Solution packages </a:t>
            </a:r>
            <a:r>
              <a:rPr lang="en-US" dirty="0"/>
              <a:t>can be deployed two </a:t>
            </a:r>
            <a:r>
              <a:rPr lang="en-US" dirty="0" smtClean="0"/>
              <a:t>ways…</a:t>
            </a:r>
            <a:endParaRPr lang="en-US" dirty="0"/>
          </a:p>
          <a:p>
            <a:pPr lvl="1"/>
            <a:r>
              <a:rPr lang="en-US" dirty="0"/>
              <a:t>a</a:t>
            </a:r>
            <a:r>
              <a:rPr lang="en-US" dirty="0" smtClean="0"/>
              <a:t>s </a:t>
            </a:r>
            <a:r>
              <a:rPr lang="en-US" dirty="0"/>
              <a:t>a farm solution</a:t>
            </a:r>
          </a:p>
          <a:p>
            <a:pPr lvl="1"/>
            <a:r>
              <a:rPr lang="en-US" dirty="0"/>
              <a:t>a</a:t>
            </a:r>
            <a:r>
              <a:rPr lang="en-US" dirty="0" smtClean="0"/>
              <a:t>s </a:t>
            </a:r>
            <a:r>
              <a:rPr lang="en-US" dirty="0"/>
              <a:t>a sandboxed </a:t>
            </a:r>
            <a:r>
              <a:rPr lang="en-US" dirty="0" smtClean="0"/>
              <a:t>solution</a:t>
            </a:r>
          </a:p>
          <a:p>
            <a:pPr lvl="1"/>
            <a:endParaRPr lang="en-US" sz="2000" dirty="0"/>
          </a:p>
          <a:p>
            <a:r>
              <a:rPr lang="en-US" dirty="0" smtClean="0"/>
              <a:t>Farm solutions introduced in SharePoint 2007</a:t>
            </a:r>
          </a:p>
          <a:p>
            <a:pPr lvl="1"/>
            <a:r>
              <a:rPr lang="en-US" dirty="0" smtClean="0"/>
              <a:t>They require deploying files and DLLs to Web server(s)</a:t>
            </a:r>
          </a:p>
          <a:p>
            <a:pPr lvl="1"/>
            <a:r>
              <a:rPr lang="en-US" dirty="0" smtClean="0"/>
              <a:t>Deployment considered risky and requires farm admin</a:t>
            </a:r>
          </a:p>
          <a:p>
            <a:endParaRPr lang="en-US" dirty="0" smtClean="0"/>
          </a:p>
          <a:p>
            <a:r>
              <a:rPr lang="en-US" dirty="0" smtClean="0"/>
              <a:t>Sandboxed solution new in SharePoint 2010</a:t>
            </a:r>
          </a:p>
          <a:p>
            <a:pPr lvl="1"/>
            <a:r>
              <a:rPr lang="en-US" dirty="0" smtClean="0"/>
              <a:t>Deployment pushes files into content DB</a:t>
            </a:r>
          </a:p>
          <a:p>
            <a:pPr lvl="1"/>
            <a:r>
              <a:rPr lang="en-US" dirty="0"/>
              <a:t>Deployment considered </a:t>
            </a:r>
            <a:r>
              <a:rPr lang="en-US" dirty="0" smtClean="0"/>
              <a:t>safe and can be done by users</a:t>
            </a:r>
          </a:p>
        </p:txBody>
      </p:sp>
    </p:spTree>
    <p:extLst>
      <p:ext uri="{BB962C8B-B14F-4D97-AF65-F5344CB8AC3E}">
        <p14:creationId xmlns:p14="http://schemas.microsoft.com/office/powerpoint/2010/main" val="369429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SharePointRoot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Deployed to special </a:t>
            </a:r>
            <a:r>
              <a:rPr lang="en-US" sz="2000" dirty="0"/>
              <a:t>directory </a:t>
            </a:r>
            <a:r>
              <a:rPr lang="en-US" sz="2000" dirty="0" smtClean="0"/>
              <a:t>known as SharePointRoot</a:t>
            </a:r>
          </a:p>
          <a:p>
            <a:pPr lvl="1"/>
            <a:r>
              <a:rPr lang="en-US" sz="2000" dirty="0" err="1"/>
              <a:t>SharePointRoot</a:t>
            </a:r>
            <a:r>
              <a:rPr lang="en-US" sz="2000" dirty="0"/>
              <a:t> </a:t>
            </a:r>
            <a:r>
              <a:rPr lang="en-US" sz="2000" dirty="0" smtClean="0"/>
              <a:t>located on file </a:t>
            </a:r>
            <a:r>
              <a:rPr lang="en-US" sz="2000" dirty="0"/>
              <a:t>system of </a:t>
            </a:r>
            <a:r>
              <a:rPr lang="en-US" sz="2000" dirty="0" smtClean="0"/>
              <a:t>Web server at this path</a:t>
            </a:r>
          </a:p>
          <a:p>
            <a:pPr lvl="2"/>
            <a:r>
              <a:rPr lang="en-US" sz="1200" dirty="0">
                <a:latin typeface="Courier New" pitchFamily="49" charset="0"/>
                <a:cs typeface="Courier New" pitchFamily="49" charset="0"/>
              </a:rPr>
              <a:t>C:\Program Files\Common Files\Microsoft Shared\Web Server </a:t>
            </a:r>
            <a:r>
              <a:rPr lang="en-US" sz="1200" dirty="0" smtClean="0">
                <a:latin typeface="Courier New" pitchFamily="49" charset="0"/>
                <a:cs typeface="Courier New" pitchFamily="49" charset="0"/>
              </a:rPr>
              <a:t>Extensions\14</a:t>
            </a:r>
            <a:r>
              <a:rPr lang="en-US" sz="1300" dirty="0" smtClean="0">
                <a:solidFill>
                  <a:srgbClr val="87451D"/>
                </a:solidFill>
              </a:rPr>
              <a:t/>
            </a:r>
            <a:br>
              <a:rPr lang="en-US" sz="1300" dirty="0" smtClean="0">
                <a:solidFill>
                  <a:srgbClr val="87451D"/>
                </a:solidFill>
              </a:rPr>
            </a:br>
            <a:endParaRPr lang="en-US" sz="1300" dirty="0" smtClean="0">
              <a:solidFill>
                <a:srgbClr val="87451D"/>
              </a:solidFill>
            </a:endParaRPr>
          </a:p>
          <a:p>
            <a:pPr lvl="1"/>
            <a:r>
              <a:rPr lang="en-US" sz="2000" dirty="0" smtClean="0"/>
              <a:t>Farm solutions deploy files into child folders in </a:t>
            </a:r>
            <a:r>
              <a:rPr lang="en-US" sz="2000" dirty="0" err="1" smtClean="0"/>
              <a:t>SharePointRoot</a:t>
            </a: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1551937557"/>
              </p:ext>
            </p:extLst>
          </p:nvPr>
        </p:nvGraphicFramePr>
        <p:xfrm>
          <a:off x="914400" y="3619500"/>
          <a:ext cx="7620000" cy="2933700"/>
        </p:xfrm>
        <a:graphic>
          <a:graphicData uri="http://schemas.openxmlformats.org/drawingml/2006/table">
            <a:tbl>
              <a:tblPr firstRow="1" firstCol="1" bandRow="1">
                <a:tableStyleId>{5C22544A-7EE6-4342-B048-85BDC9FD1C3A}</a:tableStyleId>
              </a:tblPr>
              <a:tblGrid>
                <a:gridCol w="3019845"/>
                <a:gridCol w="4600155"/>
              </a:tblGrid>
              <a:tr h="266700">
                <a:tc>
                  <a:txBody>
                    <a:bodyPr/>
                    <a:lstStyle/>
                    <a:p>
                      <a:pPr marL="0" marR="0">
                        <a:lnSpc>
                          <a:spcPts val="1100"/>
                        </a:lnSpc>
                        <a:spcBef>
                          <a:spcPts val="0"/>
                        </a:spcBef>
                        <a:spcAft>
                          <a:spcPts val="200"/>
                        </a:spcAft>
                        <a:tabLst>
                          <a:tab pos="190500" algn="r"/>
                          <a:tab pos="304800" algn="l"/>
                        </a:tabLst>
                      </a:pPr>
                      <a:r>
                        <a:rPr lang="en-US" sz="1200" dirty="0">
                          <a:effectLst/>
                        </a:rPr>
                        <a:t>Path relative to SharePoint Root</a:t>
                      </a:r>
                      <a:endParaRPr lang="en-US" sz="1200" dirty="0">
                        <a:solidFill>
                          <a:srgbClr val="000000"/>
                        </a:solidFill>
                        <a:effectLst/>
                        <a:latin typeface="Segoe UI"/>
                        <a:ea typeface="Times New Roman"/>
                        <a:cs typeface="Segoe"/>
                      </a:endParaRPr>
                    </a:p>
                  </a:txBody>
                  <a:tcPr marL="45720" marR="45720" anchor="b"/>
                </a:tc>
                <a:tc>
                  <a:txBody>
                    <a:bodyPr/>
                    <a:lstStyle/>
                    <a:p>
                      <a:pPr marL="0" marR="0">
                        <a:lnSpc>
                          <a:spcPts val="1100"/>
                        </a:lnSpc>
                        <a:spcBef>
                          <a:spcPts val="0"/>
                        </a:spcBef>
                        <a:spcAft>
                          <a:spcPts val="200"/>
                        </a:spcAft>
                        <a:tabLst>
                          <a:tab pos="190500" algn="r"/>
                          <a:tab pos="304800" algn="l"/>
                        </a:tabLst>
                      </a:pPr>
                      <a:r>
                        <a:rPr lang="en-US" sz="1200" dirty="0">
                          <a:effectLst/>
                        </a:rPr>
                        <a:t>Template file types</a:t>
                      </a:r>
                      <a:endParaRPr lang="en-US" sz="1200" dirty="0">
                        <a:solidFill>
                          <a:srgbClr val="000000"/>
                        </a:solidFill>
                        <a:effectLst/>
                        <a:latin typeface="Segoe UI"/>
                        <a:ea typeface="Times New Roman"/>
                        <a:cs typeface="Segoe"/>
                      </a:endParaRPr>
                    </a:p>
                  </a:txBody>
                  <a:tcPr marL="45720" marR="45720" anchor="b"/>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Resource files </a:t>
                      </a:r>
                      <a:r>
                        <a:rPr lang="en-US" sz="1100" dirty="0" smtClean="0">
                          <a:effectLst/>
                        </a:rPr>
                        <a:t>(*.</a:t>
                      </a:r>
                      <a:r>
                        <a:rPr lang="en-US" sz="1100" dirty="0" err="1">
                          <a:effectLst/>
                        </a:rPr>
                        <a:t>resx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used exclusively in Central Administration</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smtClean="0">
                          <a:effectLst/>
                        </a:rPr>
                        <a:t>(*.</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a:t>
                      </a:r>
                      <a:r>
                        <a:rPr lang="en-US" sz="1100" dirty="0" smtClean="0">
                          <a:effectLst/>
                        </a:rPr>
                        <a:t>(*.</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a:t>
                      </a:r>
                      <a:r>
                        <a:rPr lang="en-US" sz="1100" dirty="0" smtClean="0">
                          <a:effectLst/>
                        </a:rPr>
                        <a:t>(*.</a:t>
                      </a:r>
                      <a:r>
                        <a:rPr lang="en-US" sz="1100" dirty="0">
                          <a:effectLst/>
                        </a:rPr>
                        <a:t>gif, </a:t>
                      </a:r>
                      <a:r>
                        <a:rPr lang="en-US" sz="1100" dirty="0" smtClean="0">
                          <a:effectLst/>
                        </a:rPr>
                        <a:t>*.</a:t>
                      </a:r>
                      <a:r>
                        <a:rPr lang="en-US" sz="1100" dirty="0">
                          <a:effectLst/>
                        </a:rPr>
                        <a:t>jpg and </a:t>
                      </a:r>
                      <a:r>
                        <a:rPr lang="en-US" sz="1100" dirty="0" smtClean="0">
                          <a:effectLst/>
                        </a:rPr>
                        <a:t>*.</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smtClean="0">
                          <a:effectLst/>
                        </a:rPr>
                        <a:t>(*.</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smtClean="0">
                          <a:effectLst/>
                        </a:rPr>
                        <a:t>(*.</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smtClean="0">
                          <a:effectLst/>
                        </a:rPr>
                        <a:t>(*.</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2282984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Sandbox-Friendly Solutions</a:t>
            </a:r>
            <a:endParaRPr lang="en-US" dirty="0"/>
          </a:p>
        </p:txBody>
      </p:sp>
      <p:sp>
        <p:nvSpPr>
          <p:cNvPr id="3" name="Content Placeholder 2"/>
          <p:cNvSpPr>
            <a:spLocks noGrp="1"/>
          </p:cNvSpPr>
          <p:nvPr>
            <p:ph idx="1"/>
          </p:nvPr>
        </p:nvSpPr>
        <p:spPr/>
        <p:txBody>
          <a:bodyPr/>
          <a:lstStyle/>
          <a:p>
            <a:r>
              <a:rPr lang="en-US" dirty="0" smtClean="0"/>
              <a:t>Avoid Deployment in </a:t>
            </a:r>
            <a:r>
              <a:rPr lang="en-US" dirty="0" err="1" smtClean="0"/>
              <a:t>SharePointRoot</a:t>
            </a:r>
            <a:r>
              <a:rPr lang="en-US" dirty="0" smtClean="0"/>
              <a:t> directory</a:t>
            </a:r>
          </a:p>
          <a:p>
            <a:pPr lvl="1"/>
            <a:r>
              <a:rPr lang="en-US" dirty="0" smtClean="0"/>
              <a:t>Avoid application pages or user controls</a:t>
            </a:r>
          </a:p>
          <a:p>
            <a:pPr lvl="1"/>
            <a:r>
              <a:rPr lang="en-US" dirty="0" smtClean="0"/>
              <a:t>Avoid deploying anything to /LAYOUTS or /IMAGES</a:t>
            </a:r>
          </a:p>
          <a:p>
            <a:pPr lvl="1"/>
            <a:endParaRPr lang="en-US" dirty="0"/>
          </a:p>
          <a:p>
            <a:r>
              <a:rPr lang="en-US" dirty="0" smtClean="0"/>
              <a:t>Deploy files into the virtual file system of sites</a:t>
            </a:r>
          </a:p>
          <a:p>
            <a:pPr lvl="1"/>
            <a:r>
              <a:rPr lang="en-US" dirty="0" smtClean="0"/>
              <a:t>Deploy master pages to Master </a:t>
            </a:r>
            <a:r>
              <a:rPr lang="en-US" dirty="0"/>
              <a:t>P</a:t>
            </a:r>
            <a:r>
              <a:rPr lang="en-US" dirty="0" smtClean="0"/>
              <a:t>age </a:t>
            </a:r>
            <a:r>
              <a:rPr lang="en-US" dirty="0"/>
              <a:t>G</a:t>
            </a:r>
            <a:r>
              <a:rPr lang="en-US" dirty="0" smtClean="0"/>
              <a:t>allery</a:t>
            </a:r>
          </a:p>
          <a:p>
            <a:pPr lvl="1"/>
            <a:r>
              <a:rPr lang="en-US" dirty="0"/>
              <a:t>Deploy </a:t>
            </a:r>
            <a:r>
              <a:rPr lang="en-US" dirty="0" smtClean="0"/>
              <a:t>page layouts to </a:t>
            </a:r>
            <a:r>
              <a:rPr lang="en-US" dirty="0"/>
              <a:t>Master Page Gallery</a:t>
            </a:r>
            <a:endParaRPr lang="en-US" dirty="0" smtClean="0"/>
          </a:p>
          <a:p>
            <a:pPr lvl="1"/>
            <a:r>
              <a:rPr lang="en-US" dirty="0"/>
              <a:t>Deploy </a:t>
            </a:r>
            <a:r>
              <a:rPr lang="en-US" dirty="0" smtClean="0"/>
              <a:t>CSS files and images to Style </a:t>
            </a:r>
            <a:r>
              <a:rPr lang="en-US" dirty="0"/>
              <a:t>L</a:t>
            </a:r>
            <a:r>
              <a:rPr lang="en-US" dirty="0" smtClean="0"/>
              <a:t>ibrary</a:t>
            </a:r>
          </a:p>
          <a:p>
            <a:pPr lvl="1"/>
            <a:r>
              <a:rPr lang="en-US" dirty="0"/>
              <a:t>Deploy </a:t>
            </a:r>
            <a:r>
              <a:rPr lang="en-US" dirty="0" smtClean="0"/>
              <a:t>files as root folder of site or in created folders</a:t>
            </a:r>
            <a:endParaRPr lang="en-US" dirty="0"/>
          </a:p>
          <a:p>
            <a:pPr lvl="1"/>
            <a:endParaRPr lang="en-US" dirty="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1982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mechanism </a:t>
            </a:r>
            <a:r>
              <a:rPr lang="en-US" dirty="0"/>
              <a:t>for adding elements to </a:t>
            </a:r>
            <a:r>
              <a:rPr lang="en-US" dirty="0" smtClean="0"/>
              <a:t>target </a:t>
            </a:r>
            <a:r>
              <a:rPr lang="en-US" dirty="0"/>
              <a:t>site </a:t>
            </a:r>
            <a:endParaRPr lang="en-US" dirty="0" smtClean="0"/>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add elements to target site</a:t>
            </a:r>
          </a:p>
          <a:p>
            <a:pPr lvl="1"/>
            <a:r>
              <a:rPr lang="en-US" dirty="0" smtClean="0"/>
              <a:t>e.g. menu items, </a:t>
            </a:r>
            <a:r>
              <a:rPr lang="en-US" dirty="0"/>
              <a:t>list instances, list </a:t>
            </a:r>
            <a:r>
              <a:rPr lang="en-US" dirty="0" smtClean="0"/>
              <a:t>types and modules</a:t>
            </a:r>
          </a:p>
          <a:p>
            <a:pPr lvl="1"/>
            <a:r>
              <a:rPr lang="en-US" dirty="0" smtClean="0"/>
              <a:t>Many other element types possible</a:t>
            </a:r>
          </a:p>
          <a:p>
            <a:pPr lvl="1"/>
            <a:endParaRPr lang="en-US" dirty="0" smtClean="0"/>
          </a:p>
          <a:p>
            <a:r>
              <a:rPr lang="en-US" dirty="0" smtClean="0"/>
              <a:t>Features can have Feature Receivers</a:t>
            </a:r>
          </a:p>
          <a:p>
            <a:pPr lvl="1"/>
            <a:r>
              <a:rPr lang="en-US" dirty="0" smtClean="0"/>
              <a:t>Acts as event handler for events like feature activation</a:t>
            </a:r>
          </a:p>
          <a:p>
            <a:pPr lvl="1"/>
            <a:r>
              <a:rPr lang="en-US" dirty="0" smtClean="0"/>
              <a:t>Allows for custom code which programs object model</a:t>
            </a:r>
          </a:p>
          <a:p>
            <a:pPr lvl="1"/>
            <a:endParaRPr lang="en-US" dirty="0"/>
          </a:p>
        </p:txBody>
      </p:sp>
    </p:spTree>
    <p:extLst>
      <p:ext uri="{BB962C8B-B14F-4D97-AF65-F5344CB8AC3E}">
        <p14:creationId xmlns:p14="http://schemas.microsoft.com/office/powerpoint/2010/main" val="2750098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Object Model</a:t>
            </a:r>
            <a:endParaRPr lang="en-US" dirty="0"/>
          </a:p>
        </p:txBody>
      </p:sp>
      <p:sp>
        <p:nvSpPr>
          <p:cNvPr id="5" name="Rectangle 4"/>
          <p:cNvSpPr/>
          <p:nvPr/>
        </p:nvSpPr>
        <p:spPr>
          <a:xfrm>
            <a:off x="609600" y="1295400"/>
            <a:ext cx="7010400" cy="4089400"/>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srcRect/>
          <a:stretch>
            <a:fillRect/>
          </a:stretch>
        </p:blipFill>
        <p:spPr bwMode="auto">
          <a:xfrm>
            <a:off x="674034" y="1397635"/>
            <a:ext cx="6842872" cy="3846592"/>
          </a:xfrm>
          <a:prstGeom prst="rect">
            <a:avLst/>
          </a:prstGeom>
          <a:noFill/>
          <a:ln w="317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3962399" y="4514964"/>
            <a:ext cx="4267200" cy="2114436"/>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14124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Using the SharePoint Object Model</a:t>
            </a:r>
          </a:p>
          <a:p>
            <a:r>
              <a:rPr lang="en-US" dirty="0" smtClean="0"/>
              <a:t>from a Console Application</a:t>
            </a:r>
            <a:endParaRPr lang="en-US" dirty="0"/>
          </a:p>
        </p:txBody>
      </p:sp>
    </p:spTree>
    <p:extLst>
      <p:ext uri="{BB962C8B-B14F-4D97-AF65-F5344CB8AC3E}">
        <p14:creationId xmlns:p14="http://schemas.microsoft.com/office/powerpoint/2010/main" val="3820904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22FBADAE-FB1D-4DC4-A473-31CBAE961784}"/>
</file>

<file path=customXml/itemProps4.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11234</TotalTime>
  <Words>5811</Words>
  <Application>Microsoft Office PowerPoint</Application>
  <PresentationFormat>On-screen Show (4:3)</PresentationFormat>
  <Paragraphs>465</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CPT_PresentationTemplate</vt:lpstr>
      <vt:lpstr>Deployment using Features and Solution Packages</vt:lpstr>
      <vt:lpstr>Agenda</vt:lpstr>
      <vt:lpstr>SharePoint Solutions</vt:lpstr>
      <vt:lpstr>Solution Package Deployment</vt:lpstr>
      <vt:lpstr>The SharePointRoot Directory</vt:lpstr>
      <vt:lpstr>Creating Sandbox-Friendly Solutions</vt:lpstr>
      <vt:lpstr>Designing and Implementing Features</vt:lpstr>
      <vt:lpstr>Server-side Object Model</vt:lpstr>
      <vt:lpstr>DEMO</vt:lpstr>
      <vt:lpstr>Agenda</vt:lpstr>
      <vt:lpstr>SharePoint Projects in Visual Studio 2010</vt:lpstr>
      <vt:lpstr>SharePoint 2010 Project Templates</vt:lpstr>
      <vt:lpstr>SharePoint 2010 Project Properties</vt:lpstr>
      <vt:lpstr>Adding a New Feature</vt:lpstr>
      <vt:lpstr>Feature Designer and Property Sheet</vt:lpstr>
      <vt:lpstr>Creating a Feature Receiver</vt:lpstr>
      <vt:lpstr>Creating Project Items</vt:lpstr>
      <vt:lpstr>Element Manifest Files</vt:lpstr>
      <vt:lpstr>Mapped Folders</vt:lpstr>
      <vt:lpstr>Modules</vt:lpstr>
      <vt:lpstr>DEMO</vt:lpstr>
      <vt:lpstr>Agenda</vt:lpstr>
      <vt:lpstr>Creating a Custom Branding Solution</vt:lpstr>
      <vt:lpstr>Add a Feature with Site Collection Scope</vt:lpstr>
      <vt:lpstr>Add a Module to Deploy Master Pages</vt:lpstr>
      <vt:lpstr>Add a Module for Style Library Deployment</vt:lpstr>
      <vt:lpstr>Add a Feature Receiver</vt:lpstr>
      <vt:lpstr>Add Event Receiver for New Child Sites</vt:lpstr>
      <vt:lpstr>DEMO</vt:lpstr>
      <vt:lpstr>Agenda</vt:lpstr>
      <vt:lpstr>Creating Site Columns in a Feature</vt:lpstr>
      <vt:lpstr>Creating Content Types in a Feature</vt:lpstr>
      <vt:lpstr>Deploying Page Layouts using Modules</vt:lpstr>
      <vt:lpstr>DEMO</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using Features and Solutions</dc:title>
  <dc:creator>TedP</dc:creator>
  <cp:lastModifiedBy>Windows User</cp:lastModifiedBy>
  <cp:revision>568</cp:revision>
  <cp:lastPrinted>2011-05-26T12:29:01Z</cp:lastPrinted>
  <dcterms:created xsi:type="dcterms:W3CDTF">2009-11-10T16:28:03Z</dcterms:created>
  <dcterms:modified xsi:type="dcterms:W3CDTF">2012-02-14T17:41:19Z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