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0"/>
  </p:notesMasterIdLst>
  <p:handoutMasterIdLst>
    <p:handoutMasterId r:id="rId31"/>
  </p:handoutMasterIdLst>
  <p:sldIdLst>
    <p:sldId id="279" r:id="rId6"/>
    <p:sldId id="281" r:id="rId7"/>
    <p:sldId id="282" r:id="rId8"/>
    <p:sldId id="283" r:id="rId9"/>
    <p:sldId id="284" r:id="rId10"/>
    <p:sldId id="318" r:id="rId11"/>
    <p:sldId id="286" r:id="rId12"/>
    <p:sldId id="287" r:id="rId13"/>
    <p:sldId id="289" r:id="rId14"/>
    <p:sldId id="290" r:id="rId15"/>
    <p:sldId id="292" r:id="rId16"/>
    <p:sldId id="293" r:id="rId17"/>
    <p:sldId id="319" r:id="rId18"/>
    <p:sldId id="294" r:id="rId19"/>
    <p:sldId id="295" r:id="rId20"/>
    <p:sldId id="296" r:id="rId21"/>
    <p:sldId id="297" r:id="rId22"/>
    <p:sldId id="299" r:id="rId23"/>
    <p:sldId id="320" r:id="rId24"/>
    <p:sldId id="311" r:id="rId25"/>
    <p:sldId id="313" r:id="rId26"/>
    <p:sldId id="314" r:id="rId27"/>
    <p:sldId id="315" r:id="rId28"/>
    <p:sldId id="321"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Connell" initials="AC" lastIdx="8" clrIdx="0">
    <p:extLst>
      <p:ext uri="{19B8F6BF-5375-455C-9EA6-DF929625EA0E}">
        <p15:presenceInfo xmlns:p15="http://schemas.microsoft.com/office/powerpoint/2012/main" userId="bdded38f29ae6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0" autoAdjust="0"/>
    <p:restoredTop sz="63042" autoAdjust="0"/>
  </p:normalViewPr>
  <p:slideViewPr>
    <p:cSldViewPr>
      <p:cViewPr varScale="1">
        <p:scale>
          <a:sx n="53" d="100"/>
          <a:sy n="53" d="100"/>
        </p:scale>
        <p:origin x="2194" y="43"/>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331"/>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2012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module describes the basic architecture and enhancements to the Business Data Connectivity Service (BCS). You will learn how to create External Content Types and to configure them with profile pages to establish read/write connections to backend data sources. You will also learn how to expose External Content types in SharePoint sites using External Lists. The module will also teach you how to leverage the new </a:t>
            </a:r>
            <a:r>
              <a:rPr lang="en-US" sz="1200" kern="1200" dirty="0" err="1" smtClean="0">
                <a:solidFill>
                  <a:schemeClr val="tx1"/>
                </a:solidFill>
                <a:effectLst/>
                <a:latin typeface="+mn-lt"/>
                <a:ea typeface="+mn-ea"/>
                <a:cs typeface="+mn-cs"/>
              </a:rPr>
              <a:t>OData</a:t>
            </a:r>
            <a:r>
              <a:rPr lang="en-US" sz="1200" kern="1200" dirty="0" smtClean="0">
                <a:solidFill>
                  <a:schemeClr val="tx1"/>
                </a:solidFill>
                <a:effectLst/>
                <a:latin typeface="+mn-lt"/>
                <a:ea typeface="+mn-ea"/>
                <a:cs typeface="+mn-cs"/>
              </a:rPr>
              <a:t> support in the BCS to create connections to any </a:t>
            </a:r>
            <a:r>
              <a:rPr lang="en-US" sz="1200" kern="1200" dirty="0" err="1" smtClean="0">
                <a:solidFill>
                  <a:schemeClr val="tx1"/>
                </a:solidFill>
                <a:effectLst/>
                <a:latin typeface="+mn-lt"/>
                <a:ea typeface="+mn-ea"/>
                <a:cs typeface="+mn-cs"/>
              </a:rPr>
              <a:t>OData</a:t>
            </a:r>
            <a:r>
              <a:rPr lang="en-US" sz="1200" kern="1200" dirty="0" smtClean="0">
                <a:solidFill>
                  <a:schemeClr val="tx1"/>
                </a:solidFill>
                <a:effectLst/>
                <a:latin typeface="+mn-lt"/>
                <a:ea typeface="+mn-ea"/>
                <a:cs typeface="+mn-cs"/>
              </a:rPr>
              <a:t>-compatible data source on the Internet. Along the way you will learn to integrate the Secure Store Service when configuring BSC security with advanced techniques involving secondary security credentials and overcoming the double-hop authentication problem.</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583430"/>
          </a:xfrm>
        </p:spPr>
        <p:txBody>
          <a:bodyPr>
            <a:noAutofit/>
          </a:bodyPr>
          <a:lstStyle/>
          <a:p>
            <a:r>
              <a:rPr lang="en-US" sz="900" b="1" dirty="0" smtClean="0"/>
              <a:t>External Data Columns:</a:t>
            </a:r>
          </a:p>
          <a:p>
            <a:r>
              <a:rPr lang="en-US" sz="900" dirty="0" smtClean="0"/>
              <a:t>Along with using an ECT as the basis for a list, you can use an ECT as the source for a column in another list. This capability is known as an External Data Column. When you create an External Data Column for a list, you select the ECT to use as the basis for the column. You may then select one or more of the fields available in the ECT to display alongside the column you are creating. These additional fields are known as projected fields because they project data from the ECT into the parent list.</a:t>
            </a:r>
          </a:p>
          <a:p>
            <a:endParaRPr lang="en-US" sz="900" dirty="0" smtClean="0"/>
          </a:p>
          <a:p>
            <a:r>
              <a:rPr lang="en-US" sz="900" b="1" dirty="0" smtClean="0"/>
              <a:t>BCS Web Parts:</a:t>
            </a:r>
          </a:p>
          <a:p>
            <a:r>
              <a:rPr lang="en-US" sz="900" b="0" dirty="0" smtClean="0"/>
              <a:t>Another way you can use ECTs is through a set of Web Parts that ship with SharePoint Server 2013 known as External Data Web Parts (also called Business Data Web Parts). External Data Web Parts are designed specifically to display ECT data and relationships. The available parts include the Business Data List, Business Data Related List, and Business Data Item. These Web Parts display a list based on an ECT, a list based on an ECT association, or a single item, respectively.</a:t>
            </a:r>
          </a:p>
          <a:p>
            <a:pPr marL="628650" lvl="1" indent="-171450">
              <a:buFont typeface="Arial" pitchFamily="34" charset="0"/>
              <a:buChar char="•"/>
            </a:pPr>
            <a:r>
              <a:rPr lang="en-US" sz="900" b="1" dirty="0" smtClean="0"/>
              <a:t>Business Data Item: </a:t>
            </a:r>
            <a:r>
              <a:rPr lang="en-US" sz="900" dirty="0" smtClean="0"/>
              <a:t>Displays details for a single external item   </a:t>
            </a:r>
          </a:p>
          <a:p>
            <a:pPr marL="628650" lvl="1" indent="-171450">
              <a:buFont typeface="Arial" pitchFamily="34" charset="0"/>
              <a:buChar char="•"/>
            </a:pPr>
            <a:r>
              <a:rPr lang="en-US" sz="900" b="1" dirty="0" smtClean="0"/>
              <a:t>Business Data List: </a:t>
            </a:r>
            <a:r>
              <a:rPr lang="en-US" sz="900" dirty="0" smtClean="0"/>
              <a:t>Displays list of external items   </a:t>
            </a:r>
          </a:p>
          <a:p>
            <a:pPr marL="628650" lvl="1" indent="-171450">
              <a:buFont typeface="Arial" pitchFamily="34" charset="0"/>
              <a:buChar char="•"/>
            </a:pPr>
            <a:r>
              <a:rPr lang="en-US" sz="900" b="1" dirty="0" smtClean="0"/>
              <a:t>Business Data Related List: </a:t>
            </a:r>
            <a:r>
              <a:rPr lang="en-US" sz="900" dirty="0" smtClean="0"/>
              <a:t>Displays a list of external items related to an item passed as input (typically selected in the Item or List web part) </a:t>
            </a:r>
          </a:p>
          <a:p>
            <a:pPr marL="628650" lvl="1" indent="-171450">
              <a:buFont typeface="Arial" pitchFamily="34" charset="0"/>
              <a:buChar char="•"/>
            </a:pPr>
            <a:r>
              <a:rPr lang="en-US" sz="900" b="1" dirty="0" smtClean="0"/>
              <a:t>Business Data Actions: </a:t>
            </a:r>
            <a:r>
              <a:rPr lang="en-US" sz="900" dirty="0" smtClean="0"/>
              <a:t>Displays a list of actions for the selected external item   </a:t>
            </a:r>
          </a:p>
          <a:p>
            <a:pPr marL="628650" lvl="1" indent="-171450">
              <a:buFont typeface="Arial" pitchFamily="34" charset="0"/>
              <a:buChar char="•"/>
            </a:pPr>
            <a:r>
              <a:rPr lang="en-US" sz="900" b="1" dirty="0" smtClean="0"/>
              <a:t>Business Data Item Builder: </a:t>
            </a:r>
            <a:r>
              <a:rPr lang="en-US" sz="900" dirty="0" smtClean="0"/>
              <a:t>Retrieves input parameters from the URL/query string and passes them to parts on the page. This Web Part is not visible when the page is not in edit mode</a:t>
            </a:r>
          </a:p>
          <a:p>
            <a:pPr marL="628650" lvl="1" indent="-171450">
              <a:buFont typeface="Arial" pitchFamily="34" charset="0"/>
              <a:buChar char="•"/>
            </a:pPr>
            <a:endParaRPr lang="en-US" sz="900" dirty="0" smtClean="0"/>
          </a:p>
          <a:p>
            <a:pPr marL="0" lvl="0" indent="0">
              <a:buFont typeface="Arial" pitchFamily="34" charset="0"/>
              <a:buNone/>
            </a:pPr>
            <a:r>
              <a:rPr lang="en-US" sz="900" b="1" dirty="0" smtClean="0"/>
              <a:t>Profile</a:t>
            </a:r>
            <a:r>
              <a:rPr lang="en-US" sz="900" b="1" baseline="0" dirty="0" smtClean="0"/>
              <a:t> Page:</a:t>
            </a:r>
          </a:p>
          <a:p>
            <a:pPr marL="0" lvl="0" indent="0">
              <a:buFont typeface="Arial" pitchFamily="34" charset="0"/>
              <a:buNone/>
            </a:pPr>
            <a:r>
              <a:rPr lang="en-US" sz="900" b="0" dirty="0" smtClean="0"/>
              <a:t>When SharePoint surfaces ECT data in lists and Web Parts, it does not necessarily show all the available fields and associations. For example, when an ECT is used as the source for an external column, only a single field is required for display. When users see partial ECT data, however, they are quite often interested in being able to see the data behind it. This is where profile pages enter the picture. A profile page is a dedicated page that shows all the ECT data for a specific record. This way, users can jump from partial ECT data to a complete view of the record.</a:t>
            </a:r>
          </a:p>
          <a:p>
            <a:pPr marL="0" lvl="0" indent="0">
              <a:buFont typeface="Arial" pitchFamily="34" charset="0"/>
              <a:buNone/>
            </a:pPr>
            <a:endParaRPr lang="en-US" sz="900" b="0" dirty="0" smtClean="0"/>
          </a:p>
          <a:p>
            <a:pPr marL="0" lvl="0" indent="0">
              <a:buFont typeface="Arial" pitchFamily="34" charset="0"/>
              <a:buNone/>
            </a:pPr>
            <a:r>
              <a:rPr lang="en-US" sz="900" b="1" dirty="0" smtClean="0"/>
              <a:t>External</a:t>
            </a:r>
            <a:r>
              <a:rPr lang="en-US" sz="900" b="1" baseline="0" dirty="0" smtClean="0"/>
              <a:t> Data Search:</a:t>
            </a:r>
          </a:p>
          <a:p>
            <a:pPr marL="0" lvl="0" indent="0">
              <a:buFont typeface="Arial" pitchFamily="34" charset="0"/>
              <a:buNone/>
            </a:pPr>
            <a:r>
              <a:rPr lang="en-US" sz="900" dirty="0" smtClean="0"/>
              <a:t>ECTs created with SPD already support indexing by SharePoint Search with no additional work. However, External Systems will be indexed only if you explicitly set up a content source that includes the ECT. Content sources can be created within the Search service application, where you will have the option to create a content source associated with an External System.</a:t>
            </a:r>
          </a:p>
          <a:p>
            <a:pPr marL="0" lvl="0" indent="0">
              <a:buFont typeface="Arial" pitchFamily="34" charset="0"/>
              <a:buNone/>
            </a:pPr>
            <a:endParaRPr lang="en-US" sz="90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900" b="1" kern="1200" baseline="0" dirty="0" smtClean="0">
                <a:solidFill>
                  <a:schemeClr val="tx1"/>
                </a:solidFill>
                <a:effectLst/>
                <a:latin typeface="+mn-lt"/>
                <a:ea typeface="+mn-ea"/>
                <a:cs typeface="+mn-cs"/>
              </a:rPr>
              <a:t>SharePoint Site/App</a:t>
            </a:r>
            <a:r>
              <a:rPr lang="en-US" sz="900" kern="1200" baseline="0" dirty="0" smtClean="0">
                <a:solidFill>
                  <a:schemeClr val="tx1"/>
                </a:solidFill>
                <a:effectLst/>
                <a:latin typeface="+mn-lt"/>
                <a:ea typeface="+mn-ea"/>
                <a:cs typeface="+mn-cs"/>
              </a:rPr>
              <a:t> – Sites and Apps can use external data. The primary way that users interact with external data is through an external list. External lists look and feel like standard lists, but they are backed by an ECT instead of a standard content type. Apps can also have ECTs defined within the app through a BDCM file. This file allows for app-level ECTs (discussed in detail later), which supports the isolation model of Apps. </a:t>
            </a:r>
            <a:r>
              <a:rPr lang="en-US" sz="900" kern="1200" baseline="0" dirty="0" err="1" smtClean="0">
                <a:solidFill>
                  <a:schemeClr val="tx1"/>
                </a:solidFill>
                <a:effectLst/>
                <a:latin typeface="+mn-lt"/>
                <a:ea typeface="+mn-ea"/>
                <a:cs typeface="+mn-cs"/>
              </a:rPr>
              <a:t>Exernal</a:t>
            </a:r>
            <a:r>
              <a:rPr lang="en-US" sz="900" kern="1200" baseline="0" dirty="0" smtClean="0">
                <a:solidFill>
                  <a:schemeClr val="tx1"/>
                </a:solidFill>
                <a:effectLst/>
                <a:latin typeface="+mn-lt"/>
                <a:ea typeface="+mn-ea"/>
                <a:cs typeface="+mn-cs"/>
              </a:rPr>
              <a:t> lists may be synchronized with Outlook through the automatic creation of a VSTO click-once package, which is downloaded to the client.</a:t>
            </a:r>
          </a:p>
          <a:p>
            <a:pPr marL="0" lvl="0" indent="0">
              <a:buFont typeface="Arial" pitchFamily="34" charset="0"/>
              <a:buNone/>
            </a:pPr>
            <a:endParaRPr lang="en-US" sz="900"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10</a:t>
            </a:fld>
            <a:endParaRPr lang="en-US" dirty="0"/>
          </a:p>
        </p:txBody>
      </p:sp>
    </p:spTree>
    <p:extLst>
      <p:ext uri="{BB962C8B-B14F-4D97-AF65-F5344CB8AC3E}">
        <p14:creationId xmlns:p14="http://schemas.microsoft.com/office/powerpoint/2010/main" val="1819438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Developers</a:t>
            </a:r>
            <a:r>
              <a:rPr lang="en-US" baseline="0" dirty="0" smtClean="0"/>
              <a:t> have two tools at their disposal in creating BCS solutions. SharePoint Designer 2013 is good for simple solutions that expose data from databases and Web services. While SharePoint Designer 2013 only supports designers for some operators, users can export the model as XML from the BDC service application and make manual edits to add additional operators. Visual Studio 2012 provides developers the ability to create custom connectors (for connecting to external systems such as PeopleSoft, SAP or </a:t>
            </a:r>
            <a:r>
              <a:rPr lang="en-US" baseline="0" dirty="0" err="1" smtClean="0"/>
              <a:t>SalesForce</a:t>
            </a:r>
            <a:r>
              <a:rPr lang="en-US" baseline="0" dirty="0" smtClean="0"/>
              <a:t>), ECTs based on </a:t>
            </a:r>
            <a:r>
              <a:rPr lang="en-US" baseline="0" dirty="0" err="1" smtClean="0"/>
              <a:t>OData</a:t>
            </a:r>
            <a:r>
              <a:rPr lang="en-US" baseline="0" dirty="0" smtClean="0"/>
              <a:t> sources, ECTs that support notifications, ECTs included in Apps or .NET Assembly Connectors (for connecting to specific instances of external systems).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11</a:t>
            </a:fld>
            <a:endParaRPr lang="en-US" dirty="0"/>
          </a:p>
        </p:txBody>
      </p:sp>
    </p:spTree>
    <p:extLst>
      <p:ext uri="{BB962C8B-B14F-4D97-AF65-F5344CB8AC3E}">
        <p14:creationId xmlns:p14="http://schemas.microsoft.com/office/powerpoint/2010/main" val="2725343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Demo1</a:t>
            </a:r>
            <a:endParaRPr lang="en-US" dirty="0"/>
          </a:p>
        </p:txBody>
      </p:sp>
    </p:spTree>
    <p:extLst>
      <p:ext uri="{BB962C8B-B14F-4D97-AF65-F5344CB8AC3E}">
        <p14:creationId xmlns:p14="http://schemas.microsoft.com/office/powerpoint/2010/main" val="61428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2566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Open Data Protocol (</a:t>
            </a:r>
            <a:r>
              <a:rPr lang="en-US" dirty="0" err="1" smtClean="0"/>
              <a:t>OData</a:t>
            </a:r>
            <a:r>
              <a:rPr lang="en-US" dirty="0" smtClean="0"/>
              <a:t>) is a web protocol for querying and updating data. </a:t>
            </a:r>
            <a:r>
              <a:rPr lang="en-US" dirty="0" err="1" smtClean="0"/>
              <a:t>OData</a:t>
            </a:r>
            <a:r>
              <a:rPr lang="en-US" dirty="0" smtClean="0"/>
              <a:t> applies web technologies such as HTTP, Atom Publishing Protocol (</a:t>
            </a:r>
            <a:r>
              <a:rPr lang="en-US" dirty="0" err="1" smtClean="0"/>
              <a:t>AtomPub</a:t>
            </a:r>
            <a:r>
              <a:rPr lang="en-US" dirty="0" smtClean="0"/>
              <a:t>) and JSON to provide access to information from a variety of applications, services, and stores. </a:t>
            </a:r>
            <a:r>
              <a:rPr lang="en-US" dirty="0" err="1" smtClean="0"/>
              <a:t>OData</a:t>
            </a:r>
            <a:r>
              <a:rPr lang="en-US" dirty="0" smtClean="0"/>
              <a:t> emerged organically based on the experiences implementing </a:t>
            </a:r>
            <a:r>
              <a:rPr lang="en-US" dirty="0" err="1" smtClean="0"/>
              <a:t>AtomPub</a:t>
            </a:r>
            <a:r>
              <a:rPr lang="en-US" dirty="0" smtClean="0"/>
              <a:t> clients and servers in a variety of products over the past several years. </a:t>
            </a:r>
            <a:r>
              <a:rPr lang="en-US" dirty="0" err="1" smtClean="0"/>
              <a:t>OData</a:t>
            </a:r>
            <a:r>
              <a:rPr lang="en-US" dirty="0" smtClean="0"/>
              <a:t> is being used to expose and access information from a variety of sources, including but not limited to relational databases, file systems, content management systems, and traditional web sites. Microsoft has released </a:t>
            </a:r>
            <a:r>
              <a:rPr lang="en-US" dirty="0" err="1" smtClean="0"/>
              <a:t>OData</a:t>
            </a:r>
            <a:r>
              <a:rPr lang="en-US" dirty="0" smtClean="0"/>
              <a:t> under the Open Specification Promise (OSP) to allow anyone to freely interoperate with </a:t>
            </a:r>
            <a:r>
              <a:rPr lang="en-US" dirty="0" err="1" smtClean="0"/>
              <a:t>OData</a:t>
            </a:r>
            <a:r>
              <a:rPr lang="en-US" dirty="0" smtClean="0"/>
              <a:t> implementations. We intend on working with others in the community to move the features of </a:t>
            </a:r>
            <a:r>
              <a:rPr lang="en-US" dirty="0" err="1" smtClean="0"/>
              <a:t>OData</a:t>
            </a:r>
            <a:r>
              <a:rPr lang="en-US" dirty="0" smtClean="0"/>
              <a:t> into future version of </a:t>
            </a:r>
            <a:r>
              <a:rPr lang="en-US" dirty="0" err="1" smtClean="0"/>
              <a:t>AtomPub</a:t>
            </a:r>
            <a:r>
              <a:rPr lang="en-US" dirty="0" smtClean="0"/>
              <a:t> or other appropriate standards.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Links to learn more</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Open Data Protocol site - http://www.odata.org/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Open Data Protocol by</a:t>
            </a:r>
            <a:r>
              <a:rPr lang="en-US" baseline="0" dirty="0" smtClean="0"/>
              <a:t> Example - http://msdn.microsoft.com/en-us/library/ff478141.aspx</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OData</a:t>
            </a:r>
            <a:r>
              <a:rPr lang="en-US" baseline="0" dirty="0" smtClean="0"/>
              <a:t> Q&amp;A - http://msdn.microsoft.com/en-us/data/ee844254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14</a:t>
            </a:fld>
            <a:endParaRPr lang="en-US"/>
          </a:p>
        </p:txBody>
      </p:sp>
    </p:spTree>
    <p:extLst>
      <p:ext uri="{BB962C8B-B14F-4D97-AF65-F5344CB8AC3E}">
        <p14:creationId xmlns:p14="http://schemas.microsoft.com/office/powerpoint/2010/main" val="2974653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OData</a:t>
            </a:r>
            <a:r>
              <a:rPr lang="en-US" dirty="0" smtClean="0"/>
              <a:t> producers are services that expose their data using the </a:t>
            </a:r>
            <a:r>
              <a:rPr lang="en-US" dirty="0" err="1" smtClean="0"/>
              <a:t>OData</a:t>
            </a:r>
            <a:r>
              <a:rPr lang="en-US" dirty="0" smtClean="0"/>
              <a:t> protocol. These are just some sample producers. A detailed list of producers can be found at</a:t>
            </a:r>
            <a:r>
              <a:rPr lang="en-US" baseline="0" dirty="0" smtClean="0"/>
              <a:t> </a:t>
            </a:r>
            <a:r>
              <a:rPr lang="en-US" b="1" dirty="0" smtClean="0"/>
              <a:t>http://www.odata.org/producers</a:t>
            </a:r>
          </a:p>
          <a:p>
            <a:endParaRPr lang="en-US" dirty="0" smtClean="0"/>
          </a:p>
          <a:p>
            <a:r>
              <a:rPr lang="en-US" b="1" dirty="0" smtClean="0"/>
              <a:t>SharePoint 2013</a:t>
            </a:r>
            <a:r>
              <a:rPr lang="en-US" dirty="0" smtClean="0"/>
              <a:t> exposes </a:t>
            </a:r>
            <a:r>
              <a:rPr lang="en-US" dirty="0" err="1" smtClean="0"/>
              <a:t>OData</a:t>
            </a:r>
            <a:r>
              <a:rPr lang="en-US" dirty="0" smtClean="0"/>
              <a:t> through the </a:t>
            </a:r>
            <a:r>
              <a:rPr lang="en-US" dirty="0" err="1" smtClean="0"/>
              <a:t>ListData.svc</a:t>
            </a:r>
            <a:r>
              <a:rPr lang="en-US" dirty="0" smtClean="0"/>
              <a:t> service</a:t>
            </a:r>
          </a:p>
          <a:p>
            <a:r>
              <a:rPr lang="en-US" b="1" dirty="0" smtClean="0"/>
              <a:t>Azure</a:t>
            </a:r>
            <a:r>
              <a:rPr lang="en-US" dirty="0" smtClean="0"/>
              <a:t> allows access to SQL Azure and structured storage through </a:t>
            </a:r>
            <a:r>
              <a:rPr lang="en-US" dirty="0" err="1" smtClean="0"/>
              <a:t>OData</a:t>
            </a:r>
            <a:r>
              <a:rPr lang="en-US" dirty="0" smtClean="0"/>
              <a:t>. You can configure </a:t>
            </a:r>
            <a:r>
              <a:rPr lang="en-US" dirty="0" err="1" smtClean="0"/>
              <a:t>OData</a:t>
            </a:r>
            <a:r>
              <a:rPr lang="en-US" dirty="0" smtClean="0"/>
              <a:t> services in your Azure account</a:t>
            </a:r>
          </a:p>
          <a:p>
            <a:r>
              <a:rPr lang="en-US" b="1" dirty="0" smtClean="0"/>
              <a:t>Azure Marketplace</a:t>
            </a:r>
            <a:r>
              <a:rPr lang="en-US" dirty="0" smtClean="0"/>
              <a:t> exposes </a:t>
            </a:r>
            <a:r>
              <a:rPr lang="en-US" dirty="0" err="1" smtClean="0"/>
              <a:t>OData</a:t>
            </a:r>
            <a:r>
              <a:rPr lang="en-US" dirty="0" smtClean="0"/>
              <a:t> producers either for free or a fee. MSFT exposes a free </a:t>
            </a:r>
            <a:r>
              <a:rPr lang="en-US" dirty="0" err="1" smtClean="0"/>
              <a:t>OData</a:t>
            </a:r>
            <a:r>
              <a:rPr lang="en-US" dirty="0" smtClean="0"/>
              <a:t> source you can work with for testing</a:t>
            </a:r>
          </a:p>
          <a:p>
            <a:r>
              <a:rPr lang="en-US" b="1" dirty="0" smtClean="0"/>
              <a:t>SQL Server Reporting Services</a:t>
            </a:r>
            <a:r>
              <a:rPr lang="en-US" b="1" baseline="0" dirty="0" smtClean="0"/>
              <a:t> for SQL Server 2008 R2</a:t>
            </a:r>
            <a:r>
              <a:rPr lang="en-US" baseline="0" dirty="0" smtClean="0"/>
              <a:t> can expose report data as an </a:t>
            </a:r>
            <a:r>
              <a:rPr lang="en-US" baseline="0" dirty="0" err="1" smtClean="0"/>
              <a:t>OData</a:t>
            </a:r>
            <a:r>
              <a:rPr lang="en-US" baseline="0" dirty="0" smtClean="0"/>
              <a:t> source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15</a:t>
            </a:fld>
            <a:endParaRPr lang="en-US"/>
          </a:p>
        </p:txBody>
      </p:sp>
    </p:spTree>
    <p:extLst>
      <p:ext uri="{BB962C8B-B14F-4D97-AF65-F5344CB8AC3E}">
        <p14:creationId xmlns:p14="http://schemas.microsoft.com/office/powerpoint/2010/main" val="82900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message here is that </a:t>
            </a:r>
            <a:r>
              <a:rPr lang="en-US" dirty="0" err="1" smtClean="0"/>
              <a:t>OData</a:t>
            </a:r>
            <a:r>
              <a:rPr lang="en-US" dirty="0" smtClean="0"/>
              <a:t> is now a first-class source for BCS models with support in SPD and VS. This makes it simple to create no-code solutions against </a:t>
            </a:r>
            <a:r>
              <a:rPr lang="en-US" dirty="0" err="1" smtClean="0"/>
              <a:t>OData</a:t>
            </a:r>
            <a:r>
              <a:rPr lang="en-US" dirty="0" smtClean="0"/>
              <a:t> sources.</a:t>
            </a:r>
          </a:p>
          <a:p>
            <a:endParaRPr lang="en-US" dirty="0" smtClean="0"/>
          </a:p>
          <a:p>
            <a:r>
              <a:rPr lang="en-US" sz="1200" b="1" u="sng" kern="1200" dirty="0" smtClean="0">
                <a:solidFill>
                  <a:schemeClr val="tx1"/>
                </a:solidFill>
                <a:effectLst/>
                <a:latin typeface="+mn-lt"/>
                <a:ea typeface="+mn-ea"/>
                <a:cs typeface="+mn-cs"/>
              </a:rPr>
              <a:t>BCS in SharePoint Online</a:t>
            </a:r>
          </a:p>
          <a:p>
            <a:r>
              <a:rPr lang="en-US" sz="1200" kern="1200" dirty="0" smtClean="0">
                <a:solidFill>
                  <a:schemeClr val="tx1"/>
                </a:solidFill>
                <a:effectLst/>
                <a:latin typeface="+mn-lt"/>
                <a:ea typeface="+mn-ea"/>
                <a:cs typeface="+mn-cs"/>
              </a:rPr>
              <a:t>BCS and SSS will be enabled at the tenant level for SharePoint Online </a:t>
            </a:r>
          </a:p>
          <a:p>
            <a:endParaRPr lang="en-US" u="none" dirty="0" smtClean="0"/>
          </a:p>
          <a:p>
            <a:r>
              <a:rPr lang="en-US" b="1" u="sng" dirty="0" smtClean="0"/>
              <a:t>Improved Filtering</a:t>
            </a:r>
          </a:p>
          <a:p>
            <a:r>
              <a:rPr lang="en-US" sz="1200" kern="1200" dirty="0" smtClean="0">
                <a:solidFill>
                  <a:schemeClr val="tx1"/>
                </a:solidFill>
                <a:effectLst/>
                <a:latin typeface="+mn-lt"/>
                <a:ea typeface="+mn-ea"/>
                <a:cs typeface="+mn-cs"/>
              </a:rPr>
              <a:t>In SharePoint 2013, large </a:t>
            </a:r>
            <a:r>
              <a:rPr lang="en-US" sz="1200" kern="1200" dirty="0" err="1" smtClean="0">
                <a:solidFill>
                  <a:schemeClr val="tx1"/>
                </a:solidFill>
                <a:effectLst/>
                <a:latin typeface="+mn-lt"/>
                <a:ea typeface="+mn-ea"/>
                <a:cs typeface="+mn-cs"/>
              </a:rPr>
              <a:t>recordsets</a:t>
            </a:r>
            <a:r>
              <a:rPr lang="en-US" sz="1200" kern="1200" dirty="0" smtClean="0">
                <a:solidFill>
                  <a:schemeClr val="tx1"/>
                </a:solidFill>
                <a:effectLst/>
                <a:latin typeface="+mn-lt"/>
                <a:ea typeface="+mn-ea"/>
                <a:cs typeface="+mn-cs"/>
              </a:rPr>
              <a:t> were retrieved by BCS and then sorted/filtered locally. Instead of retrieving a large data set to filter and sort locally, we send the predicates to the external system there by retrieving only fewer records.</a:t>
            </a:r>
          </a:p>
          <a:p>
            <a:r>
              <a:rPr lang="en-US" sz="1200" kern="1200" dirty="0" smtClean="0">
                <a:solidFill>
                  <a:schemeClr val="tx1"/>
                </a:solidFill>
                <a:effectLst/>
                <a:latin typeface="+mn-lt"/>
                <a:ea typeface="+mn-ea"/>
                <a:cs typeface="+mn-cs"/>
              </a:rPr>
              <a:t>Sorting</a:t>
            </a:r>
            <a:r>
              <a:rPr lang="en-US" sz="1200" kern="1200" baseline="0" dirty="0" smtClean="0">
                <a:solidFill>
                  <a:schemeClr val="tx1"/>
                </a:solidFill>
                <a:effectLst/>
                <a:latin typeface="+mn-lt"/>
                <a:ea typeface="+mn-ea"/>
                <a:cs typeface="+mn-cs"/>
              </a:rPr>
              <a:t> is only for </a:t>
            </a:r>
            <a:r>
              <a:rPr lang="en-US" sz="1200" kern="1200" baseline="0" dirty="0" err="1" smtClean="0">
                <a:solidFill>
                  <a:schemeClr val="tx1"/>
                </a:solidFill>
                <a:effectLst/>
                <a:latin typeface="+mn-lt"/>
                <a:ea typeface="+mn-ea"/>
                <a:cs typeface="+mn-cs"/>
              </a:rPr>
              <a:t>OData</a:t>
            </a:r>
            <a:r>
              <a:rPr lang="en-US" sz="1200" kern="1200" baseline="0" dirty="0" smtClean="0">
                <a:solidFill>
                  <a:schemeClr val="tx1"/>
                </a:solidFill>
                <a:effectLst/>
                <a:latin typeface="+mn-lt"/>
                <a:ea typeface="+mn-ea"/>
                <a:cs typeface="+mn-cs"/>
              </a:rPr>
              <a:t>/SQL,  filtering is for all external systems</a:t>
            </a:r>
            <a:endParaRPr lang="en-US" dirty="0" smtClean="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16</a:t>
            </a:fld>
            <a:endParaRPr lang="en-US"/>
          </a:p>
        </p:txBody>
      </p:sp>
    </p:spTree>
    <p:extLst>
      <p:ext uri="{BB962C8B-B14F-4D97-AF65-F5344CB8AC3E}">
        <p14:creationId xmlns:p14="http://schemas.microsoft.com/office/powerpoint/2010/main" val="1206702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This is a portion</a:t>
            </a:r>
            <a:r>
              <a:rPr lang="en-US" sz="1200" b="0" kern="1200" baseline="0" dirty="0" smtClean="0">
                <a:solidFill>
                  <a:schemeClr val="tx1"/>
                </a:solidFill>
                <a:effectLst/>
                <a:latin typeface="+mn-lt"/>
                <a:ea typeface="+mn-ea"/>
                <a:cs typeface="+mn-cs"/>
              </a:rPr>
              <a:t> of a BDC Metadata Model showing how an </a:t>
            </a:r>
            <a:r>
              <a:rPr lang="en-US" sz="1200" b="0" kern="1200" baseline="0" dirty="0" err="1" smtClean="0">
                <a:solidFill>
                  <a:schemeClr val="tx1"/>
                </a:solidFill>
                <a:effectLst/>
                <a:latin typeface="+mn-lt"/>
                <a:ea typeface="+mn-ea"/>
                <a:cs typeface="+mn-cs"/>
              </a:rPr>
              <a:t>OData</a:t>
            </a:r>
            <a:r>
              <a:rPr lang="en-US" sz="1200" b="0" kern="1200" baseline="0" dirty="0" smtClean="0">
                <a:solidFill>
                  <a:schemeClr val="tx1"/>
                </a:solidFill>
                <a:effectLst/>
                <a:latin typeface="+mn-lt"/>
                <a:ea typeface="+mn-ea"/>
                <a:cs typeface="+mn-cs"/>
              </a:rPr>
              <a:t> source can be accessed</a:t>
            </a:r>
          </a:p>
          <a:p>
            <a:endParaRPr lang="en-US" sz="1200" b="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Type</a:t>
            </a:r>
            <a:r>
              <a:rPr lang="en-US" sz="1200" kern="1200" dirty="0" smtClean="0">
                <a:solidFill>
                  <a:schemeClr val="tx1"/>
                </a:solidFill>
                <a:effectLst/>
                <a:latin typeface="+mn-lt"/>
                <a:ea typeface="+mn-ea"/>
                <a:cs typeface="+mn-cs"/>
              </a:rPr>
              <a:t> - This attribute must be set to ODATA when working with </a:t>
            </a:r>
            <a:r>
              <a:rPr lang="en-US" sz="1200" kern="1200" dirty="0" err="1" smtClean="0">
                <a:solidFill>
                  <a:schemeClr val="tx1"/>
                </a:solidFill>
                <a:effectLst/>
                <a:latin typeface="+mn-lt"/>
                <a:ea typeface="+mn-ea"/>
                <a:cs typeface="+mn-cs"/>
              </a:rPr>
              <a:t>OData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datasources</a:t>
            </a:r>
            <a:r>
              <a:rPr lang="en-US" sz="1200" kern="1200" dirty="0" smtClean="0">
                <a:solidFill>
                  <a:schemeClr val="tx1"/>
                </a:solidFill>
                <a:effectLst/>
                <a:latin typeface="+mn-lt"/>
                <a:ea typeface="+mn-ea"/>
                <a:cs typeface="+mn-cs"/>
              </a:rPr>
              <a:t>.</a:t>
            </a:r>
          </a:p>
          <a:p>
            <a:r>
              <a:rPr lang="en-US" sz="1200" b="1" dirty="0" err="1" smtClean="0">
                <a:latin typeface="Consolas" pitchFamily="49" charset="0"/>
                <a:cs typeface="Consolas" pitchFamily="49" charset="0"/>
              </a:rPr>
              <a:t>ODataServiceMetadataUrl</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Provides the end point of the metadata service.</a:t>
            </a:r>
          </a:p>
          <a:p>
            <a:r>
              <a:rPr lang="en-US" sz="1200" b="1" kern="1200" dirty="0" err="1" smtClean="0">
                <a:solidFill>
                  <a:schemeClr val="tx1"/>
                </a:solidFill>
                <a:effectLst/>
                <a:latin typeface="+mn-lt"/>
                <a:ea typeface="+mn-ea"/>
                <a:cs typeface="+mn-cs"/>
              </a:rPr>
              <a:t>ODataAuthenticationMode</a:t>
            </a:r>
            <a:r>
              <a:rPr lang="en-US" sz="1200" kern="1200" dirty="0" smtClean="0">
                <a:solidFill>
                  <a:schemeClr val="tx1"/>
                </a:solidFill>
                <a:effectLst/>
                <a:latin typeface="+mn-lt"/>
                <a:ea typeface="+mn-ea"/>
                <a:cs typeface="+mn-cs"/>
              </a:rPr>
              <a:t> - The authentication mode used by the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to allow access and what type of access to the calling API.</a:t>
            </a:r>
          </a:p>
          <a:p>
            <a:r>
              <a:rPr lang="en-US" sz="1200" b="1" kern="1200" dirty="0" err="1" smtClean="0">
                <a:solidFill>
                  <a:schemeClr val="tx1"/>
                </a:solidFill>
                <a:effectLst/>
                <a:latin typeface="+mn-lt"/>
                <a:ea typeface="+mn-ea"/>
                <a:cs typeface="+mn-cs"/>
              </a:rPr>
              <a:t>ODataServicesVersion</a:t>
            </a:r>
            <a:r>
              <a:rPr lang="en-US" sz="1200" kern="1200" dirty="0" smtClean="0">
                <a:solidFill>
                  <a:schemeClr val="tx1"/>
                </a:solidFill>
                <a:effectLst/>
                <a:latin typeface="+mn-lt"/>
                <a:ea typeface="+mn-ea"/>
                <a:cs typeface="+mn-cs"/>
              </a:rPr>
              <a:t> - The version of </a:t>
            </a:r>
            <a:r>
              <a:rPr lang="en-US" sz="1200" kern="1200" dirty="0" err="1" smtClean="0">
                <a:solidFill>
                  <a:schemeClr val="tx1"/>
                </a:solidFill>
                <a:effectLst/>
                <a:latin typeface="+mn-lt"/>
                <a:ea typeface="+mn-ea"/>
                <a:cs typeface="+mn-cs"/>
              </a:rPr>
              <a:t>OData</a:t>
            </a:r>
            <a:endParaRPr lang="en-US"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ODataServiceUrl</a:t>
            </a:r>
            <a:r>
              <a:rPr lang="en-US" sz="1200" kern="1200" dirty="0" smtClean="0">
                <a:solidFill>
                  <a:schemeClr val="tx1"/>
                </a:solidFill>
                <a:effectLst/>
                <a:latin typeface="+mn-lt"/>
                <a:ea typeface="+mn-ea"/>
                <a:cs typeface="+mn-cs"/>
              </a:rPr>
              <a:t>- The endpoint for the service</a:t>
            </a:r>
          </a:p>
          <a:p>
            <a:r>
              <a:rPr lang="en-US" sz="1200" b="1" kern="1200" dirty="0" err="1" smtClean="0">
                <a:solidFill>
                  <a:schemeClr val="tx1"/>
                </a:solidFill>
                <a:effectLst/>
                <a:latin typeface="+mn-lt"/>
                <a:ea typeface="+mn-ea"/>
                <a:cs typeface="+mn-cs"/>
              </a:rPr>
              <a:t>ODataFormat</a:t>
            </a:r>
            <a:r>
              <a:rPr lang="en-US" sz="1200" kern="1200" dirty="0" smtClean="0">
                <a:solidFill>
                  <a:schemeClr val="tx1"/>
                </a:solidFill>
                <a:effectLst/>
                <a:latin typeface="+mn-lt"/>
                <a:ea typeface="+mn-ea"/>
                <a:cs typeface="+mn-cs"/>
              </a:rPr>
              <a:t>- The format for the returned data</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17</a:t>
            </a:fld>
            <a:endParaRPr lang="en-US"/>
          </a:p>
        </p:txBody>
      </p:sp>
    </p:spTree>
    <p:extLst>
      <p:ext uri="{BB962C8B-B14F-4D97-AF65-F5344CB8AC3E}">
        <p14:creationId xmlns:p14="http://schemas.microsoft.com/office/powerpoint/2010/main" val="746226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8112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sz="1100" dirty="0" smtClean="0"/>
              <a:t>BCS implements limits on the number of connections that can be made to an External System. In addition, the BDC service application also implements five different throttle settings to limit the connections made and data returned from External Systems. The different types of throttle</a:t>
            </a:r>
            <a:r>
              <a:rPr lang="en-US" sz="1100" baseline="0" dirty="0" smtClean="0"/>
              <a:t> settings for the BDC service application are as follows:</a:t>
            </a:r>
          </a:p>
          <a:p>
            <a:pPr marL="171450" indent="-171450">
              <a:buFont typeface="Arial" pitchFamily="34" charset="0"/>
              <a:buChar char="•"/>
            </a:pPr>
            <a:r>
              <a:rPr lang="en-US" sz="1100" b="1" baseline="0" dirty="0" smtClean="0"/>
              <a:t>Connections (global): </a:t>
            </a:r>
            <a:r>
              <a:rPr lang="en-US" sz="1100" baseline="0" dirty="0" smtClean="0"/>
              <a:t>Total number of connections allowed to External Systems</a:t>
            </a:r>
          </a:p>
          <a:p>
            <a:pPr marL="171450" indent="-171450">
              <a:buFont typeface="Arial" pitchFamily="34" charset="0"/>
              <a:buChar char="•"/>
            </a:pPr>
            <a:r>
              <a:rPr lang="en-US" sz="1100" b="1" baseline="0" dirty="0" smtClean="0"/>
              <a:t>Database</a:t>
            </a:r>
          </a:p>
          <a:p>
            <a:pPr marL="628650" lvl="1" indent="-171450">
              <a:buFont typeface="Arial" pitchFamily="34" charset="0"/>
              <a:buChar char="•"/>
            </a:pPr>
            <a:r>
              <a:rPr lang="en-US" sz="1100" b="1" baseline="0" dirty="0" smtClean="0"/>
              <a:t>Items:</a:t>
            </a:r>
            <a:r>
              <a:rPr lang="en-US" sz="1100" baseline="0" dirty="0" smtClean="0"/>
              <a:t> Number of rows returned from a database query</a:t>
            </a:r>
          </a:p>
          <a:p>
            <a:pPr marL="628650" lvl="1" indent="-171450">
              <a:buFont typeface="Arial" pitchFamily="34" charset="0"/>
              <a:buChar char="•"/>
            </a:pPr>
            <a:r>
              <a:rPr lang="en-US" sz="1100" b="1" baseline="0" dirty="0" smtClean="0"/>
              <a:t>Timeout:</a:t>
            </a:r>
            <a:r>
              <a:rPr lang="en-US" sz="1100" baseline="0" dirty="0" smtClean="0"/>
              <a:t> Database connection timeout</a:t>
            </a:r>
          </a:p>
          <a:p>
            <a:pPr marL="171450" lvl="0" indent="-171450">
              <a:buFont typeface="Arial" pitchFamily="34" charset="0"/>
              <a:buChar char="•"/>
            </a:pPr>
            <a:r>
              <a:rPr lang="en-US" sz="1100" b="1" baseline="0" dirty="0" smtClean="0"/>
              <a:t>Web Service (ASMX / WCF)</a:t>
            </a:r>
          </a:p>
          <a:p>
            <a:pPr marL="628650" lvl="1" indent="-171450">
              <a:buFont typeface="Arial" pitchFamily="34" charset="0"/>
              <a:buChar char="•"/>
            </a:pPr>
            <a:r>
              <a:rPr lang="en-US" sz="1100" b="1" baseline="0" dirty="0" smtClean="0"/>
              <a:t>Size:</a:t>
            </a:r>
            <a:r>
              <a:rPr lang="en-US" sz="1100" baseline="0" dirty="0" smtClean="0"/>
              <a:t> Size of returned data</a:t>
            </a:r>
          </a:p>
          <a:p>
            <a:pPr marL="628650" lvl="1" indent="-171450">
              <a:buFont typeface="Arial" pitchFamily="34" charset="0"/>
              <a:buChar char="•"/>
            </a:pPr>
            <a:r>
              <a:rPr lang="en-US" sz="1100" b="1" baseline="0" dirty="0" smtClean="0"/>
              <a:t>Timeout: </a:t>
            </a:r>
            <a:r>
              <a:rPr lang="en-US" sz="1100" baseline="0" dirty="0" smtClean="0"/>
              <a:t>Web service connection timeout</a:t>
            </a:r>
            <a:endParaRPr lang="en-US" sz="1100" dirty="0" smtClean="0"/>
          </a:p>
          <a:p>
            <a:endParaRPr lang="en-US" sz="1100" dirty="0" smtClean="0"/>
          </a:p>
          <a:p>
            <a:r>
              <a:rPr lang="en-US" sz="1100" dirty="0" smtClean="0"/>
              <a:t>Throttle values can be viewed and changed using Windows PowerShell commands. Before you can change them, however, you must get a reference to the BDC service application. Exercise</a:t>
            </a:r>
            <a:r>
              <a:rPr lang="en-US" sz="1100" baseline="0" dirty="0" smtClean="0"/>
              <a:t> great care if you elect to change the throttle settings.</a:t>
            </a:r>
            <a:endParaRPr lang="en-US" sz="1100" dirty="0" smtClean="0"/>
          </a:p>
          <a:p>
            <a:endParaRPr lang="en-US" sz="1100"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20</a:t>
            </a:fld>
            <a:endParaRPr lang="en-US" dirty="0"/>
          </a:p>
        </p:txBody>
      </p:sp>
    </p:spTree>
    <p:extLst>
      <p:ext uri="{BB962C8B-B14F-4D97-AF65-F5344CB8AC3E}">
        <p14:creationId xmlns:p14="http://schemas.microsoft.com/office/powerpoint/2010/main" val="332314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80657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BCS security</a:t>
            </a:r>
            <a:r>
              <a:rPr lang="en-US" baseline="0" dirty="0" smtClean="0"/>
              <a:t> can be though of as breaking down into two different categories: authorization &amp; authentication.</a:t>
            </a:r>
          </a:p>
          <a:p>
            <a:endParaRPr lang="en-US" baseline="0" dirty="0" smtClean="0"/>
          </a:p>
          <a:p>
            <a:r>
              <a:rPr lang="en-US" b="1" baseline="0" dirty="0" smtClean="0"/>
              <a:t>Authorization:</a:t>
            </a:r>
          </a:p>
          <a:p>
            <a:r>
              <a:rPr lang="en-US" baseline="0" dirty="0" smtClean="0"/>
              <a:t>After creating an external content type, even if the user has rights to the underlying external data in the external system, the BDC service application runtime will deny access to the data. The reason for this is that each ECT in the </a:t>
            </a:r>
            <a:r>
              <a:rPr lang="en-US" b="1" baseline="0" dirty="0" smtClean="0"/>
              <a:t>External Content Type Repository </a:t>
            </a:r>
            <a:r>
              <a:rPr lang="en-US" baseline="0" dirty="0" smtClean="0"/>
              <a:t>has four types of permissions that can be applied to it. At a minimum the user requesting the data must have the </a:t>
            </a:r>
            <a:r>
              <a:rPr lang="en-US" b="1" baseline="0" dirty="0" smtClean="0"/>
              <a:t>Execute</a:t>
            </a:r>
            <a:r>
              <a:rPr lang="en-US" baseline="0" dirty="0" smtClean="0"/>
              <a:t> permission to execute methods defined in the ECT. Users can be granted access either by their specific account, membership to a group or even using claims.</a:t>
            </a:r>
          </a:p>
          <a:p>
            <a:endParaRPr lang="en-US" baseline="0" dirty="0" smtClean="0"/>
          </a:p>
          <a:p>
            <a:r>
              <a:rPr lang="en-US" b="1" baseline="0" dirty="0" smtClean="0"/>
              <a:t>Authentication:</a:t>
            </a:r>
          </a:p>
          <a:p>
            <a:r>
              <a:rPr lang="en-US" baseline="0" dirty="0" smtClean="0"/>
              <a:t>Assuming the user requesting the external data is given access to the external data, they then need to be authenticated against the external system. There are three options for authentication covered later in the module.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21</a:t>
            </a:fld>
            <a:endParaRPr lang="en-US" dirty="0"/>
          </a:p>
        </p:txBody>
      </p:sp>
    </p:spTree>
    <p:extLst>
      <p:ext uri="{BB962C8B-B14F-4D97-AF65-F5344CB8AC3E}">
        <p14:creationId xmlns:p14="http://schemas.microsoft.com/office/powerpoint/2010/main" val="1823376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22</a:t>
            </a:fld>
            <a:endParaRPr lang="en-US" dirty="0"/>
          </a:p>
        </p:txBody>
      </p:sp>
    </p:spTree>
    <p:extLst>
      <p:ext uri="{BB962C8B-B14F-4D97-AF65-F5344CB8AC3E}">
        <p14:creationId xmlns:p14="http://schemas.microsoft.com/office/powerpoint/2010/main" val="3935946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When connecting to back-end systems, BCS must deal with several different authentication scenarios. In the simplest case, BCS may be passing Windows credentials from the user through to the External System. However, most real-world applications have more complex requirements, such as proprietary authentication mechanisms, tokens, or claims. For BCS solutions to be secure, they must deal with these situations adequately.</a:t>
            </a:r>
          </a:p>
          <a:p>
            <a:pPr marL="0" indent="0">
              <a:buFont typeface="Arial" pitchFamily="34" charset="0"/>
              <a:buNone/>
            </a:pPr>
            <a:endParaRPr lang="en-US" dirty="0" smtClean="0"/>
          </a:p>
          <a:p>
            <a:pPr marL="0" indent="0">
              <a:buFont typeface="Arial" pitchFamily="34" charset="0"/>
              <a:buNone/>
            </a:pPr>
            <a:r>
              <a:rPr lang="en-US" dirty="0" smtClean="0"/>
              <a:t>BCS supports two authentication models: Trusted Subsystem and Impersonation and Delegation. In the Trusted Subsystem model, BCS uses a single account to access the External System regardless of the user identity. Under Impersonation and Delegation, BCS attempts to impersonate the user and access the External System. The </a:t>
            </a:r>
            <a:r>
              <a:rPr lang="en-US" b="1" dirty="0" err="1" smtClean="0"/>
              <a:t>AuthenticationMode</a:t>
            </a:r>
            <a:r>
              <a:rPr lang="en-US" dirty="0" smtClean="0"/>
              <a:t> element in the BDC Metadata Model determines how authentication is performed and has several different options.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23</a:t>
            </a:fld>
            <a:endParaRPr lang="en-US" dirty="0"/>
          </a:p>
        </p:txBody>
      </p:sp>
    </p:spTree>
    <p:extLst>
      <p:ext uri="{BB962C8B-B14F-4D97-AF65-F5344CB8AC3E}">
        <p14:creationId xmlns:p14="http://schemas.microsoft.com/office/powerpoint/2010/main" val="409409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5892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560570"/>
            <a:ext cx="5852160" cy="4735830"/>
          </a:xfrm>
        </p:spPr>
        <p:txBody>
          <a:bodyPr>
            <a:noAutofit/>
          </a:bodyPr>
          <a:lstStyle/>
          <a:p>
            <a:r>
              <a:rPr lang="en-US" sz="1050" dirty="0" smtClean="0"/>
              <a:t>Systems such as customer relationship management (CRM) and enterprise resource planning (ERP) have special roles that are not replaced easily by Microsoft SharePoint. As a result, strategies must be adopted to provide interoperability between SharePoint and these systems.In the absence of a strategy for integrating systems with SharePoint, many organizations duplicate information in SharePoint lists. Customer contact information, for example, may exist in a CRM system and also be entered into a contact list in SharePoint. Worse still, the data may be duplicated many times in different team sites by different groups. This kind of duplication leads to significant data maintenance issues because updates must be performed in many lists.</a:t>
            </a:r>
          </a:p>
          <a:p>
            <a:endParaRPr lang="en-US" sz="1050" dirty="0" smtClean="0"/>
          </a:p>
          <a:p>
            <a:r>
              <a:rPr lang="en-US" sz="1050" dirty="0" smtClean="0"/>
              <a:t>Along with these existing systems, custom applications, databases, and Web services are common within organizations. When a separate database is required, developers have historically created ASP.NET applications or custom Web Parts that act as front ends for the database to have the data appear in the SharePoint environment. However, these types of solutions generally offer little integration with SharePoint capabilities; they are largely limited to presenting data within a SharePoint Web page.</a:t>
            </a:r>
          </a:p>
          <a:p>
            <a:endParaRPr lang="en-US" sz="1050" dirty="0" smtClean="0"/>
          </a:p>
          <a:p>
            <a:r>
              <a:rPr lang="en-US" sz="1050" dirty="0" smtClean="0"/>
              <a:t>Business Connectivity Services (BCS) changes all the rules for integrating systems, databases, and Web services with SharePoint. Beyond simply bringing data into SharePoint for display, BCS allows for capabilities that simply can’t exist in an ASP.NET application or custom Web Part without a significant investment. These capabilities include enterprise search, External Data columns, user profile integration, client synchronization, offline support, and Microsoft Word integration.BCS is a set of out-of-box features, services and tools that streamline the creation of SharePoint Solutions with deep integration of External Data and Services. Power users, IT, </a:t>
            </a:r>
            <a:r>
              <a:rPr lang="en-US" sz="1050" dirty="0" err="1" smtClean="0"/>
              <a:t>Devs</a:t>
            </a:r>
            <a:r>
              <a:rPr lang="en-US" sz="1050" dirty="0" smtClean="0"/>
              <a:t> can create no code solutions using BCS.The basics of ECT store and BDC runtime are baked into SharePoint Foundation</a:t>
            </a:r>
            <a:r>
              <a:rPr lang="en-US" sz="1050" baseline="0" dirty="0" smtClean="0"/>
              <a:t> 2013</a:t>
            </a:r>
            <a:r>
              <a:rPr lang="en-US" sz="1050" dirty="0" smtClean="0"/>
              <a:t>.</a:t>
            </a:r>
          </a:p>
          <a:p>
            <a:endParaRPr lang="en-US" sz="1050" dirty="0" smtClean="0"/>
          </a:p>
          <a:p>
            <a:r>
              <a:rPr lang="en-US" sz="1050" dirty="0" smtClean="0"/>
              <a:t>Why BCS?</a:t>
            </a:r>
          </a:p>
          <a:p>
            <a:pPr marL="628650" lvl="1" indent="-171450">
              <a:buFont typeface="Arial" pitchFamily="34" charset="0"/>
              <a:buChar char="•"/>
            </a:pPr>
            <a:r>
              <a:rPr lang="en-US" sz="1050" dirty="0" smtClean="0"/>
              <a:t>Integrate other Line of Business application systems with SharePoint sites.</a:t>
            </a:r>
          </a:p>
          <a:p>
            <a:pPr marL="628650" lvl="1" indent="-171450">
              <a:buFont typeface="Arial" pitchFamily="34" charset="0"/>
              <a:buChar char="•"/>
            </a:pPr>
            <a:r>
              <a:rPr lang="en-US" sz="1050" dirty="0" smtClean="0"/>
              <a:t>Search for data in other systems via the SharePoint Search service.</a:t>
            </a:r>
          </a:p>
          <a:p>
            <a:pPr marL="628650" lvl="1" indent="-171450">
              <a:buFont typeface="Arial" pitchFamily="34" charset="0"/>
              <a:buChar char="•"/>
            </a:pPr>
            <a:r>
              <a:rPr lang="en-US" sz="1050" dirty="0" smtClean="0"/>
              <a:t>Save the time, cost, and monotony of writing yet another data layer!</a:t>
            </a:r>
          </a:p>
          <a:p>
            <a:pPr marL="628650" lvl="1" indent="-171450">
              <a:buFont typeface="Arial" pitchFamily="34" charset="0"/>
              <a:buChar char="•"/>
            </a:pPr>
            <a:endParaRPr lang="en-US" sz="1050" dirty="0" smtClean="0"/>
          </a:p>
          <a:p>
            <a:pPr marL="628650" lvl="1" indent="-171450">
              <a:buFont typeface="Arial" pitchFamily="34" charset="0"/>
              <a:buChar char="•"/>
            </a:pPr>
            <a:endParaRPr lang="en-US" sz="1050"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3</a:t>
            </a:fld>
            <a:endParaRPr lang="en-US" dirty="0"/>
          </a:p>
        </p:txBody>
      </p:sp>
    </p:spTree>
    <p:extLst>
      <p:ext uri="{BB962C8B-B14F-4D97-AF65-F5344CB8AC3E}">
        <p14:creationId xmlns:p14="http://schemas.microsoft.com/office/powerpoint/2010/main" val="4165966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rtl="0" eaLnBrk="1" latinLnBrk="0" hangingPunct="1">
              <a:buFont typeface="Arial" pitchFamily="34" charset="0"/>
              <a:buNone/>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4</a:t>
            </a:fld>
            <a:endParaRPr lang="en-US" dirty="0"/>
          </a:p>
        </p:txBody>
      </p:sp>
    </p:spTree>
    <p:extLst>
      <p:ext uri="{BB962C8B-B14F-4D97-AF65-F5344CB8AC3E}">
        <p14:creationId xmlns:p14="http://schemas.microsoft.com/office/powerpoint/2010/main" val="3554560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5</a:t>
            </a:fld>
            <a:endParaRPr lang="en-US" dirty="0"/>
          </a:p>
        </p:txBody>
      </p:sp>
    </p:spTree>
    <p:extLst>
      <p:ext uri="{BB962C8B-B14F-4D97-AF65-F5344CB8AC3E}">
        <p14:creationId xmlns:p14="http://schemas.microsoft.com/office/powerpoint/2010/main" val="2619651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5728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ECTs define fields, operations, and filters to be used with the External Data and are the heart of the BCS infrastructure. As an example, consider a manufacturing database that contains product information. </a:t>
            </a:r>
          </a:p>
          <a:p>
            <a:endParaRPr lang="en-US" dirty="0" smtClean="0"/>
          </a:p>
          <a:p>
            <a:r>
              <a:rPr lang="en-US" dirty="0" smtClean="0"/>
              <a:t>An ECT named Product can be created that defines </a:t>
            </a:r>
            <a:r>
              <a:rPr lang="en-US" dirty="0" err="1" smtClean="0"/>
              <a:t>ProductID</a:t>
            </a:r>
            <a:r>
              <a:rPr lang="en-US" dirty="0" smtClean="0"/>
              <a:t>, </a:t>
            </a:r>
            <a:r>
              <a:rPr lang="en-US" dirty="0" err="1" smtClean="0"/>
              <a:t>ProductName</a:t>
            </a:r>
            <a:r>
              <a:rPr lang="en-US" dirty="0" smtClean="0"/>
              <a:t>, and </a:t>
            </a:r>
            <a:r>
              <a:rPr lang="en-US" dirty="0" err="1" smtClean="0"/>
              <a:t>ProductDescription</a:t>
            </a:r>
            <a:r>
              <a:rPr lang="en-US" dirty="0" smtClean="0"/>
              <a:t> fields. Furthermore, it might define operations for retrieving data based on a keyword query or exact product identifier. Defining ECTs is one of the primary activities involved in creating a BCS solution and may be performed in either Microsoft SharePoint Designer 2013 (SPD) or Microsoft Visual Studio 2012 (VS2012). ECTs are stored in a metadata catalog, which is part of the BDC Service Application and is available throughout the SharePoint farm</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7</a:t>
            </a:fld>
            <a:endParaRPr lang="en-US" dirty="0"/>
          </a:p>
        </p:txBody>
      </p:sp>
    </p:spTree>
    <p:extLst>
      <p:ext uri="{BB962C8B-B14F-4D97-AF65-F5344CB8AC3E}">
        <p14:creationId xmlns:p14="http://schemas.microsoft.com/office/powerpoint/2010/main" val="382458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BCS supports the definition of relationships between entities, which allows you to display relationships and navigate between entities within SharePoint. Within the SharePoint Designer, one-to-many, self-referential, and reverse associations are supported by the tooling. The most common type of association in BCS solutions is the one-to-many association, whereby a parent entity instance is related to many child entity instances. Self-referential associations are just like one-to-many relationships, except that a self-referential relationship uses the same ECT as both the parent and the child. Reverse associations return a single parent entity instance for a child entity instance. Reverse associations are not supported for tables and views, but they are supported for stored procedures and Web services because the reverse association is not inherent in the database schema. It must be programmed explicitly through a stored procedure or Web service.</a:t>
            </a:r>
          </a:p>
          <a:p>
            <a:endParaRPr lang="en-US" dirty="0" smtClean="0"/>
          </a:p>
          <a:p>
            <a:r>
              <a:rPr lang="en-US" dirty="0" smtClean="0"/>
              <a:t>The XML</a:t>
            </a:r>
            <a:r>
              <a:rPr lang="en-US" baseline="0" dirty="0" smtClean="0"/>
              <a:t> snippet shows a relationship between a </a:t>
            </a:r>
            <a:r>
              <a:rPr lang="en-US" b="1" baseline="0" dirty="0" smtClean="0"/>
              <a:t>Product</a:t>
            </a:r>
            <a:r>
              <a:rPr lang="en-US" baseline="0" dirty="0" smtClean="0"/>
              <a:t> entity and a </a:t>
            </a:r>
            <a:r>
              <a:rPr lang="en-US" b="1" baseline="0" dirty="0" smtClean="0"/>
              <a:t>Category</a:t>
            </a:r>
            <a:r>
              <a:rPr lang="en-US" baseline="0" dirty="0" smtClean="0"/>
              <a:t> entity.</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8</a:t>
            </a:fld>
            <a:endParaRPr lang="en-US" dirty="0"/>
          </a:p>
        </p:txBody>
      </p:sp>
    </p:spTree>
    <p:extLst>
      <p:ext uri="{BB962C8B-B14F-4D97-AF65-F5344CB8AC3E}">
        <p14:creationId xmlns:p14="http://schemas.microsoft.com/office/powerpoint/2010/main" val="258853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659630"/>
          </a:xfrm>
        </p:spPr>
        <p:txBody>
          <a:bodyPr>
            <a:noAutofit/>
          </a:bodyPr>
          <a:lstStyle/>
          <a:p>
            <a:r>
              <a:rPr lang="en-US" sz="1050" dirty="0" smtClean="0"/>
              <a:t>External Lists can be created directly in SPD or in the browser using the </a:t>
            </a:r>
            <a:r>
              <a:rPr lang="en-US" sz="1050" b="1" dirty="0" smtClean="0"/>
              <a:t>Create</a:t>
            </a:r>
            <a:r>
              <a:rPr lang="en-US" sz="1050" dirty="0" smtClean="0"/>
              <a:t> menu in SharePoint. Once the new External List is created, it may be viewed in the browser. Because all the CRUDoperations were created, the resulting list supports editing, adding, and deleting items. The appearance of the External List closely resembles a standard SharePoint list. The Ribbon is functional, as well as the editcontrol block (ECB) associated with individual items. Any changes to items in the list will be reflected immediately in the External System. Just like “regular“ lists, External Lists may be taken offline through both the SharePoint Workspace 2013 and Outlook 2013.</a:t>
            </a:r>
          </a:p>
          <a:p>
            <a:endParaRPr lang="en-US" sz="1050" dirty="0" smtClean="0"/>
          </a:p>
          <a:p>
            <a:r>
              <a:rPr lang="en-US" sz="1050" dirty="0" smtClean="0"/>
              <a:t>While External Lists appear similar visually to standard SharePoint lists and are supported by a </a:t>
            </a:r>
            <a:r>
              <a:rPr lang="en-US" sz="1050" dirty="0" err="1" smtClean="0"/>
              <a:t>SPList</a:t>
            </a:r>
            <a:r>
              <a:rPr lang="en-US" sz="1050" dirty="0" smtClean="0"/>
              <a:t> object, they do have significant limitations that must be considered in any design. These limitations include lack of workflow support and several standard list features. The following lists some of the major limitations of External Lists.</a:t>
            </a:r>
          </a:p>
          <a:p>
            <a:endParaRPr lang="en-US" sz="1050" baseline="0" dirty="0" smtClean="0"/>
          </a:p>
          <a:p>
            <a:pPr marL="628650" lvl="1" indent="-171450" algn="l">
              <a:buFont typeface="Arial" pitchFamily="34" charset="0"/>
              <a:buChar char="•"/>
            </a:pPr>
            <a:r>
              <a:rPr lang="en-US" sz="1050" b="1" dirty="0" smtClean="0"/>
              <a:t>Approval: </a:t>
            </a:r>
            <a:r>
              <a:rPr lang="en-US" sz="1050" dirty="0" smtClean="0"/>
              <a:t>Approval of items is not supported</a:t>
            </a:r>
          </a:p>
          <a:p>
            <a:pPr marL="628650" lvl="1" indent="-171450" algn="l">
              <a:buFont typeface="Arial" pitchFamily="34" charset="0"/>
              <a:buChar char="•"/>
            </a:pPr>
            <a:r>
              <a:rPr lang="en-US" sz="1050" b="1" dirty="0" smtClean="0"/>
              <a:t>Attachments: </a:t>
            </a:r>
            <a:r>
              <a:rPr lang="en-US" sz="1050" dirty="0" smtClean="0"/>
              <a:t>Attachments are not supported directly, but must be implemented using a </a:t>
            </a:r>
            <a:r>
              <a:rPr lang="en-US" sz="1050" dirty="0" err="1" smtClean="0"/>
              <a:t>StreamAccessor</a:t>
            </a:r>
            <a:r>
              <a:rPr lang="en-US" sz="1050" dirty="0" smtClean="0"/>
              <a:t> operation in a custom solution</a:t>
            </a:r>
          </a:p>
          <a:p>
            <a:pPr marL="628650" lvl="1" indent="-171450" algn="l">
              <a:buFont typeface="Arial" pitchFamily="34" charset="0"/>
              <a:buChar char="•"/>
            </a:pPr>
            <a:r>
              <a:rPr lang="en-US" sz="1050" b="1" dirty="0" smtClean="0"/>
              <a:t>Check-in/Check-out: </a:t>
            </a:r>
            <a:r>
              <a:rPr lang="en-US" sz="1050" dirty="0" smtClean="0"/>
              <a:t>Check-in and checkout of items are not supported</a:t>
            </a:r>
          </a:p>
          <a:p>
            <a:pPr marL="628650" lvl="1" indent="-171450" algn="l">
              <a:buFont typeface="Arial" pitchFamily="34" charset="0"/>
              <a:buChar char="•"/>
            </a:pPr>
            <a:r>
              <a:rPr lang="en-US" sz="1050" b="1" dirty="0" smtClean="0"/>
              <a:t>Content Types: </a:t>
            </a:r>
            <a:r>
              <a:rPr lang="en-US" sz="1050" dirty="0" smtClean="0"/>
              <a:t>Using standard site content types in External Lists is not supported</a:t>
            </a:r>
          </a:p>
          <a:p>
            <a:pPr marL="628650" lvl="1" indent="-171450" algn="l">
              <a:buFont typeface="Arial" pitchFamily="34" charset="0"/>
              <a:buChar char="•"/>
            </a:pPr>
            <a:r>
              <a:rPr lang="en-US" sz="1050" b="1" dirty="0" smtClean="0"/>
              <a:t>Drafts: </a:t>
            </a:r>
            <a:r>
              <a:rPr lang="en-US" sz="1050" dirty="0" smtClean="0"/>
              <a:t>Drafts of items are not supported</a:t>
            </a:r>
          </a:p>
          <a:p>
            <a:pPr marL="628650" lvl="1" indent="-171450" algn="l">
              <a:buFont typeface="Arial" pitchFamily="34" charset="0"/>
              <a:buChar char="•"/>
            </a:pPr>
            <a:r>
              <a:rPr lang="en-US" sz="1050" b="1" dirty="0" smtClean="0"/>
              <a:t>ECB: </a:t>
            </a:r>
            <a:r>
              <a:rPr lang="en-US" sz="1050" dirty="0" smtClean="0"/>
              <a:t>Send-To operations are not supported </a:t>
            </a:r>
          </a:p>
          <a:p>
            <a:pPr marL="628650" lvl="1" indent="-171450" algn="l">
              <a:buFont typeface="Arial" pitchFamily="34" charset="0"/>
              <a:buChar char="•"/>
            </a:pPr>
            <a:r>
              <a:rPr lang="en-US" sz="1050" b="1" dirty="0" smtClean="0"/>
              <a:t>Ribbon: </a:t>
            </a:r>
            <a:r>
              <a:rPr lang="en-US" sz="1050" dirty="0" smtClean="0"/>
              <a:t>Datasheet View is not supported</a:t>
            </a:r>
          </a:p>
          <a:p>
            <a:pPr marL="628650" lvl="1" indent="-171450" algn="l">
              <a:buFont typeface="Arial" pitchFamily="34" charset="0"/>
              <a:buChar char="•"/>
            </a:pPr>
            <a:r>
              <a:rPr lang="en-US" sz="1050" b="1" dirty="0" smtClean="0"/>
              <a:t>SPLINQ: </a:t>
            </a:r>
            <a:r>
              <a:rPr lang="en-US" sz="1050" dirty="0" smtClean="0"/>
              <a:t>Querying through LINQ to SharePoint is not supported</a:t>
            </a:r>
          </a:p>
          <a:p>
            <a:pPr marL="628650" lvl="1" indent="-171450" algn="l">
              <a:buFont typeface="Arial" pitchFamily="34" charset="0"/>
              <a:buChar char="•"/>
            </a:pPr>
            <a:r>
              <a:rPr lang="en-US" sz="1050" b="1" dirty="0" smtClean="0"/>
              <a:t>Templates: </a:t>
            </a:r>
            <a:r>
              <a:rPr lang="en-US" sz="1050" dirty="0" smtClean="0"/>
              <a:t>Document templates are not supported</a:t>
            </a:r>
          </a:p>
          <a:p>
            <a:pPr marL="628650" lvl="1" indent="-171450" algn="l">
              <a:buFont typeface="Arial" pitchFamily="34" charset="0"/>
              <a:buChar char="•"/>
            </a:pPr>
            <a:r>
              <a:rPr lang="en-US" sz="1050" b="1" dirty="0" smtClean="0"/>
              <a:t>Versioning: </a:t>
            </a:r>
            <a:r>
              <a:rPr lang="en-US" sz="1050" dirty="0" smtClean="0"/>
              <a:t>Versioning of items is not supported</a:t>
            </a:r>
          </a:p>
          <a:p>
            <a:pPr marL="628650" lvl="1" indent="-171450" algn="l">
              <a:buFont typeface="Arial" pitchFamily="34" charset="0"/>
              <a:buChar char="•"/>
            </a:pPr>
            <a:r>
              <a:rPr lang="en-US" sz="1050" b="1" dirty="0" smtClean="0"/>
              <a:t>Workflow: </a:t>
            </a:r>
            <a:r>
              <a:rPr lang="en-US" sz="1050" dirty="0" smtClean="0"/>
              <a:t>Starting workflows from items is not supported, but workflows can read or write to External Lists through the </a:t>
            </a:r>
            <a:r>
              <a:rPr lang="en-US" sz="1050" dirty="0" err="1" smtClean="0"/>
              <a:t>SPList</a:t>
            </a:r>
            <a:r>
              <a:rPr lang="en-US" sz="1050" dirty="0" smtClean="0"/>
              <a:t> object</a:t>
            </a:r>
          </a:p>
          <a:p>
            <a:pPr marL="628650" lvl="1" indent="-171450" algn="l">
              <a:buFont typeface="Arial" pitchFamily="34" charset="0"/>
              <a:buChar char="•"/>
            </a:pPr>
            <a:r>
              <a:rPr lang="en-US" sz="1050" b="1" dirty="0" smtClean="0"/>
              <a:t>Validation: </a:t>
            </a:r>
            <a:r>
              <a:rPr lang="en-US" sz="1050" dirty="0" smtClean="0"/>
              <a:t>Validation formulas are not supported</a:t>
            </a:r>
            <a:endParaRPr lang="en-US" sz="1050"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9</a:t>
            </a:fld>
            <a:endParaRPr lang="en-US" dirty="0"/>
          </a:p>
        </p:txBody>
      </p:sp>
    </p:spTree>
    <p:extLst>
      <p:ext uri="{BB962C8B-B14F-4D97-AF65-F5344CB8AC3E}">
        <p14:creationId xmlns:p14="http://schemas.microsoft.com/office/powerpoint/2010/main" val="30051024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msdn.microsoft.com/en-us/library/ff798339.asp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technet.microsoft.com/en-us/library/ee240754.aspx" TargetMode="External"/><Relationship Id="rId5" Type="http://schemas.openxmlformats.org/officeDocument/2006/relationships/hyperlink" Target="http://services.odata.org/Northwind/Northwind.svc" TargetMode="External"/><Relationship Id="rId4" Type="http://schemas.openxmlformats.org/officeDocument/2006/relationships/hyperlink" Target="http://msdn.microsoft.com/library/dd179355.aspx"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Bef>
                <a:spcPts val="0"/>
              </a:spcBef>
              <a:defRPr/>
            </a:pPr>
            <a:r>
              <a:rPr lang="en-US" dirty="0"/>
              <a:t>Business Connectivity Services</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p:txBody>
          <a:bodyPr/>
          <a:lstStyle/>
          <a:p>
            <a:pPr lvl="0"/>
            <a:r>
              <a:rPr lang="en-US" smtClean="0"/>
              <a:t>Surfacing External Data</a:t>
            </a:r>
            <a:endParaRPr lang="en-US" dirty="0"/>
          </a:p>
        </p:txBody>
      </p:sp>
      <p:sp>
        <p:nvSpPr>
          <p:cNvPr id="41" name="Content Placeholder 40"/>
          <p:cNvSpPr>
            <a:spLocks noGrp="1"/>
          </p:cNvSpPr>
          <p:nvPr>
            <p:ph idx="1"/>
          </p:nvPr>
        </p:nvSpPr>
        <p:spPr/>
        <p:txBody>
          <a:bodyPr>
            <a:normAutofit fontScale="92500" lnSpcReduction="20000"/>
          </a:bodyPr>
          <a:lstStyle/>
          <a:p>
            <a:r>
              <a:rPr lang="en-US" dirty="0" smtClean="0"/>
              <a:t>External Data Columns </a:t>
            </a:r>
          </a:p>
          <a:p>
            <a:pPr lvl="1"/>
            <a:r>
              <a:rPr lang="en-US" dirty="0" smtClean="0"/>
              <a:t>Add data from external content types to </a:t>
            </a:r>
            <a:br>
              <a:rPr lang="en-US" dirty="0" smtClean="0"/>
            </a:br>
            <a:r>
              <a:rPr lang="en-US" dirty="0" smtClean="0"/>
              <a:t>standard SharePoint lists</a:t>
            </a:r>
          </a:p>
          <a:p>
            <a:pPr lvl="1"/>
            <a:r>
              <a:rPr lang="en-US" dirty="0" smtClean="0"/>
              <a:t>Can be made available as Content Controls in Word</a:t>
            </a:r>
          </a:p>
          <a:p>
            <a:r>
              <a:rPr lang="en-US" dirty="0" smtClean="0"/>
              <a:t>Provided Web Parts</a:t>
            </a:r>
          </a:p>
          <a:p>
            <a:pPr lvl="1"/>
            <a:r>
              <a:rPr lang="en-US" dirty="0"/>
              <a:t>External Data Item</a:t>
            </a:r>
          </a:p>
          <a:p>
            <a:pPr lvl="1"/>
            <a:r>
              <a:rPr lang="en-US" dirty="0" smtClean="0"/>
              <a:t>External Data List </a:t>
            </a:r>
            <a:r>
              <a:rPr lang="en-US" dirty="0"/>
              <a:t>&amp; External Data Related List</a:t>
            </a:r>
          </a:p>
          <a:p>
            <a:pPr lvl="1"/>
            <a:r>
              <a:rPr lang="en-US" dirty="0" smtClean="0"/>
              <a:t>External Data Item Builder</a:t>
            </a:r>
          </a:p>
          <a:p>
            <a:pPr lvl="1"/>
            <a:r>
              <a:rPr lang="en-US" dirty="0" smtClean="0"/>
              <a:t>Chart Web Part</a:t>
            </a:r>
          </a:p>
          <a:p>
            <a:r>
              <a:rPr lang="en-US" dirty="0" smtClean="0"/>
              <a:t>Profile Page</a:t>
            </a:r>
          </a:p>
          <a:p>
            <a:r>
              <a:rPr lang="en-US" dirty="0" smtClean="0"/>
              <a:t>External Data Search </a:t>
            </a:r>
          </a:p>
          <a:p>
            <a:pPr lvl="1"/>
            <a:r>
              <a:rPr lang="en-US" dirty="0" smtClean="0"/>
              <a:t>Integrate External Data into search results</a:t>
            </a:r>
          </a:p>
          <a:p>
            <a:r>
              <a:rPr lang="en-US" dirty="0" smtClean="0"/>
              <a:t>Inclusion in SharePoint Apps</a:t>
            </a:r>
          </a:p>
        </p:txBody>
      </p:sp>
    </p:spTree>
    <p:extLst>
      <p:ext uri="{BB962C8B-B14F-4D97-AF65-F5344CB8AC3E}">
        <p14:creationId xmlns:p14="http://schemas.microsoft.com/office/powerpoint/2010/main" val="406625333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Designer 2013 vs. VS2013</a:t>
            </a:r>
            <a:endParaRPr lang="en-US" dirty="0"/>
          </a:p>
        </p:txBody>
      </p:sp>
      <p:sp>
        <p:nvSpPr>
          <p:cNvPr id="8" name="Content Placeholder 7"/>
          <p:cNvSpPr>
            <a:spLocks noGrp="1"/>
          </p:cNvSpPr>
          <p:nvPr>
            <p:ph idx="1"/>
          </p:nvPr>
        </p:nvSpPr>
        <p:spPr/>
        <p:txBody>
          <a:bodyPr/>
          <a:lstStyle/>
          <a:p>
            <a:r>
              <a:rPr lang="en-US" dirty="0"/>
              <a:t>SharePoint Designer 2013</a:t>
            </a:r>
          </a:p>
          <a:p>
            <a:pPr lvl="1"/>
            <a:r>
              <a:rPr lang="en-US" dirty="0" smtClean="0"/>
              <a:t>Creating </a:t>
            </a:r>
            <a:r>
              <a:rPr lang="en-US" dirty="0"/>
              <a:t>ECTs to external </a:t>
            </a:r>
            <a:r>
              <a:rPr lang="en-US" dirty="0" smtClean="0"/>
              <a:t>databases and web services</a:t>
            </a:r>
            <a:endParaRPr lang="en-US" dirty="0"/>
          </a:p>
          <a:p>
            <a:pPr lvl="1"/>
            <a:r>
              <a:rPr lang="en-US" dirty="0" smtClean="0"/>
              <a:t>Map </a:t>
            </a:r>
            <a:r>
              <a:rPr lang="en-US" dirty="0"/>
              <a:t>operations for external systems</a:t>
            </a:r>
          </a:p>
          <a:p>
            <a:pPr lvl="1"/>
            <a:r>
              <a:rPr lang="en-US" dirty="0" smtClean="0"/>
              <a:t>Reuse </a:t>
            </a:r>
            <a:r>
              <a:rPr lang="en-US" dirty="0"/>
              <a:t>existing connections (custom connector)</a:t>
            </a:r>
          </a:p>
          <a:p>
            <a:pPr lvl="1"/>
            <a:r>
              <a:rPr lang="en-US" dirty="0" smtClean="0"/>
              <a:t>Surface </a:t>
            </a:r>
            <a:r>
              <a:rPr lang="en-US" dirty="0"/>
              <a:t>external data </a:t>
            </a:r>
            <a:r>
              <a:rPr lang="en-US" dirty="0" smtClean="0"/>
              <a:t>(</a:t>
            </a:r>
            <a:r>
              <a:rPr lang="en-US" dirty="0"/>
              <a:t>external lists / Office clients</a:t>
            </a:r>
            <a:r>
              <a:rPr lang="en-US" dirty="0" smtClean="0"/>
              <a:t>)</a:t>
            </a:r>
            <a:endParaRPr lang="en-US" dirty="0"/>
          </a:p>
          <a:p>
            <a:pPr>
              <a:lnSpc>
                <a:spcPct val="150000"/>
              </a:lnSpc>
            </a:pPr>
            <a:r>
              <a:rPr lang="en-US" dirty="0"/>
              <a:t>Visual Studio 2012</a:t>
            </a:r>
          </a:p>
          <a:p>
            <a:pPr lvl="1"/>
            <a:r>
              <a:rPr lang="en-US" dirty="0" smtClean="0"/>
              <a:t>Create.NET </a:t>
            </a:r>
            <a:r>
              <a:rPr lang="en-US" dirty="0"/>
              <a:t>Assembly Connector</a:t>
            </a:r>
          </a:p>
          <a:p>
            <a:pPr lvl="1"/>
            <a:r>
              <a:rPr lang="en-US" dirty="0" smtClean="0"/>
              <a:t>Create </a:t>
            </a:r>
            <a:r>
              <a:rPr lang="en-US" dirty="0"/>
              <a:t>ECTs to OData source</a:t>
            </a:r>
          </a:p>
          <a:p>
            <a:pPr lvl="1"/>
            <a:r>
              <a:rPr lang="en-US" dirty="0" smtClean="0"/>
              <a:t>Include </a:t>
            </a:r>
            <a:r>
              <a:rPr lang="en-US" dirty="0"/>
              <a:t>ECTs within SharePoint Apps</a:t>
            </a:r>
          </a:p>
          <a:p>
            <a:pPr lvl="1"/>
            <a:r>
              <a:rPr lang="en-US" dirty="0" smtClean="0"/>
              <a:t>Aggregate </a:t>
            </a:r>
            <a:r>
              <a:rPr lang="en-US" dirty="0"/>
              <a:t>data across multiple external systems</a:t>
            </a:r>
          </a:p>
          <a:p>
            <a:pPr lvl="1"/>
            <a:r>
              <a:rPr lang="en-US" dirty="0" smtClean="0"/>
              <a:t>Customizable </a:t>
            </a:r>
            <a:r>
              <a:rPr lang="en-US" dirty="0"/>
              <a:t>data </a:t>
            </a:r>
            <a:r>
              <a:rPr lang="en-US" dirty="0" smtClean="0"/>
              <a:t>transformations</a:t>
            </a:r>
            <a:endParaRPr lang="en-US" dirty="0"/>
          </a:p>
        </p:txBody>
      </p:sp>
    </p:spTree>
    <p:extLst>
      <p:ext uri="{BB962C8B-B14F-4D97-AF65-F5344CB8AC3E}">
        <p14:creationId xmlns:p14="http://schemas.microsoft.com/office/powerpoint/2010/main" val="966491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An External Content Type using SharePoint Designer 2013</a:t>
            </a:r>
            <a:endParaRPr lang="en-US" dirty="0"/>
          </a:p>
        </p:txBody>
      </p:sp>
    </p:spTree>
    <p:extLst>
      <p:ext uri="{BB962C8B-B14F-4D97-AF65-F5344CB8AC3E}">
        <p14:creationId xmlns:p14="http://schemas.microsoft.com/office/powerpoint/2010/main" val="2106184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BCS Overview &amp; Architecture</a:t>
            </a:r>
          </a:p>
          <a:p>
            <a:pPr>
              <a:buFont typeface="Wingdings" panose="05000000000000000000" pitchFamily="2" charset="2"/>
              <a:buChar char="ü"/>
            </a:pPr>
            <a:r>
              <a:rPr lang="en-US" dirty="0" smtClean="0"/>
              <a:t>External Content Types</a:t>
            </a:r>
          </a:p>
          <a:p>
            <a:pPr>
              <a:buFont typeface="Wingdings" panose="05000000000000000000" pitchFamily="2" charset="2"/>
              <a:buChar char="Ø"/>
            </a:pPr>
            <a:r>
              <a:rPr lang="en-US" dirty="0" smtClean="0"/>
              <a:t>OData Data Sources</a:t>
            </a:r>
            <a:endParaRPr lang="en-US" dirty="0"/>
          </a:p>
          <a:p>
            <a:r>
              <a:rPr lang="en-US" dirty="0" smtClean="0"/>
              <a:t>BCS Configuration</a:t>
            </a:r>
          </a:p>
        </p:txBody>
      </p:sp>
    </p:spTree>
    <p:extLst>
      <p:ext uri="{BB962C8B-B14F-4D97-AF65-F5344CB8AC3E}">
        <p14:creationId xmlns:p14="http://schemas.microsoft.com/office/powerpoint/2010/main" val="39550434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OData</a:t>
            </a:r>
            <a:r>
              <a:rPr lang="en-US" dirty="0" smtClean="0"/>
              <a:t> Data Source</a:t>
            </a:r>
            <a:endParaRPr lang="en-US" dirty="0"/>
          </a:p>
        </p:txBody>
      </p:sp>
      <p:sp>
        <p:nvSpPr>
          <p:cNvPr id="5" name="Content Placeholder 4"/>
          <p:cNvSpPr>
            <a:spLocks noGrp="1"/>
          </p:cNvSpPr>
          <p:nvPr>
            <p:ph idx="1"/>
          </p:nvPr>
        </p:nvSpPr>
        <p:spPr/>
        <p:txBody>
          <a:bodyPr/>
          <a:lstStyle/>
          <a:p>
            <a:r>
              <a:rPr lang="en-US" dirty="0" smtClean="0"/>
              <a:t>Open Data Protocol (</a:t>
            </a:r>
            <a:r>
              <a:rPr lang="en-US" dirty="0" err="1" smtClean="0"/>
              <a:t>OData</a:t>
            </a:r>
            <a:r>
              <a:rPr lang="en-US" dirty="0" smtClean="0"/>
              <a:t>)</a:t>
            </a:r>
          </a:p>
          <a:p>
            <a:pPr lvl="1"/>
            <a:r>
              <a:rPr lang="en-US" dirty="0" smtClean="0"/>
              <a:t>Protocol for performing CRUD operations on web data</a:t>
            </a:r>
          </a:p>
          <a:p>
            <a:pPr lvl="1"/>
            <a:r>
              <a:rPr lang="en-US" dirty="0" smtClean="0"/>
              <a:t>Uses standard HTTP GET, POST, PUT, DELETE</a:t>
            </a:r>
          </a:p>
          <a:p>
            <a:pPr lvl="1"/>
            <a:r>
              <a:rPr lang="en-US" dirty="0" smtClean="0"/>
              <a:t>Returns ATOM and JSON results</a:t>
            </a:r>
          </a:p>
          <a:p>
            <a:pPr lvl="1"/>
            <a:r>
              <a:rPr lang="en-US" dirty="0" smtClean="0"/>
              <a:t>Provides easy cross-platform data access</a:t>
            </a:r>
          </a:p>
          <a:p>
            <a:r>
              <a:rPr lang="en-US" dirty="0" smtClean="0"/>
              <a:t>Representational State Transfer (REST)</a:t>
            </a:r>
          </a:p>
          <a:p>
            <a:pPr lvl="1"/>
            <a:r>
              <a:rPr lang="en-US" dirty="0" smtClean="0"/>
              <a:t>Architecture utilizing URIs to specify operations</a:t>
            </a:r>
          </a:p>
          <a:p>
            <a:pPr lvl="1"/>
            <a:r>
              <a:rPr lang="en-US" dirty="0" smtClean="0"/>
              <a:t>Often used in conjunction with </a:t>
            </a:r>
            <a:r>
              <a:rPr lang="en-US" dirty="0" err="1" smtClean="0"/>
              <a:t>OData</a:t>
            </a:r>
            <a:r>
              <a:rPr lang="en-US" dirty="0" smtClean="0"/>
              <a:t> protocol</a:t>
            </a:r>
          </a:p>
          <a:p>
            <a:r>
              <a:rPr lang="en-US" dirty="0" smtClean="0"/>
              <a:t>SharePoint 2013 Supports </a:t>
            </a:r>
            <a:r>
              <a:rPr lang="en-US" dirty="0" err="1" smtClean="0"/>
              <a:t>OData</a:t>
            </a:r>
            <a:r>
              <a:rPr lang="en-US" dirty="0" smtClean="0"/>
              <a:t> as a data source in addition to databases &amp; services</a:t>
            </a:r>
            <a:endParaRPr lang="en-US" dirty="0"/>
          </a:p>
        </p:txBody>
      </p:sp>
    </p:spTree>
    <p:extLst>
      <p:ext uri="{BB962C8B-B14F-4D97-AF65-F5344CB8AC3E}">
        <p14:creationId xmlns:p14="http://schemas.microsoft.com/office/powerpoint/2010/main" val="1199374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a:t>
            </a:r>
            <a:r>
              <a:rPr lang="en-US" dirty="0" err="1" smtClean="0"/>
              <a:t>OData</a:t>
            </a:r>
            <a:r>
              <a:rPr lang="en-US" dirty="0" smtClean="0"/>
              <a:t> Sources</a:t>
            </a:r>
            <a:endParaRPr lang="en-US" dirty="0"/>
          </a:p>
        </p:txBody>
      </p:sp>
      <p:sp>
        <p:nvSpPr>
          <p:cNvPr id="5" name="Content Placeholder 4"/>
          <p:cNvSpPr>
            <a:spLocks noGrp="1"/>
          </p:cNvSpPr>
          <p:nvPr>
            <p:ph idx="1"/>
          </p:nvPr>
        </p:nvSpPr>
        <p:spPr/>
        <p:txBody>
          <a:bodyPr>
            <a:normAutofit/>
          </a:bodyPr>
          <a:lstStyle/>
          <a:p>
            <a:r>
              <a:rPr lang="en-US" dirty="0"/>
              <a:t>Microsoft SharePoint </a:t>
            </a:r>
            <a:r>
              <a:rPr lang="en-US" dirty="0" smtClean="0"/>
              <a:t>2013</a:t>
            </a:r>
          </a:p>
          <a:p>
            <a:pPr lvl="1"/>
            <a:r>
              <a:rPr lang="en-US" dirty="0">
                <a:hlinkClick r:id="rId3"/>
              </a:rPr>
              <a:t>http://</a:t>
            </a:r>
            <a:r>
              <a:rPr lang="en-US" dirty="0" smtClean="0">
                <a:hlinkClick r:id="rId3"/>
              </a:rPr>
              <a:t>msdn.microsoft.com/en-us/library/ff798339.aspx</a:t>
            </a:r>
            <a:r>
              <a:rPr lang="en-US" dirty="0" smtClean="0"/>
              <a:t> </a:t>
            </a:r>
          </a:p>
          <a:p>
            <a:pPr>
              <a:spcBef>
                <a:spcPts val="577"/>
              </a:spcBef>
            </a:pPr>
            <a:r>
              <a:rPr lang="en-US" dirty="0" smtClean="0"/>
              <a:t>Microsoft Azure</a:t>
            </a:r>
          </a:p>
          <a:p>
            <a:pPr lvl="1"/>
            <a:r>
              <a:rPr lang="en-US" dirty="0" smtClean="0">
                <a:hlinkClick r:id="rId4"/>
              </a:rPr>
              <a:t>http</a:t>
            </a:r>
            <a:r>
              <a:rPr lang="en-US" dirty="0">
                <a:hlinkClick r:id="rId4"/>
              </a:rPr>
              <a:t>://</a:t>
            </a:r>
            <a:r>
              <a:rPr lang="en-US" dirty="0" smtClean="0">
                <a:hlinkClick r:id="rId4"/>
              </a:rPr>
              <a:t>msdn.microsoft.com/library/dd179355.aspx</a:t>
            </a:r>
            <a:r>
              <a:rPr lang="en-US" dirty="0" smtClean="0"/>
              <a:t> </a:t>
            </a:r>
            <a:endParaRPr lang="en-US" dirty="0"/>
          </a:p>
          <a:p>
            <a:pPr>
              <a:spcBef>
                <a:spcPts val="577"/>
              </a:spcBef>
            </a:pPr>
            <a:r>
              <a:rPr lang="en-US" dirty="0"/>
              <a:t>Windows Azure Marketplace</a:t>
            </a:r>
          </a:p>
          <a:p>
            <a:pPr lvl="1"/>
            <a:r>
              <a:rPr lang="en-US" dirty="0">
                <a:hlinkClick r:id="rId5"/>
              </a:rPr>
              <a:t>http://</a:t>
            </a:r>
            <a:r>
              <a:rPr lang="en-US" dirty="0" smtClean="0">
                <a:hlinkClick r:id="rId5"/>
              </a:rPr>
              <a:t>services.odata.org/Northwind/Northwind.svc</a:t>
            </a:r>
            <a:r>
              <a:rPr lang="en-US" dirty="0" smtClean="0"/>
              <a:t> </a:t>
            </a:r>
            <a:endParaRPr lang="en-US" dirty="0"/>
          </a:p>
          <a:p>
            <a:pPr>
              <a:spcBef>
                <a:spcPts val="577"/>
              </a:spcBef>
            </a:pPr>
            <a:r>
              <a:rPr lang="en-US" dirty="0" smtClean="0"/>
              <a:t>SQL Server Reporting Services</a:t>
            </a:r>
          </a:p>
          <a:p>
            <a:pPr lvl="1"/>
            <a:r>
              <a:rPr lang="en-US" dirty="0">
                <a:hlinkClick r:id="rId6"/>
              </a:rPr>
              <a:t>http://</a:t>
            </a:r>
            <a:r>
              <a:rPr lang="en-US" dirty="0" smtClean="0">
                <a:hlinkClick r:id="rId6"/>
              </a:rPr>
              <a:t>technet.microsoft.com/en-us/library/ee240754.aspx</a:t>
            </a:r>
            <a:r>
              <a:rPr lang="en-US" dirty="0" smtClean="0"/>
              <a:t> </a:t>
            </a:r>
            <a:endParaRPr lang="en-US" dirty="0"/>
          </a:p>
        </p:txBody>
      </p:sp>
    </p:spTree>
    <p:extLst>
      <p:ext uri="{BB962C8B-B14F-4D97-AF65-F5344CB8AC3E}">
        <p14:creationId xmlns:p14="http://schemas.microsoft.com/office/powerpoint/2010/main" val="2746849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ECT’s with </a:t>
            </a:r>
            <a:r>
              <a:rPr lang="en-US" dirty="0" err="1" smtClean="0"/>
              <a:t>OData</a:t>
            </a:r>
            <a:r>
              <a:rPr lang="en-US" dirty="0" smtClean="0"/>
              <a:t> Data Sources</a:t>
            </a:r>
            <a:endParaRPr lang="en-US" dirty="0"/>
          </a:p>
        </p:txBody>
      </p:sp>
      <p:sp>
        <p:nvSpPr>
          <p:cNvPr id="5" name="Content Placeholder 4"/>
          <p:cNvSpPr>
            <a:spLocks noGrp="1"/>
          </p:cNvSpPr>
          <p:nvPr>
            <p:ph idx="1"/>
          </p:nvPr>
        </p:nvSpPr>
        <p:spPr/>
        <p:txBody>
          <a:bodyPr>
            <a:normAutofit lnSpcReduction="10000"/>
          </a:bodyPr>
          <a:lstStyle/>
          <a:p>
            <a:r>
              <a:rPr lang="en-US" dirty="0" err="1"/>
              <a:t>O</a:t>
            </a:r>
            <a:r>
              <a:rPr lang="en-US" dirty="0" err="1" smtClean="0"/>
              <a:t>Data</a:t>
            </a:r>
            <a:r>
              <a:rPr lang="en-US" dirty="0" smtClean="0"/>
              <a:t> is an important protocol for services that was not previously supported by BCS</a:t>
            </a:r>
          </a:p>
          <a:p>
            <a:r>
              <a:rPr lang="en-US" dirty="0" smtClean="0"/>
              <a:t>BCS can now access </a:t>
            </a:r>
            <a:r>
              <a:rPr lang="en-US" dirty="0" err="1"/>
              <a:t>O</a:t>
            </a:r>
            <a:r>
              <a:rPr lang="en-US" dirty="0" err="1" smtClean="0"/>
              <a:t>Data</a:t>
            </a:r>
            <a:r>
              <a:rPr lang="en-US" dirty="0" smtClean="0"/>
              <a:t> sources OOB just like WCF or SQL data sources</a:t>
            </a:r>
          </a:p>
          <a:p>
            <a:r>
              <a:rPr lang="en-US" dirty="0"/>
              <a:t>Visual Studio support for automatically generating BDC Metadata Models from an </a:t>
            </a:r>
            <a:r>
              <a:rPr lang="en-US" dirty="0" err="1"/>
              <a:t>O</a:t>
            </a:r>
            <a:r>
              <a:rPr lang="en-US" dirty="0" err="1" smtClean="0"/>
              <a:t>Data</a:t>
            </a:r>
            <a:r>
              <a:rPr lang="en-US" dirty="0" smtClean="0"/>
              <a:t> </a:t>
            </a:r>
            <a:r>
              <a:rPr lang="en-US" dirty="0"/>
              <a:t>source</a:t>
            </a:r>
          </a:p>
          <a:p>
            <a:r>
              <a:rPr lang="en-US" dirty="0" smtClean="0"/>
              <a:t>Not supported in SharePoint Designer</a:t>
            </a:r>
          </a:p>
          <a:p>
            <a:r>
              <a:rPr lang="en-US" dirty="0" smtClean="0"/>
              <a:t>Supported in SharePoint Online</a:t>
            </a:r>
          </a:p>
          <a:p>
            <a:r>
              <a:rPr lang="en-US" dirty="0" smtClean="0"/>
              <a:t>Improved sorting &amp; filtering for External Lists</a:t>
            </a:r>
          </a:p>
          <a:p>
            <a:pPr lvl="1"/>
            <a:r>
              <a:rPr lang="en-US" dirty="0" err="1" smtClean="0"/>
              <a:t>OData</a:t>
            </a:r>
            <a:r>
              <a:rPr lang="en-US" dirty="0" smtClean="0"/>
              <a:t> &amp; SQL sources support both</a:t>
            </a:r>
          </a:p>
          <a:p>
            <a:pPr lvl="1"/>
            <a:r>
              <a:rPr lang="en-US" dirty="0"/>
              <a:t>WCF sources does </a:t>
            </a:r>
            <a:r>
              <a:rPr lang="en-US" dirty="0" smtClean="0"/>
              <a:t>not support sorting</a:t>
            </a:r>
          </a:p>
          <a:p>
            <a:endParaRPr lang="en-US" dirty="0" smtClean="0"/>
          </a:p>
          <a:p>
            <a:endParaRPr lang="en-US" dirty="0"/>
          </a:p>
        </p:txBody>
      </p:sp>
    </p:spTree>
    <p:extLst>
      <p:ext uri="{BB962C8B-B14F-4D97-AF65-F5344CB8AC3E}">
        <p14:creationId xmlns:p14="http://schemas.microsoft.com/office/powerpoint/2010/main" val="2032857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O</a:t>
            </a:r>
            <a:r>
              <a:rPr lang="en-US" dirty="0" err="1" smtClean="0"/>
              <a:t>Data</a:t>
            </a:r>
            <a:r>
              <a:rPr lang="en-US" dirty="0" smtClean="0"/>
              <a:t> Sources</a:t>
            </a:r>
            <a:endParaRPr lang="en-US" dirty="0"/>
          </a:p>
        </p:txBody>
      </p:sp>
      <p:sp>
        <p:nvSpPr>
          <p:cNvPr id="2" name="Text Placeholder 1"/>
          <p:cNvSpPr>
            <a:spLocks noGrp="1"/>
          </p:cNvSpPr>
          <p:nvPr>
            <p:ph idx="1"/>
          </p:nvPr>
        </p:nvSpPr>
        <p:spPr/>
        <p:txBody>
          <a:bodyPr/>
          <a:lstStyle/>
          <a:p>
            <a:pPr marL="0" indent="0">
              <a:buNone/>
            </a:pPr>
            <a:r>
              <a:rPr lang="en-US" dirty="0" smtClean="0"/>
              <a:t>Creating External Content Types</a:t>
            </a:r>
            <a:endParaRPr lang="en-US" dirty="0"/>
          </a:p>
        </p:txBody>
      </p:sp>
      <p:sp>
        <p:nvSpPr>
          <p:cNvPr id="7" name="TextBox 6"/>
          <p:cNvSpPr txBox="1"/>
          <p:nvPr/>
        </p:nvSpPr>
        <p:spPr>
          <a:xfrm>
            <a:off x="266700" y="2438400"/>
            <a:ext cx="8610600" cy="3228108"/>
          </a:xfrm>
          <a:prstGeom prst="rect">
            <a:avLst/>
          </a:prstGeom>
          <a:noFill/>
          <a:ln>
            <a:solidFill>
              <a:schemeClr val="bg1">
                <a:lumMod val="50000"/>
              </a:schemeClr>
            </a:solidFill>
          </a:ln>
        </p:spPr>
        <p:txBody>
          <a:bodyPr wrap="square" lIns="87929" tIns="43964" rIns="87929" bIns="43964" rtlCol="0">
            <a:spAutoFit/>
          </a:bodyPr>
          <a:lstStyle/>
          <a:p>
            <a:r>
              <a:rPr lang="en-US" sz="1200" noProof="1" smtClean="0">
                <a:latin typeface="Consolas" pitchFamily="49" charset="0"/>
                <a:cs typeface="Consolas" pitchFamily="49" charset="0"/>
              </a:rPr>
              <a:t>&lt;LobSystem Name="ODataWebNorthwindModel" Type="OData"&gt;</a:t>
            </a:r>
          </a:p>
          <a:p>
            <a:r>
              <a:rPr lang="en-US" sz="1200" noProof="1" smtClean="0">
                <a:latin typeface="Consolas" pitchFamily="49" charset="0"/>
                <a:cs typeface="Consolas" pitchFamily="49" charset="0"/>
              </a:rPr>
              <a:t>  &lt;Properties&gt;</a:t>
            </a:r>
          </a:p>
          <a:p>
            <a:r>
              <a:rPr lang="en-US" sz="1200" noProof="1" smtClean="0">
                <a:latin typeface="Consolas" pitchFamily="49" charset="0"/>
                <a:cs typeface="Consolas" pitchFamily="49" charset="0"/>
              </a:rPr>
              <a:t>    &lt;Property Name="ODataServiceMetadataUrl" Type="System.String"&gt;</a:t>
            </a:r>
          </a:p>
          <a:p>
            <a:r>
              <a:rPr lang="en-US" sz="1200" noProof="1" smtClean="0">
                <a:latin typeface="Consolas" pitchFamily="49" charset="0"/>
                <a:cs typeface="Consolas" pitchFamily="49" charset="0"/>
              </a:rPr>
              <a:t>      http://services.odata.org/Northwind/Northwind.svc/$metadata&lt;/Property&gt;</a:t>
            </a:r>
          </a:p>
          <a:p>
            <a:r>
              <a:rPr lang="en-US" sz="1200" noProof="1" smtClean="0">
                <a:latin typeface="Consolas" pitchFamily="49" charset="0"/>
                <a:cs typeface="Consolas" pitchFamily="49" charset="0"/>
              </a:rPr>
              <a:t>    &lt;Property Name="ODataMetadataAuthenticationMode" Type="System.String"&gt;PassThrough&lt;/Property&gt;</a:t>
            </a:r>
          </a:p>
          <a:p>
            <a:r>
              <a:rPr lang="en-US" sz="1200" noProof="1" smtClean="0">
                <a:latin typeface="Consolas" pitchFamily="49" charset="0"/>
                <a:cs typeface="Consolas" pitchFamily="49" charset="0"/>
              </a:rPr>
              <a:t>    &lt;Property Name="ODataServicesVersion" Type="System.String"&gt;2.0&lt;/Property&gt;</a:t>
            </a:r>
          </a:p>
          <a:p>
            <a:r>
              <a:rPr lang="en-US" sz="1200" noProof="1" smtClean="0">
                <a:latin typeface="Consolas" pitchFamily="49" charset="0"/>
                <a:cs typeface="Consolas" pitchFamily="49" charset="0"/>
              </a:rPr>
              <a:t>  &lt;/Properties&gt;</a:t>
            </a:r>
          </a:p>
          <a:p>
            <a:r>
              <a:rPr lang="en-US" sz="1200" noProof="1" smtClean="0">
                <a:latin typeface="Consolas" pitchFamily="49" charset="0"/>
                <a:cs typeface="Consolas" pitchFamily="49" charset="0"/>
              </a:rPr>
              <a:t>  &lt;LobSystemInstances&gt;</a:t>
            </a:r>
          </a:p>
          <a:p>
            <a:r>
              <a:rPr lang="en-US" sz="1200" noProof="1" smtClean="0">
                <a:latin typeface="Consolas" pitchFamily="49" charset="0"/>
                <a:cs typeface="Consolas" pitchFamily="49" charset="0"/>
              </a:rPr>
              <a:t>    &lt;LobSystemInstance Name="http://services.odata.org/Northwind/Northwind.svc"&gt;</a:t>
            </a:r>
          </a:p>
          <a:p>
            <a:r>
              <a:rPr lang="en-US" sz="1200" noProof="1" smtClean="0">
                <a:latin typeface="Consolas" pitchFamily="49" charset="0"/>
                <a:cs typeface="Consolas" pitchFamily="49" charset="0"/>
              </a:rPr>
              <a:t>      &lt;Properties&gt;</a:t>
            </a:r>
          </a:p>
          <a:p>
            <a:r>
              <a:rPr lang="en-US" sz="1200" noProof="1" smtClean="0">
                <a:latin typeface="Consolas" pitchFamily="49" charset="0"/>
                <a:cs typeface="Consolas" pitchFamily="49" charset="0"/>
              </a:rPr>
              <a:t>        &lt;Property Name="ODataServiceUrl" Type="System.String"&gt;       </a:t>
            </a:r>
          </a:p>
          <a:p>
            <a:r>
              <a:rPr lang="en-US" sz="1200" noProof="1" smtClean="0">
                <a:latin typeface="Consolas" pitchFamily="49" charset="0"/>
                <a:cs typeface="Consolas" pitchFamily="49" charset="0"/>
              </a:rPr>
              <a:t>         http://services.odata.org/Northwind/Northwind.svc</a:t>
            </a:r>
          </a:p>
          <a:p>
            <a:r>
              <a:rPr lang="en-US" sz="1200" noProof="1" smtClean="0">
                <a:latin typeface="Consolas" pitchFamily="49" charset="0"/>
                <a:cs typeface="Consolas" pitchFamily="49" charset="0"/>
              </a:rPr>
              <a:t>        &lt;/Property&gt;</a:t>
            </a:r>
          </a:p>
          <a:p>
            <a:r>
              <a:rPr lang="en-US" sz="1200" noProof="1" smtClean="0">
                <a:latin typeface="Consolas" pitchFamily="49" charset="0"/>
                <a:cs typeface="Consolas" pitchFamily="49" charset="0"/>
              </a:rPr>
              <a:t>        &lt;Property Name="ODataServiceAuthenticationMode" Type="System.String"&gt;PassThrough&lt;/Property&gt;</a:t>
            </a:r>
          </a:p>
          <a:p>
            <a:r>
              <a:rPr lang="en-US" sz="1200" noProof="1" smtClean="0">
                <a:latin typeface="Consolas" pitchFamily="49" charset="0"/>
                <a:cs typeface="Consolas" pitchFamily="49" charset="0"/>
              </a:rPr>
              <a:t>        &lt;Property Name="ODataFormat" Type="System.String"&gt;application/atom+xml&lt;/Property&gt;</a:t>
            </a:r>
          </a:p>
          <a:p>
            <a:r>
              <a:rPr lang="en-US" sz="1200" noProof="1" smtClean="0">
                <a:latin typeface="Consolas" pitchFamily="49" charset="0"/>
                <a:cs typeface="Consolas" pitchFamily="49" charset="0"/>
              </a:rPr>
              <a:t>      &lt;/Properties&gt;</a:t>
            </a:r>
          </a:p>
          <a:p>
            <a:r>
              <a:rPr lang="en-US" sz="1200" noProof="1" smtClean="0">
                <a:latin typeface="Consolas" pitchFamily="49" charset="0"/>
                <a:cs typeface="Consolas" pitchFamily="49" charset="0"/>
              </a:rPr>
              <a:t>  &lt;/LobSystemInstance&gt;&lt;/LobSystemInstances&gt;&lt;/LobSystem&gt;</a:t>
            </a:r>
            <a:endParaRPr lang="en-US" sz="1200" noProof="1">
              <a:latin typeface="Consolas" pitchFamily="49" charset="0"/>
              <a:cs typeface="Consolas" pitchFamily="49" charset="0"/>
            </a:endParaRPr>
          </a:p>
        </p:txBody>
      </p:sp>
    </p:spTree>
    <p:extLst>
      <p:ext uri="{BB962C8B-B14F-4D97-AF65-F5344CB8AC3E}">
        <p14:creationId xmlns:p14="http://schemas.microsoft.com/office/powerpoint/2010/main" val="392312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External Content Types </a:t>
            </a:r>
            <a:br>
              <a:rPr lang="en-US" dirty="0" smtClean="0"/>
            </a:br>
            <a:r>
              <a:rPr lang="en-US" dirty="0" smtClean="0"/>
              <a:t>with </a:t>
            </a:r>
            <a:r>
              <a:rPr lang="en-US" dirty="0" err="1" smtClean="0"/>
              <a:t>OData</a:t>
            </a:r>
            <a:r>
              <a:rPr lang="en-US" dirty="0" smtClean="0"/>
              <a:t> Sources</a:t>
            </a:r>
            <a:endParaRPr lang="en-US" dirty="0"/>
          </a:p>
        </p:txBody>
      </p:sp>
    </p:spTree>
    <p:extLst>
      <p:ext uri="{BB962C8B-B14F-4D97-AF65-F5344CB8AC3E}">
        <p14:creationId xmlns:p14="http://schemas.microsoft.com/office/powerpoint/2010/main" val="2957884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BCS Overview &amp; Architecture</a:t>
            </a:r>
          </a:p>
          <a:p>
            <a:pPr>
              <a:buFont typeface="Wingdings" panose="05000000000000000000" pitchFamily="2" charset="2"/>
              <a:buChar char="ü"/>
            </a:pPr>
            <a:r>
              <a:rPr lang="en-US" dirty="0" smtClean="0"/>
              <a:t>External Content Types</a:t>
            </a:r>
          </a:p>
          <a:p>
            <a:pPr>
              <a:buFont typeface="Wingdings" panose="05000000000000000000" pitchFamily="2" charset="2"/>
              <a:buChar char="ü"/>
            </a:pPr>
            <a:r>
              <a:rPr lang="en-US" dirty="0" smtClean="0"/>
              <a:t>OData Data Sources</a:t>
            </a:r>
            <a:endParaRPr lang="en-US" dirty="0"/>
          </a:p>
          <a:p>
            <a:pPr>
              <a:buFont typeface="Wingdings" panose="05000000000000000000" pitchFamily="2" charset="2"/>
              <a:buChar char="Ø"/>
            </a:pPr>
            <a:r>
              <a:rPr lang="en-US" dirty="0" smtClean="0"/>
              <a:t>BCS Configuration</a:t>
            </a:r>
          </a:p>
        </p:txBody>
      </p:sp>
    </p:spTree>
    <p:extLst>
      <p:ext uri="{BB962C8B-B14F-4D97-AF65-F5344CB8AC3E}">
        <p14:creationId xmlns:p14="http://schemas.microsoft.com/office/powerpoint/2010/main" val="890643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BCS Overview &amp; Architecture</a:t>
            </a:r>
          </a:p>
          <a:p>
            <a:r>
              <a:rPr lang="en-US" dirty="0" smtClean="0"/>
              <a:t>External Content Types</a:t>
            </a:r>
          </a:p>
          <a:p>
            <a:r>
              <a:rPr lang="en-US" dirty="0" smtClean="0"/>
              <a:t>OData Data Sources</a:t>
            </a:r>
            <a:endParaRPr lang="en-US" dirty="0"/>
          </a:p>
          <a:p>
            <a:r>
              <a:rPr lang="en-US" dirty="0" smtClean="0"/>
              <a:t>BCS Configuration</a:t>
            </a:r>
          </a:p>
        </p:txBody>
      </p:sp>
    </p:spTree>
    <p:extLst>
      <p:ext uri="{BB962C8B-B14F-4D97-AF65-F5344CB8AC3E}">
        <p14:creationId xmlns:p14="http://schemas.microsoft.com/office/powerpoint/2010/main" val="27858167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BDC Throttling &amp; ECT Filters</a:t>
            </a:r>
            <a:endParaRPr lang="en-US" dirty="0"/>
          </a:p>
        </p:txBody>
      </p:sp>
      <p:sp>
        <p:nvSpPr>
          <p:cNvPr id="3" name="Content Placeholder 2"/>
          <p:cNvSpPr>
            <a:spLocks noGrp="1"/>
          </p:cNvSpPr>
          <p:nvPr>
            <p:ph idx="1"/>
          </p:nvPr>
        </p:nvSpPr>
        <p:spPr/>
        <p:txBody>
          <a:bodyPr/>
          <a:lstStyle/>
          <a:p>
            <a:r>
              <a:rPr lang="en-US" dirty="0" smtClean="0"/>
              <a:t>BDC service application manages performance via throttle settings</a:t>
            </a:r>
          </a:p>
          <a:p>
            <a:endParaRPr lang="en-US" dirty="0" smtClean="0"/>
          </a:p>
          <a:p>
            <a:endParaRPr lang="en-US" dirty="0" smtClean="0"/>
          </a:p>
          <a:p>
            <a:endParaRPr lang="en-US" dirty="0"/>
          </a:p>
          <a:p>
            <a:endParaRPr lang="en-US" dirty="0" smtClean="0"/>
          </a:p>
          <a:p>
            <a:endParaRPr lang="en-US" dirty="0"/>
          </a:p>
          <a:p>
            <a:r>
              <a:rPr lang="en-US" dirty="0" smtClean="0"/>
              <a:t>External content types can implement filters</a:t>
            </a:r>
          </a:p>
          <a:p>
            <a:pPr lvl="1"/>
            <a:r>
              <a:rPr lang="en-US" dirty="0" smtClean="0"/>
              <a:t>Enables limiting the amount of data returned by BCS</a:t>
            </a:r>
          </a:p>
        </p:txBody>
      </p:sp>
      <p:graphicFrame>
        <p:nvGraphicFramePr>
          <p:cNvPr id="4" name="Table 3"/>
          <p:cNvGraphicFramePr>
            <a:graphicFrameLocks noGrp="1"/>
          </p:cNvGraphicFramePr>
          <p:nvPr>
            <p:extLst/>
          </p:nvPr>
        </p:nvGraphicFramePr>
        <p:xfrm>
          <a:off x="1143000" y="2499360"/>
          <a:ext cx="7010400" cy="2225040"/>
        </p:xfrm>
        <a:graphic>
          <a:graphicData uri="http://schemas.openxmlformats.org/drawingml/2006/table">
            <a:tbl>
              <a:tblPr firstRow="1" bandRow="1">
                <a:tableStyleId>{5C22544A-7EE6-4342-B048-85BDC9FD1C3A}</a:tableStyleId>
              </a:tblPr>
              <a:tblGrid>
                <a:gridCol w="1752600"/>
                <a:gridCol w="1752600"/>
                <a:gridCol w="1752600"/>
                <a:gridCol w="1752600"/>
              </a:tblGrid>
              <a:tr h="370840">
                <a:tc>
                  <a:txBody>
                    <a:bodyPr/>
                    <a:lstStyle/>
                    <a:p>
                      <a:r>
                        <a:rPr lang="en-US" dirty="0" smtClean="0"/>
                        <a:t>Type</a:t>
                      </a:r>
                      <a:endParaRPr lang="en-US" dirty="0"/>
                    </a:p>
                  </a:txBody>
                  <a:tcPr/>
                </a:tc>
                <a:tc>
                  <a:txBody>
                    <a:bodyPr/>
                    <a:lstStyle/>
                    <a:p>
                      <a:r>
                        <a:rPr lang="en-US" dirty="0" smtClean="0"/>
                        <a:t>Scope</a:t>
                      </a:r>
                      <a:endParaRPr lang="en-US" dirty="0"/>
                    </a:p>
                  </a:txBody>
                  <a:tcPr/>
                </a:tc>
                <a:tc>
                  <a:txBody>
                    <a:bodyPr/>
                    <a:lstStyle/>
                    <a:p>
                      <a:r>
                        <a:rPr lang="en-US" dirty="0" smtClean="0"/>
                        <a:t>Default</a:t>
                      </a:r>
                      <a:endParaRPr lang="en-US" dirty="0"/>
                    </a:p>
                  </a:txBody>
                  <a:tcPr/>
                </a:tc>
                <a:tc>
                  <a:txBody>
                    <a:bodyPr/>
                    <a:lstStyle/>
                    <a:p>
                      <a:r>
                        <a:rPr lang="en-US" dirty="0" smtClean="0"/>
                        <a:t>Max</a:t>
                      </a:r>
                      <a:endParaRPr lang="en-US" dirty="0"/>
                    </a:p>
                  </a:txBody>
                  <a:tcPr/>
                </a:tc>
              </a:tr>
              <a:tr h="370840">
                <a:tc>
                  <a:txBody>
                    <a:bodyPr/>
                    <a:lstStyle/>
                    <a:p>
                      <a:r>
                        <a:rPr lang="en-US" dirty="0" smtClean="0"/>
                        <a:t>Connections</a:t>
                      </a:r>
                      <a:endParaRPr lang="en-US" dirty="0"/>
                    </a:p>
                  </a:txBody>
                  <a:tcPr/>
                </a:tc>
                <a:tc>
                  <a:txBody>
                    <a:bodyPr/>
                    <a:lstStyle/>
                    <a:p>
                      <a:r>
                        <a:rPr lang="en-US" dirty="0" smtClean="0"/>
                        <a:t>Global</a:t>
                      </a:r>
                      <a:endParaRPr lang="en-US" dirty="0"/>
                    </a:p>
                  </a:txBody>
                  <a:tcPr/>
                </a:tc>
                <a:tc>
                  <a:txBody>
                    <a:bodyPr/>
                    <a:lstStyle/>
                    <a:p>
                      <a:r>
                        <a:rPr lang="en-US" dirty="0" smtClean="0"/>
                        <a:t>100</a:t>
                      </a:r>
                      <a:endParaRPr lang="en-US" dirty="0"/>
                    </a:p>
                  </a:txBody>
                  <a:tcPr/>
                </a:tc>
                <a:tc>
                  <a:txBody>
                    <a:bodyPr/>
                    <a:lstStyle/>
                    <a:p>
                      <a:r>
                        <a:rPr lang="en-US" dirty="0" smtClean="0"/>
                        <a:t>500</a:t>
                      </a:r>
                      <a:endParaRPr lang="en-US" dirty="0"/>
                    </a:p>
                  </a:txBody>
                  <a:tcPr/>
                </a:tc>
              </a:tr>
              <a:tr h="370840">
                <a:tc>
                  <a:txBody>
                    <a:bodyPr/>
                    <a:lstStyle/>
                    <a:p>
                      <a:r>
                        <a:rPr lang="en-US" dirty="0" smtClean="0"/>
                        <a:t>Items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Database</a:t>
                      </a:r>
                    </a:p>
                  </a:txBody>
                  <a:tcPr/>
                </a:tc>
                <a:tc>
                  <a:txBody>
                    <a:bodyPr/>
                    <a:lstStyle/>
                    <a:p>
                      <a:r>
                        <a:rPr lang="en-US" dirty="0" smtClean="0"/>
                        <a:t>2000</a:t>
                      </a:r>
                      <a:endParaRPr lang="en-US" dirty="0"/>
                    </a:p>
                  </a:txBody>
                  <a:tcPr/>
                </a:tc>
                <a:tc>
                  <a:txBody>
                    <a:bodyPr/>
                    <a:lstStyle/>
                    <a:p>
                      <a:r>
                        <a:rPr lang="en-US" dirty="0" smtClean="0"/>
                        <a:t>25,000</a:t>
                      </a:r>
                      <a:endParaRPr lang="en-US" dirty="0"/>
                    </a:p>
                  </a:txBody>
                  <a:tcPr/>
                </a:tc>
              </a:tr>
              <a:tr h="370840">
                <a:tc>
                  <a:txBody>
                    <a:bodyPr/>
                    <a:lstStyle/>
                    <a:p>
                      <a:r>
                        <a:rPr lang="en-US" dirty="0" smtClean="0"/>
                        <a:t>Timeout</a:t>
                      </a:r>
                      <a:endParaRPr lang="en-US" dirty="0"/>
                    </a:p>
                  </a:txBody>
                  <a:tcPr/>
                </a:tc>
                <a:tc>
                  <a:txBody>
                    <a:bodyPr/>
                    <a:lstStyle/>
                    <a:p>
                      <a:r>
                        <a:rPr lang="en-US" dirty="0" smtClean="0"/>
                        <a:t>Database</a:t>
                      </a:r>
                      <a:endParaRPr lang="en-US" dirty="0"/>
                    </a:p>
                  </a:txBody>
                  <a:tcPr/>
                </a:tc>
                <a:tc>
                  <a:txBody>
                    <a:bodyPr/>
                    <a:lstStyle/>
                    <a:p>
                      <a:r>
                        <a:rPr lang="en-US" dirty="0" smtClean="0"/>
                        <a:t>60 sec</a:t>
                      </a:r>
                      <a:endParaRPr lang="en-US" dirty="0"/>
                    </a:p>
                  </a:txBody>
                  <a:tcPr/>
                </a:tc>
                <a:tc>
                  <a:txBody>
                    <a:bodyPr/>
                    <a:lstStyle/>
                    <a:p>
                      <a:r>
                        <a:rPr lang="en-US" dirty="0" smtClean="0"/>
                        <a:t>600 sec</a:t>
                      </a:r>
                      <a:endParaRPr lang="en-US" dirty="0"/>
                    </a:p>
                  </a:txBody>
                  <a:tcPr/>
                </a:tc>
              </a:tr>
              <a:tr h="370840">
                <a:tc>
                  <a:txBody>
                    <a:bodyPr/>
                    <a:lstStyle/>
                    <a:p>
                      <a:r>
                        <a:rPr lang="en-US" dirty="0" smtClean="0"/>
                        <a:t>Size</a:t>
                      </a:r>
                      <a:endParaRPr lang="en-US" dirty="0"/>
                    </a:p>
                  </a:txBody>
                  <a:tcPr/>
                </a:tc>
                <a:tc>
                  <a:txBody>
                    <a:bodyPr/>
                    <a:lstStyle/>
                    <a:p>
                      <a:r>
                        <a:rPr lang="en-US" dirty="0" smtClean="0"/>
                        <a:t>Service</a:t>
                      </a:r>
                      <a:endParaRPr lang="en-US" dirty="0"/>
                    </a:p>
                  </a:txBody>
                  <a:tcPr/>
                </a:tc>
                <a:tc>
                  <a:txBody>
                    <a:bodyPr/>
                    <a:lstStyle/>
                    <a:p>
                      <a:r>
                        <a:rPr lang="en-US" dirty="0" smtClean="0"/>
                        <a:t>3 MB</a:t>
                      </a:r>
                      <a:endParaRPr lang="en-US" dirty="0"/>
                    </a:p>
                  </a:txBody>
                  <a:tcPr/>
                </a:tc>
                <a:tc>
                  <a:txBody>
                    <a:bodyPr/>
                    <a:lstStyle/>
                    <a:p>
                      <a:r>
                        <a:rPr lang="en-US" dirty="0" smtClean="0"/>
                        <a:t>150 MB</a:t>
                      </a:r>
                      <a:endParaRPr lang="en-US" dirty="0"/>
                    </a:p>
                  </a:txBody>
                  <a:tcPr/>
                </a:tc>
              </a:tr>
              <a:tr h="370840">
                <a:tc>
                  <a:txBody>
                    <a:bodyPr/>
                    <a:lstStyle/>
                    <a:p>
                      <a:r>
                        <a:rPr lang="en-US" dirty="0" smtClean="0"/>
                        <a:t>Timeout</a:t>
                      </a:r>
                      <a:endParaRPr lang="en-US" dirty="0"/>
                    </a:p>
                  </a:txBody>
                  <a:tcPr/>
                </a:tc>
                <a:tc>
                  <a:txBody>
                    <a:bodyPr/>
                    <a:lstStyle/>
                    <a:p>
                      <a:r>
                        <a:rPr lang="en-US" dirty="0" smtClean="0"/>
                        <a:t>Service</a:t>
                      </a:r>
                      <a:endParaRPr lang="en-US" dirty="0"/>
                    </a:p>
                  </a:txBody>
                  <a:tcPr/>
                </a:tc>
                <a:tc>
                  <a:txBody>
                    <a:bodyPr/>
                    <a:lstStyle/>
                    <a:p>
                      <a:r>
                        <a:rPr lang="en-US" dirty="0" smtClean="0"/>
                        <a:t>60 sec</a:t>
                      </a:r>
                      <a:endParaRPr lang="en-US" dirty="0"/>
                    </a:p>
                  </a:txBody>
                  <a:tcPr/>
                </a:tc>
                <a:tc>
                  <a:txBody>
                    <a:bodyPr/>
                    <a:lstStyle/>
                    <a:p>
                      <a:r>
                        <a:rPr lang="en-US" dirty="0" smtClean="0"/>
                        <a:t>600 sec</a:t>
                      </a:r>
                      <a:endParaRPr lang="en-US" dirty="0"/>
                    </a:p>
                  </a:txBody>
                  <a:tcPr/>
                </a:tc>
              </a:tr>
            </a:tbl>
          </a:graphicData>
        </a:graphic>
      </p:graphicFrame>
    </p:spTree>
    <p:extLst>
      <p:ext uri="{BB962C8B-B14F-4D97-AF65-F5344CB8AC3E}">
        <p14:creationId xmlns:p14="http://schemas.microsoft.com/office/powerpoint/2010/main" val="6780621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BCS Authentication &amp; Authorization</a:t>
            </a:r>
            <a:endParaRPr lang="en-US" dirty="0"/>
          </a:p>
        </p:txBody>
      </p:sp>
      <p:pic>
        <p:nvPicPr>
          <p:cNvPr id="4" name="Picture 11" descr="\\eventsql\dvd\Online_ART\DVD_ART36\Artwork_Imagery\Icons - Illustrations\_ XML ICONS\user casual man people pers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5574304"/>
            <a:ext cx="673625" cy="923925"/>
          </a:xfrm>
          <a:prstGeom prst="rect">
            <a:avLst/>
          </a:prstGeom>
          <a:noFill/>
          <a:extLst/>
        </p:spPr>
      </p:pic>
      <p:sp>
        <p:nvSpPr>
          <p:cNvPr id="5" name="Rounded Rectangle 4"/>
          <p:cNvSpPr/>
          <p:nvPr/>
        </p:nvSpPr>
        <p:spPr>
          <a:xfrm>
            <a:off x="2743200" y="4648200"/>
            <a:ext cx="1981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List</a:t>
            </a:r>
            <a:endParaRPr lang="en-US" dirty="0"/>
          </a:p>
        </p:txBody>
      </p:sp>
      <p:pic>
        <p:nvPicPr>
          <p:cNvPr id="2050" name="Picture 2" descr="C:\Users\ANDREW~1.RIV\AppData\Local\Temp\SNAGHTMLe2d36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40425" y="5334000"/>
            <a:ext cx="1612375" cy="1133391"/>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4267200" y="3276599"/>
            <a:ext cx="2286000" cy="715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Content Type </a:t>
            </a:r>
            <a:r>
              <a:rPr lang="en-US" dirty="0" smtClean="0"/>
              <a:t>Repository</a:t>
            </a:r>
            <a:endParaRPr lang="en-US" dirty="0"/>
          </a:p>
        </p:txBody>
      </p:sp>
      <p:sp>
        <p:nvSpPr>
          <p:cNvPr id="8" name="Rounded Rectangle 7"/>
          <p:cNvSpPr/>
          <p:nvPr/>
        </p:nvSpPr>
        <p:spPr>
          <a:xfrm>
            <a:off x="609600" y="3276599"/>
            <a:ext cx="2971800" cy="715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BDC Service Application</a:t>
            </a:r>
          </a:p>
        </p:txBody>
      </p:sp>
      <p:pic>
        <p:nvPicPr>
          <p:cNvPr id="2051" name="Picture 3" descr="\\rivercity-zeus\Development\Resources\Graphics\Infragistics Icons\SoftwareAndComputing\Database\Database25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227117"/>
            <a:ext cx="1295400" cy="1295400"/>
          </a:xfrm>
          <a:prstGeom prst="rect">
            <a:avLst/>
          </a:prstGeom>
          <a:noFill/>
          <a:extLst>
            <a:ext uri="{909E8E84-426E-40DD-AFC4-6F175D3DCCD1}">
              <a14:hiddenFill xmlns:a14="http://schemas.microsoft.com/office/drawing/2010/main">
                <a:solidFill>
                  <a:srgbClr val="FFFFFF"/>
                </a:solidFill>
              </a14:hiddenFill>
            </a:ext>
          </a:extLst>
        </p:spPr>
      </p:pic>
      <p:sp>
        <p:nvSpPr>
          <p:cNvPr id="11" name="Striped Right Arrow 10"/>
          <p:cNvSpPr/>
          <p:nvPr/>
        </p:nvSpPr>
        <p:spPr>
          <a:xfrm rot="19414807">
            <a:off x="1301041" y="5383804"/>
            <a:ext cx="1905000" cy="381000"/>
          </a:xfrm>
          <a:prstGeom prst="stripedRightArrow">
            <a:avLst>
              <a:gd name="adj1" fmla="val 50000"/>
              <a:gd name="adj2" fmla="val 12792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Striped Right Arrow 13"/>
          <p:cNvSpPr/>
          <p:nvPr/>
        </p:nvSpPr>
        <p:spPr>
          <a:xfrm rot="13660257">
            <a:off x="2879242" y="4185336"/>
            <a:ext cx="1118883" cy="243917"/>
          </a:xfrm>
          <a:prstGeom prst="stripedRightArrow">
            <a:avLst>
              <a:gd name="adj1" fmla="val 50000"/>
              <a:gd name="adj2" fmla="val 12792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Left-Right Arrow 11"/>
          <p:cNvSpPr/>
          <p:nvPr/>
        </p:nvSpPr>
        <p:spPr>
          <a:xfrm>
            <a:off x="3445894" y="3405960"/>
            <a:ext cx="919348" cy="357991"/>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Striped Right Arrow 15"/>
          <p:cNvSpPr/>
          <p:nvPr/>
        </p:nvSpPr>
        <p:spPr>
          <a:xfrm rot="19414807">
            <a:off x="2102547" y="2621062"/>
            <a:ext cx="1905000" cy="381000"/>
          </a:xfrm>
          <a:prstGeom prst="stripedRightArrow">
            <a:avLst>
              <a:gd name="adj1" fmla="val 50000"/>
              <a:gd name="adj2" fmla="val 12792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ight Bracket 12"/>
          <p:cNvSpPr/>
          <p:nvPr/>
        </p:nvSpPr>
        <p:spPr>
          <a:xfrm>
            <a:off x="6629400" y="1501071"/>
            <a:ext cx="304800" cy="213351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ket 17"/>
          <p:cNvSpPr/>
          <p:nvPr/>
        </p:nvSpPr>
        <p:spPr>
          <a:xfrm>
            <a:off x="6629400" y="3736250"/>
            <a:ext cx="304800" cy="213351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ine Callout 1 14"/>
          <p:cNvSpPr/>
          <p:nvPr/>
        </p:nvSpPr>
        <p:spPr>
          <a:xfrm>
            <a:off x="7391400" y="2209800"/>
            <a:ext cx="1680358" cy="838200"/>
          </a:xfrm>
          <a:prstGeom prst="borderCallout1">
            <a:avLst>
              <a:gd name="adj1" fmla="val 51336"/>
              <a:gd name="adj2" fmla="val -2679"/>
              <a:gd name="adj3" fmla="val -12175"/>
              <a:gd name="adj4" fmla="val -270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Authentication</a:t>
            </a:r>
            <a:endParaRPr lang="en-US" dirty="0"/>
          </a:p>
        </p:txBody>
      </p:sp>
      <p:sp>
        <p:nvSpPr>
          <p:cNvPr id="20" name="Line Callout 1 19"/>
          <p:cNvSpPr/>
          <p:nvPr/>
        </p:nvSpPr>
        <p:spPr>
          <a:xfrm>
            <a:off x="7391400" y="4191000"/>
            <a:ext cx="1676400" cy="838200"/>
          </a:xfrm>
          <a:prstGeom prst="borderCallout1">
            <a:avLst>
              <a:gd name="adj1" fmla="val 49919"/>
              <a:gd name="adj2" fmla="val 734"/>
              <a:gd name="adj3" fmla="val 128084"/>
              <a:gd name="adj4" fmla="val -251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Authorization</a:t>
            </a:r>
            <a:endParaRPr lang="en-US" dirty="0"/>
          </a:p>
        </p:txBody>
      </p:sp>
      <p:sp>
        <p:nvSpPr>
          <p:cNvPr id="21" name="Rounded Rectangle 20"/>
          <p:cNvSpPr/>
          <p:nvPr/>
        </p:nvSpPr>
        <p:spPr>
          <a:xfrm>
            <a:off x="254524" y="2092771"/>
            <a:ext cx="1920957" cy="621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Secure Store Service</a:t>
            </a:r>
            <a:endParaRPr lang="en-US" dirty="0"/>
          </a:p>
        </p:txBody>
      </p:sp>
      <p:sp>
        <p:nvSpPr>
          <p:cNvPr id="22" name="Left-Right Arrow 21"/>
          <p:cNvSpPr/>
          <p:nvPr/>
        </p:nvSpPr>
        <p:spPr>
          <a:xfrm rot="3132386">
            <a:off x="279090" y="2816459"/>
            <a:ext cx="919348" cy="357991"/>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64916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BCS ECT Authorization Permissions</a:t>
            </a:r>
            <a:endParaRPr lang="en-US" dirty="0"/>
          </a:p>
        </p:txBody>
      </p:sp>
      <p:sp>
        <p:nvSpPr>
          <p:cNvPr id="3" name="Text Placeholder 2"/>
          <p:cNvSpPr>
            <a:spLocks noGrp="1"/>
          </p:cNvSpPr>
          <p:nvPr>
            <p:ph idx="1"/>
          </p:nvPr>
        </p:nvSpPr>
        <p:spPr/>
        <p:txBody>
          <a:bodyPr/>
          <a:lstStyle/>
          <a:p>
            <a:r>
              <a:rPr lang="en-US" dirty="0" smtClean="0"/>
              <a:t>Available Permissions:</a:t>
            </a:r>
          </a:p>
          <a:p>
            <a:pPr lvl="1"/>
            <a:r>
              <a:rPr lang="en-US" b="1" dirty="0" smtClean="0"/>
              <a:t>Edit</a:t>
            </a:r>
            <a:r>
              <a:rPr lang="en-US" dirty="0" smtClean="0"/>
              <a:t>: create, delete, update metadata objects</a:t>
            </a:r>
          </a:p>
          <a:p>
            <a:pPr lvl="1"/>
            <a:r>
              <a:rPr lang="en-US" b="1" dirty="0" smtClean="0"/>
              <a:t>Execute</a:t>
            </a:r>
            <a:r>
              <a:rPr lang="en-US" dirty="0" smtClean="0"/>
              <a:t>: call external system (read)</a:t>
            </a:r>
          </a:p>
          <a:p>
            <a:pPr lvl="1"/>
            <a:r>
              <a:rPr lang="en-US" b="1" dirty="0" smtClean="0"/>
              <a:t>Set Permissions</a:t>
            </a:r>
            <a:r>
              <a:rPr lang="en-US" dirty="0" smtClean="0"/>
              <a:t>: give permissions to other users</a:t>
            </a:r>
          </a:p>
          <a:p>
            <a:pPr lvl="1"/>
            <a:r>
              <a:rPr lang="en-US" b="1" dirty="0" smtClean="0"/>
              <a:t>Selectable In Clients</a:t>
            </a:r>
            <a:r>
              <a:rPr lang="en-US" dirty="0" smtClean="0"/>
              <a:t>: accessible to clients applications like entity picker</a:t>
            </a:r>
          </a:p>
          <a:p>
            <a:endParaRPr lang="en-US" dirty="0"/>
          </a:p>
        </p:txBody>
      </p:sp>
    </p:spTree>
    <p:extLst>
      <p:ext uri="{BB962C8B-B14F-4D97-AF65-F5344CB8AC3E}">
        <p14:creationId xmlns:p14="http://schemas.microsoft.com/office/powerpoint/2010/main" val="84780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BCS Authentication Overview</a:t>
            </a:r>
            <a:endParaRPr lang="en-US" dirty="0"/>
          </a:p>
        </p:txBody>
      </p:sp>
      <p:graphicFrame>
        <p:nvGraphicFramePr>
          <p:cNvPr id="4" name="Content Placeholder 3"/>
          <p:cNvGraphicFramePr>
            <a:graphicFrameLocks noGrp="1"/>
          </p:cNvGraphicFramePr>
          <p:nvPr>
            <p:ph idx="1"/>
            <p:extLst/>
          </p:nvPr>
        </p:nvGraphicFramePr>
        <p:xfrm>
          <a:off x="381000" y="1447800"/>
          <a:ext cx="8382002" cy="4454173"/>
        </p:xfrm>
        <a:graphic>
          <a:graphicData uri="http://schemas.openxmlformats.org/drawingml/2006/table">
            <a:tbl>
              <a:tblPr firstRow="1" firstCol="1" bandRow="1">
                <a:tableStyleId>{5C22544A-7EE6-4342-B048-85BDC9FD1C3A}</a:tableStyleId>
              </a:tblPr>
              <a:tblGrid>
                <a:gridCol w="2001417"/>
                <a:gridCol w="2001417"/>
                <a:gridCol w="2001417"/>
                <a:gridCol w="2377751"/>
              </a:tblGrid>
              <a:tr h="917129">
                <a:tc>
                  <a:txBody>
                    <a:bodyPr/>
                    <a:lstStyle/>
                    <a:p>
                      <a:pPr algn="ctr"/>
                      <a:r>
                        <a:rPr lang="en-US" dirty="0" smtClean="0"/>
                        <a:t>Popular Authentication</a:t>
                      </a:r>
                      <a:r>
                        <a:rPr lang="en-US" baseline="0" dirty="0" smtClean="0"/>
                        <a:t> </a:t>
                      </a:r>
                      <a:r>
                        <a:rPr lang="en-US" dirty="0" smtClean="0"/>
                        <a:t>Options</a:t>
                      </a:r>
                      <a:endParaRPr lang="en-US" dirty="0"/>
                    </a:p>
                  </a:txBody>
                  <a:tcPr marL="87464" marR="87464"/>
                </a:tc>
                <a:tc>
                  <a:txBody>
                    <a:bodyPr/>
                    <a:lstStyle/>
                    <a:p>
                      <a:pPr algn="ctr"/>
                      <a:r>
                        <a:rPr lang="en-US" dirty="0" smtClean="0"/>
                        <a:t>WCF</a:t>
                      </a:r>
                      <a:r>
                        <a:rPr lang="en-US" baseline="0" dirty="0" smtClean="0"/>
                        <a:t> Service Connector</a:t>
                      </a:r>
                      <a:r>
                        <a:rPr lang="en-US" dirty="0" smtClean="0"/>
                        <a:t> </a:t>
                      </a:r>
                      <a:endParaRPr lang="en-US" dirty="0"/>
                    </a:p>
                  </a:txBody>
                  <a:tcPr marL="87464" marR="87464"/>
                </a:tc>
                <a:tc>
                  <a:txBody>
                    <a:bodyPr/>
                    <a:lstStyle/>
                    <a:p>
                      <a:pPr algn="ctr"/>
                      <a:r>
                        <a:rPr lang="en-US" baseline="0" dirty="0" smtClean="0"/>
                        <a:t>Database Connector</a:t>
                      </a:r>
                      <a:endParaRPr lang="en-US" dirty="0"/>
                    </a:p>
                  </a:txBody>
                  <a:tcPr marL="87464" marR="87464"/>
                </a:tc>
                <a:tc>
                  <a:txBody>
                    <a:bodyPr/>
                    <a:lstStyle/>
                    <a:p>
                      <a:pPr algn="ctr"/>
                      <a:r>
                        <a:rPr lang="en-US" dirty="0" smtClean="0"/>
                        <a:t>.NET</a:t>
                      </a:r>
                      <a:r>
                        <a:rPr lang="en-US" baseline="0" dirty="0" smtClean="0"/>
                        <a:t> Assembly Connector</a:t>
                      </a:r>
                      <a:endParaRPr lang="en-US" dirty="0"/>
                    </a:p>
                  </a:txBody>
                  <a:tcPr marL="87464" marR="87464"/>
                </a:tc>
              </a:tr>
              <a:tr h="531353">
                <a:tc>
                  <a:txBody>
                    <a:bodyPr/>
                    <a:lstStyle/>
                    <a:p>
                      <a:r>
                        <a:rPr lang="en-US" dirty="0" smtClean="0"/>
                        <a:t>SQL Auth</a:t>
                      </a:r>
                      <a:endParaRPr lang="en-US" dirty="0"/>
                    </a:p>
                  </a:txBody>
                  <a:tcPr marL="87464" marR="87464" anchor="ctr"/>
                </a:tc>
                <a:tc>
                  <a:txBody>
                    <a:bodyPr/>
                    <a:lstStyle/>
                    <a:p>
                      <a:pPr algn="ctr"/>
                      <a:endParaRPr lang="en-US" dirty="0"/>
                    </a:p>
                  </a:txBody>
                  <a:tcPr marL="87464" marR="87464" anchor="ctr"/>
                </a:tc>
                <a:tc>
                  <a:txBody>
                    <a:bodyPr/>
                    <a:lstStyle/>
                    <a:p>
                      <a:pPr algn="ctr"/>
                      <a:endParaRPr lang="en-US" dirty="0"/>
                    </a:p>
                  </a:txBody>
                  <a:tcPr marL="87464" marR="87464" anchor="ctr"/>
                </a:tc>
                <a:tc>
                  <a:txBody>
                    <a:bodyPr/>
                    <a:lstStyle/>
                    <a:p>
                      <a:pPr algn="ctr"/>
                      <a:r>
                        <a:rPr lang="en-US" dirty="0" smtClean="0"/>
                        <a:t>Code-Based</a:t>
                      </a:r>
                      <a:endParaRPr lang="en-US" dirty="0"/>
                    </a:p>
                  </a:txBody>
                  <a:tcPr marL="87464" marR="87464" anchor="ctr"/>
                </a:tc>
              </a:tr>
              <a:tr h="531353">
                <a:tc>
                  <a:txBody>
                    <a:bodyPr/>
                    <a:lstStyle/>
                    <a:p>
                      <a:r>
                        <a:rPr lang="en-US" dirty="0" err="1" smtClean="0"/>
                        <a:t>UserName</a:t>
                      </a:r>
                      <a:r>
                        <a:rPr lang="en-US" baseline="0" dirty="0" smtClean="0"/>
                        <a:t>  &amp; Password</a:t>
                      </a:r>
                      <a:endParaRPr lang="en-US" dirty="0"/>
                    </a:p>
                  </a:txBody>
                  <a:tcPr marL="87464" marR="87464" anchor="ctr"/>
                </a:tc>
                <a:tc>
                  <a:txBody>
                    <a:bodyPr/>
                    <a:lstStyle/>
                    <a:p>
                      <a:pPr algn="ctr"/>
                      <a:endParaRPr lang="en-US" dirty="0"/>
                    </a:p>
                  </a:txBody>
                  <a:tcPr marL="87464" marR="87464" anchor="ctr"/>
                </a:tc>
                <a:tc>
                  <a:txBody>
                    <a:bodyPr/>
                    <a:lstStyle/>
                    <a:p>
                      <a:pPr algn="ctr"/>
                      <a:endParaRPr lang="en-US" dirty="0"/>
                    </a:p>
                  </a:txBody>
                  <a:tcPr marL="87464" marR="87464" anchor="ctr"/>
                </a:tc>
                <a:tc>
                  <a:txBody>
                    <a:bodyPr/>
                    <a:lstStyle/>
                    <a:p>
                      <a:pPr algn="ctr"/>
                      <a:r>
                        <a:rPr lang="en-US" dirty="0" smtClean="0"/>
                        <a:t>Code</a:t>
                      </a:r>
                      <a:r>
                        <a:rPr lang="en-US" baseline="0" dirty="0" smtClean="0"/>
                        <a:t> Based</a:t>
                      </a:r>
                      <a:endParaRPr lang="en-US" dirty="0"/>
                    </a:p>
                  </a:txBody>
                  <a:tcPr marL="87464" marR="87464" anchor="ctr"/>
                </a:tc>
              </a:tr>
              <a:tr h="917129">
                <a:tc>
                  <a:txBody>
                    <a:bodyPr/>
                    <a:lstStyle/>
                    <a:p>
                      <a:r>
                        <a:rPr lang="en-US" dirty="0" smtClean="0"/>
                        <a:t>NTLM</a:t>
                      </a:r>
                      <a:r>
                        <a:rPr lang="en-US" baseline="0" dirty="0" smtClean="0"/>
                        <a:t> Pass through</a:t>
                      </a:r>
                      <a:endParaRPr lang="en-US" dirty="0"/>
                    </a:p>
                  </a:txBody>
                  <a:tcPr marL="87464" marR="87464" anchor="ctr"/>
                </a:tc>
                <a:tc>
                  <a:txBody>
                    <a:bodyPr/>
                    <a:lstStyle/>
                    <a:p>
                      <a:pPr algn="ctr"/>
                      <a:endParaRPr lang="en-US" dirty="0"/>
                    </a:p>
                  </a:txBody>
                  <a:tcPr marL="87464" marR="87464" anchor="ctr"/>
                </a:tc>
                <a:tc>
                  <a:txBody>
                    <a:bodyPr/>
                    <a:lstStyle/>
                    <a:p>
                      <a:pPr algn="ctr"/>
                      <a:endParaRPr lang="en-US" dirty="0"/>
                    </a:p>
                  </a:txBody>
                  <a:tcPr marL="87464" marR="87464" anchor="ctr"/>
                </a:tc>
                <a:tc>
                  <a:txBody>
                    <a:bodyPr/>
                    <a:lstStyle/>
                    <a:p>
                      <a:pPr algn="ctr"/>
                      <a:endParaRPr lang="en-US" dirty="0"/>
                    </a:p>
                  </a:txBody>
                  <a:tcPr marL="87464" marR="87464" anchor="ctr"/>
                </a:tc>
              </a:tr>
              <a:tr h="917129">
                <a:tc>
                  <a:txBody>
                    <a:bodyPr/>
                    <a:lstStyle/>
                    <a:p>
                      <a:r>
                        <a:rPr lang="en-US" dirty="0" smtClean="0"/>
                        <a:t>Claims Token</a:t>
                      </a:r>
                      <a:endParaRPr lang="en-US" dirty="0"/>
                    </a:p>
                  </a:txBody>
                  <a:tcPr marL="87464" marR="87464" anchor="ctr"/>
                </a:tc>
                <a:tc>
                  <a:txBody>
                    <a:bodyPr/>
                    <a:lstStyle/>
                    <a:p>
                      <a:pPr algn="ctr"/>
                      <a:endParaRPr lang="en-US" dirty="0"/>
                    </a:p>
                  </a:txBody>
                  <a:tcPr marL="87464" marR="87464" anchor="ctr"/>
                </a:tc>
                <a:tc>
                  <a:txBody>
                    <a:bodyPr/>
                    <a:lstStyle/>
                    <a:p>
                      <a:pPr algn="ctr"/>
                      <a:endParaRPr lang="en-US" dirty="0"/>
                    </a:p>
                  </a:txBody>
                  <a:tcPr marL="87464" marR="87464" anchor="ctr"/>
                </a:tc>
                <a:tc>
                  <a:txBody>
                    <a:bodyPr/>
                    <a:lstStyle/>
                    <a:p>
                      <a:pPr algn="ctr"/>
                      <a:r>
                        <a:rPr lang="en-US" dirty="0" smtClean="0"/>
                        <a:t>Code Based</a:t>
                      </a:r>
                      <a:endParaRPr lang="en-US" dirty="0"/>
                    </a:p>
                  </a:txBody>
                  <a:tcPr marL="87464" marR="87464" anchor="ctr"/>
                </a:tc>
              </a:tr>
              <a:tr h="531353">
                <a:tc>
                  <a:txBody>
                    <a:bodyPr/>
                    <a:lstStyle/>
                    <a:p>
                      <a:r>
                        <a:rPr lang="en-US" dirty="0" err="1" smtClean="0"/>
                        <a:t>OpenID</a:t>
                      </a:r>
                      <a:r>
                        <a:rPr lang="en-US" baseline="0" dirty="0" smtClean="0"/>
                        <a:t> / </a:t>
                      </a:r>
                      <a:r>
                        <a:rPr lang="en-US" baseline="0" dirty="0" err="1" smtClean="0"/>
                        <a:t>LiveID</a:t>
                      </a:r>
                      <a:endParaRPr lang="en-US" dirty="0"/>
                    </a:p>
                  </a:txBody>
                  <a:tcPr marL="87464" marR="87464" anchor="ctr"/>
                </a:tc>
                <a:tc>
                  <a:txBody>
                    <a:bodyPr/>
                    <a:lstStyle/>
                    <a:p>
                      <a:pPr algn="ctr"/>
                      <a:r>
                        <a:rPr lang="en-US" dirty="0" smtClean="0"/>
                        <a:t>Code</a:t>
                      </a:r>
                      <a:r>
                        <a:rPr lang="en-US" baseline="0" dirty="0" smtClean="0"/>
                        <a:t> Based</a:t>
                      </a:r>
                      <a:endParaRPr lang="en-US" dirty="0"/>
                    </a:p>
                  </a:txBody>
                  <a:tcPr marL="87464" marR="87464" anchor="ctr"/>
                </a:tc>
                <a:tc>
                  <a:txBody>
                    <a:bodyPr/>
                    <a:lstStyle/>
                    <a:p>
                      <a:pPr algn="ctr"/>
                      <a:endParaRPr lang="en-US" dirty="0"/>
                    </a:p>
                  </a:txBody>
                  <a:tcPr marL="87464" marR="87464" anchor="ctr"/>
                </a:tc>
                <a:tc>
                  <a:txBody>
                    <a:bodyPr/>
                    <a:lstStyle/>
                    <a:p>
                      <a:pPr algn="ctr"/>
                      <a:r>
                        <a:rPr lang="en-US" dirty="0" smtClean="0"/>
                        <a:t>Code</a:t>
                      </a:r>
                      <a:r>
                        <a:rPr lang="en-US" baseline="0" dirty="0" smtClean="0"/>
                        <a:t> Based</a:t>
                      </a:r>
                      <a:endParaRPr lang="en-US" dirty="0"/>
                    </a:p>
                  </a:txBody>
                  <a:tcPr marL="87464" marR="87464" anchor="ctr"/>
                </a:tc>
              </a:tr>
            </a:tbl>
          </a:graphicData>
        </a:graphic>
      </p:graphicFrame>
      <p:sp>
        <p:nvSpPr>
          <p:cNvPr id="5" name="5-Point Star 4"/>
          <p:cNvSpPr/>
          <p:nvPr/>
        </p:nvSpPr>
        <p:spPr>
          <a:xfrm>
            <a:off x="3283527" y="312420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5-Point Star 5"/>
          <p:cNvSpPr/>
          <p:nvPr/>
        </p:nvSpPr>
        <p:spPr>
          <a:xfrm>
            <a:off x="3283527" y="381000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5-Point Star 6"/>
          <p:cNvSpPr/>
          <p:nvPr/>
        </p:nvSpPr>
        <p:spPr>
          <a:xfrm>
            <a:off x="3283527" y="480060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5-Point Star 7"/>
          <p:cNvSpPr/>
          <p:nvPr/>
        </p:nvSpPr>
        <p:spPr>
          <a:xfrm>
            <a:off x="5257800" y="381000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5-Point Star 8"/>
          <p:cNvSpPr/>
          <p:nvPr/>
        </p:nvSpPr>
        <p:spPr>
          <a:xfrm>
            <a:off x="5238008" y="312420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5-Point Star 9"/>
          <p:cNvSpPr/>
          <p:nvPr/>
        </p:nvSpPr>
        <p:spPr>
          <a:xfrm>
            <a:off x="5257800" y="251460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Multiply 2"/>
          <p:cNvSpPr/>
          <p:nvPr/>
        </p:nvSpPr>
        <p:spPr>
          <a:xfrm>
            <a:off x="5199908" y="4733925"/>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p:cNvSpPr/>
          <p:nvPr/>
        </p:nvSpPr>
        <p:spPr>
          <a:xfrm>
            <a:off x="5199908" y="5410200"/>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inus 11"/>
          <p:cNvSpPr/>
          <p:nvPr/>
        </p:nvSpPr>
        <p:spPr>
          <a:xfrm>
            <a:off x="3169227" y="2514600"/>
            <a:ext cx="533400" cy="304800"/>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5-Point Star 12"/>
          <p:cNvSpPr/>
          <p:nvPr/>
        </p:nvSpPr>
        <p:spPr>
          <a:xfrm>
            <a:off x="7315200" y="381000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4815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BCS Overview &amp; Architecture</a:t>
            </a:r>
          </a:p>
          <a:p>
            <a:pPr>
              <a:buFont typeface="Wingdings" panose="05000000000000000000" pitchFamily="2" charset="2"/>
              <a:buChar char="ü"/>
            </a:pPr>
            <a:r>
              <a:rPr lang="en-US" dirty="0" smtClean="0"/>
              <a:t>External Content Types</a:t>
            </a:r>
          </a:p>
          <a:p>
            <a:pPr>
              <a:buFont typeface="Wingdings" panose="05000000000000000000" pitchFamily="2" charset="2"/>
              <a:buChar char="ü"/>
            </a:pPr>
            <a:r>
              <a:rPr lang="en-US" dirty="0" smtClean="0"/>
              <a:t>OData Data Sources</a:t>
            </a:r>
            <a:endParaRPr lang="en-US" dirty="0"/>
          </a:p>
          <a:p>
            <a:pPr>
              <a:buFont typeface="Wingdings" panose="05000000000000000000" pitchFamily="2" charset="2"/>
              <a:buChar char="ü"/>
            </a:pPr>
            <a:r>
              <a:rPr lang="en-US" dirty="0" smtClean="0"/>
              <a:t>BCS Configuration</a:t>
            </a:r>
          </a:p>
        </p:txBody>
      </p:sp>
    </p:spTree>
    <p:extLst>
      <p:ext uri="{BB962C8B-B14F-4D97-AF65-F5344CB8AC3E}">
        <p14:creationId xmlns:p14="http://schemas.microsoft.com/office/powerpoint/2010/main" val="953850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Business Connectivity Services</a:t>
            </a:r>
            <a:endParaRPr lang="en-US" dirty="0"/>
          </a:p>
        </p:txBody>
      </p:sp>
      <p:sp>
        <p:nvSpPr>
          <p:cNvPr id="3" name="Content Placeholder 2"/>
          <p:cNvSpPr>
            <a:spLocks noGrp="1"/>
          </p:cNvSpPr>
          <p:nvPr>
            <p:ph idx="1"/>
          </p:nvPr>
        </p:nvSpPr>
        <p:spPr/>
        <p:txBody>
          <a:bodyPr/>
          <a:lstStyle/>
          <a:p>
            <a:pPr lvl="0"/>
            <a:r>
              <a:rPr lang="en-US" dirty="0"/>
              <a:t>Bring data from external systems into SharePoint and Office, interact with it, reuse it, and empower end users to gain insight into the underlying data in a reusable way. </a:t>
            </a:r>
            <a:endParaRPr lang="en-US" dirty="0">
              <a:effectLst>
                <a:outerShdw blurRad="38100" dist="38100" dir="2700000" algn="tl">
                  <a:srgbClr val="000000">
                    <a:alpha val="43137"/>
                  </a:srgbClr>
                </a:outerShdw>
              </a:effectLst>
              <a:latin typeface="Segoe UI" pitchFamily="34" charset="0"/>
            </a:endParaRPr>
          </a:p>
          <a:p>
            <a:pPr lvl="0"/>
            <a:r>
              <a:rPr lang="en-US" dirty="0"/>
              <a:t>Extend the reach of Enterprise Data</a:t>
            </a:r>
          </a:p>
          <a:p>
            <a:pPr lvl="0"/>
            <a:r>
              <a:rPr lang="en-US" dirty="0"/>
              <a:t>Centrally manage reusable connections</a:t>
            </a:r>
          </a:p>
          <a:p>
            <a:pPr lvl="0"/>
            <a:r>
              <a:rPr lang="en-US" dirty="0"/>
              <a:t>Easily create custom solutions </a:t>
            </a:r>
          </a:p>
          <a:p>
            <a:endParaRPr lang="en-US" dirty="0"/>
          </a:p>
        </p:txBody>
      </p:sp>
    </p:spTree>
    <p:extLst>
      <p:ext uri="{BB962C8B-B14F-4D97-AF65-F5344CB8AC3E}">
        <p14:creationId xmlns:p14="http://schemas.microsoft.com/office/powerpoint/2010/main" val="12828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BCS Terminology</a:t>
            </a:r>
            <a:endParaRPr lang="en-US" dirty="0"/>
          </a:p>
        </p:txBody>
      </p:sp>
      <p:sp>
        <p:nvSpPr>
          <p:cNvPr id="3" name="Text Placeholder 2"/>
          <p:cNvSpPr>
            <a:spLocks noGrp="1"/>
          </p:cNvSpPr>
          <p:nvPr>
            <p:ph idx="1"/>
          </p:nvPr>
        </p:nvSpPr>
        <p:spPr/>
        <p:txBody>
          <a:bodyPr>
            <a:normAutofit lnSpcReduction="10000"/>
          </a:bodyPr>
          <a:lstStyle/>
          <a:p>
            <a:pPr>
              <a:spcBef>
                <a:spcPts val="1200"/>
              </a:spcBef>
            </a:pPr>
            <a:r>
              <a:rPr lang="en-US" sz="2400" b="1" dirty="0" smtClean="0"/>
              <a:t>Business Data Connectivity (BDC): </a:t>
            </a:r>
            <a:r>
              <a:rPr lang="en-US" sz="2400" dirty="0" smtClean="0"/>
              <a:t>Service app controlling plumbing, runtime, connectivity</a:t>
            </a:r>
          </a:p>
          <a:p>
            <a:pPr>
              <a:spcBef>
                <a:spcPts val="1200"/>
              </a:spcBef>
            </a:pPr>
            <a:r>
              <a:rPr lang="en-US" sz="2400" b="1" dirty="0" smtClean="0"/>
              <a:t>External System: </a:t>
            </a:r>
            <a:r>
              <a:rPr lang="en-US" sz="2400" dirty="0" smtClean="0"/>
              <a:t>Data source BCS can talk to</a:t>
            </a:r>
            <a:endParaRPr lang="en-US" sz="2400" b="1" dirty="0" smtClean="0"/>
          </a:p>
          <a:p>
            <a:pPr>
              <a:spcBef>
                <a:spcPts val="1200"/>
              </a:spcBef>
            </a:pPr>
            <a:r>
              <a:rPr lang="en-US" sz="2400" b="1" dirty="0" smtClean="0"/>
              <a:t>External Content Type (ECT): </a:t>
            </a:r>
            <a:r>
              <a:rPr lang="en-US" sz="2400" dirty="0" smtClean="0"/>
              <a:t>Definition of fields &amp; operations to connect to </a:t>
            </a:r>
            <a:r>
              <a:rPr lang="en-US" sz="2400" i="1" dirty="0" smtClean="0"/>
              <a:t>external system</a:t>
            </a:r>
          </a:p>
          <a:p>
            <a:pPr>
              <a:spcBef>
                <a:spcPts val="1200"/>
              </a:spcBef>
            </a:pPr>
            <a:r>
              <a:rPr lang="en-US" sz="2400" b="1" dirty="0" smtClean="0"/>
              <a:t>External Data: </a:t>
            </a:r>
            <a:r>
              <a:rPr lang="en-US" sz="2400" dirty="0" smtClean="0"/>
              <a:t>Data that resides in </a:t>
            </a:r>
            <a:r>
              <a:rPr lang="en-US" sz="2400" i="1" dirty="0" smtClean="0"/>
              <a:t>external sys.</a:t>
            </a:r>
          </a:p>
          <a:p>
            <a:pPr>
              <a:spcBef>
                <a:spcPts val="1200"/>
              </a:spcBef>
            </a:pPr>
            <a:r>
              <a:rPr lang="en-US" sz="2400" b="1" dirty="0" smtClean="0"/>
              <a:t>External List: </a:t>
            </a:r>
            <a:r>
              <a:rPr lang="en-US" sz="2400" dirty="0" smtClean="0"/>
              <a:t>List based on </a:t>
            </a:r>
            <a:r>
              <a:rPr lang="en-US" sz="2400" i="1" dirty="0" smtClean="0"/>
              <a:t>external data</a:t>
            </a:r>
          </a:p>
          <a:p>
            <a:pPr>
              <a:spcBef>
                <a:spcPts val="1200"/>
              </a:spcBef>
            </a:pPr>
            <a:r>
              <a:rPr lang="en-US" sz="2400" b="1" dirty="0" smtClean="0"/>
              <a:t>External Data Column: </a:t>
            </a:r>
            <a:r>
              <a:rPr lang="en-US" sz="2400" dirty="0" smtClean="0"/>
              <a:t>List column who’s source is </a:t>
            </a:r>
            <a:r>
              <a:rPr lang="en-US" sz="2400" i="1" dirty="0" smtClean="0"/>
              <a:t>external data</a:t>
            </a:r>
          </a:p>
          <a:p>
            <a:pPr>
              <a:spcBef>
                <a:spcPts val="1200"/>
              </a:spcBef>
            </a:pPr>
            <a:r>
              <a:rPr lang="en-US" sz="2400" b="1" dirty="0" smtClean="0"/>
              <a:t>External Data Web Part: </a:t>
            </a:r>
            <a:r>
              <a:rPr lang="en-US" sz="2400" dirty="0" smtClean="0"/>
              <a:t>OOTB Web Parts that display </a:t>
            </a:r>
            <a:r>
              <a:rPr lang="en-US" sz="2400" i="1" dirty="0" smtClean="0"/>
              <a:t>external data</a:t>
            </a:r>
          </a:p>
          <a:p>
            <a:pPr>
              <a:spcBef>
                <a:spcPts val="1200"/>
              </a:spcBef>
            </a:pPr>
            <a:endParaRPr lang="en-US" sz="2400" dirty="0"/>
          </a:p>
        </p:txBody>
      </p:sp>
    </p:spTree>
    <p:custDataLst>
      <p:tags r:id="rId1"/>
    </p:custDataLst>
    <p:extLst>
      <p:ext uri="{BB962C8B-B14F-4D97-AF65-F5344CB8AC3E}">
        <p14:creationId xmlns:p14="http://schemas.microsoft.com/office/powerpoint/2010/main" val="1054403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BCS Architecture</a:t>
            </a:r>
            <a:endParaRPr lang="en-US" dirty="0"/>
          </a:p>
        </p:txBody>
      </p:sp>
      <p:pic>
        <p:nvPicPr>
          <p:cNvPr id="4" name="Picture 3"/>
          <p:cNvPicPr>
            <a:picLocks noChangeAspect="1"/>
          </p:cNvPicPr>
          <p:nvPr/>
        </p:nvPicPr>
        <p:blipFill>
          <a:blip r:embed="rId3"/>
          <a:stretch>
            <a:fillRect/>
          </a:stretch>
        </p:blipFill>
        <p:spPr>
          <a:xfrm>
            <a:off x="1664665" y="1159377"/>
            <a:ext cx="5814670" cy="5631977"/>
          </a:xfrm>
          <a:prstGeom prst="rect">
            <a:avLst/>
          </a:prstGeom>
        </p:spPr>
      </p:pic>
    </p:spTree>
    <p:extLst>
      <p:ext uri="{BB962C8B-B14F-4D97-AF65-F5344CB8AC3E}">
        <p14:creationId xmlns:p14="http://schemas.microsoft.com/office/powerpoint/2010/main" val="2239905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BCS Overview &amp; Architecture</a:t>
            </a:r>
          </a:p>
          <a:p>
            <a:pPr>
              <a:buFont typeface="Wingdings" panose="05000000000000000000" pitchFamily="2" charset="2"/>
              <a:buChar char="Ø"/>
            </a:pPr>
            <a:r>
              <a:rPr lang="en-US" dirty="0" smtClean="0"/>
              <a:t>External Content Types</a:t>
            </a:r>
          </a:p>
          <a:p>
            <a:r>
              <a:rPr lang="en-US" dirty="0" smtClean="0"/>
              <a:t>OData Data Sources</a:t>
            </a:r>
            <a:endParaRPr lang="en-US" dirty="0"/>
          </a:p>
          <a:p>
            <a:r>
              <a:rPr lang="en-US" dirty="0" smtClean="0"/>
              <a:t>BCS Configuration</a:t>
            </a:r>
          </a:p>
        </p:txBody>
      </p:sp>
    </p:spTree>
    <p:extLst>
      <p:ext uri="{BB962C8B-B14F-4D97-AF65-F5344CB8AC3E}">
        <p14:creationId xmlns:p14="http://schemas.microsoft.com/office/powerpoint/2010/main" val="3689343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Content Types</a:t>
            </a:r>
            <a:endParaRPr lang="en-US" dirty="0"/>
          </a:p>
        </p:txBody>
      </p:sp>
      <p:sp>
        <p:nvSpPr>
          <p:cNvPr id="3" name="Content Placeholder 2"/>
          <p:cNvSpPr>
            <a:spLocks noGrp="1"/>
          </p:cNvSpPr>
          <p:nvPr>
            <p:ph idx="1"/>
          </p:nvPr>
        </p:nvSpPr>
        <p:spPr/>
        <p:txBody>
          <a:bodyPr/>
          <a:lstStyle/>
          <a:p>
            <a:r>
              <a:rPr lang="en-US" dirty="0" smtClean="0"/>
              <a:t>Describe the schema of external data source</a:t>
            </a:r>
          </a:p>
          <a:p>
            <a:r>
              <a:rPr lang="en-US" dirty="0" smtClean="0"/>
              <a:t>Describes operators / operations </a:t>
            </a:r>
            <a:br>
              <a:rPr lang="en-US" dirty="0" smtClean="0"/>
            </a:br>
            <a:r>
              <a:rPr lang="en-US" dirty="0" smtClean="0"/>
              <a:t>on external data</a:t>
            </a:r>
          </a:p>
          <a:p>
            <a:r>
              <a:rPr lang="en-US" dirty="0" smtClean="0"/>
              <a:t>Creating External Content Types:</a:t>
            </a:r>
          </a:p>
          <a:p>
            <a:pPr lvl="1"/>
            <a:r>
              <a:rPr lang="en-US" dirty="0" smtClean="0"/>
              <a:t>SharePoint Designer 2013</a:t>
            </a:r>
          </a:p>
          <a:p>
            <a:pPr lvl="1"/>
            <a:r>
              <a:rPr lang="en-US" dirty="0" smtClean="0"/>
              <a:t>Visual Studio 2013</a:t>
            </a:r>
          </a:p>
          <a:p>
            <a:r>
              <a:rPr lang="en-US" dirty="0" smtClean="0"/>
              <a:t>Can export/import external content types via the Business Data Connectivity service application</a:t>
            </a:r>
            <a:endParaRPr lang="en-US" dirty="0"/>
          </a:p>
        </p:txBody>
      </p:sp>
    </p:spTree>
    <p:extLst>
      <p:ext uri="{BB962C8B-B14F-4D97-AF65-F5344CB8AC3E}">
        <p14:creationId xmlns:p14="http://schemas.microsoft.com/office/powerpoint/2010/main" val="1529790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ECT Entity Relationships</a:t>
            </a:r>
            <a:endParaRPr lang="en-US" dirty="0"/>
          </a:p>
        </p:txBody>
      </p:sp>
      <p:sp>
        <p:nvSpPr>
          <p:cNvPr id="3" name="Content Placeholder 2"/>
          <p:cNvSpPr>
            <a:spLocks noGrp="1"/>
          </p:cNvSpPr>
          <p:nvPr>
            <p:ph idx="1"/>
          </p:nvPr>
        </p:nvSpPr>
        <p:spPr/>
        <p:txBody>
          <a:bodyPr/>
          <a:lstStyle/>
          <a:p>
            <a:r>
              <a:rPr lang="en-US" dirty="0" smtClean="0"/>
              <a:t>Entities can have </a:t>
            </a:r>
            <a:br>
              <a:rPr lang="en-US" dirty="0" smtClean="0"/>
            </a:br>
            <a:r>
              <a:rPr lang="en-US" dirty="0" smtClean="0"/>
              <a:t>relationships with</a:t>
            </a:r>
            <a:br>
              <a:rPr lang="en-US" dirty="0" smtClean="0"/>
            </a:br>
            <a:r>
              <a:rPr lang="en-US" dirty="0" smtClean="0"/>
              <a:t>other entities</a:t>
            </a:r>
          </a:p>
          <a:p>
            <a:r>
              <a:rPr lang="en-US" dirty="0" smtClean="0"/>
              <a:t>Options:</a:t>
            </a:r>
          </a:p>
          <a:p>
            <a:pPr lvl="1"/>
            <a:r>
              <a:rPr lang="en-US" dirty="0" smtClean="0"/>
              <a:t>1:MANY</a:t>
            </a:r>
          </a:p>
          <a:p>
            <a:pPr lvl="1"/>
            <a:r>
              <a:rPr lang="en-US" dirty="0" smtClean="0"/>
              <a:t>Self-referential</a:t>
            </a:r>
          </a:p>
          <a:p>
            <a:pPr lvl="1"/>
            <a:r>
              <a:rPr lang="en-US" dirty="0" smtClean="0"/>
              <a:t>Reverse</a:t>
            </a:r>
          </a:p>
          <a:p>
            <a:r>
              <a:rPr lang="en-US" dirty="0" smtClean="0"/>
              <a:t>Can be created in</a:t>
            </a:r>
            <a:br>
              <a:rPr lang="en-US" dirty="0" smtClean="0"/>
            </a:br>
            <a:r>
              <a:rPr lang="en-US" dirty="0" smtClean="0"/>
              <a:t>SPD2013 and </a:t>
            </a:r>
            <a:br>
              <a:rPr lang="en-US" dirty="0" smtClean="0"/>
            </a:br>
            <a:r>
              <a:rPr lang="en-US" dirty="0" smtClean="0"/>
              <a:t>further customized in the XML model</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447800"/>
            <a:ext cx="5141905" cy="3962400"/>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107346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
          <p:cNvSpPr txBox="1">
            <a:spLocks/>
          </p:cNvSpPr>
          <p:nvPr/>
        </p:nvSpPr>
        <p:spPr>
          <a:xfrm>
            <a:off x="361749" y="2354980"/>
            <a:ext cx="9877816" cy="3056351"/>
          </a:xfrm>
          <a:prstGeom prst="rect">
            <a:avLst/>
          </a:prstGeom>
          <a:gradFill flip="none" rotWithShape="1">
            <a:gsLst>
              <a:gs pos="0">
                <a:schemeClr val="bg1">
                  <a:alpha val="0"/>
                </a:schemeClr>
              </a:gs>
              <a:gs pos="50000">
                <a:schemeClr val="bg1"/>
              </a:gs>
              <a:gs pos="100000">
                <a:schemeClr val="bg1">
                  <a:alpha val="0"/>
                </a:schemeClr>
              </a:gs>
            </a:gsLst>
            <a:lin ang="0" scaled="0"/>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91440" rIns="0" bIns="0" numCol="1" rtlCol="0" anchor="ctr" anchorCtr="0" compatLnSpc="1">
            <a:prstTxWarp prst="textNoShape">
              <a:avLst/>
            </a:prstTxWarp>
          </a:bodyPr>
          <a:lstStyle/>
          <a:p>
            <a:pPr algn="ctr" defTabSz="1218937">
              <a:lnSpc>
                <a:spcPct val="85000"/>
              </a:lnSpc>
              <a:spcBef>
                <a:spcPct val="0"/>
              </a:spcBef>
              <a:defRPr/>
            </a:pPr>
            <a:endParaRPr lang="en-US" sz="4800" spc="-200" dirty="0">
              <a:ln w="3175">
                <a:noFill/>
              </a:ln>
              <a:gradFill flip="none" rotWithShape="1">
                <a:gsLst>
                  <a:gs pos="0">
                    <a:srgbClr val="050813"/>
                  </a:gs>
                  <a:gs pos="81000">
                    <a:srgbClr val="004D6C"/>
                  </a:gs>
                  <a:gs pos="86000">
                    <a:srgbClr val="050813"/>
                  </a:gs>
                </a:gsLst>
                <a:lin ang="5400000" scaled="1"/>
                <a:tileRect/>
              </a:gradFill>
              <a:latin typeface="Kozuka Gothic Pro H" pitchFamily="34" charset="-128"/>
              <a:cs typeface="Arial" charset="0"/>
            </a:endParaRPr>
          </a:p>
        </p:txBody>
      </p:sp>
      <p:sp>
        <p:nvSpPr>
          <p:cNvPr id="19" name="Title 18"/>
          <p:cNvSpPr>
            <a:spLocks noGrp="1"/>
          </p:cNvSpPr>
          <p:nvPr>
            <p:ph type="title"/>
          </p:nvPr>
        </p:nvSpPr>
        <p:spPr/>
        <p:txBody>
          <a:bodyPr/>
          <a:lstStyle/>
          <a:p>
            <a:r>
              <a:rPr lang="en-US" dirty="0" smtClean="0"/>
              <a:t>External Lists</a:t>
            </a:r>
            <a:endParaRPr lang="en-US" dirty="0"/>
          </a:p>
        </p:txBody>
      </p:sp>
      <p:sp>
        <p:nvSpPr>
          <p:cNvPr id="6" name="Content Placeholder 2"/>
          <p:cNvSpPr>
            <a:spLocks noGrp="1"/>
          </p:cNvSpPr>
          <p:nvPr>
            <p:ph idx="1"/>
          </p:nvPr>
        </p:nvSpPr>
        <p:spPr/>
        <p:txBody>
          <a:bodyPr/>
          <a:lstStyle/>
          <a:p>
            <a:r>
              <a:rPr lang="en-US" dirty="0" smtClean="0"/>
              <a:t>Expose external data as a native SharePoint list </a:t>
            </a:r>
          </a:p>
          <a:p>
            <a:pPr lvl="1"/>
            <a:r>
              <a:rPr lang="en-US" dirty="0" smtClean="0"/>
              <a:t>Full CRUD-Q capability w/ familiar UI &amp; navigation</a:t>
            </a:r>
          </a:p>
          <a:p>
            <a:pPr lvl="1"/>
            <a:r>
              <a:rPr lang="en-US" dirty="0" smtClean="0"/>
              <a:t>Forms can be converted to InfoPath forms</a:t>
            </a:r>
          </a:p>
          <a:p>
            <a:pPr lvl="1"/>
            <a:r>
              <a:rPr lang="en-US" dirty="0" smtClean="0"/>
              <a:t>Profile </a:t>
            </a:r>
            <a:r>
              <a:rPr lang="en-US" dirty="0"/>
              <a:t>page available for each item in the list </a:t>
            </a:r>
          </a:p>
          <a:p>
            <a:pPr lvl="1"/>
            <a:r>
              <a:rPr lang="en-US" dirty="0" smtClean="0"/>
              <a:t>Access via SharePoint object model (</a:t>
            </a:r>
            <a:r>
              <a:rPr lang="en-US" dirty="0" err="1" smtClean="0">
                <a:latin typeface="Courier New" pitchFamily="49" charset="0"/>
                <a:cs typeface="Courier New" pitchFamily="49" charset="0"/>
              </a:rPr>
              <a:t>SPList</a:t>
            </a:r>
            <a:r>
              <a:rPr lang="en-US" dirty="0" smtClean="0"/>
              <a:t>)</a:t>
            </a:r>
          </a:p>
          <a:p>
            <a:r>
              <a:rPr lang="en-US" dirty="0" smtClean="0"/>
              <a:t>New support for alerts (notifications)</a:t>
            </a:r>
          </a:p>
          <a:p>
            <a:pPr lvl="1"/>
            <a:r>
              <a:rPr lang="en-US" dirty="0" smtClean="0"/>
              <a:t>Requires implementation of new operators</a:t>
            </a:r>
          </a:p>
          <a:p>
            <a:r>
              <a:rPr lang="en-US" dirty="0" smtClean="0"/>
              <a:t>Some differences from traditional SP lists</a:t>
            </a:r>
          </a:p>
          <a:p>
            <a:pPr lvl="1"/>
            <a:r>
              <a:rPr lang="en-US" dirty="0" smtClean="0"/>
              <a:t>Because SharePoint doesn’t “own” the data, some standard list functionality is not available with external lists</a:t>
            </a:r>
          </a:p>
          <a:p>
            <a:pPr lvl="2"/>
            <a:endParaRPr lang="en-US" dirty="0" smtClean="0"/>
          </a:p>
        </p:txBody>
      </p:sp>
    </p:spTree>
    <p:extLst>
      <p:ext uri="{BB962C8B-B14F-4D97-AF65-F5344CB8AC3E}">
        <p14:creationId xmlns:p14="http://schemas.microsoft.com/office/powerpoint/2010/main" val="2369113402"/>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1|21.6|27.9|12.7|54|8.3"/>
</p:tagLst>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purl.org/dc/terms/"/>
    <ds:schemaRef ds:uri="http://www.w3.org/XML/1998/namespace"/>
    <ds:schemaRef ds:uri="http://purl.org/dc/elements/1.1/"/>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DC1DE2E8-CBC0-4C94-BE1B-6290512207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2117</TotalTime>
  <Words>3777</Words>
  <Application>Microsoft Office PowerPoint</Application>
  <PresentationFormat>On-screen Show (4:3)</PresentationFormat>
  <Paragraphs>352</Paragraphs>
  <Slides>24</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Black</vt:lpstr>
      <vt:lpstr>Calibri</vt:lpstr>
      <vt:lpstr>Consolas</vt:lpstr>
      <vt:lpstr>Courier New</vt:lpstr>
      <vt:lpstr>Kozuka Gothic Pro H</vt:lpstr>
      <vt:lpstr>Lucida Console</vt:lpstr>
      <vt:lpstr>Segoe UI</vt:lpstr>
      <vt:lpstr>Wingdings</vt:lpstr>
      <vt:lpstr>CPT Course Module</vt:lpstr>
      <vt:lpstr>Business Connectivity Services</vt:lpstr>
      <vt:lpstr>Agenda</vt:lpstr>
      <vt:lpstr>Business Connectivity Services</vt:lpstr>
      <vt:lpstr>BCS Terminology</vt:lpstr>
      <vt:lpstr>BCS Architecture</vt:lpstr>
      <vt:lpstr>Agenda</vt:lpstr>
      <vt:lpstr>External Content Types</vt:lpstr>
      <vt:lpstr>ECT Entity Relationships</vt:lpstr>
      <vt:lpstr>External Lists</vt:lpstr>
      <vt:lpstr>Surfacing External Data</vt:lpstr>
      <vt:lpstr>SharePoint Designer 2013 vs. VS2013</vt:lpstr>
      <vt:lpstr>Creating An External Content Type using SharePoint Designer 2013</vt:lpstr>
      <vt:lpstr>Agenda</vt:lpstr>
      <vt:lpstr>OData Data Source</vt:lpstr>
      <vt:lpstr>Example OData Sources</vt:lpstr>
      <vt:lpstr>Creating ECT’s with OData Data Sources</vt:lpstr>
      <vt:lpstr>OData Sources</vt:lpstr>
      <vt:lpstr>External Content Types  with OData Sources</vt:lpstr>
      <vt:lpstr>Agenda</vt:lpstr>
      <vt:lpstr>BDC Throttling &amp; ECT Filters</vt:lpstr>
      <vt:lpstr>BCS Authentication &amp; Authorization</vt:lpstr>
      <vt:lpstr>BCS ECT Authorization Permissions</vt:lpstr>
      <vt:lpstr>BCS Authentication Overview</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Data Connectivity Service</dc:title>
  <dc:creator>Windows User</dc:creator>
  <cp:lastModifiedBy>Ted Pattison</cp:lastModifiedBy>
  <cp:revision>82</cp:revision>
  <dcterms:created xsi:type="dcterms:W3CDTF">2012-07-07T16:44:54Z</dcterms:created>
  <dcterms:modified xsi:type="dcterms:W3CDTF">2013-03-20T01:45:18Z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