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4"/>
  </p:notesMasterIdLst>
  <p:handoutMasterIdLst>
    <p:handoutMasterId r:id="rId35"/>
  </p:handoutMasterIdLst>
  <p:sldIdLst>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onnell" initials="AC" lastIdx="8" clrIdx="0">
    <p:extLst>
      <p:ext uri="{19B8F6BF-5375-455C-9EA6-DF929625EA0E}">
        <p15:presenceInfo xmlns:p15="http://schemas.microsoft.com/office/powerpoint/2012/main" userId="bdded38f29ae6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680" autoAdjust="0"/>
    <p:restoredTop sz="63042" autoAdjust="0"/>
  </p:normalViewPr>
  <p:slideViewPr>
    <p:cSldViewPr>
      <p:cViewPr varScale="1">
        <p:scale>
          <a:sx n="55" d="100"/>
          <a:sy n="55" d="100"/>
        </p:scale>
        <p:origin x="1680" y="6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2012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module begins by discussing the use of farm solutions and sandbox solutions to deploy site customizations and custom business solutions. Next, you will learn about the architecture of the new SharePoint app model and how to configure an on-premises farm to support apps.</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13</a:t>
            </a:fld>
            <a:endParaRPr lang="en-US" dirty="0"/>
          </a:p>
        </p:txBody>
      </p:sp>
    </p:spTree>
    <p:extLst>
      <p:ext uri="{BB962C8B-B14F-4D97-AF65-F5344CB8AC3E}">
        <p14:creationId xmlns:p14="http://schemas.microsoft.com/office/powerpoint/2010/main" val="758918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Tree>
    <p:extLst>
      <p:ext uri="{BB962C8B-B14F-4D97-AF65-F5344CB8AC3E}">
        <p14:creationId xmlns:p14="http://schemas.microsoft.com/office/powerpoint/2010/main" val="1772801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28</a:t>
            </a:fld>
            <a:endParaRPr lang="en-US" dirty="0"/>
          </a:p>
        </p:txBody>
      </p:sp>
    </p:spTree>
    <p:extLst>
      <p:ext uri="{BB962C8B-B14F-4D97-AF65-F5344CB8AC3E}">
        <p14:creationId xmlns:p14="http://schemas.microsoft.com/office/powerpoint/2010/main" val="3425176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SharePoint</a:t>
            </a:r>
            <a:r>
              <a:rPr lang="en-US" baseline="0" dirty="0" smtClean="0"/>
              <a:t> solution (*.WSP) is a Microsoft cabinet file (*.CAB) that contains files to deploy to SharePoint servers. Files that can be deployed include anything that would go in the </a:t>
            </a:r>
            <a:r>
              <a:rPr lang="en-US" baseline="0" dirty="0" err="1" smtClean="0"/>
              <a:t>SharePointRoot</a:t>
            </a:r>
            <a:r>
              <a:rPr lang="en-US" baseline="0" dirty="0" smtClean="0"/>
              <a:t> folder or assemblies that would go in a Web application’s \BIN folder or the server’s global assembly cache.</a:t>
            </a:r>
          </a:p>
          <a:p>
            <a:endParaRPr lang="en-US" baseline="0" dirty="0"/>
          </a:p>
          <a:p>
            <a:r>
              <a:rPr lang="en-US" baseline="0" dirty="0" smtClean="0"/>
              <a:t>Solutions deployed to the farm (the only type of solutions deployed in SharePoint 2007) are available across the farm. A new type of solution, the “sandbox solution” allows site collection administrators to deploy custom code solutions to SharePoint.</a:t>
            </a:r>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3</a:t>
            </a:fld>
            <a:endParaRPr lang="en-US" dirty="0"/>
          </a:p>
        </p:txBody>
      </p:sp>
    </p:spTree>
    <p:extLst>
      <p:ext uri="{BB962C8B-B14F-4D97-AF65-F5344CB8AC3E}">
        <p14:creationId xmlns:p14="http://schemas.microsoft.com/office/powerpoint/2010/main" val="469298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script in the screenshot on this slide demonstrates adding</a:t>
            </a:r>
            <a:r>
              <a:rPr lang="en-US" baseline="0" dirty="0" smtClean="0"/>
              <a:t> &amp; deploying a farm solution to the farm. However before deploying the solution it first checks to see if the solution is already present and/or deployed. If so, it retracts (uninstalls) the solution and then removes it from the solution store.</a:t>
            </a:r>
          </a:p>
          <a:p>
            <a:endParaRPr lang="en-US" baseline="0" dirty="0" smtClean="0"/>
          </a:p>
          <a:p>
            <a:r>
              <a:rPr lang="en-US" baseline="0" dirty="0" smtClean="0"/>
              <a:t>The process of adding/updating/removing a sandbox solution is very different as it will be uploaded to a special gallery the same way documents are uploaded to document libraries.</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5</a:t>
            </a:fld>
            <a:endParaRPr lang="en-US" dirty="0"/>
          </a:p>
        </p:txBody>
      </p:sp>
    </p:spTree>
    <p:extLst>
      <p:ext uri="{BB962C8B-B14F-4D97-AF65-F5344CB8AC3E}">
        <p14:creationId xmlns:p14="http://schemas.microsoft.com/office/powerpoint/2010/main" val="3639383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script</a:t>
            </a:r>
            <a:r>
              <a:rPr lang="en-US" baseline="0" dirty="0" smtClean="0"/>
              <a:t> in the screenshot on this slide demonstrates how to update a farm solution. This is a preferred way to updating previous deployed solutions. When the upgrade/update process runs, it overwrites the existing *.WSP in the farm solution store and then redeploys it to all Web applications it was previously deployed to.</a:t>
            </a:r>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6</a:t>
            </a:fld>
            <a:endParaRPr lang="en-US" dirty="0"/>
          </a:p>
        </p:txBody>
      </p:sp>
    </p:spTree>
    <p:extLst>
      <p:ext uri="{BB962C8B-B14F-4D97-AF65-F5344CB8AC3E}">
        <p14:creationId xmlns:p14="http://schemas.microsoft.com/office/powerpoint/2010/main" val="1597443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sandboxing system uses a component named the Execution Manager to handle the loading and execution of sandboxed solution code. The Execution Manager runs within the IIS application pool and is responsible for making a call out to the User Code Service (SPUCHostService.exe) requesting that a sandboxed solution be loaded.</a:t>
            </a:r>
          </a:p>
          <a:p>
            <a:endParaRPr lang="en-US" dirty="0" smtClean="0"/>
          </a:p>
          <a:p>
            <a:r>
              <a:rPr lang="en-US" dirty="0" smtClean="0"/>
              <a:t>The </a:t>
            </a:r>
            <a:r>
              <a:rPr lang="en-US" dirty="0"/>
              <a:t>User Code Service can be running on many different servers in the farm. You specify load balancing execution across the servers in the farm through administrative settings in Central Administration\System Settings\Manage User Solutions. Using these options, you can choose to execute the sandboxed solution on the same server where the user request was made or on a dedicated set of servers. In either case, the User Code Service makes a request of the Worker Service (SPUCWorkerProcess.exe) to load the sandboxed solution. </a:t>
            </a:r>
            <a:endParaRPr lang="en-US" dirty="0" smtClean="0"/>
          </a:p>
          <a:p>
            <a:endParaRPr lang="en-US" dirty="0" smtClean="0"/>
          </a:p>
          <a:p>
            <a:r>
              <a:rPr lang="en-US" dirty="0" smtClean="0"/>
              <a:t>Once </a:t>
            </a:r>
            <a:r>
              <a:rPr lang="en-US" dirty="0"/>
              <a:t>the assembly of a sandboxed solution is loaded into the Worker Service, its code can be executed. </a:t>
            </a:r>
            <a:r>
              <a:rPr lang="en-US" dirty="0" smtClean="0"/>
              <a:t>The </a:t>
            </a:r>
            <a:r>
              <a:rPr lang="en-US" dirty="0"/>
              <a:t>execution of the code is limited to a subset of the </a:t>
            </a:r>
            <a:r>
              <a:rPr lang="en-US" i="1" dirty="0" err="1"/>
              <a:t>Microsoft.SharePoint</a:t>
            </a:r>
            <a:r>
              <a:rPr lang="en-US" i="1" dirty="0"/>
              <a:t> </a:t>
            </a:r>
            <a:r>
              <a:rPr lang="en-US" dirty="0"/>
              <a:t>namespace and subject to CAS policy restrictions. Any calls to the SharePoint object model are first filtered against the subset object model to prevent any disallowed calls and then executed against the full object model, which runs in the Worker Service Proxy. When the code execution completes, the results are bubbled back up to the client request, which has been waiting synchronously for the request to complete. The final page is then drawn and delivered to the waiting user. </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04 - Creating Sandboxed Solutions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03-</a:t>
            </a:r>
            <a:fld id="{073E6628-0705-4E34-90AA-D61A964D0AFD}" type="slidenum">
              <a:rPr lang="en-US" smtClean="0"/>
              <a:pPr/>
              <a:t>8</a:t>
            </a:fld>
            <a:endParaRPr lang="en-US" dirty="0"/>
          </a:p>
        </p:txBody>
      </p:sp>
    </p:spTree>
    <p:extLst>
      <p:ext uri="{BB962C8B-B14F-4D97-AF65-F5344CB8AC3E}">
        <p14:creationId xmlns:p14="http://schemas.microsoft.com/office/powerpoint/2010/main" val="2418896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designing sandboxed solutions, you have the option of using a declarative, programmatic, or hybrid approach. The purely declarative approach utilizes CAML elements alone to define the solution; a programmatic approach uses only code; and a hybrid approach uses both CAML and code. While many SharePoint solutions are hybrids, a declarative approach is particularly good for sandboxed solutions because no code needs to be deployed to the sandbox. This approach simplifies your solution development considerably. The following is a list of supported CAML elements you can use in your declarative solutions. </a:t>
            </a:r>
            <a:endParaRPr lang="en-US" dirty="0" smtClean="0"/>
          </a:p>
          <a:p>
            <a:endParaRPr lang="en-US" dirty="0" smtClean="0"/>
          </a:p>
          <a:p>
            <a:pPr marL="171450" indent="-171450">
              <a:buFont typeface="Arial" pitchFamily="34" charset="0"/>
              <a:buChar char="•"/>
            </a:pPr>
            <a:r>
              <a:rPr lang="en-US" dirty="0" err="1"/>
              <a:t>ContentType</a:t>
            </a:r>
            <a:endParaRPr lang="en-US" dirty="0"/>
          </a:p>
          <a:p>
            <a:pPr marL="171450" indent="-171450">
              <a:buFont typeface="Arial" pitchFamily="34" charset="0"/>
              <a:buChar char="•"/>
            </a:pPr>
            <a:r>
              <a:rPr lang="en-US" dirty="0" err="1"/>
              <a:t>CustomAction</a:t>
            </a:r>
            <a:endParaRPr lang="en-US" dirty="0"/>
          </a:p>
          <a:p>
            <a:pPr marL="171450" indent="-171450">
              <a:buFont typeface="Arial" pitchFamily="34" charset="0"/>
              <a:buChar char="•"/>
            </a:pPr>
            <a:r>
              <a:rPr lang="en-US" dirty="0"/>
              <a:t>Field</a:t>
            </a:r>
          </a:p>
          <a:p>
            <a:pPr marL="171450" indent="-171450">
              <a:buFont typeface="Arial" pitchFamily="34" charset="0"/>
              <a:buChar char="•"/>
            </a:pPr>
            <a:r>
              <a:rPr lang="en-US" dirty="0" err="1"/>
              <a:t>ListInstance</a:t>
            </a:r>
            <a:endParaRPr lang="en-US" dirty="0"/>
          </a:p>
          <a:p>
            <a:pPr marL="171450" indent="-171450">
              <a:buFont typeface="Arial" pitchFamily="34" charset="0"/>
              <a:buChar char="•"/>
            </a:pPr>
            <a:r>
              <a:rPr lang="en-US" dirty="0" err="1"/>
              <a:t>ListTemplate</a:t>
            </a:r>
            <a:endParaRPr lang="en-US" dirty="0"/>
          </a:p>
          <a:p>
            <a:pPr marL="171450" indent="-171450">
              <a:buFont typeface="Arial" pitchFamily="34" charset="0"/>
              <a:buChar char="•"/>
            </a:pPr>
            <a:r>
              <a:rPr lang="en-US" dirty="0"/>
              <a:t>Module</a:t>
            </a:r>
          </a:p>
          <a:p>
            <a:pPr marL="171450" indent="-171450">
              <a:buFont typeface="Arial" pitchFamily="34" charset="0"/>
              <a:buChar char="•"/>
            </a:pPr>
            <a:r>
              <a:rPr lang="en-US" dirty="0" err="1"/>
              <a:t>PropertyBag</a:t>
            </a:r>
            <a:endParaRPr lang="en-US" dirty="0"/>
          </a:p>
          <a:p>
            <a:pPr marL="171450" indent="-171450">
              <a:buFont typeface="Arial" pitchFamily="34" charset="0"/>
              <a:buChar char="•"/>
            </a:pPr>
            <a:r>
              <a:rPr lang="en-US" dirty="0"/>
              <a:t>Receivers</a:t>
            </a:r>
          </a:p>
          <a:p>
            <a:pPr marL="171450" indent="-171450">
              <a:buFont typeface="Arial" pitchFamily="34" charset="0"/>
              <a:buChar char="•"/>
            </a:pPr>
            <a:r>
              <a:rPr lang="en-US" dirty="0" err="1"/>
              <a:t>WebTemplate</a:t>
            </a:r>
            <a:endParaRPr lang="en-US" dirty="0"/>
          </a:p>
          <a:p>
            <a:pPr marL="171450" indent="-171450">
              <a:buFont typeface="Arial" pitchFamily="34" charset="0"/>
              <a:buChar char="•"/>
            </a:pPr>
            <a:r>
              <a:rPr lang="en-US" dirty="0" err="1"/>
              <a:t>WorkflowActions</a:t>
            </a:r>
            <a:endParaRPr lang="en-US" dirty="0"/>
          </a:p>
          <a:p>
            <a:pPr marL="171450" indent="-171450">
              <a:buFont typeface="Arial" pitchFamily="34" charset="0"/>
              <a:buChar char="•"/>
            </a:pPr>
            <a:r>
              <a:rPr lang="en-US" dirty="0" err="1"/>
              <a:t>WorkflowAssociation</a:t>
            </a:r>
            <a:endParaRPr lang="en-US" dirty="0"/>
          </a:p>
          <a:p>
            <a:pPr marL="171450" indent="-171450">
              <a:buFont typeface="Arial" pitchFamily="34" charset="0"/>
              <a:buChar char="•"/>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04 - Creating Sandboxed Solutions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9</a:t>
            </a:fld>
            <a:endParaRPr lang="en-US" dirty="0"/>
          </a:p>
        </p:txBody>
      </p:sp>
    </p:spTree>
    <p:extLst>
      <p:ext uri="{BB962C8B-B14F-4D97-AF65-F5344CB8AC3E}">
        <p14:creationId xmlns:p14="http://schemas.microsoft.com/office/powerpoint/2010/main" val="2476077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Previously SharePoint did not have</a:t>
            </a:r>
            <a:r>
              <a:rPr lang="en-US" baseline="0" dirty="0" smtClean="0"/>
              <a:t> a way to upgrade deployed Features. Developers were left to write custom code to handle these scenarios on their own.</a:t>
            </a:r>
          </a:p>
          <a:p>
            <a:endParaRPr lang="en-US" baseline="0" dirty="0" smtClean="0"/>
          </a:p>
          <a:p>
            <a:r>
              <a:rPr lang="en-US" baseline="0" dirty="0" smtClean="0"/>
              <a:t>New to SharePoint 2010 is the ability to write custom upgrade actions. There is a declarative option but when that doesn’t satisfy the requirements, developers are given a way to wire up custom code.</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10</a:t>
            </a:fld>
            <a:endParaRPr lang="en-US" dirty="0"/>
          </a:p>
        </p:txBody>
      </p:sp>
    </p:spTree>
    <p:extLst>
      <p:ext uri="{BB962C8B-B14F-4D97-AF65-F5344CB8AC3E}">
        <p14:creationId xmlns:p14="http://schemas.microsoft.com/office/powerpoint/2010/main" val="2157577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With</a:t>
            </a:r>
            <a:r>
              <a:rPr lang="nl-BE" baseline="0" dirty="0" smtClean="0"/>
              <a:t> SharePoint 2007 you already had some upgrade scenarios but they are far from complete.</a:t>
            </a:r>
          </a:p>
          <a:p>
            <a:endParaRPr lang="nl-BE" baseline="0" dirty="0" smtClean="0"/>
          </a:p>
          <a:p>
            <a:r>
              <a:rPr lang="nl-BE" baseline="0" dirty="0" smtClean="0"/>
              <a:t>SharePoint 2010 addresses this problem by adding upgrade actions to the schema. These actions allow for declarative upgrades and code-based upgrades. Define declarative upgrades using elements like </a:t>
            </a:r>
            <a:r>
              <a:rPr lang="nl-BE" b="1" baseline="0" dirty="0" smtClean="0"/>
              <a:t>&lt;ApplyElementManifests&gt;</a:t>
            </a:r>
            <a:r>
              <a:rPr lang="nl-BE" baseline="0" dirty="0" smtClean="0"/>
              <a:t>, </a:t>
            </a:r>
            <a:r>
              <a:rPr lang="nl-BE" b="1" baseline="0" dirty="0" smtClean="0"/>
              <a:t>&lt;AddContentTypeField&gt;</a:t>
            </a:r>
            <a:r>
              <a:rPr lang="nl-BE" baseline="0" dirty="0" smtClean="0"/>
              <a:t>, </a:t>
            </a:r>
            <a:r>
              <a:rPr lang="nl-BE" b="1" baseline="0" dirty="0" smtClean="0"/>
              <a:t>&lt;MapFile&gt;</a:t>
            </a:r>
            <a:r>
              <a:rPr lang="nl-BE" baseline="0" dirty="0" smtClean="0"/>
              <a:t>, </a:t>
            </a:r>
            <a:r>
              <a:rPr lang="nl-BE" b="1" baseline="0" dirty="0" smtClean="0"/>
              <a:t>&lt;CustomUpgradeAction&gt;</a:t>
            </a:r>
            <a:r>
              <a:rPr lang="nl-BE" baseline="0" dirty="0" smtClean="0"/>
              <a:t>. Code-based upgrades are defined using the </a:t>
            </a:r>
            <a:r>
              <a:rPr lang="nl-BE" b="1" baseline="0" dirty="0" smtClean="0"/>
              <a:t>&lt;CustomUpgradeAction&gt;</a:t>
            </a:r>
            <a:r>
              <a:rPr lang="nl-BE" baseline="0" dirty="0" smtClean="0"/>
              <a:t> element.</a:t>
            </a:r>
          </a:p>
          <a:p>
            <a:endParaRPr lang="nl-BE" baseline="0" dirty="0" smtClean="0"/>
          </a:p>
          <a:p>
            <a:r>
              <a:rPr lang="nl-BE" baseline="0" dirty="0" smtClean="0"/>
              <a:t>There is also a </a:t>
            </a:r>
            <a:r>
              <a:rPr lang="nl-BE" b="1" baseline="0" dirty="0" smtClean="0"/>
              <a:t>FeatureUpgrading</a:t>
            </a:r>
            <a:r>
              <a:rPr lang="nl-BE" baseline="0" dirty="0" smtClean="0"/>
              <a:t> event added to the </a:t>
            </a:r>
            <a:r>
              <a:rPr lang="nl-BE" b="1" baseline="0" dirty="0" smtClean="0"/>
              <a:t>FeatureReceiver</a:t>
            </a:r>
            <a:r>
              <a:rPr lang="nl-BE" baseline="0" dirty="0" smtClean="0"/>
              <a:t> class. This event is triggered when a feature is upgraded.</a:t>
            </a:r>
            <a:endParaRPr lang="nl-BE" dirty="0" smtClean="0"/>
          </a:p>
          <a:p>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11</a:t>
            </a:fld>
            <a:endParaRPr lang="en-US" dirty="0"/>
          </a:p>
        </p:txBody>
      </p:sp>
    </p:spTree>
    <p:extLst>
      <p:ext uri="{BB962C8B-B14F-4D97-AF65-F5344CB8AC3E}">
        <p14:creationId xmlns:p14="http://schemas.microsoft.com/office/powerpoint/2010/main" val="164046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upgrading a Feature is not an automation action. This is something</a:t>
            </a:r>
            <a:r>
              <a:rPr lang="en-US" baseline="0" dirty="0" smtClean="0"/>
              <a:t> a developer or administrator must perform at the console of the server. </a:t>
            </a:r>
          </a:p>
          <a:p>
            <a:endParaRPr lang="en-US" baseline="0" dirty="0" smtClean="0"/>
          </a:p>
          <a:p>
            <a:r>
              <a:rPr lang="en-US" baseline="0" dirty="0" smtClean="0"/>
              <a:t>The snippet in the screenshot in this slide demonstrates a process of getting a list where a specific Feature has been activated. It then walks through all these instances it found and upgrades each one.</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12</a:t>
            </a:fld>
            <a:endParaRPr lang="en-US" dirty="0"/>
          </a:p>
        </p:txBody>
      </p:sp>
    </p:spTree>
    <p:extLst>
      <p:ext uri="{BB962C8B-B14F-4D97-AF65-F5344CB8AC3E}">
        <p14:creationId xmlns:p14="http://schemas.microsoft.com/office/powerpoint/2010/main" val="4217836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Bef>
                <a:spcPts val="0"/>
              </a:spcBef>
              <a:defRPr/>
            </a:pPr>
            <a:r>
              <a:rPr lang="en-US" dirty="0"/>
              <a:t>Deploying Apps and Custom Solutions</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Upgrade</a:t>
            </a:r>
            <a:endParaRPr lang="en-US" dirty="0"/>
          </a:p>
        </p:txBody>
      </p:sp>
      <p:sp>
        <p:nvSpPr>
          <p:cNvPr id="3" name="Content Placeholder 2"/>
          <p:cNvSpPr>
            <a:spLocks noGrp="1"/>
          </p:cNvSpPr>
          <p:nvPr>
            <p:ph idx="1"/>
          </p:nvPr>
        </p:nvSpPr>
        <p:spPr/>
        <p:txBody>
          <a:bodyPr/>
          <a:lstStyle/>
          <a:p>
            <a:r>
              <a:rPr lang="en-US" dirty="0" smtClean="0"/>
              <a:t>Used to version feature instances in production</a:t>
            </a:r>
          </a:p>
          <a:p>
            <a:pPr lvl="1"/>
            <a:r>
              <a:rPr lang="en-US" dirty="0" smtClean="0"/>
              <a:t>New with SharePoint 2010</a:t>
            </a:r>
          </a:p>
          <a:p>
            <a:pPr lvl="1"/>
            <a:endParaRPr lang="en-US" dirty="0" smtClean="0"/>
          </a:p>
          <a:p>
            <a:r>
              <a:rPr lang="en-US" dirty="0" smtClean="0"/>
              <a:t>How does it work?</a:t>
            </a:r>
          </a:p>
          <a:p>
            <a:pPr lvl="1"/>
            <a:r>
              <a:rPr lang="en-US" dirty="0" smtClean="0"/>
              <a:t>Feature definition is modified with Upgrade Actions</a:t>
            </a:r>
          </a:p>
          <a:p>
            <a:pPr lvl="1"/>
            <a:r>
              <a:rPr lang="en-US" dirty="0" smtClean="0"/>
              <a:t>New feature definition pushed out using solution update</a:t>
            </a:r>
          </a:p>
          <a:p>
            <a:pPr lvl="1"/>
            <a:r>
              <a:rPr lang="en-US" dirty="0" smtClean="0"/>
              <a:t>Feature instances queried and explicitly upgraded</a:t>
            </a:r>
            <a:endParaRPr lang="en-US" dirty="0"/>
          </a:p>
        </p:txBody>
      </p:sp>
    </p:spTree>
    <p:extLst>
      <p:ext uri="{BB962C8B-B14F-4D97-AF65-F5344CB8AC3E}">
        <p14:creationId xmlns:p14="http://schemas.microsoft.com/office/powerpoint/2010/main" val="4145265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UpgradeActions</a:t>
            </a:r>
            <a:endParaRPr lang="en-US" dirty="0"/>
          </a:p>
        </p:txBody>
      </p:sp>
      <p:sp>
        <p:nvSpPr>
          <p:cNvPr id="3" name="Content Placeholder 2"/>
          <p:cNvSpPr>
            <a:spLocks noGrp="1"/>
          </p:cNvSpPr>
          <p:nvPr>
            <p:ph idx="1"/>
          </p:nvPr>
        </p:nvSpPr>
        <p:spPr/>
        <p:txBody>
          <a:bodyPr/>
          <a:lstStyle/>
          <a:p>
            <a:r>
              <a:rPr lang="en-US" dirty="0" smtClean="0"/>
              <a:t>Instructions for what to do during feature upgrade</a:t>
            </a:r>
          </a:p>
          <a:p>
            <a:pPr lvl="1"/>
            <a:r>
              <a:rPr lang="en-US" sz="1600" b="1" dirty="0" err="1" smtClean="0">
                <a:latin typeface="Lucida Console" pitchFamily="49" charset="0"/>
              </a:rPr>
              <a:t>ApplyElementManifest</a:t>
            </a:r>
            <a:r>
              <a:rPr lang="en-US" sz="1800" dirty="0" smtClean="0"/>
              <a:t> – used to process element manifest</a:t>
            </a:r>
          </a:p>
          <a:p>
            <a:pPr lvl="1"/>
            <a:r>
              <a:rPr lang="en-US" sz="1600" b="1" dirty="0" err="1" smtClean="0">
                <a:latin typeface="Lucida Console" pitchFamily="49" charset="0"/>
              </a:rPr>
              <a:t>CustomUpgradeAction</a:t>
            </a:r>
            <a:r>
              <a:rPr lang="en-US" sz="1800" dirty="0" smtClean="0"/>
              <a:t> – used to execute event handler</a:t>
            </a:r>
          </a:p>
          <a:p>
            <a:pPr lvl="1"/>
            <a:r>
              <a:rPr lang="en-US" sz="1600" b="1" dirty="0" err="1" smtClean="0"/>
              <a:t>MapFile</a:t>
            </a:r>
            <a:r>
              <a:rPr lang="en-US" sz="1800" dirty="0" smtClean="0"/>
              <a:t> – used to remap existing file URL to new physical file</a:t>
            </a:r>
          </a:p>
          <a:p>
            <a:pPr lvl="1"/>
            <a:r>
              <a:rPr lang="en-US" sz="1600" b="1" dirty="0" err="1" smtClean="0"/>
              <a:t>AddContentTypeField</a:t>
            </a:r>
            <a:r>
              <a:rPr lang="en-US" sz="1800" dirty="0" smtClean="0"/>
              <a:t> – used to add new column to existing content type</a:t>
            </a:r>
            <a:endParaRPr lang="en-US" sz="1800" dirty="0"/>
          </a:p>
          <a:p>
            <a:pPr lvl="1"/>
            <a:endParaRPr lang="en-US" sz="1800" dirty="0" smtClean="0"/>
          </a:p>
          <a:p>
            <a:pPr lvl="1"/>
            <a:endParaRPr lang="en-US" sz="2000" dirty="0"/>
          </a:p>
          <a:p>
            <a:pPr lvl="1"/>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846" y="3563553"/>
            <a:ext cx="4784912" cy="19702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Arrow Connector 10"/>
          <p:cNvCxnSpPr/>
          <p:nvPr/>
        </p:nvCxnSpPr>
        <p:spPr>
          <a:xfrm>
            <a:off x="3810000" y="4904317"/>
            <a:ext cx="914400" cy="3534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5042405"/>
            <a:ext cx="3974179" cy="151079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0055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Triggering Feature Upgrade</a:t>
            </a:r>
            <a:endParaRPr lang="en-US" dirty="0"/>
          </a:p>
        </p:txBody>
      </p:sp>
      <p:sp>
        <p:nvSpPr>
          <p:cNvPr id="3" name="Content Placeholder 2"/>
          <p:cNvSpPr>
            <a:spLocks noGrp="1"/>
          </p:cNvSpPr>
          <p:nvPr>
            <p:ph idx="1"/>
          </p:nvPr>
        </p:nvSpPr>
        <p:spPr/>
        <p:txBody>
          <a:bodyPr/>
          <a:lstStyle/>
          <a:p>
            <a:r>
              <a:rPr lang="en-US" dirty="0" smtClean="0"/>
              <a:t>Updating solution do not trigger feature upgrade</a:t>
            </a:r>
          </a:p>
          <a:p>
            <a:pPr lvl="1"/>
            <a:r>
              <a:rPr lang="en-US" dirty="0" smtClean="0"/>
              <a:t>Feature instances must be queried and upgraded</a:t>
            </a:r>
          </a:p>
          <a:p>
            <a:pPr lvl="1"/>
            <a:r>
              <a:rPr lang="en-US" dirty="0" smtClean="0"/>
              <a:t>Typically done using a Windows PowerShell script</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3124200"/>
            <a:ext cx="8334375" cy="2257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33791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SharePoint Solutions</a:t>
            </a:r>
            <a:endParaRPr lang="en-US" dirty="0"/>
          </a:p>
          <a:p>
            <a:pPr lvl="0">
              <a:buFont typeface="Wingdings" panose="05000000000000000000" pitchFamily="2" charset="2"/>
              <a:buChar char="Ø"/>
            </a:pPr>
            <a:r>
              <a:rPr lang="en-US" dirty="0" smtClean="0"/>
              <a:t>The New SharePoint </a:t>
            </a:r>
            <a:r>
              <a:rPr lang="en-US" dirty="0"/>
              <a:t>App </a:t>
            </a:r>
            <a:r>
              <a:rPr lang="en-US" dirty="0" smtClean="0"/>
              <a:t>Model</a:t>
            </a:r>
            <a:endParaRPr lang="en-US" dirty="0"/>
          </a:p>
        </p:txBody>
      </p:sp>
    </p:spTree>
    <p:extLst>
      <p:ext uri="{BB962C8B-B14F-4D97-AF65-F5344CB8AC3E}">
        <p14:creationId xmlns:p14="http://schemas.microsoft.com/office/powerpoint/2010/main" val="1424933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Pain Points with SharePoint Solutions</a:t>
            </a:r>
            <a:endParaRPr lang="en-US" dirty="0"/>
          </a:p>
        </p:txBody>
      </p:sp>
      <p:sp>
        <p:nvSpPr>
          <p:cNvPr id="3" name="Content Placeholder 2"/>
          <p:cNvSpPr>
            <a:spLocks noGrp="1"/>
          </p:cNvSpPr>
          <p:nvPr>
            <p:ph idx="1"/>
          </p:nvPr>
        </p:nvSpPr>
        <p:spPr/>
        <p:txBody>
          <a:bodyPr/>
          <a:lstStyle/>
          <a:p>
            <a:r>
              <a:rPr lang="en-US" dirty="0" smtClean="0"/>
              <a:t>Custom code runs inside SharePoint environment</a:t>
            </a:r>
          </a:p>
          <a:p>
            <a:pPr lvl="1"/>
            <a:r>
              <a:rPr lang="en-US" dirty="0" smtClean="0"/>
              <a:t>This poses risks and compromises scalability.</a:t>
            </a:r>
          </a:p>
          <a:p>
            <a:r>
              <a:rPr lang="en-US" dirty="0" smtClean="0"/>
              <a:t>Custom code has dependencies on DLLs</a:t>
            </a:r>
          </a:p>
          <a:p>
            <a:pPr lvl="1"/>
            <a:r>
              <a:rPr lang="en-US" dirty="0" smtClean="0"/>
              <a:t>Makes it hard to migrate to new versions of SharePoint</a:t>
            </a:r>
          </a:p>
          <a:p>
            <a:r>
              <a:rPr lang="en-US" dirty="0" smtClean="0"/>
              <a:t>Permissions model based entirely on user identity</a:t>
            </a:r>
          </a:p>
          <a:p>
            <a:pPr lvl="1"/>
            <a:r>
              <a:rPr lang="en-US" dirty="0" smtClean="0"/>
              <a:t>You cannot configure permissions for the solution itself</a:t>
            </a:r>
          </a:p>
          <a:p>
            <a:pPr lvl="1"/>
            <a:r>
              <a:rPr lang="en-US" dirty="0" smtClean="0"/>
              <a:t>Impersonation solves the too-little-permissions problem</a:t>
            </a:r>
          </a:p>
          <a:p>
            <a:pPr lvl="1"/>
            <a:r>
              <a:rPr lang="en-US" dirty="0" smtClean="0"/>
              <a:t>Impersonation causes too-many-permissions problem</a:t>
            </a:r>
          </a:p>
          <a:p>
            <a:r>
              <a:rPr lang="en-US" dirty="0" smtClean="0"/>
              <a:t>SharePoint solutions are hard to manage</a:t>
            </a:r>
          </a:p>
          <a:p>
            <a:pPr lvl="1"/>
            <a:r>
              <a:rPr lang="en-US" dirty="0" smtClean="0"/>
              <a:t>They lack effective support and easily understood semantics for distribution, installation and upgrade</a:t>
            </a:r>
          </a:p>
        </p:txBody>
      </p:sp>
    </p:spTree>
    <p:extLst>
      <p:ext uri="{BB962C8B-B14F-4D97-AF65-F5344CB8AC3E}">
        <p14:creationId xmlns:p14="http://schemas.microsoft.com/office/powerpoint/2010/main" val="934101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App Model Overview</a:t>
            </a:r>
            <a:endParaRPr lang="en-US" dirty="0"/>
          </a:p>
        </p:txBody>
      </p:sp>
      <p:sp>
        <p:nvSpPr>
          <p:cNvPr id="3" name="Content Placeholder 2"/>
          <p:cNvSpPr>
            <a:spLocks noGrp="1"/>
          </p:cNvSpPr>
          <p:nvPr>
            <p:ph idx="1"/>
          </p:nvPr>
        </p:nvSpPr>
        <p:spPr/>
        <p:txBody>
          <a:bodyPr/>
          <a:lstStyle/>
          <a:p>
            <a:r>
              <a:rPr lang="en-US" sz="2600" dirty="0" smtClean="0"/>
              <a:t>SharePoint app model based on these assumptions</a:t>
            </a:r>
          </a:p>
          <a:p>
            <a:pPr lvl="1">
              <a:spcBef>
                <a:spcPts val="600"/>
              </a:spcBef>
              <a:spcAft>
                <a:spcPts val="600"/>
              </a:spcAft>
            </a:pPr>
            <a:r>
              <a:rPr lang="en-US" dirty="0" smtClean="0"/>
              <a:t>Apps supported in Office 365 and in on-premises farms</a:t>
            </a:r>
          </a:p>
          <a:p>
            <a:pPr lvl="1">
              <a:spcBef>
                <a:spcPts val="600"/>
              </a:spcBef>
              <a:spcAft>
                <a:spcPts val="600"/>
              </a:spcAft>
            </a:pPr>
            <a:r>
              <a:rPr lang="en-US" dirty="0" smtClean="0"/>
              <a:t>App code never runs in SharePoint host environment</a:t>
            </a:r>
          </a:p>
          <a:p>
            <a:pPr lvl="1">
              <a:spcBef>
                <a:spcPts val="600"/>
              </a:spcBef>
              <a:spcAft>
                <a:spcPts val="600"/>
              </a:spcAft>
            </a:pPr>
            <a:r>
              <a:rPr lang="en-US" dirty="0" smtClean="0"/>
              <a:t>Apps talk to SharePoint using Web service entry points</a:t>
            </a:r>
          </a:p>
          <a:p>
            <a:pPr lvl="1">
              <a:spcBef>
                <a:spcPts val="600"/>
              </a:spcBef>
              <a:spcAft>
                <a:spcPts val="600"/>
              </a:spcAft>
            </a:pPr>
            <a:r>
              <a:rPr lang="en-US" dirty="0" smtClean="0"/>
              <a:t>App code is authenticated and has established identity</a:t>
            </a:r>
          </a:p>
          <a:p>
            <a:pPr lvl="1">
              <a:spcBef>
                <a:spcPts val="600"/>
              </a:spcBef>
              <a:spcAft>
                <a:spcPts val="600"/>
              </a:spcAft>
            </a:pPr>
            <a:r>
              <a:rPr lang="en-US" dirty="0" smtClean="0"/>
              <a:t>App has permissions independent of user permissions</a:t>
            </a:r>
          </a:p>
          <a:p>
            <a:pPr lvl="1">
              <a:spcBef>
                <a:spcPts val="600"/>
              </a:spcBef>
              <a:spcAft>
                <a:spcPts val="600"/>
              </a:spcAft>
            </a:pPr>
            <a:r>
              <a:rPr lang="en-US" dirty="0" smtClean="0"/>
              <a:t>Apps deployed to catalogs using a publishing scheme</a:t>
            </a:r>
          </a:p>
          <a:p>
            <a:pPr lvl="1">
              <a:spcBef>
                <a:spcPts val="600"/>
              </a:spcBef>
              <a:spcAft>
                <a:spcPts val="600"/>
              </a:spcAft>
            </a:pPr>
            <a:r>
              <a:rPr lang="en-US" dirty="0" smtClean="0"/>
              <a:t>Published apps are easier to find, install and upgrade</a:t>
            </a:r>
          </a:p>
        </p:txBody>
      </p:sp>
    </p:spTree>
    <p:extLst>
      <p:ext uri="{BB962C8B-B14F-4D97-AF65-F5344CB8AC3E}">
        <p14:creationId xmlns:p14="http://schemas.microsoft.com/office/powerpoint/2010/main" val="2138741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Service Application Support for Apps</a:t>
            </a:r>
            <a:endParaRPr lang="en-US" dirty="0"/>
          </a:p>
        </p:txBody>
      </p:sp>
      <p:sp>
        <p:nvSpPr>
          <p:cNvPr id="3" name="Content Placeholder 2"/>
          <p:cNvSpPr>
            <a:spLocks noGrp="1"/>
          </p:cNvSpPr>
          <p:nvPr>
            <p:ph idx="1"/>
          </p:nvPr>
        </p:nvSpPr>
        <p:spPr/>
        <p:txBody>
          <a:bodyPr>
            <a:normAutofit/>
          </a:bodyPr>
          <a:lstStyle/>
          <a:p>
            <a:r>
              <a:rPr lang="en-US" dirty="0" smtClean="0"/>
              <a:t>App support requires two service applications</a:t>
            </a:r>
          </a:p>
          <a:p>
            <a:pPr lvl="1"/>
            <a:r>
              <a:rPr lang="en-US" dirty="0" smtClean="0"/>
              <a:t>App Management Service</a:t>
            </a:r>
          </a:p>
          <a:p>
            <a:pPr lvl="1"/>
            <a:r>
              <a:rPr lang="en-US" dirty="0" smtClean="0"/>
              <a:t>Site Subscription Management Service</a:t>
            </a:r>
          </a:p>
          <a:p>
            <a:pPr lvl="1"/>
            <a:endParaRPr lang="en-US" dirty="0" smtClean="0"/>
          </a:p>
          <a:p>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a:p>
            <a:pPr marL="347662" lvl="1" indent="0">
              <a:buNone/>
            </a:pPr>
            <a:r>
              <a:rPr lang="en-US" sz="1800" dirty="0" smtClean="0">
                <a:solidFill>
                  <a:srgbClr val="FF0000"/>
                </a:solidFill>
              </a:rPr>
              <a:t>These two services must be created in on-premises farms to support apps</a:t>
            </a:r>
            <a:endParaRPr lang="en-US" sz="1800" dirty="0">
              <a:solidFill>
                <a:srgbClr val="FF0000"/>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19200" y="2895600"/>
            <a:ext cx="5067300" cy="27570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3059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 Installation Scopes</a:t>
            </a:r>
            <a:endParaRPr lang="en-US" dirty="0"/>
          </a:p>
        </p:txBody>
      </p:sp>
      <p:sp>
        <p:nvSpPr>
          <p:cNvPr id="3" name="Content Placeholder 2"/>
          <p:cNvSpPr>
            <a:spLocks noGrp="1"/>
          </p:cNvSpPr>
          <p:nvPr>
            <p:ph idx="1"/>
          </p:nvPr>
        </p:nvSpPr>
        <p:spPr/>
        <p:txBody>
          <a:bodyPr/>
          <a:lstStyle/>
          <a:p>
            <a:r>
              <a:rPr lang="en-US" dirty="0" smtClean="0"/>
              <a:t>Site-Scoped Installation</a:t>
            </a:r>
          </a:p>
          <a:p>
            <a:pPr lvl="1"/>
            <a:r>
              <a:rPr lang="en-US" dirty="0" smtClean="0"/>
              <a:t>App is installed in a specific site</a:t>
            </a:r>
          </a:p>
          <a:p>
            <a:pPr lvl="1"/>
            <a:r>
              <a:rPr lang="en-US" dirty="0" smtClean="0"/>
              <a:t>App is launched from same site</a:t>
            </a:r>
          </a:p>
          <a:p>
            <a:pPr lvl="1"/>
            <a:r>
              <a:rPr lang="en-US" dirty="0" smtClean="0"/>
              <a:t>This site is known as </a:t>
            </a:r>
            <a:r>
              <a:rPr lang="en-US" b="1" dirty="0" smtClean="0"/>
              <a:t>host web</a:t>
            </a:r>
          </a:p>
          <a:p>
            <a:pPr lvl="1"/>
            <a:endParaRPr lang="en-US" dirty="0" smtClean="0"/>
          </a:p>
          <a:p>
            <a:pPr lvl="1"/>
            <a:endParaRPr lang="en-US" dirty="0" smtClean="0"/>
          </a:p>
          <a:p>
            <a:r>
              <a:rPr lang="en-US" dirty="0" smtClean="0"/>
              <a:t>Tenancy-scoped Installation</a:t>
            </a:r>
          </a:p>
          <a:p>
            <a:pPr lvl="1"/>
            <a:r>
              <a:rPr lang="en-US" dirty="0" smtClean="0"/>
              <a:t>App installed into app catalog site</a:t>
            </a:r>
          </a:p>
          <a:p>
            <a:pPr lvl="1"/>
            <a:r>
              <a:rPr lang="en-US" dirty="0" smtClean="0"/>
              <a:t>App made available many host webs</a:t>
            </a:r>
          </a:p>
          <a:p>
            <a:pPr lvl="1"/>
            <a:r>
              <a:rPr lang="en-US" dirty="0" smtClean="0"/>
              <a:t>Host webs access one app instance</a:t>
            </a:r>
          </a:p>
          <a:p>
            <a:pPr lvl="1"/>
            <a:r>
              <a:rPr lang="en-US" dirty="0" smtClean="0"/>
              <a:t>Centralizes app management</a:t>
            </a:r>
            <a:endParaRPr lang="en-US" dirty="0"/>
          </a:p>
        </p:txBody>
      </p:sp>
      <p:pic>
        <p:nvPicPr>
          <p:cNvPr id="7" name="Picture 6"/>
          <p:cNvPicPr>
            <a:picLocks noChangeAspect="1"/>
          </p:cNvPicPr>
          <p:nvPr/>
        </p:nvPicPr>
        <p:blipFill>
          <a:blip r:embed="rId2"/>
          <a:stretch>
            <a:fillRect/>
          </a:stretch>
        </p:blipFill>
        <p:spPr>
          <a:xfrm>
            <a:off x="6416000" y="1752600"/>
            <a:ext cx="2408000" cy="1171200"/>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3"/>
          <a:stretch>
            <a:fillRect/>
          </a:stretch>
        </p:blipFill>
        <p:spPr>
          <a:xfrm>
            <a:off x="6477000" y="4648200"/>
            <a:ext cx="2408000" cy="1497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6766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App Architecture</a:t>
            </a:r>
            <a:endParaRPr lang="en-US" dirty="0"/>
          </a:p>
        </p:txBody>
      </p:sp>
      <p:sp>
        <p:nvSpPr>
          <p:cNvPr id="3" name="Content Placeholder 2"/>
          <p:cNvSpPr>
            <a:spLocks noGrp="1"/>
          </p:cNvSpPr>
          <p:nvPr>
            <p:ph idx="1"/>
          </p:nvPr>
        </p:nvSpPr>
        <p:spPr/>
        <p:txBody>
          <a:bodyPr/>
          <a:lstStyle/>
          <a:p>
            <a:r>
              <a:rPr lang="en-US" dirty="0" smtClean="0"/>
              <a:t>SharePoint-hosted apps</a:t>
            </a:r>
          </a:p>
          <a:p>
            <a:pPr lvl="1"/>
            <a:r>
              <a:rPr lang="en-US" dirty="0" smtClean="0"/>
              <a:t>App resources added to SharePoint host</a:t>
            </a:r>
          </a:p>
          <a:p>
            <a:pPr lvl="1"/>
            <a:r>
              <a:rPr lang="en-US" dirty="0" smtClean="0"/>
              <a:t>Stored in child site known as </a:t>
            </a:r>
            <a:r>
              <a:rPr lang="en-US" b="1" dirty="0" smtClean="0"/>
              <a:t>app web</a:t>
            </a:r>
          </a:p>
          <a:p>
            <a:pPr lvl="1"/>
            <a:r>
              <a:rPr lang="en-US" dirty="0" smtClean="0"/>
              <a:t>App can have client-side code</a:t>
            </a:r>
          </a:p>
          <a:p>
            <a:pPr lvl="1"/>
            <a:r>
              <a:rPr lang="en-US" dirty="0" smtClean="0"/>
              <a:t>App cannot have server-side code</a:t>
            </a:r>
          </a:p>
          <a:p>
            <a:pPr lvl="1"/>
            <a:endParaRPr lang="en-US" dirty="0" smtClean="0"/>
          </a:p>
          <a:p>
            <a:r>
              <a:rPr lang="en-US" dirty="0" smtClean="0"/>
              <a:t>Cloud-hosted apps</a:t>
            </a:r>
          </a:p>
          <a:p>
            <a:pPr lvl="1"/>
            <a:r>
              <a:rPr lang="en-US" dirty="0" smtClean="0"/>
              <a:t>App resources deployed on remote server</a:t>
            </a:r>
          </a:p>
          <a:p>
            <a:pPr lvl="1"/>
            <a:r>
              <a:rPr lang="en-US" dirty="0" smtClean="0"/>
              <a:t>Remote site known as </a:t>
            </a:r>
            <a:r>
              <a:rPr lang="en-US" b="1" dirty="0" smtClean="0"/>
              <a:t>remote web</a:t>
            </a:r>
          </a:p>
          <a:p>
            <a:pPr lvl="1"/>
            <a:r>
              <a:rPr lang="en-US" dirty="0" smtClean="0"/>
              <a:t>App can have client-side code</a:t>
            </a:r>
          </a:p>
          <a:p>
            <a:pPr lvl="1"/>
            <a:r>
              <a:rPr lang="en-US" dirty="0" smtClean="0"/>
              <a:t>App can have server-side code</a:t>
            </a:r>
          </a:p>
        </p:txBody>
      </p:sp>
      <p:grpSp>
        <p:nvGrpSpPr>
          <p:cNvPr id="13" name="Group 12"/>
          <p:cNvGrpSpPr/>
          <p:nvPr/>
        </p:nvGrpSpPr>
        <p:grpSpPr>
          <a:xfrm>
            <a:off x="7010400" y="1142999"/>
            <a:ext cx="1746777" cy="5550777"/>
            <a:chOff x="7391400" y="1143000"/>
            <a:chExt cx="1594377" cy="5066492"/>
          </a:xfrm>
        </p:grpSpPr>
        <p:pic>
          <p:nvPicPr>
            <p:cNvPr id="11" name="Picture 10"/>
            <p:cNvPicPr>
              <a:picLocks noChangeAspect="1"/>
            </p:cNvPicPr>
            <p:nvPr/>
          </p:nvPicPr>
          <p:blipFill>
            <a:blip r:embed="rId2"/>
            <a:stretch>
              <a:fillRect/>
            </a:stretch>
          </p:blipFill>
          <p:spPr>
            <a:xfrm>
              <a:off x="7391400" y="1143000"/>
              <a:ext cx="1568000" cy="2227200"/>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a:blip r:embed="rId3"/>
            <a:stretch>
              <a:fillRect/>
            </a:stretch>
          </p:blipFill>
          <p:spPr>
            <a:xfrm>
              <a:off x="7417777" y="3569492"/>
              <a:ext cx="1568000" cy="2640000"/>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3134554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 Hosting Models</a:t>
            </a:r>
            <a:endParaRPr lang="en-US" dirty="0"/>
          </a:p>
        </p:txBody>
      </p:sp>
      <p:sp>
        <p:nvSpPr>
          <p:cNvPr id="3" name="Content Placeholder 2"/>
          <p:cNvSpPr>
            <a:spLocks noGrp="1"/>
          </p:cNvSpPr>
          <p:nvPr>
            <p:ph idx="1"/>
          </p:nvPr>
        </p:nvSpPr>
        <p:spPr/>
        <p:txBody>
          <a:bodyPr/>
          <a:lstStyle/>
          <a:p>
            <a:r>
              <a:rPr lang="en-US" smtClean="0"/>
              <a:t>SharePoint-hosted App</a:t>
            </a:r>
          </a:p>
          <a:p>
            <a:pPr lvl="1"/>
            <a:r>
              <a:rPr lang="en-US" smtClean="0"/>
              <a:t>App deployed to app web created under child site</a:t>
            </a:r>
          </a:p>
          <a:p>
            <a:endParaRPr lang="en-US" smtClean="0"/>
          </a:p>
          <a:p>
            <a:r>
              <a:rPr lang="en-US" smtClean="0"/>
              <a:t>Provider-hosted App</a:t>
            </a:r>
          </a:p>
          <a:p>
            <a:pPr lvl="1"/>
            <a:r>
              <a:rPr lang="en-US" smtClean="0"/>
              <a:t>App deployed to remote web on remote web server</a:t>
            </a:r>
          </a:p>
          <a:p>
            <a:pPr lvl="1"/>
            <a:r>
              <a:rPr lang="en-US" smtClean="0"/>
              <a:t>Developer deploys remote web prior to app installation</a:t>
            </a:r>
          </a:p>
          <a:p>
            <a:endParaRPr lang="en-US" smtClean="0"/>
          </a:p>
          <a:p>
            <a:r>
              <a:rPr lang="en-US" smtClean="0"/>
              <a:t>Autohosted App</a:t>
            </a:r>
          </a:p>
          <a:p>
            <a:pPr lvl="1"/>
            <a:r>
              <a:rPr lang="en-US" smtClean="0"/>
              <a:t>App deployed to remote web in Office 365 environment</a:t>
            </a:r>
          </a:p>
          <a:p>
            <a:pPr lvl="1"/>
            <a:r>
              <a:rPr lang="en-US" smtClean="0"/>
              <a:t>Office 365 deploys remote web during app installation</a:t>
            </a:r>
            <a:endParaRPr lang="en-US" dirty="0" smtClean="0"/>
          </a:p>
        </p:txBody>
      </p:sp>
    </p:spTree>
    <p:extLst>
      <p:ext uri="{BB962C8B-B14F-4D97-AF65-F5344CB8AC3E}">
        <p14:creationId xmlns:p14="http://schemas.microsoft.com/office/powerpoint/2010/main" val="2435606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lvl="0"/>
            <a:r>
              <a:rPr lang="en-US" dirty="0"/>
              <a:t>SharePoint Solutions</a:t>
            </a:r>
          </a:p>
          <a:p>
            <a:pPr lvl="0"/>
            <a:r>
              <a:rPr lang="en-US" dirty="0"/>
              <a:t>The New SharePoint App </a:t>
            </a:r>
            <a:r>
              <a:rPr lang="en-US" dirty="0" smtClean="0"/>
              <a:t>Model</a:t>
            </a:r>
            <a:endParaRPr lang="en-US" dirty="0"/>
          </a:p>
        </p:txBody>
      </p:sp>
    </p:spTree>
    <p:extLst>
      <p:ext uri="{BB962C8B-B14F-4D97-AF65-F5344CB8AC3E}">
        <p14:creationId xmlns:p14="http://schemas.microsoft.com/office/powerpoint/2010/main" val="3903583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Distribution Overview</a:t>
            </a:r>
            <a:endParaRPr lang="en-US" dirty="0"/>
          </a:p>
        </p:txBody>
      </p:sp>
      <p:sp>
        <p:nvSpPr>
          <p:cNvPr id="3" name="Content Placeholder 2"/>
          <p:cNvSpPr>
            <a:spLocks noGrp="1"/>
          </p:cNvSpPr>
          <p:nvPr>
            <p:ph idx="1"/>
          </p:nvPr>
        </p:nvSpPr>
        <p:spPr/>
        <p:txBody>
          <a:bodyPr/>
          <a:lstStyle/>
          <a:p>
            <a:r>
              <a:rPr lang="en-US" dirty="0" smtClean="0"/>
              <a:t>App Packaging</a:t>
            </a:r>
          </a:p>
          <a:p>
            <a:pPr lvl="1"/>
            <a:r>
              <a:rPr lang="en-US" dirty="0" smtClean="0"/>
              <a:t>Packaging app resources for distribution</a:t>
            </a:r>
            <a:endParaRPr lang="en-US" dirty="0"/>
          </a:p>
          <a:p>
            <a:pPr>
              <a:lnSpc>
                <a:spcPct val="150000"/>
              </a:lnSpc>
            </a:pPr>
            <a:r>
              <a:rPr lang="en-US" dirty="0" smtClean="0"/>
              <a:t>App Publication</a:t>
            </a:r>
          </a:p>
          <a:p>
            <a:pPr lvl="1"/>
            <a:r>
              <a:rPr lang="en-US" dirty="0" smtClean="0"/>
              <a:t>Making app available for installation and upgrade</a:t>
            </a:r>
            <a:endParaRPr lang="en-US" dirty="0"/>
          </a:p>
          <a:p>
            <a:pPr>
              <a:lnSpc>
                <a:spcPct val="150000"/>
              </a:lnSpc>
            </a:pPr>
            <a:r>
              <a:rPr lang="en-US" dirty="0" smtClean="0"/>
              <a:t>App Installation</a:t>
            </a:r>
          </a:p>
          <a:p>
            <a:pPr lvl="1"/>
            <a:r>
              <a:rPr lang="en-US" dirty="0" smtClean="0"/>
              <a:t>Make app available for use</a:t>
            </a:r>
            <a:endParaRPr lang="en-US" dirty="0"/>
          </a:p>
          <a:p>
            <a:pPr>
              <a:lnSpc>
                <a:spcPct val="150000"/>
              </a:lnSpc>
            </a:pPr>
            <a:r>
              <a:rPr lang="en-US" dirty="0" smtClean="0"/>
              <a:t>App Upgrade</a:t>
            </a:r>
          </a:p>
          <a:p>
            <a:pPr lvl="1"/>
            <a:r>
              <a:rPr lang="en-US" dirty="0" smtClean="0"/>
              <a:t>Replace current version of app with newer versio</a:t>
            </a:r>
            <a:r>
              <a:rPr lang="en-US" dirty="0"/>
              <a:t>n</a:t>
            </a:r>
          </a:p>
        </p:txBody>
      </p:sp>
    </p:spTree>
    <p:extLst>
      <p:ext uri="{BB962C8B-B14F-4D97-AF65-F5344CB8AC3E}">
        <p14:creationId xmlns:p14="http://schemas.microsoft.com/office/powerpoint/2010/main" val="594127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Package</a:t>
            </a:r>
            <a:endParaRPr lang="en-US" dirty="0"/>
          </a:p>
        </p:txBody>
      </p:sp>
      <p:sp>
        <p:nvSpPr>
          <p:cNvPr id="3" name="Content Placeholder 2"/>
          <p:cNvSpPr>
            <a:spLocks noGrp="1"/>
          </p:cNvSpPr>
          <p:nvPr>
            <p:ph idx="1"/>
          </p:nvPr>
        </p:nvSpPr>
        <p:spPr/>
        <p:txBody>
          <a:bodyPr/>
          <a:lstStyle/>
          <a:p>
            <a:r>
              <a:rPr lang="en-US" dirty="0" smtClean="0"/>
              <a:t>SharePoint apps distributed using app packages</a:t>
            </a:r>
          </a:p>
          <a:p>
            <a:pPr lvl="1"/>
            <a:r>
              <a:rPr lang="en-US" dirty="0" smtClean="0"/>
              <a:t>App package is ZIP archive file with .app extension</a:t>
            </a:r>
          </a:p>
          <a:p>
            <a:pPr lvl="1"/>
            <a:r>
              <a:rPr lang="en-US" dirty="0" smtClean="0"/>
              <a:t>Built according to Open Package Convention (OPC)</a:t>
            </a:r>
          </a:p>
          <a:p>
            <a:pPr lvl="1"/>
            <a:r>
              <a:rPr lang="en-US" dirty="0" smtClean="0"/>
              <a:t>Same packaging format used in Apps for Office</a:t>
            </a:r>
          </a:p>
          <a:p>
            <a:pPr lvl="1"/>
            <a:r>
              <a:rPr lang="en-US" dirty="0" smtClean="0"/>
              <a:t>App package must contain Appmanifest.xml</a:t>
            </a:r>
          </a:p>
          <a:p>
            <a:pPr lvl="1"/>
            <a:r>
              <a:rPr lang="en-US" dirty="0"/>
              <a:t>A</a:t>
            </a:r>
            <a:r>
              <a:rPr lang="en-US" dirty="0" smtClean="0"/>
              <a:t>pp package will often contain file for app icon</a:t>
            </a:r>
            <a:endParaRPr lang="en-US" dirty="0"/>
          </a:p>
        </p:txBody>
      </p:sp>
      <p:pic>
        <p:nvPicPr>
          <p:cNvPr id="4" name="Picture 3"/>
          <p:cNvPicPr>
            <a:picLocks noChangeAspect="1"/>
          </p:cNvPicPr>
          <p:nvPr/>
        </p:nvPicPr>
        <p:blipFill>
          <a:blip r:embed="rId2"/>
          <a:stretch>
            <a:fillRect/>
          </a:stretch>
        </p:blipFill>
        <p:spPr>
          <a:xfrm>
            <a:off x="2607744" y="4343400"/>
            <a:ext cx="3928512" cy="1981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9069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Apps</a:t>
            </a:r>
            <a:endParaRPr lang="en-US" dirty="0"/>
          </a:p>
        </p:txBody>
      </p:sp>
      <p:sp>
        <p:nvSpPr>
          <p:cNvPr id="3" name="Content Placeholder 2"/>
          <p:cNvSpPr>
            <a:spLocks noGrp="1"/>
          </p:cNvSpPr>
          <p:nvPr>
            <p:ph idx="1"/>
          </p:nvPr>
        </p:nvSpPr>
        <p:spPr/>
        <p:txBody>
          <a:bodyPr/>
          <a:lstStyle/>
          <a:p>
            <a:r>
              <a:rPr lang="en-US" dirty="0" smtClean="0"/>
              <a:t>App distributed based on publishing scheme</a:t>
            </a:r>
          </a:p>
          <a:p>
            <a:pPr lvl="1"/>
            <a:r>
              <a:rPr lang="en-US" dirty="0" smtClean="0"/>
              <a:t>Publishing involves uploading app package to catalog</a:t>
            </a:r>
          </a:p>
          <a:p>
            <a:pPr lvl="1"/>
            <a:r>
              <a:rPr lang="en-US" dirty="0" smtClean="0"/>
              <a:t>Provides better app discovery, installation and upgrade</a:t>
            </a:r>
          </a:p>
          <a:p>
            <a:pPr>
              <a:lnSpc>
                <a:spcPct val="150000"/>
              </a:lnSpc>
            </a:pPr>
            <a:r>
              <a:rPr lang="en-US" dirty="0" smtClean="0"/>
              <a:t>Office Store is catalog available to general public</a:t>
            </a:r>
          </a:p>
          <a:p>
            <a:pPr lvl="1"/>
            <a:r>
              <a:rPr lang="en-US" dirty="0" smtClean="0"/>
              <a:t>Developers publish apps to Office Store</a:t>
            </a:r>
          </a:p>
          <a:p>
            <a:pPr lvl="1"/>
            <a:r>
              <a:rPr lang="en-US" dirty="0" smtClean="0"/>
              <a:t>Anyone can discover apps and purchase/install them</a:t>
            </a:r>
            <a:endParaRPr lang="en-US" dirty="0"/>
          </a:p>
          <a:p>
            <a:pPr>
              <a:lnSpc>
                <a:spcPct val="150000"/>
              </a:lnSpc>
            </a:pPr>
            <a:r>
              <a:rPr lang="en-US" dirty="0" smtClean="0"/>
              <a:t>App catalog site for publishing at private scope</a:t>
            </a:r>
          </a:p>
          <a:p>
            <a:pPr lvl="1"/>
            <a:r>
              <a:rPr lang="en-US" dirty="0" smtClean="0"/>
              <a:t>Implemented as a SharePoint site collection</a:t>
            </a:r>
          </a:p>
          <a:p>
            <a:pPr lvl="1"/>
            <a:r>
              <a:rPr lang="en-US" dirty="0" smtClean="0"/>
              <a:t>Used in Office 365 tenancies and in on-premise farms</a:t>
            </a:r>
          </a:p>
          <a:p>
            <a:pPr lvl="1"/>
            <a:r>
              <a:rPr lang="en-US" dirty="0" smtClean="0"/>
              <a:t>Must be explicitly created in on-premises farm</a:t>
            </a:r>
            <a:endParaRPr lang="en-US" dirty="0"/>
          </a:p>
        </p:txBody>
      </p:sp>
    </p:spTree>
    <p:extLst>
      <p:ext uri="{BB962C8B-B14F-4D97-AF65-F5344CB8AC3E}">
        <p14:creationId xmlns:p14="http://schemas.microsoft.com/office/powerpoint/2010/main" val="1780361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App </a:t>
            </a:r>
            <a:r>
              <a:rPr lang="en-US" dirty="0"/>
              <a:t>C</a:t>
            </a:r>
            <a:r>
              <a:rPr lang="en-US" dirty="0" smtClean="0"/>
              <a:t>atalog </a:t>
            </a:r>
            <a:r>
              <a:rPr lang="en-US" dirty="0"/>
              <a:t>S</a:t>
            </a:r>
            <a:r>
              <a:rPr lang="en-US" dirty="0" smtClean="0"/>
              <a:t>ite</a:t>
            </a:r>
            <a:endParaRPr lang="en-US" dirty="0"/>
          </a:p>
        </p:txBody>
      </p:sp>
      <p:sp>
        <p:nvSpPr>
          <p:cNvPr id="3" name="Content Placeholder 2"/>
          <p:cNvSpPr>
            <a:spLocks noGrp="1"/>
          </p:cNvSpPr>
          <p:nvPr>
            <p:ph idx="1"/>
          </p:nvPr>
        </p:nvSpPr>
        <p:spPr/>
        <p:txBody>
          <a:bodyPr/>
          <a:lstStyle/>
          <a:p>
            <a:r>
              <a:rPr lang="en-US" dirty="0" smtClean="0"/>
              <a:t>App catalog site created in Central Administration</a:t>
            </a:r>
          </a:p>
          <a:p>
            <a:pPr lvl="1"/>
            <a:r>
              <a:rPr lang="en-US" dirty="0" smtClean="0"/>
              <a:t>App catalog site is created at web application scope</a:t>
            </a:r>
          </a:p>
          <a:p>
            <a:pPr lvl="1"/>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90700" y="2589876"/>
            <a:ext cx="5562600" cy="40305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6216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Apps for SharePoint Document Library</a:t>
            </a:r>
            <a:endParaRPr lang="en-US" dirty="0"/>
          </a:p>
        </p:txBody>
      </p:sp>
      <p:sp>
        <p:nvSpPr>
          <p:cNvPr id="3" name="Content Placeholder 2"/>
          <p:cNvSpPr>
            <a:spLocks noGrp="1"/>
          </p:cNvSpPr>
          <p:nvPr>
            <p:ph idx="1"/>
          </p:nvPr>
        </p:nvSpPr>
        <p:spPr/>
        <p:txBody>
          <a:bodyPr/>
          <a:lstStyle/>
          <a:p>
            <a:r>
              <a:rPr lang="en-US" dirty="0" smtClean="0"/>
              <a:t>App catalog site contains support for...</a:t>
            </a:r>
          </a:p>
          <a:p>
            <a:pPr lvl="1"/>
            <a:r>
              <a:rPr lang="en-US" dirty="0" smtClean="0"/>
              <a:t>Publishing SharePoint apps</a:t>
            </a:r>
          </a:p>
          <a:p>
            <a:pPr lvl="1"/>
            <a:r>
              <a:rPr lang="en-US" dirty="0" smtClean="0"/>
              <a:t>Publishing Apps for Office</a:t>
            </a:r>
          </a:p>
          <a:p>
            <a:pPr lvl="1"/>
            <a:r>
              <a:rPr lang="en-US" dirty="0" smtClean="0"/>
              <a:t>Managing user request for apps</a:t>
            </a:r>
            <a:endParaRPr lang="en-US" dirty="0"/>
          </a:p>
          <a:p>
            <a:r>
              <a:rPr lang="en-US" dirty="0" smtClean="0"/>
              <a:t>Apps for SharePoint is special document library</a:t>
            </a:r>
          </a:p>
          <a:p>
            <a:pPr lvl="1"/>
            <a:r>
              <a:rPr lang="en-US" dirty="0" smtClean="0"/>
              <a:t>It's the place where you publish SharePoint apps</a:t>
            </a:r>
          </a:p>
          <a:p>
            <a:pPr lvl="1"/>
            <a:r>
              <a:rPr lang="en-US" dirty="0" smtClean="0"/>
              <a:t>You upload app package and add related metadata</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97771" y="4876800"/>
            <a:ext cx="7948458" cy="1752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7936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Installing Apps</a:t>
            </a:r>
            <a:endParaRPr lang="en-US" dirty="0"/>
          </a:p>
        </p:txBody>
      </p:sp>
      <p:sp>
        <p:nvSpPr>
          <p:cNvPr id="3" name="Content Placeholder 2"/>
          <p:cNvSpPr>
            <a:spLocks noGrp="1"/>
          </p:cNvSpPr>
          <p:nvPr>
            <p:ph idx="1"/>
          </p:nvPr>
        </p:nvSpPr>
        <p:spPr>
          <a:xfrm>
            <a:off x="381000" y="1447800"/>
            <a:ext cx="8382000" cy="4724400"/>
          </a:xfrm>
        </p:spPr>
        <p:txBody>
          <a:bodyPr/>
          <a:lstStyle/>
          <a:p>
            <a:r>
              <a:rPr lang="en-US" dirty="0" smtClean="0"/>
              <a:t>You must be administrator of site to install an app</a:t>
            </a:r>
          </a:p>
          <a:p>
            <a:pPr lvl="1"/>
            <a:r>
              <a:rPr lang="en-US" dirty="0" smtClean="0"/>
              <a:t>Click </a:t>
            </a:r>
            <a:r>
              <a:rPr lang="en-US" b="1" dirty="0" smtClean="0"/>
              <a:t>add an app </a:t>
            </a:r>
            <a:r>
              <a:rPr lang="en-US" dirty="0" smtClean="0"/>
              <a:t>link on Site Contents page</a:t>
            </a:r>
          </a:p>
          <a:p>
            <a:pPr lvl="2"/>
            <a:r>
              <a:rPr lang="en-US" dirty="0" smtClean="0"/>
              <a:t>this takes you to app discovery page (addanapp.aspx)</a:t>
            </a:r>
          </a:p>
          <a:p>
            <a:pPr lvl="1"/>
            <a:r>
              <a:rPr lang="en-US" dirty="0" smtClean="0"/>
              <a:t>Click on app tile to install it</a:t>
            </a:r>
          </a:p>
          <a:p>
            <a:pPr lvl="1"/>
            <a:r>
              <a:rPr lang="en-US" dirty="0" smtClean="0"/>
              <a:t>After installation, app tile added to Site Contents page</a:t>
            </a:r>
          </a:p>
          <a:p>
            <a:pPr lvl="2"/>
            <a:r>
              <a:rPr lang="en-US" dirty="0" smtClean="0"/>
              <a:t>app tile provides fly-out menu to assist with app management</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495800"/>
            <a:ext cx="5257800" cy="2209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70500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Apps at Tenancy Scope</a:t>
            </a:r>
          </a:p>
        </p:txBody>
      </p:sp>
      <p:sp>
        <p:nvSpPr>
          <p:cNvPr id="3" name="Content Placeholder 2"/>
          <p:cNvSpPr>
            <a:spLocks noGrp="1"/>
          </p:cNvSpPr>
          <p:nvPr>
            <p:ph idx="1"/>
          </p:nvPr>
        </p:nvSpPr>
        <p:spPr/>
        <p:txBody>
          <a:bodyPr/>
          <a:lstStyle/>
          <a:p>
            <a:r>
              <a:rPr lang="en-US" dirty="0" smtClean="0"/>
              <a:t>App catalog site used for tenancy-scoped install</a:t>
            </a:r>
          </a:p>
          <a:p>
            <a:pPr lvl="1"/>
            <a:r>
              <a:rPr lang="en-US" dirty="0" smtClean="0"/>
              <a:t>Step 1: Publish app to </a:t>
            </a:r>
            <a:r>
              <a:rPr lang="en-US" dirty="0"/>
              <a:t>app catalog </a:t>
            </a:r>
            <a:r>
              <a:rPr lang="en-US" dirty="0" smtClean="0"/>
              <a:t>site</a:t>
            </a:r>
          </a:p>
          <a:p>
            <a:pPr lvl="1"/>
            <a:r>
              <a:rPr lang="en-US" dirty="0"/>
              <a:t>Step </a:t>
            </a:r>
            <a:r>
              <a:rPr lang="en-US" dirty="0" smtClean="0"/>
              <a:t>2: Install app in same app </a:t>
            </a:r>
            <a:r>
              <a:rPr lang="en-US" dirty="0"/>
              <a:t>catalog </a:t>
            </a:r>
            <a:r>
              <a:rPr lang="en-US" dirty="0" smtClean="0"/>
              <a:t>site</a:t>
            </a:r>
          </a:p>
          <a:p>
            <a:pPr lvl="1"/>
            <a:r>
              <a:rPr lang="en-US" dirty="0"/>
              <a:t>Step </a:t>
            </a:r>
            <a:r>
              <a:rPr lang="en-US" dirty="0" smtClean="0"/>
              <a:t>3: Configure app to make it available in other sites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43636" y="3478870"/>
            <a:ext cx="5656729" cy="284573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4466665" y="5629835"/>
            <a:ext cx="3581400" cy="685800"/>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600" b="1" dirty="0" smtClean="0">
                <a:solidFill>
                  <a:schemeClr val="tx1">
                    <a:lumMod val="75000"/>
                    <a:lumOff val="25000"/>
                  </a:schemeClr>
                </a:solidFill>
              </a:rPr>
              <a:t>Deployment </a:t>
            </a:r>
            <a:r>
              <a:rPr lang="en-US" sz="1600" dirty="0" smtClean="0">
                <a:solidFill>
                  <a:schemeClr val="tx1">
                    <a:lumMod val="75000"/>
                    <a:lumOff val="25000"/>
                  </a:schemeClr>
                </a:solidFill>
              </a:rPr>
              <a:t>command only appears for apps installed in app catalog sites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1784092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Overview of SharePoint app upgrade process</a:t>
            </a:r>
          </a:p>
          <a:p>
            <a:pPr lvl="1"/>
            <a:r>
              <a:rPr lang="en-US" dirty="0" smtClean="0"/>
              <a:t>App catalog tracks current version number of app</a:t>
            </a:r>
          </a:p>
          <a:p>
            <a:pPr lvl="1"/>
            <a:r>
              <a:rPr lang="en-US" dirty="0" smtClean="0"/>
              <a:t>SharePoint host records app version at install time</a:t>
            </a:r>
          </a:p>
          <a:p>
            <a:pPr lvl="1"/>
            <a:r>
              <a:rPr lang="en-US" dirty="0" smtClean="0"/>
              <a:t>Updated version of app can be uploaded to app catalog</a:t>
            </a:r>
          </a:p>
          <a:p>
            <a:pPr lvl="1"/>
            <a:r>
              <a:rPr lang="en-US" dirty="0" smtClean="0"/>
              <a:t>SharePoint host notifies user when there's new version</a:t>
            </a:r>
            <a:endParaRPr lang="en-US" dirty="0"/>
          </a:p>
          <a:p>
            <a:pPr marL="347662" lvl="1" indent="0">
              <a:buNone/>
            </a:pPr>
            <a:endParaRPr lang="en-US" dirty="0" smtClean="0"/>
          </a:p>
          <a:p>
            <a:pPr marL="347662" lvl="1" indent="0">
              <a:buNone/>
            </a:pPr>
            <a:endParaRPr lang="en-US" dirty="0"/>
          </a:p>
          <a:p>
            <a:pPr>
              <a:lnSpc>
                <a:spcPct val="150000"/>
              </a:lnSpc>
            </a:pPr>
            <a:endParaRPr lang="en-US" dirty="0" smtClean="0"/>
          </a:p>
          <a:p>
            <a:pPr>
              <a:lnSpc>
                <a:spcPct val="150000"/>
              </a:lnSpc>
            </a:pPr>
            <a:r>
              <a:rPr lang="en-US" dirty="0" smtClean="0"/>
              <a:t>User makes choice whether upgrade or not</a:t>
            </a:r>
          </a:p>
          <a:p>
            <a:pPr lvl="1"/>
            <a:r>
              <a:rPr lang="en-US" dirty="0" smtClean="0"/>
              <a:t>User is never forced to upgrade</a:t>
            </a:r>
          </a:p>
          <a:p>
            <a:pPr lvl="1"/>
            <a:r>
              <a:rPr lang="en-US" dirty="0" smtClean="0"/>
              <a:t>If user decides to upgrade, it involves clicking a button</a:t>
            </a:r>
          </a:p>
          <a:p>
            <a:pPr lvl="1"/>
            <a:r>
              <a:rPr lang="en-US" dirty="0" smtClean="0"/>
              <a:t>Provider-hosted apps must support multiple versions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605592"/>
            <a:ext cx="3048001" cy="1118808"/>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r>
              <a:rPr lang="en-US" dirty="0" smtClean="0"/>
              <a:t>Upgrading Apps</a:t>
            </a:r>
            <a:endParaRPr lang="en-US" dirty="0"/>
          </a:p>
        </p:txBody>
      </p:sp>
    </p:spTree>
    <p:extLst>
      <p:ext uri="{BB962C8B-B14F-4D97-AF65-F5344CB8AC3E}">
        <p14:creationId xmlns:p14="http://schemas.microsoft.com/office/powerpoint/2010/main" val="1168028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SharePoint Solutions</a:t>
            </a:r>
            <a:endParaRPr lang="en-US" dirty="0"/>
          </a:p>
          <a:p>
            <a:pPr lvl="0">
              <a:buFont typeface="Wingdings" panose="05000000000000000000" pitchFamily="2" charset="2"/>
              <a:buChar char="ü"/>
            </a:pPr>
            <a:r>
              <a:rPr lang="en-US" dirty="0" smtClean="0"/>
              <a:t>The New SharePoint </a:t>
            </a:r>
            <a:r>
              <a:rPr lang="en-US" dirty="0"/>
              <a:t>App </a:t>
            </a:r>
            <a:r>
              <a:rPr lang="en-US" dirty="0" smtClean="0"/>
              <a:t>Model</a:t>
            </a:r>
            <a:endParaRPr lang="en-US" dirty="0"/>
          </a:p>
        </p:txBody>
      </p:sp>
    </p:spTree>
    <p:extLst>
      <p:ext uri="{BB962C8B-B14F-4D97-AF65-F5344CB8AC3E}">
        <p14:creationId xmlns:p14="http://schemas.microsoft.com/office/powerpoint/2010/main" val="3165053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Solutions</a:t>
            </a:r>
            <a:endParaRPr lang="en-US" dirty="0"/>
          </a:p>
        </p:txBody>
      </p:sp>
      <p:sp>
        <p:nvSpPr>
          <p:cNvPr id="3" name="Content Placeholder 2"/>
          <p:cNvSpPr>
            <a:spLocks noGrp="1"/>
          </p:cNvSpPr>
          <p:nvPr>
            <p:ph idx="1"/>
          </p:nvPr>
        </p:nvSpPr>
        <p:spPr/>
        <p:txBody>
          <a:bodyPr/>
          <a:lstStyle/>
          <a:p>
            <a:r>
              <a:rPr lang="en-US" dirty="0" smtClean="0"/>
              <a:t>SharePoint development based on solutions</a:t>
            </a:r>
          </a:p>
          <a:p>
            <a:pPr lvl="1"/>
            <a:r>
              <a:rPr lang="en-US" dirty="0" smtClean="0"/>
              <a:t>Solution is a CAB file with a </a:t>
            </a:r>
            <a:r>
              <a:rPr lang="en-US" dirty="0" smtClean="0">
                <a:latin typeface="Courier New" pitchFamily="49" charset="0"/>
                <a:cs typeface="Courier New" pitchFamily="49" charset="0"/>
              </a:rPr>
              <a:t>*.wsp</a:t>
            </a:r>
            <a:r>
              <a:rPr lang="en-US" dirty="0" smtClean="0"/>
              <a:t> extension</a:t>
            </a:r>
          </a:p>
          <a:p>
            <a:pPr lvl="1"/>
            <a:r>
              <a:rPr lang="en-US" dirty="0" smtClean="0"/>
              <a:t>Solution is a container of files distributed as a unit</a:t>
            </a:r>
          </a:p>
          <a:p>
            <a:pPr lvl="1"/>
            <a:r>
              <a:rPr lang="en-US" dirty="0" smtClean="0"/>
              <a:t>Solution contain manifest with instructions for installer</a:t>
            </a:r>
          </a:p>
          <a:p>
            <a:pPr lvl="1"/>
            <a:endParaRPr lang="en-US" dirty="0"/>
          </a:p>
          <a:p>
            <a:r>
              <a:rPr lang="en-US" dirty="0" smtClean="0"/>
              <a:t>Solutions can be deployed two different ways</a:t>
            </a:r>
          </a:p>
          <a:p>
            <a:pPr lvl="1"/>
            <a:r>
              <a:rPr lang="en-US" dirty="0" smtClean="0"/>
              <a:t>As a farm solution</a:t>
            </a:r>
          </a:p>
          <a:p>
            <a:pPr lvl="1"/>
            <a:r>
              <a:rPr lang="en-US" dirty="0" smtClean="0"/>
              <a:t>As a sandboxed solution</a:t>
            </a:r>
            <a:r>
              <a:rPr lang="en-US" sz="2000" dirty="0" smtClean="0"/>
              <a:t> – </a:t>
            </a:r>
            <a:r>
              <a:rPr lang="en-US" sz="2000" i="1" dirty="0" smtClean="0"/>
              <a:t>introduced in SharePoint 2010</a:t>
            </a:r>
            <a:endParaRPr lang="en-US" i="1" dirty="0" smtClean="0"/>
          </a:p>
        </p:txBody>
      </p:sp>
    </p:spTree>
    <p:extLst>
      <p:ext uri="{BB962C8B-B14F-4D97-AF65-F5344CB8AC3E}">
        <p14:creationId xmlns:p14="http://schemas.microsoft.com/office/powerpoint/2010/main" val="1982998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 Solutions</a:t>
            </a:r>
            <a:endParaRPr lang="en-US" dirty="0"/>
          </a:p>
        </p:txBody>
      </p:sp>
      <p:sp>
        <p:nvSpPr>
          <p:cNvPr id="3" name="Content Placeholder 2"/>
          <p:cNvSpPr>
            <a:spLocks noGrp="1"/>
          </p:cNvSpPr>
          <p:nvPr>
            <p:ph idx="1"/>
          </p:nvPr>
        </p:nvSpPr>
        <p:spPr/>
        <p:txBody>
          <a:bodyPr/>
          <a:lstStyle/>
          <a:p>
            <a:r>
              <a:rPr lang="en-US" dirty="0" smtClean="0"/>
              <a:t>Full access to running server-side code against SharePoint server-side object model</a:t>
            </a:r>
          </a:p>
          <a:p>
            <a:r>
              <a:rPr lang="en-US" dirty="0" smtClean="0"/>
              <a:t>Only available in on-</a:t>
            </a:r>
            <a:r>
              <a:rPr lang="en-US" dirty="0" err="1" smtClean="0"/>
              <a:t>prem</a:t>
            </a:r>
            <a:r>
              <a:rPr lang="en-US" dirty="0" smtClean="0"/>
              <a:t> deployments</a:t>
            </a:r>
          </a:p>
          <a:p>
            <a:pPr lvl="1"/>
            <a:r>
              <a:rPr lang="en-US" dirty="0" smtClean="0"/>
              <a:t>Not available in hosted deployments</a:t>
            </a:r>
          </a:p>
          <a:p>
            <a:r>
              <a:rPr lang="en-US" dirty="0" smtClean="0"/>
              <a:t>Ideal for:</a:t>
            </a:r>
          </a:p>
          <a:p>
            <a:pPr lvl="1"/>
            <a:r>
              <a:rPr lang="en-US" dirty="0" smtClean="0"/>
              <a:t>Central Administration / Site Settings Customizations</a:t>
            </a:r>
          </a:p>
          <a:p>
            <a:pPr lvl="1"/>
            <a:r>
              <a:rPr lang="en-US" dirty="0" smtClean="0"/>
              <a:t>Application pages</a:t>
            </a:r>
          </a:p>
          <a:p>
            <a:pPr lvl="1"/>
            <a:r>
              <a:rPr lang="en-US" dirty="0" smtClean="0"/>
              <a:t>Custom services</a:t>
            </a:r>
          </a:p>
          <a:p>
            <a:pPr lvl="1"/>
            <a:r>
              <a:rPr lang="en-US" dirty="0" smtClean="0"/>
              <a:t>Timer jobs</a:t>
            </a:r>
          </a:p>
        </p:txBody>
      </p:sp>
    </p:spTree>
    <p:extLst>
      <p:ext uri="{BB962C8B-B14F-4D97-AF65-F5344CB8AC3E}">
        <p14:creationId xmlns:p14="http://schemas.microsoft.com/office/powerpoint/2010/main" val="3883738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 Solution Deployment</a:t>
            </a:r>
            <a:endParaRPr lang="en-US" dirty="0"/>
          </a:p>
        </p:txBody>
      </p:sp>
      <p:sp>
        <p:nvSpPr>
          <p:cNvPr id="3" name="Content Placeholder 2"/>
          <p:cNvSpPr>
            <a:spLocks noGrp="1"/>
          </p:cNvSpPr>
          <p:nvPr>
            <p:ph idx="1"/>
          </p:nvPr>
        </p:nvSpPr>
        <p:spPr/>
        <p:txBody>
          <a:bodyPr/>
          <a:lstStyle/>
          <a:p>
            <a:r>
              <a:rPr lang="en-US" dirty="0" smtClean="0"/>
              <a:t>Done using Windows PowerShell scripts</a:t>
            </a:r>
          </a:p>
          <a:p>
            <a:pPr lvl="1"/>
            <a:r>
              <a:rPr lang="en-US" dirty="0" smtClean="0"/>
              <a:t>Call </a:t>
            </a:r>
            <a:r>
              <a:rPr lang="en-US" sz="2000" b="1" dirty="0" smtClean="0">
                <a:latin typeface="Lucida Console" pitchFamily="49" charset="0"/>
              </a:rPr>
              <a:t>Add-</a:t>
            </a:r>
            <a:r>
              <a:rPr lang="en-US" sz="2000" b="1" dirty="0" err="1" smtClean="0">
                <a:latin typeface="Lucida Console" pitchFamily="49" charset="0"/>
              </a:rPr>
              <a:t>SPSolution</a:t>
            </a:r>
            <a:r>
              <a:rPr lang="en-US" dirty="0" smtClean="0"/>
              <a:t> to install solution package</a:t>
            </a:r>
            <a:br>
              <a:rPr lang="en-US" dirty="0" smtClean="0"/>
            </a:br>
            <a:r>
              <a:rPr lang="en-US" sz="1800" i="1" dirty="0" smtClean="0">
                <a:solidFill>
                  <a:schemeClr val="tx1">
                    <a:lumMod val="65000"/>
                    <a:lumOff val="35000"/>
                  </a:schemeClr>
                </a:solidFill>
              </a:rPr>
              <a:t>Copies *.</a:t>
            </a:r>
            <a:r>
              <a:rPr lang="en-US" sz="1800" i="1" dirty="0" err="1" smtClean="0">
                <a:solidFill>
                  <a:schemeClr val="tx1">
                    <a:lumMod val="65000"/>
                    <a:lumOff val="35000"/>
                  </a:schemeClr>
                </a:solidFill>
              </a:rPr>
              <a:t>wsp</a:t>
            </a:r>
            <a:r>
              <a:rPr lang="en-US" sz="1800" i="1" dirty="0" smtClean="0">
                <a:solidFill>
                  <a:schemeClr val="tx1">
                    <a:lumMod val="65000"/>
                    <a:lumOff val="35000"/>
                  </a:schemeClr>
                </a:solidFill>
              </a:rPr>
              <a:t> file to the configuration database</a:t>
            </a:r>
          </a:p>
          <a:p>
            <a:pPr lvl="1"/>
            <a:r>
              <a:rPr lang="en-US" dirty="0"/>
              <a:t>Call </a:t>
            </a:r>
            <a:r>
              <a:rPr lang="en-US" sz="2000" b="1" dirty="0" smtClean="0">
                <a:latin typeface="Lucida Console" pitchFamily="49" charset="0"/>
              </a:rPr>
              <a:t>Install-</a:t>
            </a:r>
            <a:r>
              <a:rPr lang="en-US" sz="2000" b="1" dirty="0" err="1" smtClean="0">
                <a:latin typeface="Lucida Console" pitchFamily="49" charset="0"/>
              </a:rPr>
              <a:t>SPSolution</a:t>
            </a:r>
            <a:r>
              <a:rPr lang="en-US" dirty="0" smtClean="0"/>
              <a:t> </a:t>
            </a:r>
            <a:r>
              <a:rPr lang="en-US" dirty="0"/>
              <a:t>to </a:t>
            </a:r>
            <a:r>
              <a:rPr lang="en-US" dirty="0" smtClean="0"/>
              <a:t>deploy solution </a:t>
            </a:r>
            <a:r>
              <a:rPr lang="en-US" dirty="0"/>
              <a:t>package</a:t>
            </a:r>
            <a:br>
              <a:rPr lang="en-US" dirty="0"/>
            </a:br>
            <a:r>
              <a:rPr lang="en-US" sz="1800" i="1" dirty="0" smtClean="0">
                <a:solidFill>
                  <a:schemeClr val="tx1">
                    <a:lumMod val="65000"/>
                    <a:lumOff val="35000"/>
                  </a:schemeClr>
                </a:solidFill>
              </a:rPr>
              <a:t>Pushes *.</a:t>
            </a:r>
            <a:r>
              <a:rPr lang="en-US" sz="1800" i="1" dirty="0" err="1" smtClean="0">
                <a:solidFill>
                  <a:schemeClr val="tx1">
                    <a:lumMod val="65000"/>
                    <a:lumOff val="35000"/>
                  </a:schemeClr>
                </a:solidFill>
              </a:rPr>
              <a:t>wsp</a:t>
            </a:r>
            <a:r>
              <a:rPr lang="en-US" sz="1800" i="1" dirty="0" smtClean="0">
                <a:solidFill>
                  <a:schemeClr val="tx1">
                    <a:lumMod val="65000"/>
                    <a:lumOff val="35000"/>
                  </a:schemeClr>
                </a:solidFill>
              </a:rPr>
              <a:t> </a:t>
            </a:r>
            <a:r>
              <a:rPr lang="en-US" sz="1800" i="1" dirty="0">
                <a:solidFill>
                  <a:schemeClr val="tx1">
                    <a:lumMod val="65000"/>
                    <a:lumOff val="35000"/>
                  </a:schemeClr>
                </a:solidFill>
              </a:rPr>
              <a:t>file to </a:t>
            </a:r>
            <a:r>
              <a:rPr lang="en-US" sz="1800" i="1" dirty="0" smtClean="0">
                <a:solidFill>
                  <a:schemeClr val="tx1">
                    <a:lumMod val="65000"/>
                    <a:lumOff val="35000"/>
                  </a:schemeClr>
                </a:solidFill>
              </a:rPr>
              <a:t>each WFE and runs installer</a:t>
            </a:r>
            <a:endParaRPr lang="en-US" sz="1800" i="1" dirty="0">
              <a:solidFill>
                <a:schemeClr val="tx1">
                  <a:lumMod val="65000"/>
                  <a:lumOff val="35000"/>
                </a:schemeClr>
              </a:solidFill>
            </a:endParaRPr>
          </a:p>
          <a:p>
            <a:pPr lvl="1"/>
            <a:endParaRPr lang="en-US" i="1"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29000"/>
            <a:ext cx="6828916" cy="3048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59368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a Farm Solution</a:t>
            </a:r>
            <a:endParaRPr lang="en-US" dirty="0"/>
          </a:p>
        </p:txBody>
      </p:sp>
      <p:sp>
        <p:nvSpPr>
          <p:cNvPr id="3" name="Content Placeholder 2"/>
          <p:cNvSpPr>
            <a:spLocks noGrp="1"/>
          </p:cNvSpPr>
          <p:nvPr>
            <p:ph idx="1"/>
          </p:nvPr>
        </p:nvSpPr>
        <p:spPr/>
        <p:txBody>
          <a:bodyPr/>
          <a:lstStyle/>
          <a:p>
            <a:r>
              <a:rPr lang="en-US" dirty="0" smtClean="0"/>
              <a:t>Used to push out new files to WFE</a:t>
            </a:r>
          </a:p>
          <a:p>
            <a:pPr lvl="1"/>
            <a:r>
              <a:rPr lang="en-US" dirty="0"/>
              <a:t>U</a:t>
            </a:r>
            <a:r>
              <a:rPr lang="en-US" dirty="0" smtClean="0"/>
              <a:t>sed to replace images or DLLs with new version</a:t>
            </a:r>
          </a:p>
          <a:p>
            <a:pPr lvl="1"/>
            <a:r>
              <a:rPr lang="en-US" dirty="0" smtClean="0"/>
              <a:t>Used in feature upgrade</a:t>
            </a:r>
          </a:p>
          <a:p>
            <a:pPr lvl="1"/>
            <a:endParaRPr lang="en-US" dirty="0"/>
          </a:p>
          <a:p>
            <a:pPr lvl="1"/>
            <a:endParaRPr lang="en-US" dirty="0" smtClean="0"/>
          </a:p>
          <a:p>
            <a:pPr marL="347662" lvl="1" indent="0">
              <a:buNone/>
            </a:pPr>
            <a:endParaRPr lang="en-US" dirty="0" smtClean="0"/>
          </a:p>
          <a:p>
            <a:r>
              <a:rPr lang="en-US" dirty="0" smtClean="0"/>
              <a:t>Watch out…</a:t>
            </a:r>
          </a:p>
          <a:p>
            <a:pPr lvl="1"/>
            <a:r>
              <a:rPr lang="en-US" dirty="0" smtClean="0"/>
              <a:t>Solution update doesn’t automatically upgrade features</a:t>
            </a:r>
          </a:p>
          <a:p>
            <a:pPr lvl="1"/>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895600"/>
            <a:ext cx="6248400" cy="11465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4291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Solutions in SharePoint 2013</a:t>
            </a:r>
            <a:endParaRPr lang="en-US" dirty="0"/>
          </a:p>
        </p:txBody>
      </p:sp>
      <p:sp>
        <p:nvSpPr>
          <p:cNvPr id="3" name="Content Placeholder 2"/>
          <p:cNvSpPr>
            <a:spLocks noGrp="1"/>
          </p:cNvSpPr>
          <p:nvPr>
            <p:ph idx="1"/>
          </p:nvPr>
        </p:nvSpPr>
        <p:spPr/>
        <p:txBody>
          <a:bodyPr/>
          <a:lstStyle/>
          <a:p>
            <a:r>
              <a:rPr lang="en-US" dirty="0" smtClean="0"/>
              <a:t>Introduced in SharePoint 2010</a:t>
            </a:r>
          </a:p>
          <a:p>
            <a:pPr lvl="1"/>
            <a:r>
              <a:rPr lang="en-US" dirty="0" smtClean="0"/>
              <a:t>Mixed reaction with customers – too restrictive</a:t>
            </a:r>
          </a:p>
          <a:p>
            <a:r>
              <a:rPr lang="en-US" dirty="0" smtClean="0"/>
              <a:t>Included &amp; Supported in SharePoint 2013</a:t>
            </a:r>
          </a:p>
          <a:p>
            <a:pPr lvl="1"/>
            <a:r>
              <a:rPr lang="en-US" dirty="0" smtClean="0"/>
              <a:t>Works in on-</a:t>
            </a:r>
            <a:r>
              <a:rPr lang="en-US" dirty="0" err="1" smtClean="0"/>
              <a:t>prem</a:t>
            </a:r>
            <a:r>
              <a:rPr lang="en-US" dirty="0" smtClean="0"/>
              <a:t> &amp; hosted deployments</a:t>
            </a:r>
          </a:p>
          <a:p>
            <a:r>
              <a:rPr lang="en-US" dirty="0" smtClean="0"/>
              <a:t>Deprecated in SharePoint 2013 &amp; Going Forward</a:t>
            </a:r>
          </a:p>
          <a:p>
            <a:r>
              <a:rPr lang="en-US" dirty="0" smtClean="0"/>
              <a:t>SharePoint App Model effectively replaces </a:t>
            </a:r>
            <a:br>
              <a:rPr lang="en-US" dirty="0" smtClean="0"/>
            </a:br>
            <a:r>
              <a:rPr lang="en-US" dirty="0" smtClean="0"/>
              <a:t>Sandbox Solutions</a:t>
            </a:r>
          </a:p>
          <a:p>
            <a:r>
              <a:rPr lang="en-US" dirty="0" smtClean="0"/>
              <a:t>Still only possible way to run managed code on the SharePoint box in hosted environment</a:t>
            </a:r>
          </a:p>
          <a:p>
            <a:endParaRPr lang="en-US" dirty="0" smtClean="0"/>
          </a:p>
          <a:p>
            <a:endParaRPr lang="en-US" dirty="0"/>
          </a:p>
        </p:txBody>
      </p:sp>
    </p:spTree>
    <p:extLst>
      <p:ext uri="{BB962C8B-B14F-4D97-AF65-F5344CB8AC3E}">
        <p14:creationId xmlns:p14="http://schemas.microsoft.com/office/powerpoint/2010/main" val="435677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Sandbox Execution Environment</a:t>
            </a:r>
            <a:endParaRPr lang="en-US" dirty="0"/>
          </a:p>
        </p:txBody>
      </p:sp>
      <p:sp>
        <p:nvSpPr>
          <p:cNvPr id="20" name="Content Placeholder 19"/>
          <p:cNvSpPr>
            <a:spLocks noGrp="1"/>
          </p:cNvSpPr>
          <p:nvPr>
            <p:ph idx="1"/>
          </p:nvPr>
        </p:nvSpPr>
        <p:spPr/>
        <p:txBody>
          <a:bodyPr>
            <a:normAutofit/>
          </a:bodyPr>
          <a:lstStyle/>
          <a:p>
            <a:r>
              <a:rPr lang="en-US" sz="2000" dirty="0" smtClean="0"/>
              <a:t>Sandbox process creates partial trust environment</a:t>
            </a:r>
          </a:p>
          <a:p>
            <a:pPr lvl="1"/>
            <a:r>
              <a:rPr lang="en-US" sz="1600" dirty="0" smtClean="0"/>
              <a:t>Sandbox process loads a different version of Microsoft.SharePoint.dll</a:t>
            </a:r>
          </a:p>
          <a:p>
            <a:pPr lvl="1"/>
            <a:r>
              <a:rPr lang="en-US" sz="1600" dirty="0" smtClean="0"/>
              <a:t>Sandbox process initialized using Code Access Security (CAS) settings</a:t>
            </a:r>
            <a:endParaRPr lang="en-US" sz="1600" dirty="0"/>
          </a:p>
        </p:txBody>
      </p:sp>
      <p:sp>
        <p:nvSpPr>
          <p:cNvPr id="4" name="Rectangle 3"/>
          <p:cNvSpPr/>
          <p:nvPr/>
        </p:nvSpPr>
        <p:spPr>
          <a:xfrm>
            <a:off x="533400" y="2667000"/>
            <a:ext cx="3630202" cy="3940493"/>
          </a:xfrm>
          <a:prstGeom prst="rect">
            <a:avLst/>
          </a:prstGeom>
          <a:solidFill>
            <a:schemeClr val="accent4">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solidFill>
                  <a:schemeClr val="tx1"/>
                </a:solidFill>
              </a:rPr>
              <a:t>IIS Worker Process</a:t>
            </a:r>
            <a:endParaRPr lang="en-US" sz="900" b="1" dirty="0" smtClean="0">
              <a:solidFill>
                <a:schemeClr val="tx1"/>
              </a:solidFill>
            </a:endParaRPr>
          </a:p>
          <a:p>
            <a:pPr algn="ctr"/>
            <a:r>
              <a:rPr lang="en-US" sz="900" b="1" dirty="0" smtClean="0">
                <a:solidFill>
                  <a:schemeClr val="tx1"/>
                </a:solidFill>
              </a:rPr>
              <a:t>W3WP.EXE</a:t>
            </a:r>
            <a:endParaRPr lang="en-US" sz="1200" b="1" dirty="0">
              <a:solidFill>
                <a:schemeClr val="tx1"/>
              </a:solidFill>
            </a:endParaRPr>
          </a:p>
        </p:txBody>
      </p:sp>
      <p:sp>
        <p:nvSpPr>
          <p:cNvPr id="5" name="Rectangle 4"/>
          <p:cNvSpPr/>
          <p:nvPr/>
        </p:nvSpPr>
        <p:spPr>
          <a:xfrm>
            <a:off x="4980398" y="2667000"/>
            <a:ext cx="3630202" cy="1083636"/>
          </a:xfrm>
          <a:prstGeom prst="rect">
            <a:avLst/>
          </a:prstGeom>
          <a:solidFill>
            <a:schemeClr val="accent5">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100" b="1" dirty="0" smtClean="0">
                <a:solidFill>
                  <a:schemeClr val="tx1"/>
                </a:solidFill>
              </a:rPr>
              <a:t>Sandbox Hosting Process</a:t>
            </a:r>
          </a:p>
          <a:p>
            <a:pPr algn="ctr"/>
            <a:r>
              <a:rPr lang="en-US" sz="900" b="1" dirty="0" smtClean="0">
                <a:solidFill>
                  <a:schemeClr val="tx1"/>
                </a:solidFill>
              </a:rPr>
              <a:t>SPUCHostService.exe</a:t>
            </a:r>
            <a:endParaRPr lang="en-US" sz="900" b="1" dirty="0">
              <a:solidFill>
                <a:schemeClr val="tx1"/>
              </a:solidFill>
            </a:endParaRPr>
          </a:p>
        </p:txBody>
      </p:sp>
      <p:sp>
        <p:nvSpPr>
          <p:cNvPr id="6" name="Rectangle 5"/>
          <p:cNvSpPr/>
          <p:nvPr/>
        </p:nvSpPr>
        <p:spPr>
          <a:xfrm>
            <a:off x="4980398" y="4046173"/>
            <a:ext cx="3630202" cy="2561320"/>
          </a:xfrm>
          <a:prstGeom prst="rect">
            <a:avLst/>
          </a:prstGeom>
          <a:solidFill>
            <a:schemeClr val="accent3">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solidFill>
                  <a:schemeClr val="tx1"/>
                </a:solidFill>
              </a:rPr>
              <a:t>Sandbox Worker Process</a:t>
            </a:r>
            <a:endParaRPr lang="en-US" sz="900" dirty="0" smtClean="0">
              <a:solidFill>
                <a:schemeClr val="tx1"/>
              </a:solidFill>
            </a:endParaRPr>
          </a:p>
          <a:p>
            <a:pPr algn="ctr"/>
            <a:r>
              <a:rPr lang="en-US" sz="900" b="1" dirty="0" smtClean="0">
                <a:solidFill>
                  <a:schemeClr val="tx1"/>
                </a:solidFill>
              </a:rPr>
              <a:t>SPUCWorkerProcess.exe</a:t>
            </a:r>
            <a:endParaRPr lang="en-US" sz="900" b="1" dirty="0">
              <a:solidFill>
                <a:schemeClr val="tx1"/>
              </a:solidFill>
            </a:endParaRPr>
          </a:p>
        </p:txBody>
      </p:sp>
      <p:sp>
        <p:nvSpPr>
          <p:cNvPr id="8" name="Rectangle 7"/>
          <p:cNvSpPr/>
          <p:nvPr/>
        </p:nvSpPr>
        <p:spPr>
          <a:xfrm>
            <a:off x="805665" y="3192399"/>
            <a:ext cx="3085672" cy="36121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Execution Manager</a:t>
            </a:r>
            <a:endParaRPr lang="en-US" sz="1200" dirty="0">
              <a:solidFill>
                <a:schemeClr val="tx1"/>
              </a:solidFill>
            </a:endParaRPr>
          </a:p>
        </p:txBody>
      </p:sp>
      <p:sp>
        <p:nvSpPr>
          <p:cNvPr id="10" name="Rectangle 9"/>
          <p:cNvSpPr/>
          <p:nvPr/>
        </p:nvSpPr>
        <p:spPr>
          <a:xfrm>
            <a:off x="805665" y="4571572"/>
            <a:ext cx="3085672" cy="47614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MyFarmSolution.dll</a:t>
            </a:r>
          </a:p>
          <a:p>
            <a:pPr algn="ctr"/>
            <a:r>
              <a:rPr lang="en-US" sz="1000" b="1" dirty="0" smtClean="0">
                <a:solidFill>
                  <a:srgbClr val="002060"/>
                </a:solidFill>
              </a:rPr>
              <a:t>this code executes with full trust</a:t>
            </a:r>
            <a:endParaRPr lang="en-US" sz="1000" b="1" dirty="0">
              <a:solidFill>
                <a:srgbClr val="002060"/>
              </a:solidFill>
            </a:endParaRPr>
          </a:p>
        </p:txBody>
      </p:sp>
      <p:sp>
        <p:nvSpPr>
          <p:cNvPr id="11" name="Rectangle 10"/>
          <p:cNvSpPr/>
          <p:nvPr/>
        </p:nvSpPr>
        <p:spPr>
          <a:xfrm>
            <a:off x="805665" y="5162646"/>
            <a:ext cx="3085672" cy="47614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Microsoft.SharePoint.dll</a:t>
            </a:r>
          </a:p>
          <a:p>
            <a:pPr algn="ctr"/>
            <a:r>
              <a:rPr lang="en-US" sz="1000" b="1" dirty="0" smtClean="0">
                <a:solidFill>
                  <a:srgbClr val="002060"/>
                </a:solidFill>
              </a:rPr>
              <a:t>assembly exposes full object model</a:t>
            </a:r>
            <a:endParaRPr lang="en-US" sz="1000" b="1" dirty="0">
              <a:solidFill>
                <a:srgbClr val="002060"/>
              </a:solidFill>
            </a:endParaRPr>
          </a:p>
        </p:txBody>
      </p:sp>
      <p:sp>
        <p:nvSpPr>
          <p:cNvPr id="12" name="Right Arrow 11"/>
          <p:cNvSpPr/>
          <p:nvPr/>
        </p:nvSpPr>
        <p:spPr>
          <a:xfrm>
            <a:off x="3982092" y="3159562"/>
            <a:ext cx="1452081" cy="426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5615683" y="3652123"/>
            <a:ext cx="726040" cy="361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7274960" y="3652123"/>
            <a:ext cx="726040" cy="361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252663" y="4571572"/>
            <a:ext cx="3085672" cy="47614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MySandboxedSolution.dll</a:t>
            </a:r>
          </a:p>
          <a:p>
            <a:pPr algn="ctr"/>
            <a:r>
              <a:rPr lang="en-US" sz="1000" b="1" dirty="0" smtClean="0">
                <a:solidFill>
                  <a:schemeClr val="tx2">
                    <a:lumMod val="90000"/>
                    <a:lumOff val="10000"/>
                  </a:schemeClr>
                </a:solidFill>
              </a:rPr>
              <a:t>this code executes with partial trust</a:t>
            </a:r>
            <a:endParaRPr lang="en-US" sz="1000" b="1" dirty="0">
              <a:solidFill>
                <a:schemeClr val="tx2">
                  <a:lumMod val="90000"/>
                  <a:lumOff val="10000"/>
                </a:schemeClr>
              </a:solidFill>
            </a:endParaRPr>
          </a:p>
        </p:txBody>
      </p:sp>
      <p:sp>
        <p:nvSpPr>
          <p:cNvPr id="16" name="Rectangle 15"/>
          <p:cNvSpPr/>
          <p:nvPr/>
        </p:nvSpPr>
        <p:spPr>
          <a:xfrm>
            <a:off x="5252663" y="5162646"/>
            <a:ext cx="3085672" cy="47614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Microsoft.SharePoint.dll</a:t>
            </a:r>
          </a:p>
          <a:p>
            <a:pPr algn="ctr"/>
            <a:r>
              <a:rPr lang="en-US" sz="1000" b="1" dirty="0" smtClean="0">
                <a:solidFill>
                  <a:schemeClr val="tx2">
                    <a:lumMod val="90000"/>
                    <a:lumOff val="10000"/>
                  </a:schemeClr>
                </a:solidFill>
              </a:rPr>
              <a:t>assembly exposes partial object model</a:t>
            </a:r>
            <a:endParaRPr lang="en-US" sz="1000" b="1" dirty="0">
              <a:solidFill>
                <a:schemeClr val="tx2">
                  <a:lumMod val="90000"/>
                  <a:lumOff val="10000"/>
                </a:schemeClr>
              </a:solidFill>
            </a:endParaRPr>
          </a:p>
        </p:txBody>
      </p:sp>
      <p:sp>
        <p:nvSpPr>
          <p:cNvPr id="17" name="Rectangle 16"/>
          <p:cNvSpPr/>
          <p:nvPr/>
        </p:nvSpPr>
        <p:spPr>
          <a:xfrm>
            <a:off x="5252663" y="5802976"/>
            <a:ext cx="3085672" cy="47614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Custom CAS Policy</a:t>
            </a:r>
            <a:endParaRPr lang="en-US" sz="1000" b="1" dirty="0" smtClean="0">
              <a:solidFill>
                <a:schemeClr val="tx1"/>
              </a:solidFill>
            </a:endParaRPr>
          </a:p>
          <a:p>
            <a:pPr algn="ctr"/>
            <a:r>
              <a:rPr lang="en-US" sz="1000" b="1" dirty="0" smtClean="0">
                <a:solidFill>
                  <a:schemeClr val="tx2">
                    <a:lumMod val="90000"/>
                    <a:lumOff val="10000"/>
                  </a:schemeClr>
                </a:solidFill>
              </a:rPr>
              <a:t>policy loaded </a:t>
            </a:r>
            <a:r>
              <a:rPr lang="en-US" sz="1000" b="1" dirty="0">
                <a:solidFill>
                  <a:schemeClr val="tx2">
                    <a:lumMod val="90000"/>
                    <a:lumOff val="10000"/>
                  </a:schemeClr>
                </a:solidFill>
              </a:rPr>
              <a:t>from </a:t>
            </a:r>
            <a:r>
              <a:rPr lang="en-US" sz="1000" b="1" dirty="0" err="1">
                <a:solidFill>
                  <a:schemeClr val="tx2">
                    <a:lumMod val="90000"/>
                    <a:lumOff val="10000"/>
                  </a:schemeClr>
                </a:solidFill>
              </a:rPr>
              <a:t>wss_usercode.config</a:t>
            </a:r>
            <a:endParaRPr lang="en-US" sz="1200" b="1" dirty="0">
              <a:solidFill>
                <a:schemeClr val="tx2">
                  <a:lumMod val="90000"/>
                  <a:lumOff val="10000"/>
                </a:schemeClr>
              </a:solidFill>
            </a:endParaRPr>
          </a:p>
        </p:txBody>
      </p:sp>
      <p:sp>
        <p:nvSpPr>
          <p:cNvPr id="21" name="Rounded Rectangle 20"/>
          <p:cNvSpPr/>
          <p:nvPr/>
        </p:nvSpPr>
        <p:spPr>
          <a:xfrm>
            <a:off x="5401638" y="3124200"/>
            <a:ext cx="2980362" cy="26943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dirty="0">
                <a:solidFill>
                  <a:schemeClr val="tx1">
                    <a:lumMod val="75000"/>
                    <a:lumOff val="25000"/>
                  </a:schemeClr>
                </a:solidFill>
              </a:rPr>
              <a:t>t</a:t>
            </a:r>
            <a:r>
              <a:rPr lang="en-US" sz="900" b="1" i="1" dirty="0" smtClean="0">
                <a:solidFill>
                  <a:schemeClr val="tx1">
                    <a:lumMod val="75000"/>
                    <a:lumOff val="25000"/>
                  </a:schemeClr>
                </a:solidFill>
              </a:rPr>
              <a:t>his process can be configured to run on Web server(s) or dedicated application server(s)</a:t>
            </a:r>
            <a:endParaRPr lang="en-US" sz="900" b="1" i="1" dirty="0">
              <a:solidFill>
                <a:schemeClr val="tx1">
                  <a:lumMod val="75000"/>
                  <a:lumOff val="25000"/>
                </a:schemeClr>
              </a:solidFill>
            </a:endParaRPr>
          </a:p>
        </p:txBody>
      </p:sp>
    </p:spTree>
    <p:extLst>
      <p:ext uri="{BB962C8B-B14F-4D97-AF65-F5344CB8AC3E}">
        <p14:creationId xmlns:p14="http://schemas.microsoft.com/office/powerpoint/2010/main" val="2484003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Sandbox-friendly Development</a:t>
            </a:r>
            <a:endParaRPr lang="en-US" dirty="0"/>
          </a:p>
        </p:txBody>
      </p:sp>
      <p:sp>
        <p:nvSpPr>
          <p:cNvPr id="3" name="Content Placeholder 2"/>
          <p:cNvSpPr>
            <a:spLocks noGrp="1"/>
          </p:cNvSpPr>
          <p:nvPr>
            <p:ph idx="1"/>
          </p:nvPr>
        </p:nvSpPr>
        <p:spPr/>
        <p:txBody>
          <a:bodyPr>
            <a:normAutofit/>
          </a:bodyPr>
          <a:lstStyle/>
          <a:p>
            <a:r>
              <a:rPr lang="en-US" dirty="0" smtClean="0"/>
              <a:t>Items that can be used in sandboxed solutions</a:t>
            </a:r>
          </a:p>
          <a:p>
            <a:pPr lvl="1"/>
            <a:r>
              <a:rPr lang="en-US" dirty="0" smtClean="0"/>
              <a:t>Features and Feature Receivers</a:t>
            </a:r>
          </a:p>
          <a:p>
            <a:pPr lvl="1"/>
            <a:r>
              <a:rPr lang="en-US" dirty="0" smtClean="0"/>
              <a:t>List and Document Library Instances</a:t>
            </a:r>
          </a:p>
          <a:p>
            <a:pPr lvl="1"/>
            <a:r>
              <a:rPr lang="en-US" dirty="0"/>
              <a:t>Event </a:t>
            </a:r>
            <a:r>
              <a:rPr lang="en-US" dirty="0" smtClean="0"/>
              <a:t>Handlers for Lists and Sites</a:t>
            </a:r>
          </a:p>
          <a:p>
            <a:pPr lvl="1"/>
            <a:r>
              <a:rPr lang="en-US" dirty="0" smtClean="0"/>
              <a:t>Site Columns, Content Types and List Definitions</a:t>
            </a:r>
          </a:p>
          <a:p>
            <a:pPr lvl="1"/>
            <a:r>
              <a:rPr lang="en-US" dirty="0" smtClean="0"/>
              <a:t>Modules and Templates Files</a:t>
            </a:r>
          </a:p>
          <a:p>
            <a:pPr lvl="1"/>
            <a:r>
              <a:rPr lang="en-US" dirty="0" smtClean="0"/>
              <a:t>Web Parts</a:t>
            </a:r>
          </a:p>
          <a:p>
            <a:pPr lvl="1"/>
            <a:r>
              <a:rPr lang="en-US" dirty="0" smtClean="0"/>
              <a:t>Site templates created using </a:t>
            </a:r>
            <a:r>
              <a:rPr lang="en-US" dirty="0" err="1" smtClean="0"/>
              <a:t>WebTemplate</a:t>
            </a:r>
            <a:r>
              <a:rPr lang="en-US" dirty="0" smtClean="0"/>
              <a:t> elements</a:t>
            </a:r>
          </a:p>
          <a:p>
            <a:pPr lvl="1"/>
            <a:r>
              <a:rPr lang="en-US" dirty="0" smtClean="0"/>
              <a:t>Custom workflow actions used by SharePoint Designer</a:t>
            </a:r>
          </a:p>
        </p:txBody>
      </p:sp>
    </p:spTree>
    <p:extLst>
      <p:ext uri="{BB962C8B-B14F-4D97-AF65-F5344CB8AC3E}">
        <p14:creationId xmlns:p14="http://schemas.microsoft.com/office/powerpoint/2010/main" val="19147452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A5547237-B119-45CA-BEFC-A2DA2BDB03E7}">
  <ds:schemaRefs>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http://schemas.microsoft.com/office/2006/metadata/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DC1DE2E8-CBC0-4C94-BE1B-6290512207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2122</TotalTime>
  <Words>2245</Words>
  <Application>Microsoft Office PowerPoint</Application>
  <PresentationFormat>On-screen Show (4:3)</PresentationFormat>
  <Paragraphs>304</Paragraphs>
  <Slides>28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Black</vt:lpstr>
      <vt:lpstr>Calibri</vt:lpstr>
      <vt:lpstr>Courier New</vt:lpstr>
      <vt:lpstr>Lucida Console</vt:lpstr>
      <vt:lpstr>Wingdings</vt:lpstr>
      <vt:lpstr>CPT Course Module</vt:lpstr>
      <vt:lpstr>Deploying Apps and Custom Solutions</vt:lpstr>
      <vt:lpstr>Agenda</vt:lpstr>
      <vt:lpstr>SharePoint Solutions</vt:lpstr>
      <vt:lpstr>Farm Solutions</vt:lpstr>
      <vt:lpstr>Farm Solution Deployment</vt:lpstr>
      <vt:lpstr>Updating a Farm Solution</vt:lpstr>
      <vt:lpstr>Sandbox Solutions in SharePoint 2013</vt:lpstr>
      <vt:lpstr>The Sandbox Execution Environment</vt:lpstr>
      <vt:lpstr>Sandbox-friendly Development</vt:lpstr>
      <vt:lpstr>Feature Upgrade</vt:lpstr>
      <vt:lpstr>UpgradeActions</vt:lpstr>
      <vt:lpstr>Triggering Feature Upgrade</vt:lpstr>
      <vt:lpstr>Agenda</vt:lpstr>
      <vt:lpstr>Pain Points with SharePoint Solutions</vt:lpstr>
      <vt:lpstr>SharePoint App Model Overview</vt:lpstr>
      <vt:lpstr>Service Application Support for Apps</vt:lpstr>
      <vt:lpstr>App Installation Scopes</vt:lpstr>
      <vt:lpstr>SharePoint App Architecture</vt:lpstr>
      <vt:lpstr>App Hosting Models</vt:lpstr>
      <vt:lpstr>App Distribution Overview</vt:lpstr>
      <vt:lpstr>App Package</vt:lpstr>
      <vt:lpstr>Publishing Apps</vt:lpstr>
      <vt:lpstr>Creating an App Catalog Site</vt:lpstr>
      <vt:lpstr>Apps for SharePoint Document Library</vt:lpstr>
      <vt:lpstr>Installing Apps</vt:lpstr>
      <vt:lpstr>Installing Apps at Tenancy Scope</vt:lpstr>
      <vt:lpstr>Upgrading Apps</vt:lpstr>
      <vt:lpstr>Agenda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Apps and Custom Solutions</dc:title>
  <dc:creator>Windows User</dc:creator>
  <cp:lastModifiedBy>Ted Pattison</cp:lastModifiedBy>
  <cp:revision>83</cp:revision>
  <dcterms:created xsi:type="dcterms:W3CDTF">2012-07-07T16:44:54Z</dcterms:created>
  <dcterms:modified xsi:type="dcterms:W3CDTF">2014-01-04T20:00:53Z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