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80" r:id="rId7"/>
    <p:sldId id="318" r:id="rId8"/>
    <p:sldId id="367" r:id="rId9"/>
    <p:sldId id="322" r:id="rId10"/>
    <p:sldId id="324" r:id="rId11"/>
    <p:sldId id="325" r:id="rId12"/>
    <p:sldId id="328" r:id="rId13"/>
    <p:sldId id="369" r:id="rId14"/>
    <p:sldId id="370" r:id="rId15"/>
    <p:sldId id="371" r:id="rId16"/>
    <p:sldId id="372" r:id="rId17"/>
    <p:sldId id="356" r:id="rId18"/>
    <p:sldId id="373" r:id="rId19"/>
    <p:sldId id="329" r:id="rId20"/>
    <p:sldId id="298" r:id="rId21"/>
    <p:sldId id="374" r:id="rId22"/>
    <p:sldId id="333" r:id="rId23"/>
    <p:sldId id="308" r:id="rId24"/>
    <p:sldId id="309" r:id="rId25"/>
    <p:sldId id="310" r:id="rId26"/>
    <p:sldId id="311" r:id="rId27"/>
    <p:sldId id="375" r:id="rId28"/>
    <p:sldId id="312" r:id="rId29"/>
    <p:sldId id="313" r:id="rId30"/>
    <p:sldId id="314" r:id="rId31"/>
    <p:sldId id="315" r:id="rId32"/>
    <p:sldId id="316" r:id="rId33"/>
    <p:sldId id="305" r:id="rId34"/>
    <p:sldId id="376" r:id="rId35"/>
    <p:sldId id="33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17" autoAdjust="0"/>
    <p:restoredTop sz="69900" autoAdjust="0"/>
  </p:normalViewPr>
  <p:slideViewPr>
    <p:cSldViewPr>
      <p:cViewPr varScale="1">
        <p:scale>
          <a:sx n="86" d="100"/>
          <a:sy n="86" d="100"/>
        </p:scale>
        <p:origin x="1080"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begins by introducing farm topologies and discusses how to scale a SharePoint 2013 farm by adding additional web servers and application servers that are configured for specific server roles. The lecture will also discuss how to use the Central Administration site to perform day-to-day administrative activities such as configuring managed accounts and time jobs. This module also describes the essential administrative task of creating and configuring service applications within a farm and demonstrates how to accomplish this by hand in Central Administration as well as by writing PowerShell scripts.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2894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268025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You need to register managed accounts with the farm to make the accounts available to multiple services. You can register a managed account by using the </a:t>
            </a:r>
            <a:r>
              <a:rPr lang="en-US" b="1" dirty="0" smtClean="0"/>
              <a:t>Register Managed Account </a:t>
            </a:r>
            <a:r>
              <a:rPr lang="en-US" dirty="0" smtClean="0"/>
              <a:t>page in the SharePoint 2010 Central Administration. </a:t>
            </a:r>
          </a:p>
          <a:p>
            <a:r>
              <a:rPr lang="en-US" dirty="0" smtClean="0"/>
              <a:t>Use the </a:t>
            </a:r>
            <a:r>
              <a:rPr lang="en-US" b="1" dirty="0" smtClean="0"/>
              <a:t>Password Management Settings </a:t>
            </a:r>
            <a:r>
              <a:rPr lang="en-US" dirty="0" smtClean="0"/>
              <a:t>page of the SharePoint 2010 Central Administration to configure farm-level settings for automatic password changes. Farm administrators can configure the notification e-mail address that will be used to send all password change notification e-mails, as well as monitoring and scheduling options.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16</a:t>
            </a:fld>
            <a:endParaRPr lang="en-US" dirty="0"/>
          </a:p>
        </p:txBody>
      </p:sp>
    </p:spTree>
    <p:extLst>
      <p:ext uri="{BB962C8B-B14F-4D97-AF65-F5344CB8AC3E}">
        <p14:creationId xmlns:p14="http://schemas.microsoft.com/office/powerpoint/2010/main" val="4057912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18</a:t>
            </a:fld>
            <a:endParaRPr lang="en-US" dirty="0"/>
          </a:p>
        </p:txBody>
      </p:sp>
    </p:spTree>
    <p:extLst>
      <p:ext uri="{BB962C8B-B14F-4D97-AF65-F5344CB8AC3E}">
        <p14:creationId xmlns:p14="http://schemas.microsoft.com/office/powerpoint/2010/main" val="3133675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SharePoint 2013 offers a number of service</a:t>
            </a:r>
            <a:r>
              <a:rPr lang="nl-BE" baseline="0" dirty="0" smtClean="0"/>
              <a:t> applications. </a:t>
            </a:r>
            <a:r>
              <a:rPr lang="en-US" dirty="0" smtClean="0"/>
              <a:t>A service application provides a resource that can be shared across sites within a farm or, in some cases, across multiple farms. </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19</a:t>
            </a:fld>
            <a:endParaRPr lang="en-US" dirty="0"/>
          </a:p>
        </p:txBody>
      </p:sp>
    </p:spTree>
    <p:extLst>
      <p:ext uri="{BB962C8B-B14F-4D97-AF65-F5344CB8AC3E}">
        <p14:creationId xmlns:p14="http://schemas.microsoft.com/office/powerpoint/2010/main" val="37534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easily create and configure service application instances using the SharePoint</a:t>
            </a:r>
            <a:r>
              <a:rPr lang="nl-BE" baseline="0" dirty="0" smtClean="0"/>
              <a:t> Central Administration. Click the New button and select the service for which you want to create a new service application instance.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20</a:t>
            </a:fld>
            <a:endParaRPr lang="en-US" dirty="0"/>
          </a:p>
        </p:txBody>
      </p:sp>
    </p:spTree>
    <p:extLst>
      <p:ext uri="{BB962C8B-B14F-4D97-AF65-F5344CB8AC3E}">
        <p14:creationId xmlns:p14="http://schemas.microsoft.com/office/powerpoint/2010/main" val="241009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Based on the service application instance you choose, you will be presented with a page where you can configure the different settings, like databases, managed accounts. Each type of service application has its own set of settings.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21</a:t>
            </a:fld>
            <a:endParaRPr lang="en-US" dirty="0"/>
          </a:p>
        </p:txBody>
      </p:sp>
    </p:spTree>
    <p:extLst>
      <p:ext uri="{BB962C8B-B14F-4D97-AF65-F5344CB8AC3E}">
        <p14:creationId xmlns:p14="http://schemas.microsoft.com/office/powerpoint/2010/main" val="1292579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Most</a:t>
            </a:r>
            <a:r>
              <a:rPr lang="nl-BE" baseline="0" dirty="0" smtClean="0"/>
              <a:t> of the service applications create their own database. This means that the farm administrator account gets configured with the dbowner role. You can choose to run all service applications under the same application pool, or under a new application pool. The application pool account is also configured on the database with the dbowner role.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22</a:t>
            </a:fld>
            <a:endParaRPr lang="en-US" dirty="0"/>
          </a:p>
        </p:txBody>
      </p:sp>
    </p:spTree>
    <p:extLst>
      <p:ext uri="{BB962C8B-B14F-4D97-AF65-F5344CB8AC3E}">
        <p14:creationId xmlns:p14="http://schemas.microsoft.com/office/powerpoint/2010/main" val="295765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t>
            </a:r>
            <a:r>
              <a:rPr lang="nl-BE" b="1" dirty="0" smtClean="0"/>
              <a:t>Service Applications </a:t>
            </a:r>
            <a:r>
              <a:rPr lang="nl-BE" dirty="0" smtClean="0"/>
              <a:t>page is accessible from </a:t>
            </a:r>
            <a:r>
              <a:rPr lang="nl-BE" b="1" dirty="0" smtClean="0"/>
              <a:t>SharePoint</a:t>
            </a:r>
            <a:r>
              <a:rPr lang="nl-BE" b="1" baseline="0" dirty="0" smtClean="0"/>
              <a:t> Central Administration </a:t>
            </a:r>
            <a:r>
              <a:rPr lang="nl-BE" baseline="0" dirty="0" smtClean="0"/>
              <a:t>&gt; </a:t>
            </a:r>
            <a:r>
              <a:rPr lang="nl-BE" b="1" baseline="0" dirty="0" smtClean="0"/>
              <a:t>Application Management</a:t>
            </a:r>
            <a:r>
              <a:rPr lang="nl-BE" baseline="0" dirty="0" smtClean="0"/>
              <a:t> &gt; </a:t>
            </a:r>
            <a:r>
              <a:rPr lang="nl-BE" b="1" baseline="0" dirty="0" smtClean="0"/>
              <a:t>Manage service applications</a:t>
            </a:r>
            <a:r>
              <a:rPr lang="nl-BE" baseline="0" dirty="0" smtClean="0"/>
              <a:t>. This page lists all service applications instances. Clicking the hyperlinked name of the service application brings you to a page where you can manage the service application instance. You can highlight the service application instance by clicking on the row of the service application instance. Once the instance is hightlighted, you can use the buttons on the ribbon to configure additional settings like administrators and permissions.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24</a:t>
            </a:fld>
            <a:endParaRPr lang="en-US" dirty="0"/>
          </a:p>
        </p:txBody>
      </p:sp>
    </p:spTree>
    <p:extLst>
      <p:ext uri="{BB962C8B-B14F-4D97-AF65-F5344CB8AC3E}">
        <p14:creationId xmlns:p14="http://schemas.microsoft.com/office/powerpoint/2010/main" val="2148220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There are 2 possible ways to navigate to the configuration</a:t>
            </a:r>
            <a:r>
              <a:rPr lang="nl-BE" baseline="0" dirty="0" smtClean="0"/>
              <a:t> page of the service application:</a:t>
            </a:r>
          </a:p>
          <a:p>
            <a:pPr marL="171450" indent="-171450">
              <a:buFontTx/>
              <a:buChar char="-"/>
            </a:pPr>
            <a:r>
              <a:rPr lang="nl-BE" baseline="0" dirty="0" smtClean="0"/>
              <a:t>C</a:t>
            </a:r>
            <a:r>
              <a:rPr lang="nl-BE" dirty="0" smtClean="0"/>
              <a:t>licking</a:t>
            </a:r>
            <a:r>
              <a:rPr lang="nl-BE" baseline="0" dirty="0" smtClean="0"/>
              <a:t> the hyperlinked name of the service application, or</a:t>
            </a:r>
          </a:p>
          <a:p>
            <a:pPr marL="171450" indent="-171450">
              <a:buFontTx/>
              <a:buChar char="-"/>
            </a:pPr>
            <a:r>
              <a:rPr lang="nl-BE" baseline="0" dirty="0" smtClean="0"/>
              <a:t>Selecting the line of the service application and click the Manage button on the ribbon.</a:t>
            </a:r>
          </a:p>
          <a:p>
            <a:endParaRPr lang="nl-BE" dirty="0" smtClean="0"/>
          </a:p>
          <a:p>
            <a:r>
              <a:rPr lang="nl-BE" dirty="0" smtClean="0"/>
              <a:t>The different sections</a:t>
            </a:r>
            <a:r>
              <a:rPr lang="nl-BE" baseline="0" dirty="0" smtClean="0"/>
              <a:t> on  this configuration page are different for each service application.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25</a:t>
            </a:fld>
            <a:endParaRPr lang="en-US" dirty="0"/>
          </a:p>
        </p:txBody>
      </p:sp>
    </p:spTree>
    <p:extLst>
      <p:ext uri="{BB962C8B-B14F-4D97-AF65-F5344CB8AC3E}">
        <p14:creationId xmlns:p14="http://schemas.microsoft.com/office/powerpoint/2010/main" val="339337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134829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mtClean="0"/>
              <a:t>The </a:t>
            </a:r>
            <a:r>
              <a:rPr lang="nl-BE" b="1" baseline="0" smtClean="0"/>
              <a:t>Properties</a:t>
            </a:r>
            <a:r>
              <a:rPr lang="nl-BE" baseline="0" dirty="0" smtClean="0"/>
              <a:t>button brings you to the page where you can view and manage the service application properties. These properties are the application pool and database settings.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26</a:t>
            </a:fld>
            <a:endParaRPr lang="en-US" dirty="0"/>
          </a:p>
        </p:txBody>
      </p:sp>
    </p:spTree>
    <p:extLst>
      <p:ext uri="{BB962C8B-B14F-4D97-AF65-F5344CB8AC3E}">
        <p14:creationId xmlns:p14="http://schemas.microsoft.com/office/powerpoint/2010/main" val="2744240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t>
            </a:r>
            <a:r>
              <a:rPr lang="nl-BE" b="1" dirty="0" smtClean="0"/>
              <a:t>Permissions</a:t>
            </a:r>
            <a:r>
              <a:rPr lang="nl-BE" dirty="0" smtClean="0"/>
              <a:t> button brings you to the page</a:t>
            </a:r>
            <a:r>
              <a:rPr lang="nl-BE" baseline="0" dirty="0" smtClean="0"/>
              <a:t> where you can manage the permissions for the service application. By default, users have no permissions for access.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27</a:t>
            </a:fld>
            <a:endParaRPr lang="en-US" dirty="0"/>
          </a:p>
        </p:txBody>
      </p:sp>
    </p:spTree>
    <p:extLst>
      <p:ext uri="{BB962C8B-B14F-4D97-AF65-F5344CB8AC3E}">
        <p14:creationId xmlns:p14="http://schemas.microsoft.com/office/powerpoint/2010/main" val="3571371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nl-BE" smtClean="0"/>
              <a:t>Service applications can have their own security. </a:t>
            </a:r>
            <a:r>
              <a:rPr lang="en-US" smtClean="0"/>
              <a:t>Farm administrators can delegate administration of a specific service application  (like the User Profile service application, or the Managed Metadata service application) to a service application administrator. A service application administrator can perform all of the administrative tasks related to that service application, but cannot manage other service applications or settings contained in the SharePoint Central Administration.</a:t>
            </a:r>
            <a:endParaRPr lang="nl-BE"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28</a:t>
            </a:fld>
            <a:endParaRPr lang="en-US" dirty="0"/>
          </a:p>
        </p:txBody>
      </p:sp>
    </p:spTree>
    <p:extLst>
      <p:ext uri="{BB962C8B-B14F-4D97-AF65-F5344CB8AC3E}">
        <p14:creationId xmlns:p14="http://schemas.microsoft.com/office/powerpoint/2010/main" val="3448413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 launch the </a:t>
            </a:r>
            <a:r>
              <a:rPr lang="nl-BE" b="1" dirty="0" smtClean="0"/>
              <a:t>Farm Configuration Wizard </a:t>
            </a:r>
            <a:r>
              <a:rPr lang="nl-BE" dirty="0" smtClean="0"/>
              <a:t>from here. It helps</a:t>
            </a:r>
            <a:r>
              <a:rPr lang="nl-BE" baseline="0" dirty="0" smtClean="0"/>
              <a:t> you to create and configure the service applications.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29</a:t>
            </a:fld>
            <a:endParaRPr lang="en-US" dirty="0"/>
          </a:p>
        </p:txBody>
      </p:sp>
    </p:spTree>
    <p:extLst>
      <p:ext uri="{BB962C8B-B14F-4D97-AF65-F5344CB8AC3E}">
        <p14:creationId xmlns:p14="http://schemas.microsoft.com/office/powerpoint/2010/main" val="2775093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31</a:t>
            </a:fld>
            <a:endParaRPr lang="en-US" dirty="0"/>
          </a:p>
        </p:txBody>
      </p:sp>
    </p:spTree>
    <p:extLst>
      <p:ext uri="{BB962C8B-B14F-4D97-AF65-F5344CB8AC3E}">
        <p14:creationId xmlns:p14="http://schemas.microsoft.com/office/powerpoint/2010/main" val="282134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rmAutofit fontScale="77500" lnSpcReduction="20000"/>
          </a:bodyPr>
          <a:lstStyle/>
          <a:p>
            <a:r>
              <a:rPr lang="en-US" dirty="0" smtClean="0"/>
              <a:t>A SharePoint farm can be single server or multi-server. </a:t>
            </a:r>
            <a:r>
              <a:rPr lang="en-US" baseline="0" dirty="0" smtClean="0"/>
              <a:t>Each SharePoint farm has only one configuration database.</a:t>
            </a:r>
          </a:p>
          <a:p>
            <a:endParaRPr lang="en-US" baseline="0" dirty="0" smtClean="0"/>
          </a:p>
          <a:p>
            <a:r>
              <a:rPr lang="en-US" b="1" baseline="0" dirty="0" smtClean="0"/>
              <a:t>Single-server farm</a:t>
            </a:r>
          </a:p>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nstalling SharePoint on a single server, is called a standalone installation. </a:t>
            </a:r>
            <a:r>
              <a:rPr lang="en-US" sz="1200" kern="1200" dirty="0" smtClean="0">
                <a:solidFill>
                  <a:schemeClr val="tx1"/>
                </a:solidFill>
                <a:latin typeface="+mn-lt"/>
                <a:ea typeface="+mn-ea"/>
                <a:cs typeface="+mn-cs"/>
              </a:rPr>
              <a:t>As a general rule, you can use a standalone installation of Windows SharePoint Services 3.0 to support up to 10,000 users, depending on your hardware configuration and the behavior patterns of your users. </a:t>
            </a:r>
          </a:p>
          <a:p>
            <a:r>
              <a:rPr lang="en-US" sz="1200" kern="1200" dirty="0" smtClean="0">
                <a:solidFill>
                  <a:schemeClr val="tx1"/>
                </a:solidFill>
                <a:latin typeface="+mn-lt"/>
                <a:ea typeface="+mn-ea"/>
                <a:cs typeface="+mn-cs"/>
              </a:rPr>
              <a:t>A standalone installation can</a:t>
            </a:r>
            <a:r>
              <a:rPr lang="en-US" sz="1200" kern="1200" baseline="0" dirty="0" smtClean="0">
                <a:solidFill>
                  <a:schemeClr val="tx1"/>
                </a:solidFill>
                <a:latin typeface="+mn-lt"/>
                <a:ea typeface="+mn-ea"/>
                <a:cs typeface="+mn-cs"/>
              </a:rPr>
              <a:t> be </a:t>
            </a:r>
            <a:r>
              <a:rPr lang="en-US" sz="1200" kern="1200" dirty="0" smtClean="0">
                <a:solidFill>
                  <a:schemeClr val="tx1"/>
                </a:solidFill>
                <a:latin typeface="+mn-lt"/>
                <a:ea typeface="+mn-ea"/>
                <a:cs typeface="+mn-cs"/>
              </a:rPr>
              <a:t>appropriate if you want to evaluate SharePoint Products and Technologies or if you require a small, non-business critical deployment where high availability is not essential.</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Small server farm</a:t>
            </a:r>
          </a:p>
          <a:p>
            <a:r>
              <a:rPr lang="en-US" sz="1200" kern="1200" dirty="0" smtClean="0">
                <a:solidFill>
                  <a:schemeClr val="tx1"/>
                </a:solidFill>
                <a:latin typeface="+mn-lt"/>
                <a:ea typeface="+mn-ea"/>
                <a:cs typeface="+mn-cs"/>
              </a:rPr>
              <a:t>A small server farm deployment consists of a single combined front-end Web and application server and a single database server.</a:t>
            </a:r>
            <a:r>
              <a:rPr lang="en-US" sz="1200" kern="1200" baseline="0" dirty="0" smtClean="0">
                <a:solidFill>
                  <a:schemeClr val="tx1"/>
                </a:solidFill>
                <a:latin typeface="+mn-lt"/>
                <a:ea typeface="+mn-ea"/>
                <a:cs typeface="+mn-cs"/>
              </a:rPr>
              <a:t> The advantages over a single-server deployment are:</a:t>
            </a:r>
          </a:p>
          <a:p>
            <a:pPr>
              <a:buFontTx/>
              <a:buChar char="-"/>
            </a:pPr>
            <a:r>
              <a:rPr lang="en-US" sz="1200" kern="1200" baseline="0" dirty="0" smtClean="0">
                <a:solidFill>
                  <a:schemeClr val="tx1"/>
                </a:solidFill>
                <a:latin typeface="+mn-lt"/>
                <a:ea typeface="+mn-ea"/>
                <a:cs typeface="+mn-cs"/>
              </a:rPr>
              <a:t>Contention for memory, processor time and disk access </a:t>
            </a:r>
            <a:r>
              <a:rPr lang="en-US" sz="1200" kern="1200" dirty="0" smtClean="0">
                <a:solidFill>
                  <a:schemeClr val="tx1"/>
                </a:solidFill>
                <a:latin typeface="+mn-lt"/>
                <a:ea typeface="+mn-ea"/>
                <a:cs typeface="+mn-cs"/>
              </a:rPr>
              <a:t>by the front-end Web and application server and the database server role is reduced.</a:t>
            </a:r>
          </a:p>
          <a:p>
            <a:pPr>
              <a:buFontTx/>
              <a:buChar char="-"/>
            </a:pPr>
            <a:r>
              <a:rPr lang="en-US" sz="1200" kern="1200" dirty="0" smtClean="0">
                <a:solidFill>
                  <a:schemeClr val="tx1"/>
                </a:solidFill>
                <a:latin typeface="+mn-lt"/>
                <a:ea typeface="+mn-ea"/>
                <a:cs typeface="+mn-cs"/>
              </a:rPr>
              <a:t>Provide an additional layer of protection for</a:t>
            </a:r>
            <a:r>
              <a:rPr lang="en-US" sz="1200" kern="1200" baseline="0" dirty="0" smtClean="0">
                <a:solidFill>
                  <a:schemeClr val="tx1"/>
                </a:solidFill>
                <a:latin typeface="+mn-lt"/>
                <a:ea typeface="+mn-ea"/>
                <a:cs typeface="+mn-cs"/>
              </a:rPr>
              <a:t> your data by installing the front-end web server(s) in your perimeter network and the database server behind the second firewall in your internal network.</a:t>
            </a:r>
          </a:p>
          <a:p>
            <a:pPr>
              <a:buFontTx/>
              <a:buNone/>
            </a:pPr>
            <a:r>
              <a:rPr lang="en-US" sz="1200" kern="1200" dirty="0" smtClean="0">
                <a:solidFill>
                  <a:schemeClr val="tx1"/>
                </a:solidFill>
                <a:latin typeface="+mn-lt"/>
                <a:ea typeface="+mn-ea"/>
                <a:cs typeface="+mn-cs"/>
              </a:rPr>
              <a:t>The disadvantage of this deployment model is that it does not provide any server-tier redundancy in case of hardware failures.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Medium server farm</a:t>
            </a:r>
          </a:p>
          <a:p>
            <a:r>
              <a:rPr lang="en-US" sz="1200" kern="1200" dirty="0" smtClean="0">
                <a:solidFill>
                  <a:schemeClr val="tx1"/>
                </a:solidFill>
                <a:latin typeface="+mn-lt"/>
                <a:ea typeface="+mn-ea"/>
                <a:cs typeface="+mn-cs"/>
              </a:rPr>
              <a:t>A typical medium server farm may include: Two network load-balanced front-end Web servers; A dedicated application server; Two clustered or mirrored database servers.</a:t>
            </a:r>
            <a:endParaRPr lang="nl-BE"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provide high availability for the database tier, you can also add a clustered or mirrored database server. At this stage, this is likely to be an availability consideration rather than a capacity consideration.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Large server farm</a:t>
            </a:r>
          </a:p>
          <a:p>
            <a:r>
              <a:rPr lang="en-US" sz="1200" kern="1200" dirty="0" smtClean="0">
                <a:solidFill>
                  <a:schemeClr val="tx1"/>
                </a:solidFill>
                <a:latin typeface="+mn-lt"/>
                <a:ea typeface="+mn-ea"/>
                <a:cs typeface="+mn-cs"/>
              </a:rPr>
              <a:t>You can extend your server farm by adding a dedicated application server for search and index service, which should result in better performance. Additional servers can be added to which other application server roles can be allocated.</a:t>
            </a:r>
            <a:endParaRPr lang="en-US" sz="1200" kern="1200" baseline="0" dirty="0" smtClean="0">
              <a:solidFill>
                <a:schemeClr val="tx1"/>
              </a:solidFill>
              <a:latin typeface="+mn-lt"/>
              <a:ea typeface="+mn-ea"/>
              <a:cs typeface="+mn-cs"/>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3</a:t>
            </a:fld>
            <a:endParaRPr lang="en-US" dirty="0"/>
          </a:p>
        </p:txBody>
      </p:sp>
    </p:spTree>
    <p:extLst>
      <p:ext uri="{BB962C8B-B14F-4D97-AF65-F5344CB8AC3E}">
        <p14:creationId xmlns:p14="http://schemas.microsoft.com/office/powerpoint/2010/main" val="414579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Web Front Ends provide</a:t>
            </a:r>
            <a:r>
              <a:rPr lang="nl-BE" baseline="0" dirty="0" smtClean="0"/>
              <a:t> the web interfaces for the users. They use very little disk storage as they </a:t>
            </a:r>
            <a:r>
              <a:rPr lang="en-US" sz="1200" kern="1200" baseline="0" dirty="0" smtClean="0">
                <a:solidFill>
                  <a:schemeClr val="tx1"/>
                </a:solidFill>
                <a:latin typeface="+mn-lt"/>
                <a:ea typeface="+mn-ea"/>
                <a:cs typeface="+mn-cs"/>
              </a:rPr>
              <a:t>only store the files and settings required to route requests from clients to the appropriate sites in the database.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site content and all configuration data is shared for all front-end Web servers in a server farm. To get the best performance and the best protection against hardware failure, you should configure Windows SharePoint</a:t>
            </a:r>
          </a:p>
          <a:p>
            <a:r>
              <a:rPr lang="en-US" sz="1200" kern="1200" baseline="0" dirty="0" smtClean="0">
                <a:solidFill>
                  <a:schemeClr val="tx1"/>
                </a:solidFill>
                <a:latin typeface="+mn-lt"/>
                <a:ea typeface="+mn-ea"/>
                <a:cs typeface="+mn-cs"/>
              </a:rPr>
              <a:t>Services identically on all the front-end Web servers in your server farm.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changes to configuration settings in Windows SharePoint Services are replicated automatically. For example, when you change the e-mail server for SharePoint, you do this from within the SharePoint Central Administration or by using </a:t>
            </a:r>
            <a:r>
              <a:rPr lang="en-US" sz="1200" kern="1200" baseline="0" dirty="0" err="1" smtClean="0">
                <a:solidFill>
                  <a:schemeClr val="tx1"/>
                </a:solidFill>
                <a:latin typeface="+mn-lt"/>
                <a:ea typeface="+mn-ea"/>
                <a:cs typeface="+mn-cs"/>
              </a:rPr>
              <a:t>WindowsPowerShell</a:t>
            </a:r>
            <a:r>
              <a:rPr lang="en-US" sz="1200" kern="1200" baseline="0" dirty="0" smtClean="0">
                <a:solidFill>
                  <a:schemeClr val="tx1"/>
                </a:solidFill>
                <a:latin typeface="+mn-lt"/>
                <a:ea typeface="+mn-ea"/>
                <a:cs typeface="+mn-cs"/>
              </a:rPr>
              <a:t>. You make this change only once, the change is entered in the configuration database, and automatically applied to all servers in the server farm.</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nl-BE" dirty="0" smtClean="0"/>
          </a:p>
          <a:p>
            <a:endParaRPr lang="en-US" dirty="0"/>
          </a:p>
        </p:txBody>
      </p:sp>
    </p:spTree>
    <p:extLst>
      <p:ext uri="{BB962C8B-B14F-4D97-AF65-F5344CB8AC3E}">
        <p14:creationId xmlns:p14="http://schemas.microsoft.com/office/powerpoint/2010/main" val="399260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a single-server installation,</a:t>
            </a:r>
            <a:r>
              <a:rPr lang="nl-BE" baseline="0" dirty="0" smtClean="0"/>
              <a:t> all software components including SQL Server are installed on the same server.</a:t>
            </a:r>
          </a:p>
          <a:p>
            <a:endParaRPr lang="nl-BE" baseline="0" dirty="0" smtClean="0"/>
          </a:p>
          <a:p>
            <a:r>
              <a:rPr lang="en-US" sz="1200" kern="1200" smtClean="0">
                <a:solidFill>
                  <a:schemeClr val="tx1"/>
                </a:solidFill>
                <a:latin typeface="+mn-lt"/>
                <a:ea typeface="+mn-ea"/>
                <a:cs typeface="+mn-cs"/>
              </a:rPr>
              <a:t>The single-server approach </a:t>
            </a:r>
            <a:r>
              <a:rPr lang="en-US" sz="1200" kern="1200" dirty="0" smtClean="0">
                <a:solidFill>
                  <a:schemeClr val="tx1"/>
                </a:solidFill>
                <a:latin typeface="+mn-lt"/>
                <a:ea typeface="+mn-ea"/>
                <a:cs typeface="+mn-cs"/>
              </a:rPr>
              <a:t>limits the manageability and scalability of your solution,</a:t>
            </a:r>
            <a:r>
              <a:rPr lang="en-US" sz="1200" kern="1200" baseline="0" dirty="0" smtClean="0">
                <a:solidFill>
                  <a:schemeClr val="tx1"/>
                </a:solidFill>
                <a:latin typeface="+mn-lt"/>
                <a:ea typeface="+mn-ea"/>
                <a:cs typeface="+mn-cs"/>
              </a:rPr>
              <a:t> especially when SQL Server Express is used to store the databases. Installing SQL Server Standard or Enterprise edition makes the solution more scalable: you can move the databases to a separate database server in a later phase.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configuration can be sufficient for evaluation or testing purposes but absolutely not recommended for production environments. Also keep in mind that it is painful to start with a single-server farm and reconfigure it to be a multi-server farm. Be wary of the proof-of-concept farm that becomes a production farm. Any production farm should begin it's life as a farm where the web server running SharePoint 2013 is a different machine than the machine running the configuration database.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1757521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When you scale up from a small server farm, your first step will usually be to add either a dedicated search server, or a dedicated search server and an additional second front-end Web server. By adding the dedicated search server, you should see better performance but will continue to be vulnerable to a failure at the front-end Web tier, which is why you should also add the additional front-end Web server to the farm. You should configure network or hardware load-balancing to distribute incoming HTTP requests between the two servers. This helps to maximize the increase in capacity that you gain from the second server. It also provides high availability for the front-end Web tier in the event that one of the front-end Web servers fails.</a:t>
            </a:r>
            <a:endParaRPr lang="nl-BE" sz="1200" kern="1200" dirty="0" smtClean="0">
              <a:solidFill>
                <a:schemeClr val="tx1"/>
              </a:solidFill>
              <a:latin typeface="+mn-lt"/>
              <a:ea typeface="+mn-ea"/>
              <a:cs typeface="+mn-cs"/>
            </a:endParaRPr>
          </a:p>
          <a:p>
            <a:endParaRPr lang="nl-BE" dirty="0" smtClean="0"/>
          </a:p>
          <a:p>
            <a:r>
              <a:rPr lang="nl-BE" dirty="0" smtClean="0"/>
              <a:t>Note that configuring</a:t>
            </a:r>
            <a:r>
              <a:rPr lang="nl-BE" baseline="0" dirty="0" smtClean="0"/>
              <a:t> a Web Front End server to be a query server is going to increase the storage requirements. This is due to the fact that the index files for search must reside on the Web server.</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28473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How you distribute server roles between servers should depend on how people use your SharePoint</a:t>
            </a:r>
            <a:r>
              <a:rPr lang="en-US" sz="1200" kern="1200" baseline="0" dirty="0" smtClean="0">
                <a:solidFill>
                  <a:schemeClr val="tx1"/>
                </a:solidFill>
                <a:latin typeface="+mn-lt"/>
                <a:ea typeface="+mn-ea"/>
                <a:cs typeface="+mn-cs"/>
              </a:rPr>
              <a:t> farm</a:t>
            </a:r>
            <a:r>
              <a:rPr lang="en-US" sz="1200" kern="1200" dirty="0" smtClean="0">
                <a:solidFill>
                  <a:schemeClr val="tx1"/>
                </a:solidFill>
                <a:latin typeface="+mn-lt"/>
                <a:ea typeface="+mn-ea"/>
                <a:cs typeface="+mn-cs"/>
              </a:rPr>
              <a:t>, and you can only determine the optimal distribution of server roles through careful performance monitoring. In</a:t>
            </a:r>
            <a:r>
              <a:rPr lang="en-US" sz="1200" kern="1200" baseline="0" dirty="0" smtClean="0">
                <a:solidFill>
                  <a:schemeClr val="tx1"/>
                </a:solidFill>
                <a:latin typeface="+mn-lt"/>
                <a:ea typeface="+mn-ea"/>
                <a:cs typeface="+mn-cs"/>
              </a:rPr>
              <a:t> a small three-tier farm, all application roles are installed on the application server. You can scale out by adding more application servers and distribute the service applications over the different application servers.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7</a:t>
            </a:fld>
            <a:endParaRPr lang="en-US" dirty="0"/>
          </a:p>
        </p:txBody>
      </p:sp>
    </p:spTree>
    <p:extLst>
      <p:ext uri="{BB962C8B-B14F-4D97-AF65-F5344CB8AC3E}">
        <p14:creationId xmlns:p14="http://schemas.microsoft.com/office/powerpoint/2010/main" val="237506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8</a:t>
            </a:fld>
            <a:endParaRPr lang="en-US" dirty="0"/>
          </a:p>
        </p:txBody>
      </p:sp>
    </p:spTree>
    <p:extLst>
      <p:ext uri="{BB962C8B-B14F-4D97-AF65-F5344CB8AC3E}">
        <p14:creationId xmlns:p14="http://schemas.microsoft.com/office/powerpoint/2010/main" val="3262780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1" dirty="0" smtClean="0"/>
              <a:t>Cache servers require ~50% of memory for overhead</a:t>
            </a:r>
          </a:p>
          <a:p>
            <a:r>
              <a:rPr lang="en-US" sz="2401" dirty="0" smtClean="0"/>
              <a:t>Max recommended RAM per cache server is 16GB</a:t>
            </a:r>
          </a:p>
          <a:p>
            <a:r>
              <a:rPr lang="en-US" sz="2401" dirty="0" smtClean="0"/>
              <a:t>You should allocate 2GB RAM to the OS</a:t>
            </a:r>
          </a:p>
          <a:p>
            <a:r>
              <a:rPr lang="en-US" sz="2401" dirty="0" smtClean="0"/>
              <a:t>That leaves a maximum of 14GB for cache:</a:t>
            </a:r>
          </a:p>
          <a:p>
            <a:r>
              <a:rPr lang="en-US" sz="2401" dirty="0" smtClean="0"/>
              <a:t>Sizing info will be available that will help you determine how much overall cache storage your farm requires</a:t>
            </a:r>
          </a:p>
          <a:p>
            <a:pPr lvl="1"/>
            <a:r>
              <a:rPr lang="en-US" sz="1200" dirty="0" smtClean="0"/>
              <a:t>In the example above, take total storage required / 7GB = # of cache servers needed</a:t>
            </a:r>
          </a:p>
          <a:p>
            <a:pPr lvl="1"/>
            <a:endParaRPr lang="en-US" sz="1200" dirty="0" smtClean="0"/>
          </a:p>
          <a:p>
            <a:r>
              <a:rPr lang="en-US" sz="2701" dirty="0" smtClean="0"/>
              <a:t>There are hundred(s) of </a:t>
            </a:r>
            <a:r>
              <a:rPr lang="en-US" sz="2701" dirty="0" err="1" smtClean="0"/>
              <a:t>perf</a:t>
            </a:r>
            <a:r>
              <a:rPr lang="en-US" sz="2701" dirty="0" smtClean="0"/>
              <a:t> counters; there are also counts exposed via developer’s dashboard</a:t>
            </a:r>
          </a:p>
          <a:p>
            <a:pPr lvl="1"/>
            <a:r>
              <a:rPr lang="en-US" sz="2101" dirty="0" smtClean="0"/>
              <a:t># of reads </a:t>
            </a:r>
          </a:p>
          <a:p>
            <a:pPr lvl="1"/>
            <a:r>
              <a:rPr lang="en-US" sz="2101" dirty="0" smtClean="0"/>
              <a:t># of writes </a:t>
            </a:r>
          </a:p>
          <a:p>
            <a:pPr lvl="1"/>
            <a:r>
              <a:rPr lang="en-US" sz="2101" dirty="0" smtClean="0"/>
              <a:t># of hits</a:t>
            </a:r>
          </a:p>
          <a:p>
            <a:pPr lvl="1"/>
            <a:r>
              <a:rPr lang="en-US" sz="2101" dirty="0" smtClean="0"/>
              <a:t># of misses </a:t>
            </a:r>
          </a:p>
          <a:p>
            <a:pPr lvl="1"/>
            <a:r>
              <a:rPr lang="en-US" sz="2101" dirty="0" smtClean="0"/>
              <a:t>time for read </a:t>
            </a:r>
          </a:p>
          <a:p>
            <a:pPr lvl="1"/>
            <a:r>
              <a:rPr lang="en-US" sz="2101" dirty="0" smtClean="0"/>
              <a:t>time for write </a:t>
            </a:r>
          </a:p>
          <a:p>
            <a:pPr lvl="1"/>
            <a:r>
              <a:rPr lang="en-US" sz="2101" dirty="0" smtClean="0"/>
              <a:t>Total I/O (how much data has been transferred in a given period of time)</a:t>
            </a:r>
          </a:p>
          <a:p>
            <a:pPr lvl="1"/>
            <a:endParaRPr lang="en-US" sz="1200" dirty="0" smtClean="0"/>
          </a:p>
          <a:p>
            <a:endParaRPr lang="en-US" dirty="0"/>
          </a:p>
        </p:txBody>
      </p:sp>
    </p:spTree>
    <p:extLst>
      <p:ext uri="{BB962C8B-B14F-4D97-AF65-F5344CB8AC3E}">
        <p14:creationId xmlns:p14="http://schemas.microsoft.com/office/powerpoint/2010/main" val="257049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Topology and Farm Configuration</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DCS Server to the Farm Topology</a:t>
            </a:r>
            <a:endParaRPr lang="en-US" dirty="0"/>
          </a:p>
        </p:txBody>
      </p:sp>
      <p:sp>
        <p:nvSpPr>
          <p:cNvPr id="3" name="Content Placeholder 2"/>
          <p:cNvSpPr>
            <a:spLocks noGrp="1"/>
          </p:cNvSpPr>
          <p:nvPr>
            <p:ph idx="1"/>
          </p:nvPr>
        </p:nvSpPr>
        <p:spPr/>
        <p:txBody>
          <a:bodyPr>
            <a:normAutofit/>
          </a:bodyPr>
          <a:lstStyle/>
          <a:p>
            <a:r>
              <a:rPr lang="en-US" sz="2400" dirty="0"/>
              <a:t>D</a:t>
            </a:r>
            <a:r>
              <a:rPr lang="en-US" sz="2400" dirty="0" smtClean="0"/>
              <a:t>CS service should be run on application server(s)</a:t>
            </a:r>
          </a:p>
          <a:p>
            <a:pPr lvl="1"/>
            <a:r>
              <a:rPr lang="en-US" sz="2000" dirty="0"/>
              <a:t>DCS should only be enabled on dedicated application servers</a:t>
            </a:r>
          </a:p>
          <a:p>
            <a:pPr lvl="1"/>
            <a:r>
              <a:rPr lang="en-US" sz="2000" dirty="0" smtClean="0"/>
              <a:t>DCS should </a:t>
            </a:r>
            <a:r>
              <a:rPr lang="en-US" sz="2000" dirty="0"/>
              <a:t>be </a:t>
            </a:r>
            <a:r>
              <a:rPr lang="en-US" sz="2000" dirty="0" smtClean="0"/>
              <a:t>disabled on majority of servers in farm</a:t>
            </a:r>
          </a:p>
          <a:p>
            <a:pPr lvl="1"/>
            <a:r>
              <a:rPr lang="en-US" sz="2000" dirty="0" smtClean="0"/>
              <a:t>DCS servers should allocate 50% of RAM or more to DCS service</a:t>
            </a:r>
          </a:p>
          <a:p>
            <a:pPr lvl="1"/>
            <a:endParaRPr lang="en-US" sz="2000" dirty="0" smtClean="0"/>
          </a:p>
        </p:txBody>
      </p:sp>
      <p:pic>
        <p:nvPicPr>
          <p:cNvPr id="4" name="Picture 3"/>
          <p:cNvPicPr>
            <a:picLocks noChangeAspect="1"/>
          </p:cNvPicPr>
          <p:nvPr/>
        </p:nvPicPr>
        <p:blipFill>
          <a:blip r:embed="rId3"/>
          <a:stretch>
            <a:fillRect/>
          </a:stretch>
        </p:blipFill>
        <p:spPr>
          <a:xfrm>
            <a:off x="1219200" y="3112147"/>
            <a:ext cx="3048000" cy="3441053"/>
          </a:xfrm>
          <a:prstGeom prst="rect">
            <a:avLst/>
          </a:prstGeom>
        </p:spPr>
      </p:pic>
    </p:spTree>
    <p:extLst>
      <p:ext uri="{BB962C8B-B14F-4D97-AF65-F5344CB8AC3E}">
        <p14:creationId xmlns:p14="http://schemas.microsoft.com/office/powerpoint/2010/main" val="326626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Management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Request Management Service (RM)</a:t>
            </a:r>
          </a:p>
          <a:p>
            <a:pPr lvl="1"/>
            <a:r>
              <a:rPr lang="en-US" sz="2000" dirty="0" smtClean="0"/>
              <a:t>RM is a new service used to route and throttle incoming requests</a:t>
            </a:r>
          </a:p>
          <a:p>
            <a:pPr lvl="1"/>
            <a:r>
              <a:rPr lang="en-US" sz="2000" dirty="0" smtClean="0"/>
              <a:t>RM is a logical service that spans all front end web servers</a:t>
            </a:r>
          </a:p>
          <a:p>
            <a:pPr lvl="1"/>
            <a:endParaRPr lang="en-US" sz="2000" dirty="0"/>
          </a:p>
          <a:p>
            <a:r>
              <a:rPr lang="en-US" sz="2400" dirty="0" smtClean="0"/>
              <a:t>An example of RM at work</a:t>
            </a:r>
          </a:p>
          <a:p>
            <a:pPr marL="804862" lvl="1" indent="-457200">
              <a:buFont typeface="+mj-lt"/>
              <a:buAutoNum type="arabicPeriod"/>
            </a:pPr>
            <a:r>
              <a:rPr lang="en-US" sz="2000" dirty="0"/>
              <a:t>I</a:t>
            </a:r>
            <a:r>
              <a:rPr lang="en-US" sz="2000" dirty="0" smtClean="0"/>
              <a:t>ncoming request arrives at web server</a:t>
            </a:r>
          </a:p>
          <a:p>
            <a:pPr marL="804862" lvl="1" indent="-457200">
              <a:buFont typeface="+mj-lt"/>
              <a:buAutoNum type="arabicPeriod"/>
            </a:pPr>
            <a:r>
              <a:rPr lang="en-US" sz="2000" dirty="0" smtClean="0"/>
              <a:t>RM routes request to healthier web server</a:t>
            </a:r>
          </a:p>
          <a:p>
            <a:pPr marL="804862" lvl="1" indent="-457200">
              <a:buFont typeface="+mj-lt"/>
              <a:buAutoNum type="arabicPeriod"/>
            </a:pPr>
            <a:endParaRPr lang="en-US" sz="2000" dirty="0"/>
          </a:p>
        </p:txBody>
      </p:sp>
      <p:pic>
        <p:nvPicPr>
          <p:cNvPr id="11" name="Picture 10"/>
          <p:cNvPicPr>
            <a:picLocks noChangeAspect="1"/>
          </p:cNvPicPr>
          <p:nvPr/>
        </p:nvPicPr>
        <p:blipFill>
          <a:blip r:embed="rId2"/>
          <a:stretch>
            <a:fillRect/>
          </a:stretch>
        </p:blipFill>
        <p:spPr>
          <a:xfrm>
            <a:off x="6477000" y="2770682"/>
            <a:ext cx="1994483" cy="3886200"/>
          </a:xfrm>
          <a:prstGeom prst="rect">
            <a:avLst/>
          </a:prstGeom>
        </p:spPr>
      </p:pic>
    </p:spTree>
    <p:extLst>
      <p:ext uri="{BB962C8B-B14F-4D97-AF65-F5344CB8AC3E}">
        <p14:creationId xmlns:p14="http://schemas.microsoft.com/office/powerpoint/2010/main" val="126482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Request Management Scenarios</a:t>
            </a:r>
            <a:endParaRPr lang="en-US" dirty="0"/>
          </a:p>
        </p:txBody>
      </p:sp>
      <p:sp>
        <p:nvSpPr>
          <p:cNvPr id="3" name="Content Placeholder 2"/>
          <p:cNvSpPr>
            <a:spLocks noGrp="1"/>
          </p:cNvSpPr>
          <p:nvPr>
            <p:ph idx="1"/>
          </p:nvPr>
        </p:nvSpPr>
        <p:spPr/>
        <p:txBody>
          <a:bodyPr>
            <a:noAutofit/>
          </a:bodyPr>
          <a:lstStyle/>
          <a:p>
            <a:pPr lvl="0"/>
            <a:r>
              <a:rPr lang="en-US" sz="2400" dirty="0" smtClean="0"/>
              <a:t>Examples of how RM can be used</a:t>
            </a:r>
          </a:p>
          <a:p>
            <a:pPr lvl="1"/>
            <a:r>
              <a:rPr lang="en-US" sz="2000" dirty="0"/>
              <a:t>R</a:t>
            </a:r>
            <a:r>
              <a:rPr lang="en-US" sz="2000" dirty="0" smtClean="0"/>
              <a:t>oute majority of requests </a:t>
            </a:r>
            <a:r>
              <a:rPr lang="en-US" sz="2000" dirty="0"/>
              <a:t>to healthier web servers</a:t>
            </a:r>
          </a:p>
          <a:p>
            <a:pPr lvl="1"/>
            <a:r>
              <a:rPr lang="en-US" sz="2000" dirty="0" smtClean="0"/>
              <a:t>Prevent </a:t>
            </a:r>
            <a:r>
              <a:rPr lang="en-US" sz="2000" dirty="0"/>
              <a:t>overloading of unhealthy web servers</a:t>
            </a:r>
          </a:p>
          <a:p>
            <a:pPr lvl="1"/>
            <a:r>
              <a:rPr lang="en-US" sz="2000" dirty="0" smtClean="0"/>
              <a:t>Identify and block harmful or unwanted requests</a:t>
            </a:r>
            <a:endParaRPr lang="en-US" sz="2000" dirty="0"/>
          </a:p>
          <a:p>
            <a:pPr lvl="1"/>
            <a:r>
              <a:rPr lang="en-US" sz="2000" dirty="0" smtClean="0"/>
              <a:t>Throttle </a:t>
            </a:r>
            <a:r>
              <a:rPr lang="en-US" sz="2000" dirty="0"/>
              <a:t>lower-priority requests (e.g. requests from bots)</a:t>
            </a:r>
          </a:p>
          <a:p>
            <a:pPr lvl="1"/>
            <a:r>
              <a:rPr lang="en-US" sz="2000" dirty="0" smtClean="0"/>
              <a:t>Route </a:t>
            </a:r>
            <a:r>
              <a:rPr lang="en-US" sz="2000" dirty="0"/>
              <a:t>specific types of requests (e.g. searches) to specific server</a:t>
            </a:r>
          </a:p>
          <a:p>
            <a:pPr lvl="1"/>
            <a:r>
              <a:rPr lang="en-US" sz="2000" dirty="0" smtClean="0"/>
              <a:t>Isolate </a:t>
            </a:r>
            <a:r>
              <a:rPr lang="en-US" sz="2000" dirty="0"/>
              <a:t>traffic to troubleshoot errors on </a:t>
            </a:r>
            <a:r>
              <a:rPr lang="en-US" sz="2000" dirty="0" smtClean="0"/>
              <a:t>one specific web server</a:t>
            </a:r>
          </a:p>
          <a:p>
            <a:pPr lvl="1"/>
            <a:endParaRPr lang="en-US" sz="2000" dirty="0"/>
          </a:p>
          <a:p>
            <a:r>
              <a:rPr lang="en-US" sz="2400" dirty="0" smtClean="0"/>
              <a:t>RM was not designed to replace traditional load balancers</a:t>
            </a:r>
          </a:p>
          <a:p>
            <a:pPr lvl="1"/>
            <a:r>
              <a:rPr lang="en-US" sz="2000" dirty="0" smtClean="0"/>
              <a:t>Add complimentary routing/throttling  logic into SharePoint pipeline</a:t>
            </a:r>
          </a:p>
          <a:p>
            <a:pPr lvl="1"/>
            <a:r>
              <a:rPr lang="en-US" sz="2000" dirty="0" smtClean="0"/>
              <a:t>Eliminates need to configure external load balancers with extra complexity of SharePoint farm topology</a:t>
            </a:r>
            <a:endParaRPr lang="en-US" sz="2000" dirty="0"/>
          </a:p>
        </p:txBody>
      </p:sp>
    </p:spTree>
    <p:extLst>
      <p:ext uri="{BB962C8B-B14F-4D97-AF65-F5344CB8AC3E}">
        <p14:creationId xmlns:p14="http://schemas.microsoft.com/office/powerpoint/2010/main" val="190138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Criteria for Routing and Throttling</a:t>
            </a:r>
            <a:endParaRPr lang="en-US" dirty="0"/>
          </a:p>
        </p:txBody>
      </p:sp>
      <p:sp>
        <p:nvSpPr>
          <p:cNvPr id="3" name="Content Placeholder 2"/>
          <p:cNvSpPr>
            <a:spLocks noGrp="1"/>
          </p:cNvSpPr>
          <p:nvPr>
            <p:ph idx="1"/>
          </p:nvPr>
        </p:nvSpPr>
        <p:spPr/>
        <p:txBody>
          <a:bodyPr>
            <a:noAutofit/>
          </a:bodyPr>
          <a:lstStyle/>
          <a:p>
            <a:r>
              <a:rPr lang="en-US" sz="2400" dirty="0" smtClean="0"/>
              <a:t>Rules can match on the values of these properties</a:t>
            </a:r>
          </a:p>
          <a:p>
            <a:endParaRPr lang="en-US" sz="2400" dirty="0" smtClean="0"/>
          </a:p>
          <a:p>
            <a:endParaRPr lang="en-US" sz="2400" dirty="0"/>
          </a:p>
          <a:p>
            <a:endParaRPr lang="en-US" sz="2400" dirty="0" smtClean="0"/>
          </a:p>
          <a:p>
            <a:r>
              <a:rPr lang="en-US" sz="2400" dirty="0" smtClean="0"/>
              <a:t>You </a:t>
            </a:r>
            <a:r>
              <a:rPr lang="en-US" sz="2400" dirty="0"/>
              <a:t>can evaluate </a:t>
            </a:r>
            <a:r>
              <a:rPr lang="en-US" sz="2400" dirty="0" smtClean="0"/>
              <a:t>property values </a:t>
            </a:r>
            <a:r>
              <a:rPr lang="en-US" sz="2400" dirty="0"/>
              <a:t>using these </a:t>
            </a:r>
            <a:r>
              <a:rPr lang="en-US" sz="2400" dirty="0" smtClean="0"/>
              <a:t>operators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691906524"/>
              </p:ext>
            </p:extLst>
          </p:nvPr>
        </p:nvGraphicFramePr>
        <p:xfrm>
          <a:off x="838200" y="2133600"/>
          <a:ext cx="6553200" cy="1016000"/>
        </p:xfrm>
        <a:graphic>
          <a:graphicData uri="http://schemas.openxmlformats.org/drawingml/2006/table">
            <a:tbl>
              <a:tblPr firstRow="1" bandRow="1">
                <a:tableStyleId>{5940675A-B579-460E-94D1-54222C63F5DA}</a:tableStyleId>
              </a:tblPr>
              <a:tblGrid>
                <a:gridCol w="1638300"/>
                <a:gridCol w="1638300"/>
                <a:gridCol w="1638300"/>
                <a:gridCol w="1638300"/>
              </a:tblGrid>
              <a:tr h="508000">
                <a:tc>
                  <a:txBody>
                    <a:bodyPr/>
                    <a:lstStyle/>
                    <a:p>
                      <a:pPr algn="ctr"/>
                      <a:r>
                        <a:rPr lang="en-US" sz="1400" b="1" dirty="0" smtClean="0"/>
                        <a:t>URL</a:t>
                      </a:r>
                      <a:endParaRPr lang="en-US" sz="1400" b="1" dirty="0"/>
                    </a:p>
                  </a:txBody>
                  <a:tcPr anchor="ctr"/>
                </a:tc>
                <a:tc>
                  <a:txBody>
                    <a:bodyPr/>
                    <a:lstStyle/>
                    <a:p>
                      <a:pPr algn="ctr"/>
                      <a:r>
                        <a:rPr lang="en-US" sz="1400" b="1" dirty="0" smtClean="0"/>
                        <a:t>UrlReferrer</a:t>
                      </a:r>
                      <a:endParaRPr lang="en-US" sz="1400" b="1" dirty="0"/>
                    </a:p>
                  </a:txBody>
                  <a:tcPr anchor="ctr"/>
                </a:tc>
                <a:tc>
                  <a:txBody>
                    <a:bodyPr/>
                    <a:lstStyle/>
                    <a:p>
                      <a:pPr algn="ctr"/>
                      <a:r>
                        <a:rPr lang="en-US" sz="1400" b="1" dirty="0" smtClean="0"/>
                        <a:t>UserAgent</a:t>
                      </a:r>
                      <a:endParaRPr lang="en-US" sz="1400" b="1" dirty="0"/>
                    </a:p>
                  </a:txBody>
                  <a:tcPr anchor="ctr"/>
                </a:tc>
                <a:tc>
                  <a:txBody>
                    <a:bodyPr/>
                    <a:lstStyle/>
                    <a:p>
                      <a:pPr algn="ctr"/>
                      <a:r>
                        <a:rPr lang="en-US" sz="1400" b="1" dirty="0" smtClean="0"/>
                        <a:t>Host</a:t>
                      </a:r>
                      <a:endParaRPr lang="en-US" sz="1400" b="1" dirty="0"/>
                    </a:p>
                  </a:txBody>
                  <a:tcPr anchor="ctr"/>
                </a:tc>
              </a:tr>
              <a:tr h="508000">
                <a:tc>
                  <a:txBody>
                    <a:bodyPr/>
                    <a:lstStyle/>
                    <a:p>
                      <a:pPr algn="ctr"/>
                      <a:r>
                        <a:rPr lang="en-US" sz="1400" b="1" dirty="0" smtClean="0"/>
                        <a:t>IP</a:t>
                      </a:r>
                      <a:endParaRPr lang="en-US" sz="1400" b="1" dirty="0"/>
                    </a:p>
                  </a:txBody>
                  <a:tcPr anchor="ctr"/>
                </a:tc>
                <a:tc>
                  <a:txBody>
                    <a:bodyPr/>
                    <a:lstStyle/>
                    <a:p>
                      <a:pPr algn="ctr"/>
                      <a:r>
                        <a:rPr lang="en-US" sz="1400" b="1" dirty="0" smtClean="0"/>
                        <a:t>HTTPMethod</a:t>
                      </a:r>
                      <a:endParaRPr lang="en-US" sz="1400" b="1" dirty="0"/>
                    </a:p>
                  </a:txBody>
                  <a:tcPr anchor="ctr"/>
                </a:tc>
                <a:tc>
                  <a:txBody>
                    <a:bodyPr/>
                    <a:lstStyle/>
                    <a:p>
                      <a:pPr algn="ctr"/>
                      <a:r>
                        <a:rPr lang="en-US" sz="1400" b="1" dirty="0" smtClean="0"/>
                        <a:t>SoapAction</a:t>
                      </a:r>
                      <a:endParaRPr lang="en-US" sz="1400" b="1" dirty="0"/>
                    </a:p>
                  </a:txBody>
                  <a:tcPr anchor="ctr"/>
                </a:tc>
                <a:tc>
                  <a:txBody>
                    <a:bodyPr/>
                    <a:lstStyle/>
                    <a:p>
                      <a:pPr algn="ctr"/>
                      <a:r>
                        <a:rPr lang="en-US" sz="1400" b="1" dirty="0" smtClean="0"/>
                        <a:t>CustomerHeader</a:t>
                      </a:r>
                      <a:endParaRPr lang="en-US" sz="1400" b="1"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43950399"/>
              </p:ext>
            </p:extLst>
          </p:nvPr>
        </p:nvGraphicFramePr>
        <p:xfrm>
          <a:off x="838200" y="4114800"/>
          <a:ext cx="6553200" cy="508000"/>
        </p:xfrm>
        <a:graphic>
          <a:graphicData uri="http://schemas.openxmlformats.org/drawingml/2006/table">
            <a:tbl>
              <a:tblPr firstRow="1" bandRow="1">
                <a:tableStyleId>{5940675A-B579-460E-94D1-54222C63F5DA}</a:tableStyleId>
              </a:tblPr>
              <a:tblGrid>
                <a:gridCol w="1638300"/>
                <a:gridCol w="1638300"/>
                <a:gridCol w="1638300"/>
                <a:gridCol w="1638300"/>
              </a:tblGrid>
              <a:tr h="508000">
                <a:tc>
                  <a:txBody>
                    <a:bodyPr/>
                    <a:lstStyle/>
                    <a:p>
                      <a:pPr algn="ctr"/>
                      <a:r>
                        <a:rPr lang="en-US" sz="1400" b="1" dirty="0" smtClean="0"/>
                        <a:t>StartsWith</a:t>
                      </a:r>
                      <a:endParaRPr lang="en-US" sz="1400" b="1" dirty="0"/>
                    </a:p>
                  </a:txBody>
                  <a:tcPr anchor="ctr"/>
                </a:tc>
                <a:tc>
                  <a:txBody>
                    <a:bodyPr/>
                    <a:lstStyle/>
                    <a:p>
                      <a:pPr algn="ctr"/>
                      <a:r>
                        <a:rPr lang="en-US" sz="1400" b="1" dirty="0" smtClean="0"/>
                        <a:t>EndsWith</a:t>
                      </a:r>
                      <a:endParaRPr lang="en-US" sz="1400" b="1" dirty="0"/>
                    </a:p>
                  </a:txBody>
                  <a:tcPr anchor="ctr"/>
                </a:tc>
                <a:tc>
                  <a:txBody>
                    <a:bodyPr/>
                    <a:lstStyle/>
                    <a:p>
                      <a:pPr algn="ctr"/>
                      <a:r>
                        <a:rPr lang="en-US" sz="1400" b="1" dirty="0" smtClean="0"/>
                        <a:t>Equals</a:t>
                      </a:r>
                      <a:endParaRPr lang="en-US" sz="1400" b="1" dirty="0"/>
                    </a:p>
                  </a:txBody>
                  <a:tcPr anchor="ctr"/>
                </a:tc>
                <a:tc>
                  <a:txBody>
                    <a:bodyPr/>
                    <a:lstStyle/>
                    <a:p>
                      <a:pPr algn="ctr"/>
                      <a:r>
                        <a:rPr lang="en-US" sz="1400" b="1" dirty="0" smtClean="0"/>
                        <a:t>RegEx</a:t>
                      </a:r>
                      <a:endParaRPr lang="en-US" sz="1400" b="1" dirty="0"/>
                    </a:p>
                  </a:txBody>
                  <a:tcPr anchor="ctr"/>
                </a:tc>
              </a:tr>
            </a:tbl>
          </a:graphicData>
        </a:graphic>
      </p:graphicFrame>
    </p:spTree>
    <p:extLst>
      <p:ext uri="{BB962C8B-B14F-4D97-AF65-F5344CB8AC3E}">
        <p14:creationId xmlns:p14="http://schemas.microsoft.com/office/powerpoint/2010/main" val="382553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 on Request Management</a:t>
            </a:r>
            <a:endParaRPr lang="en-US" dirty="0"/>
          </a:p>
        </p:txBody>
      </p:sp>
      <p:sp>
        <p:nvSpPr>
          <p:cNvPr id="3" name="Content Placeholder 2"/>
          <p:cNvSpPr>
            <a:spLocks noGrp="1"/>
          </p:cNvSpPr>
          <p:nvPr>
            <p:ph idx="1"/>
          </p:nvPr>
        </p:nvSpPr>
        <p:spPr/>
        <p:txBody>
          <a:bodyPr/>
          <a:lstStyle/>
          <a:p>
            <a:r>
              <a:rPr lang="en-US" dirty="0" smtClean="0"/>
              <a:t>Great article at </a:t>
            </a:r>
            <a:r>
              <a:rPr lang="en-US" dirty="0"/>
              <a:t>http://www.harbar.net</a:t>
            </a:r>
            <a:endParaRPr lang="en-US" dirty="0" smtClean="0"/>
          </a:p>
          <a:p>
            <a:pPr lvl="1"/>
            <a:r>
              <a:rPr lang="en-US" sz="2000" dirty="0" smtClean="0">
                <a:solidFill>
                  <a:srgbClr val="002060"/>
                </a:solidFill>
              </a:rPr>
              <a:t>Part 1: http</a:t>
            </a:r>
            <a:r>
              <a:rPr lang="en-US" sz="2000" dirty="0">
                <a:solidFill>
                  <a:srgbClr val="002060"/>
                </a:solidFill>
              </a:rPr>
              <a:t>://</a:t>
            </a:r>
            <a:r>
              <a:rPr lang="en-US" sz="2000" dirty="0" smtClean="0">
                <a:solidFill>
                  <a:srgbClr val="002060"/>
                </a:solidFill>
              </a:rPr>
              <a:t>www.harbar.net/articles/sp2013rm1.aspx</a:t>
            </a:r>
          </a:p>
          <a:p>
            <a:pPr lvl="1"/>
            <a:r>
              <a:rPr lang="en-US" sz="2000" dirty="0">
                <a:solidFill>
                  <a:srgbClr val="002060"/>
                </a:solidFill>
              </a:rPr>
              <a:t>Part 2</a:t>
            </a:r>
            <a:r>
              <a:rPr lang="en-US" sz="2000" dirty="0" smtClean="0">
                <a:solidFill>
                  <a:srgbClr val="002060"/>
                </a:solidFill>
              </a:rPr>
              <a:t>: http</a:t>
            </a:r>
            <a:r>
              <a:rPr lang="en-US" sz="2000" dirty="0">
                <a:solidFill>
                  <a:srgbClr val="002060"/>
                </a:solidFill>
              </a:rPr>
              <a:t>://www.harbar.net/articles/sp2013rm2.aspx</a:t>
            </a:r>
          </a:p>
        </p:txBody>
      </p:sp>
      <p:pic>
        <p:nvPicPr>
          <p:cNvPr id="4" name="Picture 3"/>
          <p:cNvPicPr>
            <a:picLocks noChangeAspect="1"/>
          </p:cNvPicPr>
          <p:nvPr/>
        </p:nvPicPr>
        <p:blipFill>
          <a:blip r:embed="rId2"/>
          <a:stretch>
            <a:fillRect/>
          </a:stretch>
        </p:blipFill>
        <p:spPr>
          <a:xfrm>
            <a:off x="2057400" y="3048000"/>
            <a:ext cx="4114800" cy="3163559"/>
          </a:xfrm>
          <a:prstGeom prst="rect">
            <a:avLst/>
          </a:prstGeom>
          <a:ln>
            <a:solidFill>
              <a:schemeClr val="bg1">
                <a:lumMod val="65000"/>
              </a:schemeClr>
            </a:solidFill>
          </a:ln>
        </p:spPr>
      </p:pic>
    </p:spTree>
    <p:extLst>
      <p:ext uri="{BB962C8B-B14F-4D97-AF65-F5344CB8AC3E}">
        <p14:creationId xmlns:p14="http://schemas.microsoft.com/office/powerpoint/2010/main" val="253909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Farm Topologies</a:t>
            </a:r>
          </a:p>
          <a:p>
            <a:pPr>
              <a:buFont typeface="Wingdings" panose="05000000000000000000" pitchFamily="2" charset="2"/>
              <a:buChar char="ü"/>
            </a:pPr>
            <a:r>
              <a:rPr lang="en-US" dirty="0" smtClean="0"/>
              <a:t>Caching and Request Management</a:t>
            </a:r>
            <a:endParaRPr lang="en-US" dirty="0"/>
          </a:p>
          <a:p>
            <a:pPr>
              <a:buFont typeface="Wingdings" panose="05000000000000000000" pitchFamily="2" charset="2"/>
              <a:buChar char="Ø"/>
            </a:pPr>
            <a:r>
              <a:rPr lang="en-US" dirty="0"/>
              <a:t>Configuring Managed </a:t>
            </a:r>
            <a:r>
              <a:rPr lang="en-US" dirty="0" smtClean="0"/>
              <a:t>Accounts</a:t>
            </a:r>
          </a:p>
          <a:p>
            <a:r>
              <a:rPr lang="en-US" dirty="0" smtClean="0"/>
              <a:t>Creating </a:t>
            </a:r>
            <a:r>
              <a:rPr lang="en-US" dirty="0"/>
              <a:t>and Configuring Service </a:t>
            </a:r>
            <a:r>
              <a:rPr lang="en-US" dirty="0" smtClean="0"/>
              <a:t>Applications</a:t>
            </a:r>
          </a:p>
        </p:txBody>
      </p:sp>
    </p:spTree>
    <p:extLst>
      <p:ext uri="{BB962C8B-B14F-4D97-AF65-F5344CB8AC3E}">
        <p14:creationId xmlns:p14="http://schemas.microsoft.com/office/powerpoint/2010/main" val="4003074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Accounts</a:t>
            </a:r>
            <a:endParaRPr lang="en-US" dirty="0"/>
          </a:p>
        </p:txBody>
      </p:sp>
      <p:sp>
        <p:nvSpPr>
          <p:cNvPr id="3" name="Content Placeholder 2"/>
          <p:cNvSpPr>
            <a:spLocks noGrp="1"/>
          </p:cNvSpPr>
          <p:nvPr>
            <p:ph idx="1"/>
          </p:nvPr>
        </p:nvSpPr>
        <p:spPr>
          <a:xfrm>
            <a:off x="381000" y="1447798"/>
            <a:ext cx="8382000" cy="3962401"/>
          </a:xfrm>
        </p:spPr>
        <p:txBody>
          <a:bodyPr>
            <a:normAutofit fontScale="92500" lnSpcReduction="20000"/>
          </a:bodyPr>
          <a:lstStyle/>
          <a:p>
            <a:r>
              <a:rPr lang="en-US" sz="2400" dirty="0" smtClean="0"/>
              <a:t>SPF allows you to register managed accounts </a:t>
            </a:r>
          </a:p>
          <a:p>
            <a:pPr lvl="1"/>
            <a:r>
              <a:rPr lang="en-US" sz="2000" dirty="0" smtClean="0"/>
              <a:t>Provides assistance managing password changes</a:t>
            </a:r>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r>
              <a:rPr lang="en-US" sz="2000" dirty="0" smtClean="0"/>
              <a:t>Create managed account for each Active Directory </a:t>
            </a:r>
            <a:r>
              <a:rPr lang="en-US" sz="2000" dirty="0"/>
              <a:t>service account </a:t>
            </a:r>
            <a:endParaRPr lang="en-US" sz="2000" dirty="0" smtClean="0"/>
          </a:p>
        </p:txBody>
      </p:sp>
      <p:pic>
        <p:nvPicPr>
          <p:cNvPr id="205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25"/>
          <a:stretch/>
        </p:blipFill>
        <p:spPr bwMode="auto">
          <a:xfrm>
            <a:off x="1175385" y="2286000"/>
            <a:ext cx="6063615" cy="24742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4217" y="5301388"/>
            <a:ext cx="7282815" cy="867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6496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Managed Accounts</a:t>
            </a:r>
            <a:endParaRPr lang="en-US" dirty="0"/>
          </a:p>
        </p:txBody>
      </p:sp>
    </p:spTree>
    <p:extLst>
      <p:ext uri="{BB962C8B-B14F-4D97-AF65-F5344CB8AC3E}">
        <p14:creationId xmlns:p14="http://schemas.microsoft.com/office/powerpoint/2010/main" val="196882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Farm Topologies</a:t>
            </a:r>
          </a:p>
          <a:p>
            <a:pPr>
              <a:buFont typeface="Wingdings" panose="05000000000000000000" pitchFamily="2" charset="2"/>
              <a:buChar char="ü"/>
            </a:pPr>
            <a:r>
              <a:rPr lang="en-US" dirty="0" smtClean="0"/>
              <a:t>Caching and Request Management</a:t>
            </a:r>
            <a:endParaRPr lang="en-US" dirty="0"/>
          </a:p>
          <a:p>
            <a:pPr>
              <a:buFont typeface="Wingdings" panose="05000000000000000000" pitchFamily="2" charset="2"/>
              <a:buChar char="ü"/>
            </a:pPr>
            <a:r>
              <a:rPr lang="en-US" dirty="0"/>
              <a:t>Configuring Managed </a:t>
            </a:r>
            <a:r>
              <a:rPr lang="en-US" dirty="0" smtClean="0"/>
              <a:t>Accounts</a:t>
            </a:r>
          </a:p>
          <a:p>
            <a:pPr>
              <a:buFont typeface="Wingdings" panose="05000000000000000000" pitchFamily="2" charset="2"/>
              <a:buChar char="Ø"/>
            </a:pPr>
            <a:r>
              <a:rPr lang="en-US" dirty="0" smtClean="0"/>
              <a:t>Creating </a:t>
            </a:r>
            <a:r>
              <a:rPr lang="en-US" dirty="0"/>
              <a:t>and Configuring Service </a:t>
            </a:r>
            <a:r>
              <a:rPr lang="en-US" dirty="0" smtClean="0"/>
              <a:t>Applications</a:t>
            </a:r>
          </a:p>
        </p:txBody>
      </p:sp>
    </p:spTree>
    <p:extLst>
      <p:ext uri="{BB962C8B-B14F-4D97-AF65-F5344CB8AC3E}">
        <p14:creationId xmlns:p14="http://schemas.microsoft.com/office/powerpoint/2010/main" val="150116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Service Applications</a:t>
            </a:r>
            <a:endParaRPr lang="en-US" dirty="0"/>
          </a:p>
        </p:txBody>
      </p:sp>
      <p:sp>
        <p:nvSpPr>
          <p:cNvPr id="3" name="Content Placeholder 2"/>
          <p:cNvSpPr>
            <a:spLocks noGrp="1"/>
          </p:cNvSpPr>
          <p:nvPr>
            <p:ph idx="1"/>
          </p:nvPr>
        </p:nvSpPr>
        <p:spPr/>
        <p:txBody>
          <a:bodyPr/>
          <a:lstStyle/>
          <a:p>
            <a:r>
              <a:rPr lang="en-US" dirty="0"/>
              <a:t>Not all service applications are created equal</a:t>
            </a:r>
          </a:p>
          <a:p>
            <a:pPr lvl="1"/>
            <a:r>
              <a:rPr lang="en-US" dirty="0" smtClean="0"/>
              <a:t>Some </a:t>
            </a:r>
            <a:r>
              <a:rPr lang="en-US" dirty="0"/>
              <a:t>(but not all) service apps have a database</a:t>
            </a:r>
          </a:p>
          <a:p>
            <a:pPr lvl="1"/>
            <a:r>
              <a:rPr lang="en-US" dirty="0"/>
              <a:t>Some (but not all) service apps can </a:t>
            </a:r>
            <a:r>
              <a:rPr lang="en-US" dirty="0" smtClean="0"/>
              <a:t>run </a:t>
            </a:r>
            <a:r>
              <a:rPr lang="en-US" dirty="0"/>
              <a:t>on </a:t>
            </a:r>
            <a:r>
              <a:rPr lang="en-US" dirty="0" smtClean="0"/>
              <a:t>app server</a:t>
            </a:r>
            <a:endParaRPr lang="en-US" dirty="0"/>
          </a:p>
          <a:p>
            <a:pPr lvl="1"/>
            <a:r>
              <a:rPr lang="en-US" dirty="0" smtClean="0"/>
              <a:t>Some </a:t>
            </a:r>
            <a:r>
              <a:rPr lang="en-US" dirty="0"/>
              <a:t>(but not all) service apps work across farms</a:t>
            </a:r>
          </a:p>
          <a:p>
            <a:pPr lvl="1"/>
            <a:endParaRPr lang="en-US" dirty="0"/>
          </a:p>
          <a:p>
            <a:r>
              <a:rPr lang="en-US" dirty="0" smtClean="0"/>
              <a:t>How do you create service application instance?</a:t>
            </a:r>
          </a:p>
          <a:p>
            <a:pPr lvl="1"/>
            <a:r>
              <a:rPr lang="en-US" dirty="0"/>
              <a:t>Create </a:t>
            </a:r>
            <a:r>
              <a:rPr lang="en-US" dirty="0" smtClean="0"/>
              <a:t>them using the Farm Configuration Wizard</a:t>
            </a:r>
            <a:endParaRPr lang="en-US" dirty="0"/>
          </a:p>
          <a:p>
            <a:pPr lvl="1"/>
            <a:r>
              <a:rPr lang="en-US" dirty="0" smtClean="0"/>
              <a:t>Create them by hand in Central Administration</a:t>
            </a:r>
          </a:p>
          <a:p>
            <a:pPr lvl="1"/>
            <a:r>
              <a:rPr lang="en-US" dirty="0"/>
              <a:t>Create </a:t>
            </a:r>
            <a:r>
              <a:rPr lang="en-US" dirty="0" smtClean="0"/>
              <a:t>them using PowerShell scripting</a:t>
            </a:r>
            <a:endParaRPr lang="en-US" dirty="0"/>
          </a:p>
        </p:txBody>
      </p:sp>
    </p:spTree>
    <p:extLst>
      <p:ext uri="{BB962C8B-B14F-4D97-AF65-F5344CB8AC3E}">
        <p14:creationId xmlns:p14="http://schemas.microsoft.com/office/powerpoint/2010/main" val="1597933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Farm Topologies</a:t>
            </a:r>
          </a:p>
          <a:p>
            <a:r>
              <a:rPr lang="en-US" dirty="0" smtClean="0"/>
              <a:t>Caching and Request Management</a:t>
            </a:r>
            <a:endParaRPr lang="en-US" dirty="0"/>
          </a:p>
          <a:p>
            <a:r>
              <a:rPr lang="en-US" dirty="0"/>
              <a:t>Configuring Managed </a:t>
            </a:r>
            <a:r>
              <a:rPr lang="en-US" dirty="0" smtClean="0"/>
              <a:t>Accounts</a:t>
            </a:r>
          </a:p>
          <a:p>
            <a:r>
              <a:rPr lang="en-US" dirty="0" smtClean="0"/>
              <a:t>Creating </a:t>
            </a:r>
            <a:r>
              <a:rPr lang="en-US" dirty="0"/>
              <a:t>and Configuring Service </a:t>
            </a:r>
            <a:r>
              <a:rPr lang="en-US" dirty="0" smtClean="0"/>
              <a:t>Applications</a:t>
            </a:r>
          </a:p>
        </p:txBody>
      </p:sp>
    </p:spTree>
    <p:extLst>
      <p:ext uri="{BB962C8B-B14F-4D97-AF65-F5344CB8AC3E}">
        <p14:creationId xmlns:p14="http://schemas.microsoft.com/office/powerpoint/2010/main" val="2350365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 Application Instances</a:t>
            </a:r>
            <a:endParaRPr lang="en-US" dirty="0"/>
          </a:p>
        </p:txBody>
      </p:sp>
      <p:sp>
        <p:nvSpPr>
          <p:cNvPr id="3" name="Content Placeholder 2"/>
          <p:cNvSpPr>
            <a:spLocks noGrp="1"/>
          </p:cNvSpPr>
          <p:nvPr>
            <p:ph idx="1"/>
          </p:nvPr>
        </p:nvSpPr>
        <p:spPr/>
        <p:txBody>
          <a:bodyPr>
            <a:normAutofit/>
          </a:bodyPr>
          <a:lstStyle/>
          <a:p>
            <a:r>
              <a:rPr lang="en-US" sz="2400" dirty="0" smtClean="0"/>
              <a:t>Creating and managing service application instances</a:t>
            </a:r>
          </a:p>
          <a:p>
            <a:pPr lvl="1"/>
            <a:r>
              <a:rPr lang="en-US" sz="2000" dirty="0" smtClean="0"/>
              <a:t>Two </a:t>
            </a:r>
            <a:r>
              <a:rPr lang="en-US" sz="2000" dirty="0"/>
              <a:t>service application instances </a:t>
            </a:r>
            <a:r>
              <a:rPr lang="en-US" sz="2000" dirty="0" smtClean="0"/>
              <a:t>are created during SPF install</a:t>
            </a:r>
            <a:br>
              <a:rPr lang="en-US" sz="2000" dirty="0" smtClean="0"/>
            </a:br>
            <a:r>
              <a:rPr lang="en-US" sz="1400" i="1" dirty="0">
                <a:solidFill>
                  <a:srgbClr val="9F002D"/>
                </a:solidFill>
              </a:rPr>
              <a:t>t</a:t>
            </a:r>
            <a:r>
              <a:rPr lang="en-US" sz="1400" i="1" dirty="0" smtClean="0">
                <a:solidFill>
                  <a:srgbClr val="9F002D"/>
                </a:solidFill>
              </a:rPr>
              <a:t>hese two service </a:t>
            </a:r>
            <a:r>
              <a:rPr lang="en-US" sz="1400" i="1" dirty="0">
                <a:solidFill>
                  <a:srgbClr val="9F002D"/>
                </a:solidFill>
              </a:rPr>
              <a:t>application </a:t>
            </a:r>
            <a:r>
              <a:rPr lang="en-US" sz="1400" i="1" dirty="0" smtClean="0">
                <a:solidFill>
                  <a:srgbClr val="9F002D"/>
                </a:solidFill>
              </a:rPr>
              <a:t>instances cannot be modified</a:t>
            </a:r>
          </a:p>
          <a:p>
            <a:pPr lvl="1"/>
            <a:endParaRPr lang="en-US" sz="2000" dirty="0" smtClean="0"/>
          </a:p>
          <a:p>
            <a:pPr lvl="1"/>
            <a:endParaRPr lang="en-US" sz="2000" dirty="0"/>
          </a:p>
          <a:p>
            <a:pPr lvl="1"/>
            <a:endParaRPr lang="en-US" sz="2000" dirty="0" smtClean="0"/>
          </a:p>
          <a:p>
            <a:pPr marL="347662" lvl="1" indent="0">
              <a:buNone/>
            </a:pPr>
            <a:endParaRPr lang="en-US" sz="2000" dirty="0" smtClean="0"/>
          </a:p>
          <a:p>
            <a:pPr lvl="1"/>
            <a:r>
              <a:rPr lang="en-US" sz="2000" dirty="0" smtClean="0"/>
              <a:t>You can use New menu to create service application instances</a:t>
            </a:r>
          </a:p>
          <a:p>
            <a:pPr lvl="1"/>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20869"/>
            <a:ext cx="5562600" cy="1309761"/>
          </a:xfrm>
          <a:prstGeom prst="rect">
            <a:avLst/>
          </a:prstGeom>
          <a:noFill/>
          <a:ln>
            <a:solidFill>
              <a:schemeClr val="bg1">
                <a:lumMod val="50000"/>
              </a:schemeClr>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144385" y="4480560"/>
            <a:ext cx="3072130" cy="2148840"/>
          </a:xfrm>
          <a:prstGeom prst="rect">
            <a:avLst/>
          </a:prstGeom>
          <a:noFill/>
          <a:ln>
            <a:noFill/>
          </a:ln>
        </p:spPr>
      </p:pic>
    </p:spTree>
    <p:extLst>
      <p:ext uri="{BB962C8B-B14F-4D97-AF65-F5344CB8AC3E}">
        <p14:creationId xmlns:p14="http://schemas.microsoft.com/office/powerpoint/2010/main" val="2387882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Service Application Instance</a:t>
            </a:r>
            <a:endParaRPr lang="en-US" dirty="0"/>
          </a:p>
        </p:txBody>
      </p:sp>
      <p:sp>
        <p:nvSpPr>
          <p:cNvPr id="3" name="Content Placeholder 2"/>
          <p:cNvSpPr>
            <a:spLocks noGrp="1"/>
          </p:cNvSpPr>
          <p:nvPr>
            <p:ph idx="1"/>
          </p:nvPr>
        </p:nvSpPr>
        <p:spPr/>
        <p:txBody>
          <a:bodyPr/>
          <a:lstStyle/>
          <a:p>
            <a:r>
              <a:rPr lang="en-US" dirty="0" smtClean="0"/>
              <a:t>Create new service application using New menu</a:t>
            </a:r>
          </a:p>
          <a:p>
            <a:pPr lvl="1"/>
            <a:r>
              <a:rPr lang="en-US" dirty="0" smtClean="0"/>
              <a:t>Dialog appears for you to fill in details of creation</a:t>
            </a:r>
          </a:p>
          <a:p>
            <a:pPr lvl="1"/>
            <a:r>
              <a:rPr lang="en-US" dirty="0" smtClean="0"/>
              <a:t>Option to add service application to default proxy list</a:t>
            </a:r>
          </a:p>
          <a:p>
            <a:pPr lvl="3"/>
            <a:endParaRPr lang="en-US"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00400"/>
            <a:ext cx="4099725" cy="2989383"/>
          </a:xfrm>
          <a:prstGeom prst="rect">
            <a:avLst/>
          </a:prstGeom>
          <a:noFill/>
          <a:ln>
            <a:solidFill>
              <a:schemeClr val="bg1">
                <a:lumMod val="50000"/>
              </a:schemeClr>
            </a:solid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71097" y="3566088"/>
            <a:ext cx="3926539" cy="945024"/>
          </a:xfrm>
          <a:prstGeom prst="rect">
            <a:avLst/>
          </a:prstGeom>
          <a:noFill/>
          <a:ln>
            <a:solidFill>
              <a:schemeClr val="bg1">
                <a:lumMod val="50000"/>
              </a:schemeClr>
            </a:solidFill>
          </a:ln>
        </p:spPr>
      </p:pic>
    </p:spTree>
    <p:extLst>
      <p:ext uri="{BB962C8B-B14F-4D97-AF65-F5344CB8AC3E}">
        <p14:creationId xmlns:p14="http://schemas.microsoft.com/office/powerpoint/2010/main" val="3206575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Database Creation</a:t>
            </a:r>
            <a:endParaRPr lang="en-US" dirty="0"/>
          </a:p>
        </p:txBody>
      </p:sp>
      <p:sp>
        <p:nvSpPr>
          <p:cNvPr id="3" name="Content Placeholder 2"/>
          <p:cNvSpPr>
            <a:spLocks noGrp="1"/>
          </p:cNvSpPr>
          <p:nvPr>
            <p:ph idx="1"/>
          </p:nvPr>
        </p:nvSpPr>
        <p:spPr/>
        <p:txBody>
          <a:bodyPr>
            <a:normAutofit/>
          </a:bodyPr>
          <a:lstStyle/>
          <a:p>
            <a:r>
              <a:rPr lang="en-US" sz="2400" dirty="0" smtClean="0"/>
              <a:t>Database created along with service application</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0"/>
            <a:ext cx="5235971" cy="3855720"/>
          </a:xfrm>
          <a:prstGeom prst="rect">
            <a:avLst/>
          </a:prstGeom>
          <a:noFill/>
          <a:ln>
            <a:solidFill>
              <a:schemeClr val="bg1">
                <a:lumMod val="50000"/>
              </a:schemeClr>
            </a:solidFill>
          </a:ln>
        </p:spPr>
      </p:pic>
    </p:spTree>
    <p:extLst>
      <p:ext uri="{BB962C8B-B14F-4D97-AF65-F5344CB8AC3E}">
        <p14:creationId xmlns:p14="http://schemas.microsoft.com/office/powerpoint/2010/main" val="95626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Service Application By Hand in Central Administration</a:t>
            </a:r>
            <a:endParaRPr lang="en-US" dirty="0"/>
          </a:p>
        </p:txBody>
      </p:sp>
    </p:spTree>
    <p:extLst>
      <p:ext uri="{BB962C8B-B14F-4D97-AF65-F5344CB8AC3E}">
        <p14:creationId xmlns:p14="http://schemas.microsoft.com/office/powerpoint/2010/main" val="2662650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Management</a:t>
            </a:r>
            <a:endParaRPr lang="en-US" dirty="0"/>
          </a:p>
        </p:txBody>
      </p:sp>
      <p:sp>
        <p:nvSpPr>
          <p:cNvPr id="3" name="Content Placeholder 2"/>
          <p:cNvSpPr>
            <a:spLocks noGrp="1"/>
          </p:cNvSpPr>
          <p:nvPr>
            <p:ph idx="1"/>
          </p:nvPr>
        </p:nvSpPr>
        <p:spPr/>
        <p:txBody>
          <a:bodyPr>
            <a:normAutofit/>
          </a:bodyPr>
          <a:lstStyle/>
          <a:p>
            <a:r>
              <a:rPr lang="en-US" sz="2400" dirty="0" smtClean="0"/>
              <a:t>Use ribbon buttons to configure service applications</a:t>
            </a:r>
          </a:p>
          <a:p>
            <a:pPr marL="687387" lvl="2" indent="0">
              <a:buNone/>
            </a:pPr>
            <a:r>
              <a:rPr lang="en-US" sz="1600" b="1" dirty="0" smtClean="0"/>
              <a:t>Manage</a:t>
            </a:r>
            <a:r>
              <a:rPr lang="en-US" sz="1600" dirty="0" smtClean="0"/>
              <a:t> - navigate to main administrative page for service application</a:t>
            </a:r>
          </a:p>
          <a:p>
            <a:pPr marL="687387" lvl="2" indent="0">
              <a:buNone/>
            </a:pPr>
            <a:r>
              <a:rPr lang="en-US" sz="1600" b="1" dirty="0" smtClean="0"/>
              <a:t>Administrators</a:t>
            </a:r>
            <a:r>
              <a:rPr lang="en-US" sz="1600" dirty="0" smtClean="0"/>
              <a:t> - set who can administrate/configure this service application</a:t>
            </a:r>
          </a:p>
          <a:p>
            <a:pPr marL="679450" lvl="2" indent="0">
              <a:buNone/>
            </a:pPr>
            <a:r>
              <a:rPr lang="en-US" sz="1600" b="1" dirty="0" smtClean="0"/>
              <a:t>Properties</a:t>
            </a:r>
            <a:r>
              <a:rPr lang="en-US" sz="1600" dirty="0" smtClean="0"/>
              <a:t> - view and modify properties such as database location</a:t>
            </a:r>
          </a:p>
          <a:p>
            <a:pPr marL="679450" lvl="2" indent="0">
              <a:buNone/>
            </a:pPr>
            <a:r>
              <a:rPr lang="en-US" sz="1600" b="1" dirty="0" smtClean="0"/>
              <a:t>Publish</a:t>
            </a:r>
            <a:r>
              <a:rPr lang="en-US" sz="1600" dirty="0" smtClean="0"/>
              <a:t> - configure service application for access by other farms</a:t>
            </a:r>
          </a:p>
          <a:p>
            <a:pPr marL="679450" lvl="2" indent="0">
              <a:buNone/>
            </a:pPr>
            <a:r>
              <a:rPr lang="en-US" sz="1600" b="1" dirty="0" smtClean="0"/>
              <a:t>Permissions</a:t>
            </a:r>
            <a:r>
              <a:rPr lang="en-US" sz="1600" dirty="0" smtClean="0"/>
              <a:t> - configure which users can use this service application</a:t>
            </a:r>
            <a:endParaRPr lang="en-US" sz="1600" dirty="0"/>
          </a:p>
        </p:txBody>
      </p:sp>
      <p:pic>
        <p:nvPicPr>
          <p:cNvPr id="4" name="Picture 3"/>
          <p:cNvPicPr>
            <a:picLocks noChangeAspect="1"/>
          </p:cNvPicPr>
          <p:nvPr/>
        </p:nvPicPr>
        <p:blipFill>
          <a:blip r:embed="rId3"/>
          <a:stretch>
            <a:fillRect/>
          </a:stretch>
        </p:blipFill>
        <p:spPr>
          <a:xfrm>
            <a:off x="1219200" y="3581400"/>
            <a:ext cx="6096000" cy="2133600"/>
          </a:xfrm>
          <a:prstGeom prst="rect">
            <a:avLst/>
          </a:prstGeom>
          <a:ln>
            <a:solidFill>
              <a:schemeClr val="bg1">
                <a:lumMod val="50000"/>
              </a:schemeClr>
            </a:solidFill>
          </a:ln>
        </p:spPr>
      </p:pic>
      <p:sp>
        <p:nvSpPr>
          <p:cNvPr id="5" name="Rectangle 4"/>
          <p:cNvSpPr/>
          <p:nvPr/>
        </p:nvSpPr>
        <p:spPr>
          <a:xfrm>
            <a:off x="5029200" y="5943600"/>
            <a:ext cx="1295400" cy="609600"/>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Administrator</a:t>
            </a:r>
          </a:p>
          <a:p>
            <a:pPr algn="ctr"/>
            <a:r>
              <a:rPr lang="en-US" sz="1200" dirty="0" smtClean="0">
                <a:solidFill>
                  <a:schemeClr val="accent1"/>
                </a:solidFill>
              </a:rPr>
              <a:t>Permissions</a:t>
            </a:r>
            <a:endParaRPr lang="en-US" sz="1200" dirty="0">
              <a:solidFill>
                <a:schemeClr val="accent1"/>
              </a:solidFill>
            </a:endParaRPr>
          </a:p>
        </p:txBody>
      </p:sp>
      <p:sp>
        <p:nvSpPr>
          <p:cNvPr id="6" name="Rectangle 5"/>
          <p:cNvSpPr/>
          <p:nvPr/>
        </p:nvSpPr>
        <p:spPr>
          <a:xfrm>
            <a:off x="6858000" y="5943600"/>
            <a:ext cx="1295400" cy="609600"/>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User</a:t>
            </a:r>
          </a:p>
          <a:p>
            <a:pPr algn="ctr"/>
            <a:r>
              <a:rPr lang="en-US" sz="1200" dirty="0" smtClean="0">
                <a:solidFill>
                  <a:schemeClr val="accent1"/>
                </a:solidFill>
              </a:rPr>
              <a:t>Permissions</a:t>
            </a:r>
            <a:endParaRPr lang="en-US" sz="1200" dirty="0">
              <a:solidFill>
                <a:schemeClr val="accent1"/>
              </a:solidFill>
            </a:endParaRPr>
          </a:p>
        </p:txBody>
      </p:sp>
      <p:cxnSp>
        <p:nvCxnSpPr>
          <p:cNvPr id="8" name="Straight Arrow Connector 7"/>
          <p:cNvCxnSpPr>
            <a:stCxn id="5" idx="0"/>
          </p:cNvCxnSpPr>
          <p:nvPr/>
        </p:nvCxnSpPr>
        <p:spPr>
          <a:xfrm flipH="1" flipV="1">
            <a:off x="4800600" y="5334000"/>
            <a:ext cx="876300" cy="609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H="1" flipV="1">
            <a:off x="7010400" y="5257800"/>
            <a:ext cx="495300" cy="685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541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Service Applications</a:t>
            </a:r>
            <a:endParaRPr lang="en-US" dirty="0"/>
          </a:p>
        </p:txBody>
      </p:sp>
      <p:sp>
        <p:nvSpPr>
          <p:cNvPr id="3" name="Content Placeholder 2"/>
          <p:cNvSpPr>
            <a:spLocks noGrp="1"/>
          </p:cNvSpPr>
          <p:nvPr>
            <p:ph idx="1"/>
          </p:nvPr>
        </p:nvSpPr>
        <p:spPr/>
        <p:txBody>
          <a:bodyPr/>
          <a:lstStyle/>
          <a:p>
            <a:r>
              <a:rPr lang="en-US" dirty="0" smtClean="0"/>
              <a:t>Manage button navigates to main admin page</a:t>
            </a:r>
          </a:p>
          <a:p>
            <a:pPr lvl="1"/>
            <a:r>
              <a:rPr lang="en-US" dirty="0" smtClean="0"/>
              <a:t>This is main place to configure service applications</a:t>
            </a:r>
          </a:p>
          <a:p>
            <a:pPr lvl="1"/>
            <a:r>
              <a:rPr lang="en-US" dirty="0" smtClean="0"/>
              <a:t>Each service application has its own custom settings</a:t>
            </a:r>
            <a:endParaRPr lang="en-US" dirty="0"/>
          </a:p>
        </p:txBody>
      </p:sp>
      <p:pic>
        <p:nvPicPr>
          <p:cNvPr id="5" name="Picture 4"/>
          <p:cNvPicPr>
            <a:picLocks noChangeAspect="1"/>
          </p:cNvPicPr>
          <p:nvPr/>
        </p:nvPicPr>
        <p:blipFill>
          <a:blip r:embed="rId3"/>
          <a:stretch>
            <a:fillRect/>
          </a:stretch>
        </p:blipFill>
        <p:spPr>
          <a:xfrm>
            <a:off x="1562100" y="3048000"/>
            <a:ext cx="6019800" cy="3435027"/>
          </a:xfrm>
          <a:prstGeom prst="rect">
            <a:avLst/>
          </a:prstGeom>
          <a:ln>
            <a:solidFill>
              <a:schemeClr val="bg1">
                <a:lumMod val="50000"/>
              </a:schemeClr>
            </a:solidFill>
          </a:ln>
        </p:spPr>
      </p:pic>
    </p:spTree>
    <p:extLst>
      <p:ext uri="{BB962C8B-B14F-4D97-AF65-F5344CB8AC3E}">
        <p14:creationId xmlns:p14="http://schemas.microsoft.com/office/powerpoint/2010/main" val="2259403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Properties</a:t>
            </a:r>
            <a:endParaRPr lang="en-US" dirty="0"/>
          </a:p>
        </p:txBody>
      </p:sp>
      <p:sp>
        <p:nvSpPr>
          <p:cNvPr id="3" name="Content Placeholder 2"/>
          <p:cNvSpPr>
            <a:spLocks noGrp="1"/>
          </p:cNvSpPr>
          <p:nvPr>
            <p:ph idx="1"/>
          </p:nvPr>
        </p:nvSpPr>
        <p:spPr/>
        <p:txBody>
          <a:bodyPr/>
          <a:lstStyle/>
          <a:p>
            <a:r>
              <a:rPr lang="en-US" dirty="0" smtClean="0"/>
              <a:t>Used to configure app pool and database settings</a:t>
            </a:r>
            <a:endParaRPr lang="en-US" dirty="0"/>
          </a:p>
        </p:txBody>
      </p:sp>
      <p:pic>
        <p:nvPicPr>
          <p:cNvPr id="4" name="Picture 3"/>
          <p:cNvPicPr>
            <a:picLocks noChangeAspect="1"/>
          </p:cNvPicPr>
          <p:nvPr/>
        </p:nvPicPr>
        <p:blipFill>
          <a:blip r:embed="rId3"/>
          <a:stretch>
            <a:fillRect/>
          </a:stretch>
        </p:blipFill>
        <p:spPr>
          <a:xfrm>
            <a:off x="1486100" y="2268880"/>
            <a:ext cx="5943199" cy="4329628"/>
          </a:xfrm>
          <a:prstGeom prst="rect">
            <a:avLst/>
          </a:prstGeom>
          <a:ln>
            <a:solidFill>
              <a:schemeClr val="bg1">
                <a:lumMod val="50000"/>
              </a:schemeClr>
            </a:solidFill>
          </a:ln>
        </p:spPr>
      </p:pic>
    </p:spTree>
    <p:extLst>
      <p:ext uri="{BB962C8B-B14F-4D97-AF65-F5344CB8AC3E}">
        <p14:creationId xmlns:p14="http://schemas.microsoft.com/office/powerpoint/2010/main" val="3135369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User Permissions</a:t>
            </a:r>
            <a:endParaRPr lang="en-US" dirty="0"/>
          </a:p>
        </p:txBody>
      </p:sp>
      <p:sp>
        <p:nvSpPr>
          <p:cNvPr id="3" name="Content Placeholder 2"/>
          <p:cNvSpPr>
            <a:spLocks noGrp="1"/>
          </p:cNvSpPr>
          <p:nvPr>
            <p:ph idx="1"/>
          </p:nvPr>
        </p:nvSpPr>
        <p:spPr/>
        <p:txBody>
          <a:bodyPr/>
          <a:lstStyle/>
          <a:p>
            <a:r>
              <a:rPr lang="en-US" dirty="0" smtClean="0"/>
              <a:t>You </a:t>
            </a:r>
            <a:r>
              <a:rPr lang="en-US" dirty="0"/>
              <a:t>m</a:t>
            </a:r>
            <a:r>
              <a:rPr lang="en-US" dirty="0" smtClean="0"/>
              <a:t>ust configure service app permissions</a:t>
            </a:r>
          </a:p>
          <a:p>
            <a:pPr lvl="1"/>
            <a:r>
              <a:rPr lang="en-US" dirty="0" smtClean="0"/>
              <a:t>By default, users have no permissions for access</a:t>
            </a:r>
            <a:endParaRPr lang="en-US" dirty="0"/>
          </a:p>
        </p:txBody>
      </p:sp>
      <p:pic>
        <p:nvPicPr>
          <p:cNvPr id="4" name="Picture 3"/>
          <p:cNvPicPr>
            <a:picLocks noChangeAspect="1"/>
          </p:cNvPicPr>
          <p:nvPr/>
        </p:nvPicPr>
        <p:blipFill>
          <a:blip r:embed="rId3"/>
          <a:stretch>
            <a:fillRect/>
          </a:stretch>
        </p:blipFill>
        <p:spPr>
          <a:xfrm>
            <a:off x="1219200" y="2590800"/>
            <a:ext cx="3751659" cy="3859427"/>
          </a:xfrm>
          <a:prstGeom prst="rect">
            <a:avLst/>
          </a:prstGeom>
          <a:ln>
            <a:solidFill>
              <a:schemeClr val="bg1">
                <a:lumMod val="50000"/>
              </a:schemeClr>
            </a:solidFill>
          </a:ln>
        </p:spPr>
      </p:pic>
    </p:spTree>
    <p:extLst>
      <p:ext uri="{BB962C8B-B14F-4D97-AF65-F5344CB8AC3E}">
        <p14:creationId xmlns:p14="http://schemas.microsoft.com/office/powerpoint/2010/main" val="2541603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Delegated Administrators</a:t>
            </a:r>
            <a:endParaRPr lang="en-US" dirty="0"/>
          </a:p>
        </p:txBody>
      </p:sp>
      <p:sp>
        <p:nvSpPr>
          <p:cNvPr id="3" name="Content Placeholder 2"/>
          <p:cNvSpPr>
            <a:spLocks noGrp="1"/>
          </p:cNvSpPr>
          <p:nvPr>
            <p:ph idx="1"/>
          </p:nvPr>
        </p:nvSpPr>
        <p:spPr/>
        <p:txBody>
          <a:bodyPr/>
          <a:lstStyle/>
          <a:p>
            <a:r>
              <a:rPr lang="en-US" dirty="0" smtClean="0"/>
              <a:t>Service applications can have their own security</a:t>
            </a:r>
          </a:p>
          <a:p>
            <a:pPr lvl="1"/>
            <a:r>
              <a:rPr lang="en-US" dirty="0" smtClean="0"/>
              <a:t>You can assign SA admin permissions to users</a:t>
            </a:r>
          </a:p>
          <a:p>
            <a:pPr lvl="1"/>
            <a:r>
              <a:rPr lang="en-US" dirty="0" smtClean="0"/>
              <a:t>Users don’t have to be configured as farm admins</a:t>
            </a:r>
          </a:p>
          <a:p>
            <a:pPr lvl="1"/>
            <a:endParaRPr lang="en-US" dirty="0" smtClean="0"/>
          </a:p>
          <a:p>
            <a:r>
              <a:rPr lang="en-US" dirty="0" smtClean="0"/>
              <a:t>Delegated Administrators is a SharePoint group</a:t>
            </a:r>
          </a:p>
          <a:p>
            <a:pPr lvl="1"/>
            <a:r>
              <a:rPr lang="en-US" dirty="0" smtClean="0"/>
              <a:t>User is added to this group automatically when added to SA an administrator</a:t>
            </a:r>
          </a:p>
        </p:txBody>
      </p:sp>
    </p:spTree>
    <p:extLst>
      <p:ext uri="{BB962C8B-B14F-4D97-AF65-F5344CB8AC3E}">
        <p14:creationId xmlns:p14="http://schemas.microsoft.com/office/powerpoint/2010/main" val="4288125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Farm Configuration Wizard (FCW)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SPF provides Farm Configuration Wizard</a:t>
            </a:r>
          </a:p>
          <a:p>
            <a:pPr lvl="1"/>
            <a:r>
              <a:rPr lang="en-US" dirty="0" smtClean="0"/>
              <a:t>Automatically creates/configures service applications</a:t>
            </a:r>
          </a:p>
          <a:p>
            <a:pPr lvl="1"/>
            <a:r>
              <a:rPr lang="en-US" dirty="0" smtClean="0"/>
              <a:t>Creates a web application after creating service applications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Convenient for testing scenarios</a:t>
            </a:r>
          </a:p>
          <a:p>
            <a:pPr lvl="1"/>
            <a:r>
              <a:rPr lang="en-US" dirty="0" smtClean="0"/>
              <a:t>Can be used in some but not all production scenarios</a:t>
            </a:r>
          </a:p>
          <a:p>
            <a:pPr lvl="1"/>
            <a:r>
              <a:rPr lang="en-US" dirty="0" smtClean="0"/>
              <a:t>The alternative involves creating service applications by hand or using Windows PowerShell scripts</a:t>
            </a:r>
            <a:endParaRPr 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743200"/>
            <a:ext cx="3810000" cy="19839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93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a:t>
            </a:r>
            <a:endParaRPr lang="en-US" dirty="0"/>
          </a:p>
        </p:txBody>
      </p:sp>
      <p:sp>
        <p:nvSpPr>
          <p:cNvPr id="3" name="Content Placeholder 2"/>
          <p:cNvSpPr>
            <a:spLocks noGrp="1"/>
          </p:cNvSpPr>
          <p:nvPr>
            <p:ph idx="1"/>
          </p:nvPr>
        </p:nvSpPr>
        <p:spPr/>
        <p:txBody>
          <a:bodyPr/>
          <a:lstStyle/>
          <a:p>
            <a:r>
              <a:rPr lang="en-US" dirty="0" smtClean="0"/>
              <a:t>SharePoint designed to scale from small to large</a:t>
            </a:r>
          </a:p>
          <a:p>
            <a:pPr lvl="1"/>
            <a:r>
              <a:rPr lang="en-US" dirty="0" smtClean="0"/>
              <a:t>farm can be single-server deployment (easiest) </a:t>
            </a:r>
          </a:p>
          <a:p>
            <a:pPr lvl="1"/>
            <a:r>
              <a:rPr lang="en-US" dirty="0" smtClean="0"/>
              <a:t>farm can run Web server(s) and database server</a:t>
            </a:r>
          </a:p>
          <a:p>
            <a:pPr lvl="1"/>
            <a:r>
              <a:rPr lang="en-US" dirty="0" smtClean="0"/>
              <a:t>farm can offload processing to application server(s)</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705225"/>
            <a:ext cx="13049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3675" y="3705225"/>
            <a:ext cx="22193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3684886"/>
            <a:ext cx="2667000" cy="302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1095" y="3411379"/>
            <a:ext cx="952505" cy="246221"/>
          </a:xfrm>
          <a:prstGeom prst="rect">
            <a:avLst/>
          </a:prstGeom>
          <a:noFill/>
        </p:spPr>
        <p:txBody>
          <a:bodyPr wrap="none" rtlCol="0">
            <a:spAutoFit/>
          </a:bodyPr>
          <a:lstStyle/>
          <a:p>
            <a:r>
              <a:rPr lang="en-US" sz="1000" dirty="0" smtClean="0">
                <a:solidFill>
                  <a:srgbClr val="87451D"/>
                </a:solidFill>
                <a:latin typeface="+mj-lt"/>
              </a:rPr>
              <a:t>Topology 1</a:t>
            </a:r>
            <a:endParaRPr lang="en-US" sz="1000" dirty="0">
              <a:solidFill>
                <a:srgbClr val="87451D"/>
              </a:solidFill>
              <a:latin typeface="+mj-lt"/>
            </a:endParaRPr>
          </a:p>
        </p:txBody>
      </p:sp>
      <p:sp>
        <p:nvSpPr>
          <p:cNvPr id="8" name="TextBox 7"/>
          <p:cNvSpPr txBox="1"/>
          <p:nvPr/>
        </p:nvSpPr>
        <p:spPr>
          <a:xfrm>
            <a:off x="3314695" y="3411379"/>
            <a:ext cx="952505" cy="246221"/>
          </a:xfrm>
          <a:prstGeom prst="rect">
            <a:avLst/>
          </a:prstGeom>
          <a:noFill/>
        </p:spPr>
        <p:txBody>
          <a:bodyPr wrap="none" rtlCol="0">
            <a:spAutoFit/>
          </a:bodyPr>
          <a:lstStyle/>
          <a:p>
            <a:r>
              <a:rPr lang="en-US" sz="1000" dirty="0" smtClean="0">
                <a:solidFill>
                  <a:srgbClr val="87451D"/>
                </a:solidFill>
                <a:latin typeface="+mj-lt"/>
              </a:rPr>
              <a:t>Topology 2</a:t>
            </a:r>
            <a:endParaRPr lang="en-US" sz="1000" dirty="0">
              <a:solidFill>
                <a:srgbClr val="87451D"/>
              </a:solidFill>
              <a:latin typeface="+mj-lt"/>
            </a:endParaRPr>
          </a:p>
        </p:txBody>
      </p:sp>
      <p:sp>
        <p:nvSpPr>
          <p:cNvPr id="11" name="TextBox 10"/>
          <p:cNvSpPr txBox="1"/>
          <p:nvPr/>
        </p:nvSpPr>
        <p:spPr>
          <a:xfrm>
            <a:off x="6286495" y="3429000"/>
            <a:ext cx="995785" cy="246221"/>
          </a:xfrm>
          <a:prstGeom prst="rect">
            <a:avLst/>
          </a:prstGeom>
          <a:noFill/>
        </p:spPr>
        <p:txBody>
          <a:bodyPr wrap="none" rtlCol="0">
            <a:spAutoFit/>
          </a:bodyPr>
          <a:lstStyle/>
          <a:p>
            <a:r>
              <a:rPr lang="en-US" sz="1000" dirty="0" smtClean="0">
                <a:solidFill>
                  <a:srgbClr val="87451D"/>
                </a:solidFill>
                <a:latin typeface="+mj-lt"/>
              </a:rPr>
              <a:t>Topology 3 </a:t>
            </a:r>
            <a:endParaRPr lang="en-US" sz="1000" dirty="0">
              <a:solidFill>
                <a:srgbClr val="87451D"/>
              </a:solidFill>
              <a:latin typeface="+mj-lt"/>
            </a:endParaRPr>
          </a:p>
        </p:txBody>
      </p:sp>
    </p:spTree>
    <p:extLst>
      <p:ext uri="{BB962C8B-B14F-4D97-AF65-F5344CB8AC3E}">
        <p14:creationId xmlns:p14="http://schemas.microsoft.com/office/powerpoint/2010/main" val="148189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 Applications using the Farm Configuration Wizard</a:t>
            </a:r>
            <a:endParaRPr lang="en-US" dirty="0"/>
          </a:p>
        </p:txBody>
      </p:sp>
    </p:spTree>
    <p:extLst>
      <p:ext uri="{BB962C8B-B14F-4D97-AF65-F5344CB8AC3E}">
        <p14:creationId xmlns:p14="http://schemas.microsoft.com/office/powerpoint/2010/main" val="3218684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Farm Topologies</a:t>
            </a:r>
          </a:p>
          <a:p>
            <a:pPr>
              <a:buFont typeface="Wingdings" panose="05000000000000000000" pitchFamily="2" charset="2"/>
              <a:buChar char="ü"/>
            </a:pPr>
            <a:r>
              <a:rPr lang="en-US" dirty="0" smtClean="0"/>
              <a:t>Caching and Request Management</a:t>
            </a:r>
            <a:endParaRPr lang="en-US" dirty="0"/>
          </a:p>
          <a:p>
            <a:pPr>
              <a:buFont typeface="Wingdings" panose="05000000000000000000" pitchFamily="2" charset="2"/>
              <a:buChar char="ü"/>
            </a:pPr>
            <a:r>
              <a:rPr lang="en-US" dirty="0"/>
              <a:t>Configuring Managed </a:t>
            </a:r>
            <a:r>
              <a:rPr lang="en-US" dirty="0" smtClean="0"/>
              <a:t>Accounts</a:t>
            </a:r>
          </a:p>
          <a:p>
            <a:pPr>
              <a:buFont typeface="Wingdings" panose="05000000000000000000" pitchFamily="2" charset="2"/>
              <a:buChar char="ü"/>
            </a:pPr>
            <a:r>
              <a:rPr lang="en-US" dirty="0" smtClean="0"/>
              <a:t>Creating </a:t>
            </a:r>
            <a:r>
              <a:rPr lang="en-US" dirty="0"/>
              <a:t>and Configuring Service </a:t>
            </a:r>
            <a:r>
              <a:rPr lang="en-US" dirty="0" smtClean="0"/>
              <a:t>Applications</a:t>
            </a:r>
          </a:p>
        </p:txBody>
      </p:sp>
    </p:spTree>
    <p:extLst>
      <p:ext uri="{BB962C8B-B14F-4D97-AF65-F5344CB8AC3E}">
        <p14:creationId xmlns:p14="http://schemas.microsoft.com/office/powerpoint/2010/main" val="4183298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t>
            </a:r>
            <a:r>
              <a:rPr lang="en-US" dirty="0"/>
              <a:t>Roles in a SharePoint </a:t>
            </a:r>
            <a:r>
              <a:rPr lang="en-US" dirty="0" smtClean="0"/>
              <a:t>Farm</a:t>
            </a:r>
            <a:endParaRPr lang="en-US" dirty="0"/>
          </a:p>
        </p:txBody>
      </p:sp>
      <p:sp>
        <p:nvSpPr>
          <p:cNvPr id="3" name="Content Placeholder 2"/>
          <p:cNvSpPr>
            <a:spLocks noGrp="1"/>
          </p:cNvSpPr>
          <p:nvPr>
            <p:ph idx="1"/>
          </p:nvPr>
        </p:nvSpPr>
        <p:spPr/>
        <p:txBody>
          <a:bodyPr>
            <a:normAutofit/>
          </a:bodyPr>
          <a:lstStyle/>
          <a:p>
            <a:r>
              <a:rPr lang="en-US" sz="2400" dirty="0" smtClean="0"/>
              <a:t>Web server</a:t>
            </a:r>
          </a:p>
          <a:p>
            <a:pPr lvl="1"/>
            <a:r>
              <a:rPr lang="en-US" sz="2000" dirty="0" smtClean="0"/>
              <a:t>Generates HTML Provides </a:t>
            </a:r>
            <a:r>
              <a:rPr lang="en-US" sz="2000" dirty="0"/>
              <a:t>the web interfaces for the users</a:t>
            </a:r>
          </a:p>
          <a:p>
            <a:pPr lvl="1"/>
            <a:r>
              <a:rPr lang="en-US" sz="2000" dirty="0"/>
              <a:t>Very little disk storage used</a:t>
            </a:r>
          </a:p>
          <a:p>
            <a:pPr lvl="1"/>
            <a:r>
              <a:rPr lang="en-US" sz="2000" dirty="0" smtClean="0"/>
              <a:t>Microsoft recommends one web server per 10,000 users</a:t>
            </a:r>
            <a:br>
              <a:rPr lang="en-US" sz="2000" dirty="0" smtClean="0"/>
            </a:br>
            <a:r>
              <a:rPr lang="en-US" sz="1600" i="1" dirty="0" smtClean="0"/>
              <a:t>however, this number not accurate for many scenarios</a:t>
            </a:r>
            <a:endParaRPr lang="en-US" sz="2000" i="1" dirty="0"/>
          </a:p>
          <a:p>
            <a:pPr>
              <a:spcBef>
                <a:spcPts val="1800"/>
              </a:spcBef>
            </a:pPr>
            <a:r>
              <a:rPr lang="en-US" sz="2400" dirty="0" smtClean="0"/>
              <a:t>Application server</a:t>
            </a:r>
          </a:p>
          <a:p>
            <a:pPr lvl="1"/>
            <a:r>
              <a:rPr lang="en-US" sz="2000" dirty="0" smtClean="0"/>
              <a:t>Used to offload service application processing from web servers</a:t>
            </a:r>
          </a:p>
          <a:p>
            <a:pPr lvl="1"/>
            <a:r>
              <a:rPr lang="en-US" sz="2000" dirty="0" smtClean="0"/>
              <a:t>Often requires large amounts of RAM and powerful processors</a:t>
            </a:r>
          </a:p>
          <a:p>
            <a:pPr>
              <a:spcBef>
                <a:spcPts val="1800"/>
              </a:spcBef>
            </a:pPr>
            <a:r>
              <a:rPr lang="en-US" sz="2400" dirty="0" smtClean="0"/>
              <a:t>Database server</a:t>
            </a:r>
          </a:p>
          <a:p>
            <a:pPr lvl="1"/>
            <a:r>
              <a:rPr lang="en-US" sz="2000" dirty="0" smtClean="0"/>
              <a:t>Runs SQL Server for all types SharePoint databases</a:t>
            </a:r>
          </a:p>
          <a:p>
            <a:pPr lvl="1"/>
            <a:r>
              <a:rPr lang="en-US" sz="2000" dirty="0" smtClean="0"/>
              <a:t>Include configuration DB, content DBs and service application DBs</a:t>
            </a:r>
          </a:p>
          <a:p>
            <a:pPr lvl="1"/>
            <a:r>
              <a:rPr lang="en-US" sz="2000" dirty="0" smtClean="0"/>
              <a:t>Often deployed using clustering or mirroring</a:t>
            </a:r>
          </a:p>
          <a:p>
            <a:pPr lvl="1"/>
            <a:endParaRPr lang="en-US" sz="2000" dirty="0"/>
          </a:p>
        </p:txBody>
      </p:sp>
      <p:pic>
        <p:nvPicPr>
          <p:cNvPr id="4" name="Picture 3"/>
          <p:cNvPicPr>
            <a:picLocks noChangeAspect="1"/>
          </p:cNvPicPr>
          <p:nvPr/>
        </p:nvPicPr>
        <p:blipFill>
          <a:blip r:embed="rId3"/>
          <a:stretch>
            <a:fillRect/>
          </a:stretch>
        </p:blipFill>
        <p:spPr>
          <a:xfrm>
            <a:off x="218748" y="1437526"/>
            <a:ext cx="445589" cy="558649"/>
          </a:xfrm>
          <a:prstGeom prst="rect">
            <a:avLst/>
          </a:prstGeom>
        </p:spPr>
      </p:pic>
      <p:pic>
        <p:nvPicPr>
          <p:cNvPr id="5" name="Picture 4"/>
          <p:cNvPicPr>
            <a:picLocks noChangeAspect="1"/>
          </p:cNvPicPr>
          <p:nvPr/>
        </p:nvPicPr>
        <p:blipFill>
          <a:blip r:embed="rId4"/>
          <a:stretch>
            <a:fillRect/>
          </a:stretch>
        </p:blipFill>
        <p:spPr>
          <a:xfrm>
            <a:off x="193497" y="3415622"/>
            <a:ext cx="450292" cy="598149"/>
          </a:xfrm>
          <a:prstGeom prst="rect">
            <a:avLst/>
          </a:prstGeom>
        </p:spPr>
      </p:pic>
      <p:pic>
        <p:nvPicPr>
          <p:cNvPr id="6" name="Picture 5"/>
          <p:cNvPicPr>
            <a:picLocks noChangeAspect="1"/>
          </p:cNvPicPr>
          <p:nvPr/>
        </p:nvPicPr>
        <p:blipFill>
          <a:blip r:embed="rId5"/>
          <a:stretch>
            <a:fillRect/>
          </a:stretch>
        </p:blipFill>
        <p:spPr>
          <a:xfrm>
            <a:off x="198200" y="4699571"/>
            <a:ext cx="445589" cy="624982"/>
          </a:xfrm>
          <a:prstGeom prst="rect">
            <a:avLst/>
          </a:prstGeom>
        </p:spPr>
      </p:pic>
    </p:spTree>
    <p:extLst>
      <p:ext uri="{BB962C8B-B14F-4D97-AF65-F5344CB8AC3E}">
        <p14:creationId xmlns:p14="http://schemas.microsoft.com/office/powerpoint/2010/main" val="155227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Server Farms</a:t>
            </a:r>
            <a:endParaRPr lang="en-US" dirty="0"/>
          </a:p>
        </p:txBody>
      </p:sp>
      <p:sp>
        <p:nvSpPr>
          <p:cNvPr id="3" name="Content Placeholder 2"/>
          <p:cNvSpPr>
            <a:spLocks noGrp="1"/>
          </p:cNvSpPr>
          <p:nvPr>
            <p:ph idx="1"/>
          </p:nvPr>
        </p:nvSpPr>
        <p:spPr/>
        <p:txBody>
          <a:bodyPr/>
          <a:lstStyle/>
          <a:p>
            <a:r>
              <a:rPr lang="en-US" dirty="0" smtClean="0"/>
              <a:t>All server roles run on a single server</a:t>
            </a:r>
          </a:p>
          <a:p>
            <a:pPr lvl="1"/>
            <a:r>
              <a:rPr lang="en-US" dirty="0" smtClean="0"/>
              <a:t>1 server = </a:t>
            </a:r>
            <a:r>
              <a:rPr lang="en-US" sz="2000" dirty="0" smtClean="0"/>
              <a:t>(web server + application server + DB server)</a:t>
            </a:r>
            <a:endParaRPr lang="en-US" dirty="0" smtClean="0"/>
          </a:p>
          <a:p>
            <a:pPr lvl="1"/>
            <a:r>
              <a:rPr lang="en-US" dirty="0" smtClean="0"/>
              <a:t>Useful for evaluation, testing and development</a:t>
            </a:r>
          </a:p>
          <a:p>
            <a:pPr lvl="1"/>
            <a:r>
              <a:rPr lang="en-US" dirty="0" smtClean="0"/>
              <a:t>Used to create lab environment for this training class</a:t>
            </a:r>
          </a:p>
          <a:p>
            <a:pPr lvl="1"/>
            <a:r>
              <a:rPr lang="en-US" dirty="0" smtClean="0"/>
              <a:t>Not scalable to most production environments</a:t>
            </a:r>
          </a:p>
        </p:txBody>
      </p:sp>
      <p:pic>
        <p:nvPicPr>
          <p:cNvPr id="4" name="Picture 3"/>
          <p:cNvPicPr>
            <a:picLocks noChangeAspect="1"/>
          </p:cNvPicPr>
          <p:nvPr/>
        </p:nvPicPr>
        <p:blipFill>
          <a:blip r:embed="rId3"/>
          <a:stretch>
            <a:fillRect/>
          </a:stretch>
        </p:blipFill>
        <p:spPr>
          <a:xfrm>
            <a:off x="1143000" y="3810000"/>
            <a:ext cx="3133333" cy="2495238"/>
          </a:xfrm>
          <a:prstGeom prst="rect">
            <a:avLst/>
          </a:prstGeom>
        </p:spPr>
      </p:pic>
    </p:spTree>
    <p:extLst>
      <p:ext uri="{BB962C8B-B14F-4D97-AF65-F5344CB8AC3E}">
        <p14:creationId xmlns:p14="http://schemas.microsoft.com/office/powerpoint/2010/main" val="4006290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Tier Farms</a:t>
            </a:r>
            <a:endParaRPr lang="en-US" dirty="0"/>
          </a:p>
        </p:txBody>
      </p:sp>
      <p:sp>
        <p:nvSpPr>
          <p:cNvPr id="3" name="Content Placeholder 2"/>
          <p:cNvSpPr>
            <a:spLocks noGrp="1"/>
          </p:cNvSpPr>
          <p:nvPr>
            <p:ph idx="1"/>
          </p:nvPr>
        </p:nvSpPr>
        <p:spPr/>
        <p:txBody>
          <a:bodyPr>
            <a:normAutofit/>
          </a:bodyPr>
          <a:lstStyle/>
          <a:p>
            <a:r>
              <a:rPr lang="en-US" sz="2400" dirty="0" smtClean="0"/>
              <a:t>Database role runs on a dedicated database server</a:t>
            </a:r>
            <a:endParaRPr lang="en-US" sz="2400" dirty="0"/>
          </a:p>
          <a:p>
            <a:pPr lvl="1"/>
            <a:r>
              <a:rPr lang="en-US" sz="2000" dirty="0" smtClean="0"/>
              <a:t>Web servers provide web server role and application server role</a:t>
            </a:r>
          </a:p>
          <a:p>
            <a:pPr lvl="1"/>
            <a:r>
              <a:rPr lang="en-US" sz="2000" dirty="0" smtClean="0"/>
              <a:t>Service applications run on web server computers</a:t>
            </a:r>
          </a:p>
          <a:p>
            <a:pPr lvl="1"/>
            <a:r>
              <a:rPr lang="en-US" sz="2000" dirty="0"/>
              <a:t>A</a:t>
            </a:r>
            <a:r>
              <a:rPr lang="en-US" sz="2000" dirty="0" smtClean="0"/>
              <a:t>dditional web </a:t>
            </a:r>
            <a:r>
              <a:rPr lang="en-US" sz="2000" dirty="0"/>
              <a:t>servers added </a:t>
            </a:r>
            <a:r>
              <a:rPr lang="en-US" sz="2000" dirty="0" smtClean="0"/>
              <a:t>as needed to </a:t>
            </a:r>
            <a:r>
              <a:rPr lang="en-US" sz="2000" dirty="0"/>
              <a:t>scale up </a:t>
            </a:r>
            <a:r>
              <a:rPr lang="en-US" sz="2000" dirty="0" smtClean="0"/>
              <a:t>farm</a:t>
            </a:r>
            <a:endParaRPr lang="en-US" sz="2000" dirty="0"/>
          </a:p>
          <a:p>
            <a:pPr lvl="1"/>
            <a:endParaRPr lang="en-US" sz="2000" dirty="0" smtClean="0"/>
          </a:p>
        </p:txBody>
      </p:sp>
      <p:pic>
        <p:nvPicPr>
          <p:cNvPr id="4" name="Picture 3"/>
          <p:cNvPicPr>
            <a:picLocks noChangeAspect="1"/>
          </p:cNvPicPr>
          <p:nvPr/>
        </p:nvPicPr>
        <p:blipFill>
          <a:blip r:embed="rId3"/>
          <a:stretch>
            <a:fillRect/>
          </a:stretch>
        </p:blipFill>
        <p:spPr>
          <a:xfrm>
            <a:off x="1143000" y="3200400"/>
            <a:ext cx="4238095" cy="3323809"/>
          </a:xfrm>
          <a:prstGeom prst="rect">
            <a:avLst/>
          </a:prstGeom>
        </p:spPr>
      </p:pic>
    </p:spTree>
    <p:extLst>
      <p:ext uri="{BB962C8B-B14F-4D97-AF65-F5344CB8AC3E}">
        <p14:creationId xmlns:p14="http://schemas.microsoft.com/office/powerpoint/2010/main" val="413058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Tier Farms</a:t>
            </a:r>
            <a:endParaRPr lang="en-US" dirty="0"/>
          </a:p>
        </p:txBody>
      </p:sp>
      <p:sp>
        <p:nvSpPr>
          <p:cNvPr id="3" name="Content Placeholder 2"/>
          <p:cNvSpPr>
            <a:spLocks noGrp="1"/>
          </p:cNvSpPr>
          <p:nvPr>
            <p:ph idx="1"/>
          </p:nvPr>
        </p:nvSpPr>
        <p:spPr/>
        <p:txBody>
          <a:bodyPr>
            <a:normAutofit/>
          </a:bodyPr>
          <a:lstStyle/>
          <a:p>
            <a:r>
              <a:rPr lang="en-US" sz="2400" dirty="0"/>
              <a:t>Application servers added </a:t>
            </a:r>
            <a:r>
              <a:rPr lang="en-US" sz="2400" dirty="0" smtClean="0"/>
              <a:t>to create third tier</a:t>
            </a:r>
            <a:endParaRPr lang="en-US" sz="2400" dirty="0"/>
          </a:p>
          <a:p>
            <a:pPr lvl="1"/>
            <a:r>
              <a:rPr lang="en-US" sz="2000" dirty="0" smtClean="0"/>
              <a:t>Used </a:t>
            </a:r>
            <a:r>
              <a:rPr lang="en-US" sz="2000" dirty="0"/>
              <a:t>for environments with heavier service </a:t>
            </a:r>
            <a:r>
              <a:rPr lang="en-US" sz="2000" dirty="0" smtClean="0"/>
              <a:t>application usage</a:t>
            </a:r>
          </a:p>
          <a:p>
            <a:pPr lvl="1"/>
            <a:r>
              <a:rPr lang="en-US" sz="2000" dirty="0" smtClean="0"/>
              <a:t>Offloads </a:t>
            </a:r>
            <a:r>
              <a:rPr lang="en-US" sz="2000" dirty="0"/>
              <a:t>service application processing from web </a:t>
            </a:r>
            <a:r>
              <a:rPr lang="en-US" sz="2000" dirty="0" smtClean="0"/>
              <a:t>servers</a:t>
            </a:r>
          </a:p>
          <a:p>
            <a:pPr lvl="1"/>
            <a:r>
              <a:rPr lang="en-US" sz="2000" dirty="0" smtClean="0"/>
              <a:t>Application servers often require more RAM and processing power</a:t>
            </a:r>
          </a:p>
        </p:txBody>
      </p:sp>
      <p:pic>
        <p:nvPicPr>
          <p:cNvPr id="6" name="Picture 5"/>
          <p:cNvPicPr>
            <a:picLocks noChangeAspect="1"/>
          </p:cNvPicPr>
          <p:nvPr/>
        </p:nvPicPr>
        <p:blipFill>
          <a:blip r:embed="rId3"/>
          <a:stretch>
            <a:fillRect/>
          </a:stretch>
        </p:blipFill>
        <p:spPr>
          <a:xfrm>
            <a:off x="1219200" y="3150347"/>
            <a:ext cx="4020412" cy="3450799"/>
          </a:xfrm>
          <a:prstGeom prst="rect">
            <a:avLst/>
          </a:prstGeom>
        </p:spPr>
      </p:pic>
    </p:spTree>
    <p:extLst>
      <p:ext uri="{BB962C8B-B14F-4D97-AF65-F5344CB8AC3E}">
        <p14:creationId xmlns:p14="http://schemas.microsoft.com/office/powerpoint/2010/main" val="404527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Farm Topologies</a:t>
            </a:r>
          </a:p>
          <a:p>
            <a:pPr>
              <a:buFont typeface="Wingdings" panose="05000000000000000000" pitchFamily="2" charset="2"/>
              <a:buChar char="Ø"/>
            </a:pPr>
            <a:r>
              <a:rPr lang="en-US" dirty="0" smtClean="0"/>
              <a:t>Caching and Request Management</a:t>
            </a:r>
            <a:endParaRPr lang="en-US" dirty="0"/>
          </a:p>
          <a:p>
            <a:r>
              <a:rPr lang="en-US" dirty="0"/>
              <a:t>Configuring Managed </a:t>
            </a:r>
            <a:r>
              <a:rPr lang="en-US" dirty="0" smtClean="0"/>
              <a:t>Accounts</a:t>
            </a:r>
          </a:p>
          <a:p>
            <a:r>
              <a:rPr lang="en-US" dirty="0" smtClean="0"/>
              <a:t>Creating </a:t>
            </a:r>
            <a:r>
              <a:rPr lang="en-US" dirty="0"/>
              <a:t>and Configuring Service </a:t>
            </a:r>
            <a:r>
              <a:rPr lang="en-US" dirty="0" smtClean="0"/>
              <a:t>Applications</a:t>
            </a:r>
          </a:p>
        </p:txBody>
      </p:sp>
    </p:spTree>
    <p:extLst>
      <p:ext uri="{BB962C8B-B14F-4D97-AF65-F5344CB8AC3E}">
        <p14:creationId xmlns:p14="http://schemas.microsoft.com/office/powerpoint/2010/main" val="113675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Cache Service (DCS)</a:t>
            </a:r>
            <a:endParaRPr lang="en-US" dirty="0"/>
          </a:p>
        </p:txBody>
      </p:sp>
      <p:sp>
        <p:nvSpPr>
          <p:cNvPr id="3" name="Content Placeholder 2"/>
          <p:cNvSpPr>
            <a:spLocks noGrp="1"/>
          </p:cNvSpPr>
          <p:nvPr>
            <p:ph idx="1"/>
          </p:nvPr>
        </p:nvSpPr>
        <p:spPr/>
        <p:txBody>
          <a:bodyPr>
            <a:normAutofit/>
          </a:bodyPr>
          <a:lstStyle/>
          <a:p>
            <a:r>
              <a:rPr lang="en-US" sz="2400" dirty="0"/>
              <a:t>SharePoint 2013 </a:t>
            </a:r>
            <a:r>
              <a:rPr lang="en-US" sz="2400" dirty="0" smtClean="0"/>
              <a:t>debuts Distributed </a:t>
            </a:r>
            <a:r>
              <a:rPr lang="en-US" sz="2400" dirty="0"/>
              <a:t>C</a:t>
            </a:r>
            <a:r>
              <a:rPr lang="en-US" sz="2400" dirty="0" smtClean="0"/>
              <a:t>ache </a:t>
            </a:r>
            <a:r>
              <a:rPr lang="en-US" sz="2400" dirty="0"/>
              <a:t>S</a:t>
            </a:r>
            <a:r>
              <a:rPr lang="en-US" sz="2400" dirty="0" smtClean="0"/>
              <a:t>ervice</a:t>
            </a:r>
          </a:p>
          <a:p>
            <a:pPr lvl="1"/>
            <a:r>
              <a:rPr lang="en-US" sz="2000" dirty="0" smtClean="0"/>
              <a:t>Provides in-memory cache implemented at farm-wide scope</a:t>
            </a:r>
          </a:p>
          <a:p>
            <a:pPr lvl="1"/>
            <a:r>
              <a:rPr lang="en-US" sz="2000" dirty="0" smtClean="0"/>
              <a:t>Built on Windows </a:t>
            </a:r>
            <a:r>
              <a:rPr lang="en-US" sz="2000" dirty="0"/>
              <a:t>Server </a:t>
            </a:r>
            <a:r>
              <a:rPr lang="en-US" sz="2000" dirty="0" err="1"/>
              <a:t>AppFabric</a:t>
            </a:r>
            <a:r>
              <a:rPr lang="en-US" sz="2000" dirty="0"/>
              <a:t> Distributed </a:t>
            </a:r>
            <a:r>
              <a:rPr lang="en-US" sz="2000" dirty="0" smtClean="0"/>
              <a:t>Caching Service</a:t>
            </a:r>
          </a:p>
          <a:p>
            <a:pPr lvl="1"/>
            <a:r>
              <a:rPr lang="en-US" sz="2000" dirty="0" smtClean="0"/>
              <a:t>DCS caches </a:t>
            </a:r>
            <a:r>
              <a:rPr lang="en-US" sz="2000" dirty="0"/>
              <a:t>security tokens and social networking feeds</a:t>
            </a:r>
          </a:p>
          <a:p>
            <a:pPr lvl="1"/>
            <a:r>
              <a:rPr lang="en-US" sz="2000" dirty="0"/>
              <a:t>Enabled on all SharePoint servers by </a:t>
            </a:r>
            <a:r>
              <a:rPr lang="en-US" sz="2000" dirty="0" smtClean="0"/>
              <a:t>default</a:t>
            </a:r>
            <a:endParaRPr lang="en-US" sz="2000" dirty="0"/>
          </a:p>
        </p:txBody>
      </p:sp>
      <p:pic>
        <p:nvPicPr>
          <p:cNvPr id="5" name="Picture 4"/>
          <p:cNvPicPr>
            <a:picLocks noChangeAspect="1"/>
          </p:cNvPicPr>
          <p:nvPr/>
        </p:nvPicPr>
        <p:blipFill>
          <a:blip r:embed="rId2"/>
          <a:stretch>
            <a:fillRect/>
          </a:stretch>
        </p:blipFill>
        <p:spPr>
          <a:xfrm>
            <a:off x="2147887" y="3657600"/>
            <a:ext cx="5853113" cy="2937798"/>
          </a:xfrm>
          <a:prstGeom prst="rect">
            <a:avLst/>
          </a:prstGeom>
          <a:ln>
            <a:solidFill>
              <a:schemeClr val="bg1">
                <a:lumMod val="75000"/>
              </a:schemeClr>
            </a:solidFill>
          </a:ln>
        </p:spPr>
      </p:pic>
      <p:cxnSp>
        <p:nvCxnSpPr>
          <p:cNvPr id="6" name="Straight Arrow Connector 5"/>
          <p:cNvCxnSpPr/>
          <p:nvPr/>
        </p:nvCxnSpPr>
        <p:spPr>
          <a:xfrm>
            <a:off x="700087" y="6096000"/>
            <a:ext cx="12192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2969"/>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 Course Module</Template>
  <TotalTime>5014</TotalTime>
  <Words>2694</Words>
  <Application>Microsoft Office PowerPoint</Application>
  <PresentationFormat>On-screen Show (4:3)</PresentationFormat>
  <Paragraphs>304</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 Course Module</vt:lpstr>
      <vt:lpstr>Topology and Farm Configuration</vt:lpstr>
      <vt:lpstr>Agenda</vt:lpstr>
      <vt:lpstr>Topologies</vt:lpstr>
      <vt:lpstr>Server Roles in a SharePoint Farm</vt:lpstr>
      <vt:lpstr>Single Server Farms</vt:lpstr>
      <vt:lpstr>Two Tier Farms</vt:lpstr>
      <vt:lpstr>Three Tier Farms</vt:lpstr>
      <vt:lpstr>Agenda</vt:lpstr>
      <vt:lpstr>Distributed Cache Service (DCS)</vt:lpstr>
      <vt:lpstr>Adding a DCS Server to the Farm Topology</vt:lpstr>
      <vt:lpstr>Request Management in SharePoint 2013</vt:lpstr>
      <vt:lpstr>Request Management Scenarios</vt:lpstr>
      <vt:lpstr>Criteria for Routing and Throttling</vt:lpstr>
      <vt:lpstr>More Information on Request Management</vt:lpstr>
      <vt:lpstr>Agenda</vt:lpstr>
      <vt:lpstr>Managed Accounts</vt:lpstr>
      <vt:lpstr>Creating Managed Accounts</vt:lpstr>
      <vt:lpstr>Agenda</vt:lpstr>
      <vt:lpstr>Working with Service Applications</vt:lpstr>
      <vt:lpstr>Creating Service Application Instances</vt:lpstr>
      <vt:lpstr>Creating a Service Application Instance</vt:lpstr>
      <vt:lpstr>Service Application Database Creation</vt:lpstr>
      <vt:lpstr>Creating a Service Application By Hand in Central Administration</vt:lpstr>
      <vt:lpstr>Service Application Management</vt:lpstr>
      <vt:lpstr>Configuring Service Applications</vt:lpstr>
      <vt:lpstr>Service Application Properties</vt:lpstr>
      <vt:lpstr>Configuring User Permissions</vt:lpstr>
      <vt:lpstr>Delegated Administrators</vt:lpstr>
      <vt:lpstr>The Farm Configuration Wizard (FCW)</vt:lpstr>
      <vt:lpstr>Creating Service Applications using the Farm Configuration Wizard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Topology and Farm Configuration</dc:title>
  <dc:creator>Windows User</dc:creator>
  <cp:lastModifiedBy>Ted Pattison</cp:lastModifiedBy>
  <cp:revision>135</cp:revision>
  <dcterms:created xsi:type="dcterms:W3CDTF">2012-07-07T16:44:54Z</dcterms:created>
  <dcterms:modified xsi:type="dcterms:W3CDTF">2013-03-19T00:38:40Z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