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handoutMasterIdLst>
    <p:handoutMasterId r:id="rId44"/>
  </p:handoutMasterIdLst>
  <p:sldIdLst>
    <p:sldId id="279" r:id="rId6"/>
    <p:sldId id="281" r:id="rId7"/>
    <p:sldId id="282" r:id="rId8"/>
    <p:sldId id="283" r:id="rId9"/>
    <p:sldId id="284" r:id="rId10"/>
    <p:sldId id="285" r:id="rId11"/>
    <p:sldId id="286" r:id="rId12"/>
    <p:sldId id="287" r:id="rId13"/>
    <p:sldId id="334" r:id="rId14"/>
    <p:sldId id="290" r:id="rId15"/>
    <p:sldId id="288" r:id="rId16"/>
    <p:sldId id="289" r:id="rId17"/>
    <p:sldId id="293" r:id="rId18"/>
    <p:sldId id="291" r:id="rId19"/>
    <p:sldId id="335" r:id="rId20"/>
    <p:sldId id="294" r:id="rId21"/>
    <p:sldId id="319" r:id="rId22"/>
    <p:sldId id="336" r:id="rId23"/>
    <p:sldId id="315" r:id="rId24"/>
    <p:sldId id="329" r:id="rId25"/>
    <p:sldId id="337" r:id="rId26"/>
    <p:sldId id="333" r:id="rId27"/>
    <p:sldId id="298" r:id="rId28"/>
    <p:sldId id="299" r:id="rId29"/>
    <p:sldId id="300" r:id="rId30"/>
    <p:sldId id="301" r:id="rId31"/>
    <p:sldId id="302" r:id="rId32"/>
    <p:sldId id="303" r:id="rId33"/>
    <p:sldId id="304" r:id="rId34"/>
    <p:sldId id="305" r:id="rId35"/>
    <p:sldId id="306" r:id="rId36"/>
    <p:sldId id="307" r:id="rId37"/>
    <p:sldId id="309" r:id="rId38"/>
    <p:sldId id="310" r:id="rId39"/>
    <p:sldId id="311" r:id="rId40"/>
    <p:sldId id="312" r:id="rId41"/>
    <p:sldId id="314"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0" autoAdjust="0"/>
    <p:restoredTop sz="93349" autoAdjust="0"/>
  </p:normalViewPr>
  <p:slideViewPr>
    <p:cSldViewPr>
      <p:cViewPr varScale="1">
        <p:scale>
          <a:sx n="105" d="100"/>
          <a:sy n="105" d="100"/>
        </p:scale>
        <p:origin x="1656"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8298"/>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smtClean="0"/>
              <a:t>0x - Lecture Title</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module introduces the basic architecture of SharePoint 2013 while highlighting the aspects of product which have been enhanced in this new release. There will also be a discussion about which features and services are available with SharePoint Foundation as well as the Standard Edition and Enterprise Edition of SharePoint Server 2013. The first module will conclude with an intensive primer on Windows PowerShell to ensure that all students have the basic skills required to read and write Windows PowerShell scripts which will be an essential skillset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later lectures and labs.</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r>
              <a:rPr lang="en-US" dirty="0" smtClean="0"/>
              <a:t>Starting in</a:t>
            </a:r>
            <a:r>
              <a:rPr lang="en-US" baseline="0" dirty="0" smtClean="0"/>
              <a:t> SharePoint 2010, </a:t>
            </a:r>
            <a:r>
              <a:rPr lang="en-US" dirty="0" smtClean="0"/>
              <a:t>Microsoft introduced</a:t>
            </a:r>
            <a:r>
              <a:rPr lang="en-US" baseline="0" dirty="0" smtClean="0"/>
              <a:t> a new model based on </a:t>
            </a:r>
            <a:r>
              <a:rPr lang="en-US" b="1" baseline="0" dirty="0" smtClean="0"/>
              <a:t>Service Applications</a:t>
            </a:r>
            <a:r>
              <a:rPr lang="en-US" baseline="0" dirty="0" smtClean="0"/>
              <a:t> for sharing resources across sites and web applications. The service application model continues to be a central figure in the architecture for SharePoint 2013. Furthermore, the service applications model facilitates multitenant deployment in SharePoint 2013 which provides more flexibility in SharePoint farm topologies.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01 - SharePoint 2010 Developer Roadmap</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v1.2</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01-</a:t>
            </a:r>
            <a:fld id="{073E6628-0705-4E34-90AA-D61A964D0AFD}" type="slidenum">
              <a:rPr lang="en-US" smtClean="0"/>
              <a:pPr/>
              <a:t>10</a:t>
            </a:fld>
            <a:endParaRPr lang="en-US" dirty="0"/>
          </a:p>
        </p:txBody>
      </p:sp>
    </p:spTree>
    <p:extLst>
      <p:ext uri="{BB962C8B-B14F-4D97-AF65-F5344CB8AC3E}">
        <p14:creationId xmlns:p14="http://schemas.microsoft.com/office/powerpoint/2010/main" val="3575152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SharePoint 2013 is primarily a web-based application which means it must provide </a:t>
            </a:r>
            <a:r>
              <a:rPr lang="en-US" sz="1200" dirty="0" smtClean="0"/>
              <a:t>HTTP entry points to its clients. SharePoint 2013 leverages</a:t>
            </a:r>
            <a:r>
              <a:rPr lang="en-US" sz="1200" baseline="0" dirty="0" smtClean="0"/>
              <a:t> the web server infrastructure of Internet Information Services (IIS) and IIS website to listen for incoming HTTP requests and to process them inside server-side processes that are launched on demand. SharePoint 2013 creates an abstraction on top of an IIS websites known as a </a:t>
            </a:r>
            <a:r>
              <a:rPr lang="en-US" sz="1200" b="1" baseline="0" dirty="0" smtClean="0"/>
              <a:t>web application</a:t>
            </a:r>
            <a:r>
              <a:rPr lang="en-US" sz="1200" baseline="0" dirty="0" smtClean="0"/>
              <a:t>. Therefore, a SharePoint web application provides an HTTP entry point into a SharePoint farm for browser-based clients as well as other types of clients such as Office application that communicate with a SharePoint farm using HTTP requests.</a:t>
            </a:r>
          </a:p>
          <a:p>
            <a:endParaRPr lang="en-US" sz="1200" baseline="0" dirty="0" smtClean="0"/>
          </a:p>
          <a:p>
            <a:r>
              <a:rPr lang="en-US" sz="2400" dirty="0" smtClean="0"/>
              <a:t>A web applications provides a scope for </a:t>
            </a:r>
            <a:r>
              <a:rPr lang="en-US" sz="2000" dirty="0" smtClean="0"/>
              <a:t>creating sites which are</a:t>
            </a:r>
            <a:r>
              <a:rPr lang="en-US" sz="2000" baseline="0" dirty="0" smtClean="0"/>
              <a:t> </a:t>
            </a:r>
            <a:r>
              <a:rPr lang="en-US" sz="2000" dirty="0" smtClean="0"/>
              <a:t>accessible to business users. In fact, ever SharePoint site must be created within</a:t>
            </a:r>
            <a:r>
              <a:rPr lang="en-US" sz="2000" baseline="0" dirty="0" smtClean="0"/>
              <a:t> the scope of a particular web application. </a:t>
            </a:r>
            <a:endParaRPr lang="en-US" sz="2000" dirty="0" smtClean="0"/>
          </a:p>
          <a:p>
            <a:endParaRPr lang="en-US" dirty="0" smtClean="0"/>
          </a:p>
          <a:p>
            <a:r>
              <a:rPr lang="en-US" dirty="0" smtClean="0"/>
              <a:t>The content within a SharePoint site is stored within a SQL</a:t>
            </a:r>
            <a:r>
              <a:rPr lang="en-US" baseline="0" dirty="0" smtClean="0"/>
              <a:t> Server databases known as a </a:t>
            </a:r>
            <a:r>
              <a:rPr lang="en-US" b="1" baseline="0" dirty="0" smtClean="0"/>
              <a:t>content database</a:t>
            </a:r>
            <a:r>
              <a:rPr lang="en-US" baseline="0" dirty="0" smtClean="0"/>
              <a:t>.  Therefore, ever web application must have at least one content database associated with it. However, there will often be more than one content database associated with a specific web application. In this training course, you will learn how to manage the association between web applications, content databases and site.</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A web application defines a scope for configuring user authentication. For example, one web application</a:t>
            </a:r>
            <a:r>
              <a:rPr lang="en-US" sz="2000" baseline="0" dirty="0" smtClean="0"/>
              <a:t> might require integrated windows authentication and disable anonymous access.  A second web application within the same farm could be configured to support other types of user authentication such as forms-based authentication (FBA) and/or to permit anonymous access.</a:t>
            </a:r>
            <a:endParaRPr lang="en-US" sz="2000"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01 - SharePoint 2010 Developer Roadmap</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v1.2</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01-</a:t>
            </a:r>
            <a:fld id="{073E6628-0705-4E34-90AA-D61A964D0AFD}" type="slidenum">
              <a:rPr lang="en-US" smtClean="0"/>
              <a:pPr/>
              <a:t>11</a:t>
            </a:fld>
            <a:endParaRPr lang="en-US" dirty="0"/>
          </a:p>
        </p:txBody>
      </p:sp>
    </p:spTree>
    <p:extLst>
      <p:ext uri="{BB962C8B-B14F-4D97-AF65-F5344CB8AC3E}">
        <p14:creationId xmlns:p14="http://schemas.microsoft.com/office/powerpoint/2010/main" val="2038485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All user-generated content resides in SharePoint sites. The primary types</a:t>
            </a:r>
            <a:r>
              <a:rPr lang="en-US" baseline="0" dirty="0" smtClean="0"/>
              <a:t> of content include items within lists and documents inside document libraries. However, there are other forms of user-generated content as well such as customization data and personalization data tracked by server-side web parts as well. </a:t>
            </a:r>
          </a:p>
          <a:p>
            <a:endParaRPr lang="en-US" baseline="0" dirty="0" smtClean="0"/>
          </a:p>
          <a:p>
            <a:r>
              <a:rPr lang="en-US" baseline="0" dirty="0" smtClean="0"/>
              <a:t>Sites are grouped into site collections. Whenever a site is created, it is always created within a scope of a specific site collection. Furthermore, each site collection is associated with exactly one content database which is used to store the content of all the sites inside.</a:t>
            </a:r>
          </a:p>
          <a:p>
            <a:endParaRPr lang="en-US" baseline="0" dirty="0" smtClean="0"/>
          </a:p>
          <a:p>
            <a:r>
              <a:rPr lang="en-US" baseline="0" dirty="0" smtClean="0"/>
              <a:t>Each site collection must have exactly one site referred to as the “top-level” or “root” site. The URL of the top-level site is always the same as the URL of the site collection. A site collection may additionally contain child sites below the root site. Child sites can be nested within other child sites within a site collection resulting in the creation of a site hierarchy. While SharePoint supports nested child sites more than 10 levels in depth, experience has taught the SharePoint community that creating deep site hierarchies can be very hard to manage and to scale. </a:t>
            </a:r>
          </a:p>
          <a:p>
            <a:endParaRPr lang="en-US" baseline="0" dirty="0" smtClean="0"/>
          </a:p>
          <a:p>
            <a:r>
              <a:rPr lang="en-US" sz="2400" dirty="0" smtClean="0"/>
              <a:t>A key reason why the SharePoint architecture requires</a:t>
            </a:r>
            <a:r>
              <a:rPr lang="en-US" sz="2400" baseline="0" dirty="0" smtClean="0"/>
              <a:t> that sites are always </a:t>
            </a:r>
            <a:r>
              <a:rPr lang="en-US" sz="2400" dirty="0" smtClean="0"/>
              <a:t>partitioned into site collections has to do with security. More specifically,</a:t>
            </a:r>
            <a:r>
              <a:rPr lang="en-US" sz="2400" baseline="0" dirty="0" smtClean="0"/>
              <a:t> s</a:t>
            </a:r>
            <a:r>
              <a:rPr lang="en-US" sz="2000" dirty="0" smtClean="0"/>
              <a:t>ite collections provide a scope for administrative privileges. If you are configured as the site collection administrator (aka site collection owner), you are guaranteed to have full administrative control</a:t>
            </a:r>
            <a:r>
              <a:rPr lang="en-US" sz="2000" baseline="0" dirty="0" smtClean="0"/>
              <a:t> </a:t>
            </a:r>
            <a:r>
              <a:rPr lang="en-US" sz="2000" dirty="0" smtClean="0"/>
              <a:t>over all the sites inside. Web application can support 1000s of site collections.</a:t>
            </a:r>
          </a:p>
          <a:p>
            <a:endParaRPr lang="en-US"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01 - SharePoint 2010 Developer Roadmap</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v1.2</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01-</a:t>
            </a:r>
            <a:fld id="{073E6628-0705-4E34-90AA-D61A964D0AFD}" type="slidenum">
              <a:rPr lang="en-US" smtClean="0"/>
              <a:pPr/>
              <a:t>12</a:t>
            </a:fld>
            <a:endParaRPr lang="en-US" dirty="0"/>
          </a:p>
        </p:txBody>
      </p:sp>
    </p:spTree>
    <p:extLst>
      <p:ext uri="{BB962C8B-B14F-4D97-AF65-F5344CB8AC3E}">
        <p14:creationId xmlns:p14="http://schemas.microsoft.com/office/powerpoint/2010/main" val="2315988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2013 is the fifth</a:t>
            </a:r>
            <a:r>
              <a:rPr lang="en-US" baseline="0" dirty="0" smtClean="0"/>
              <a:t> major version of the SharePoint technology stack. Each version has enhanced the product and made significant changes to account for changes in the IT industry. However, a few things are remained consistent across versions. One example of this is the site template for creating Team Sites which has been available since the very first version of SharePoint technologies released in 2001.  Team sites are the most commonly-created type of site in all versions of SharePoint.</a:t>
            </a:r>
          </a:p>
          <a:p>
            <a:endParaRPr lang="en-US" baseline="0" dirty="0" smtClean="0"/>
          </a:p>
          <a:p>
            <a:r>
              <a:rPr lang="en-US" dirty="0" smtClean="0"/>
              <a:t>The new team site in SharePoint 2013 looks quite a bit different from SharePoint 2010. The master page has changed. The Site Actions menu has been moved from the left to the right. Much of the user interface has been redesigned around the new app model.</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01 - SharePoint 2010 Developer Roadmap</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v1.2</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01-</a:t>
            </a:r>
            <a:fld id="{073E6628-0705-4E34-90AA-D61A964D0AFD}" type="slidenum">
              <a:rPr lang="en-US" smtClean="0"/>
              <a:pPr/>
              <a:t>13</a:t>
            </a:fld>
            <a:endParaRPr lang="en-US" dirty="0"/>
          </a:p>
        </p:txBody>
      </p:sp>
    </p:spTree>
    <p:extLst>
      <p:ext uri="{BB962C8B-B14F-4D97-AF65-F5344CB8AC3E}">
        <p14:creationId xmlns:p14="http://schemas.microsoft.com/office/powerpoint/2010/main" val="256886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 users are given the role as “site administrator”. Quite often this means that the user has been assigned the permissions of a site collection administrator. In some scenarios, the IT staff within a company</a:t>
            </a:r>
            <a:r>
              <a:rPr lang="en-US" baseline="0" dirty="0" smtClean="0"/>
              <a:t> may elect to use a more elaborate security configuration where business users are never configured as site collection administrators, but instead they are assigned less-powerful administrative permissions on one or more sites within a site collection. In either case, these users will be responsible for certain administrative duties at the site level.</a:t>
            </a:r>
          </a:p>
          <a:p>
            <a:endParaRPr lang="en-US" baseline="0" dirty="0" smtClean="0"/>
          </a:p>
          <a:p>
            <a:r>
              <a:rPr lang="en-US" baseline="0" dirty="0" smtClean="0"/>
              <a:t>Each site contains a site settings page (</a:t>
            </a:r>
            <a:r>
              <a:rPr lang="en-US" b="1" baseline="0" dirty="0" smtClean="0"/>
              <a:t>[site_url]_layouts/settings.aspx</a:t>
            </a:r>
            <a:r>
              <a:rPr lang="en-US" baseline="0" dirty="0" smtClean="0"/>
              <a:t>) which provides links to administrative pages which make it possible to perform common administrative tasks at the site level. The site settings page of the top-level site also contains links to pages which are used to perform administrative tasks on the site collection as a whole.</a:t>
            </a:r>
            <a:endParaRPr lang="en-US" dirty="0"/>
          </a:p>
        </p:txBody>
      </p:sp>
    </p:spTree>
    <p:extLst>
      <p:ext uri="{BB962C8B-B14F-4D97-AF65-F5344CB8AC3E}">
        <p14:creationId xmlns:p14="http://schemas.microsoft.com/office/powerpoint/2010/main" val="4201280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17 - SharePoint Security</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v2.0</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2011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17-</a:t>
            </a:r>
            <a:fld id="{073E6628-0705-4E34-90AA-D61A964D0AFD}" type="slidenum">
              <a:rPr lang="en-US" smtClean="0"/>
              <a:pPr/>
              <a:t>16</a:t>
            </a:fld>
            <a:endParaRPr lang="en-US" dirty="0"/>
          </a:p>
        </p:txBody>
      </p:sp>
    </p:spTree>
    <p:extLst>
      <p:ext uri="{BB962C8B-B14F-4D97-AF65-F5344CB8AC3E}">
        <p14:creationId xmlns:p14="http://schemas.microsoft.com/office/powerpoint/2010/main" val="2571132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introduces several</a:t>
            </a:r>
            <a:r>
              <a:rPr lang="en-US" baseline="0" dirty="0" smtClean="0"/>
              <a:t> significant </a:t>
            </a:r>
            <a:r>
              <a:rPr lang="en-US" dirty="0" smtClean="0"/>
              <a:t>changes to the platform’s architecture. For example, there are two new </a:t>
            </a:r>
          </a:p>
          <a:p>
            <a:r>
              <a:rPr lang="en-US" dirty="0" smtClean="0"/>
              <a:t>services which have been added to promote higher levels of scalability</a:t>
            </a:r>
            <a:r>
              <a:rPr lang="en-US" baseline="0" dirty="0" smtClean="0"/>
              <a:t> which as the d</a:t>
            </a:r>
            <a:r>
              <a:rPr lang="en-US" dirty="0" smtClean="0"/>
              <a:t>istributed caching service and the request management service.</a:t>
            </a:r>
          </a:p>
          <a:p>
            <a:endParaRPr lang="en-US" dirty="0" smtClean="0"/>
          </a:p>
          <a:p>
            <a:r>
              <a:rPr lang="en-US" dirty="0" smtClean="0"/>
              <a:t>There has</a:t>
            </a:r>
            <a:r>
              <a:rPr lang="en-US" baseline="0" dirty="0" smtClean="0"/>
              <a:t> also been </a:t>
            </a:r>
            <a:r>
              <a:rPr lang="en-US" dirty="0" smtClean="0"/>
              <a:t>changes to the</a:t>
            </a:r>
            <a:r>
              <a:rPr lang="en-US" baseline="0" dirty="0" smtClean="0"/>
              <a:t> existing set of </a:t>
            </a:r>
            <a:r>
              <a:rPr lang="en-US" dirty="0" smtClean="0"/>
              <a:t>service applications that are part of SharePoint 2010. For example, some service applications have been</a:t>
            </a:r>
            <a:r>
              <a:rPr lang="en-US" baseline="0" dirty="0" smtClean="0"/>
              <a:t> removed in SharePoint 2013 while others have been added. Some service applications such as the Search Service have undergone a major redesign.</a:t>
            </a:r>
          </a:p>
          <a:p>
            <a:endParaRPr lang="en-US" dirty="0" smtClean="0"/>
          </a:p>
          <a:p>
            <a:r>
              <a:rPr lang="en-US" dirty="0" smtClean="0"/>
              <a:t>One</a:t>
            </a:r>
            <a:r>
              <a:rPr lang="en-US" baseline="0" dirty="0" smtClean="0"/>
              <a:t> of the biggest changes to the SharePoint platform is the introduction of the SharePoint app model which completely changes the strategy for developing custom software to extend SharePoint sites. While development techniques used to created custom solution in early versions of SharePoint are still supported, Microsoft is heavily pushing the new SharePoint app model because it works equally well in Office 365 and other hosting environment as it does in on-premises farms.</a:t>
            </a:r>
            <a:endParaRPr lang="en-US" dirty="0"/>
          </a:p>
        </p:txBody>
      </p:sp>
    </p:spTree>
    <p:extLst>
      <p:ext uri="{BB962C8B-B14F-4D97-AF65-F5344CB8AC3E}">
        <p14:creationId xmlns:p14="http://schemas.microsoft.com/office/powerpoint/2010/main" val="166585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SharePoint 2013 introduces two new platform-level services</a:t>
            </a:r>
            <a:r>
              <a:rPr lang="en-US" baseline="0" dirty="0" smtClean="0"/>
              <a:t> known as the </a:t>
            </a:r>
            <a:r>
              <a:rPr lang="en-US" b="1" baseline="0" dirty="0" smtClean="0"/>
              <a:t>D</a:t>
            </a:r>
            <a:r>
              <a:rPr lang="en-US" b="1" dirty="0" smtClean="0"/>
              <a:t>istributed Cache Service</a:t>
            </a:r>
            <a:r>
              <a:rPr lang="en-US" dirty="0" smtClean="0"/>
              <a:t> and the </a:t>
            </a:r>
            <a:r>
              <a:rPr lang="en-US" b="1" dirty="0" smtClean="0"/>
              <a:t>Request Management Service</a:t>
            </a:r>
            <a:r>
              <a:rPr lang="en-US" dirty="0" smtClean="0"/>
              <a:t>.</a:t>
            </a:r>
          </a:p>
          <a:p>
            <a:endParaRPr lang="en-US" dirty="0" smtClean="0"/>
          </a:p>
          <a:p>
            <a:r>
              <a:rPr lang="en-US" baseline="0" dirty="0" smtClean="0"/>
              <a:t>The </a:t>
            </a:r>
            <a:r>
              <a:rPr lang="en-US" b="1" baseline="0" dirty="0" smtClean="0"/>
              <a:t>D</a:t>
            </a:r>
            <a:r>
              <a:rPr lang="en-US" b="1" dirty="0" smtClean="0"/>
              <a:t>istributed Cache Service</a:t>
            </a:r>
            <a:r>
              <a:rPr lang="en-US" dirty="0" smtClean="0"/>
              <a:t> provides a farm-wide cache of data that is shared across all the servers in the farm.</a:t>
            </a:r>
            <a:r>
              <a:rPr lang="en-US" baseline="0" dirty="0" smtClean="0"/>
              <a:t> The are two primary types of data that is stored in the distributed cache: user authentication tokens and feeds generated by the social features of SharePoint Server 2013. </a:t>
            </a:r>
            <a:r>
              <a:rPr lang="en-US" dirty="0" smtClean="0"/>
              <a:t>Note that the Distributed Cache Service should not be configured to run on</a:t>
            </a:r>
            <a:r>
              <a:rPr lang="en-US" baseline="0" dirty="0" smtClean="0"/>
              <a:t> all the servers in a large farm. Instead, it should generally be configured to run on a single server or a pair of servers.</a:t>
            </a:r>
          </a:p>
          <a:p>
            <a:endParaRPr lang="en-US" dirty="0" smtClean="0"/>
          </a:p>
          <a:p>
            <a:r>
              <a:rPr lang="en-US" dirty="0" smtClean="0"/>
              <a:t>The</a:t>
            </a:r>
            <a:r>
              <a:rPr lang="en-US" baseline="0" dirty="0" smtClean="0"/>
              <a:t> </a:t>
            </a:r>
            <a:r>
              <a:rPr lang="en-US" b="1" dirty="0" smtClean="0"/>
              <a:t>Request Management Service</a:t>
            </a:r>
            <a:r>
              <a:rPr lang="en-US" dirty="0" smtClean="0"/>
              <a:t> provides SharePoint 2013 with new routing and throttling capabilities. For example, </a:t>
            </a:r>
            <a:r>
              <a:rPr lang="en-US" baseline="0" dirty="0" smtClean="0"/>
              <a:t>it can also route certain types of requests (e.g. searches) to specific servers in the farm. It can also evaluate the health of servers in the farm any dynamically adjust routing the route more request to health servers and few request to servers that are showing slow response times or other indicators of performance problems.</a:t>
            </a:r>
          </a:p>
          <a:p>
            <a:endParaRPr lang="en-US" baseline="0" dirty="0" smtClean="0"/>
          </a:p>
          <a:p>
            <a:r>
              <a:rPr lang="en-US" dirty="0" smtClean="0"/>
              <a:t>The</a:t>
            </a:r>
            <a:r>
              <a:rPr lang="en-US" baseline="0" dirty="0" smtClean="0"/>
              <a:t> only thing you can do with either of these services through Central Administration is to start and stop them on specific servers. All the configuration of both services must be accomplished through the use of PowerShell.</a:t>
            </a:r>
            <a:endParaRPr lang="en-US" dirty="0"/>
          </a:p>
        </p:txBody>
      </p:sp>
    </p:spTree>
    <p:extLst>
      <p:ext uri="{BB962C8B-B14F-4D97-AF65-F5344CB8AC3E}">
        <p14:creationId xmlns:p14="http://schemas.microsoft.com/office/powerpoint/2010/main" val="325192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There are two </a:t>
            </a:r>
            <a:r>
              <a:rPr lang="en-US" baseline="0" dirty="0" smtClean="0"/>
              <a:t>SharePoint 2010 </a:t>
            </a:r>
            <a:r>
              <a:rPr lang="en-US" dirty="0" smtClean="0"/>
              <a:t>services</a:t>
            </a:r>
            <a:r>
              <a:rPr lang="en-US" baseline="0" dirty="0" smtClean="0"/>
              <a:t> applications that that are no longer available in SharePoint 2013. These service applications are the </a:t>
            </a:r>
            <a:r>
              <a:rPr lang="fi-FI" sz="1200" b="1" dirty="0" smtClean="0"/>
              <a:t>Web Analytics Service</a:t>
            </a:r>
            <a:r>
              <a:rPr lang="fi-FI" sz="1200" dirty="0" smtClean="0"/>
              <a:t> and </a:t>
            </a:r>
            <a:r>
              <a:rPr lang="en-US" sz="1200" b="1" dirty="0" smtClean="0"/>
              <a:t>Office Web Apps (OWA)</a:t>
            </a:r>
            <a:r>
              <a:rPr lang="en-US" sz="1200" dirty="0" smtClean="0"/>
              <a:t>. </a:t>
            </a:r>
            <a:endParaRPr lang="en-US" baseline="0" dirty="0" smtClean="0"/>
          </a:p>
          <a:p>
            <a:endParaRPr lang="en-US" baseline="0" dirty="0" smtClean="0"/>
          </a:p>
          <a:p>
            <a:r>
              <a:rPr lang="fi-FI" sz="2400" dirty="0" smtClean="0"/>
              <a:t>The Web Analytics service</a:t>
            </a:r>
            <a:r>
              <a:rPr lang="fi-FI" sz="2400" baseline="0" dirty="0" smtClean="0"/>
              <a:t> is really still part of SharePoint Server 2013. However, it is no longer a stand-alone service application. Instead, the functionality of the </a:t>
            </a:r>
            <a:r>
              <a:rPr lang="fi-FI" sz="2400" dirty="0" smtClean="0"/>
              <a:t>Web Analytics Service</a:t>
            </a:r>
            <a:r>
              <a:rPr lang="fi-FI" sz="2400" baseline="0" dirty="0" smtClean="0"/>
              <a:t> in SharePoint 2010 has been rolled into the Search Service application. </a:t>
            </a:r>
            <a:endParaRPr lang="en-US" sz="2400" baseline="0" dirty="0" smtClean="0"/>
          </a:p>
          <a:p>
            <a:endParaRPr lang="en-US" sz="2400" dirty="0" smtClean="0"/>
          </a:p>
          <a:p>
            <a:r>
              <a:rPr lang="en-US" sz="2400" dirty="0" smtClean="0"/>
              <a:t>In SharePoint 2010, Office Web Apps (OWA) is a service application that must be installed and configured within a SharePoint</a:t>
            </a:r>
            <a:r>
              <a:rPr lang="en-US" sz="2400" baseline="0" dirty="0" smtClean="0"/>
              <a:t> farm. The new version of the Office Web Apps is no longer tied to SharePoint. Instead, Office Web Apps is now installed as its own stand-alone product. Once you have installed Office Web Apps and created an OWA farm, you can create a connection between a SharePoint farm and the OWA farm. It is important to note that </a:t>
            </a:r>
            <a:r>
              <a:rPr lang="fi-FI" sz="2000" dirty="0" smtClean="0"/>
              <a:t>the Office Web apps product cannot be installed on the same servers on which you have installed</a:t>
            </a:r>
            <a:r>
              <a:rPr lang="fi-FI" sz="2000" baseline="0" dirty="0" smtClean="0"/>
              <a:t> </a:t>
            </a:r>
            <a:r>
              <a:rPr lang="fi-FI" sz="2000" dirty="0" smtClean="0"/>
              <a:t>SharePoint 2013.</a:t>
            </a:r>
            <a:r>
              <a:rPr lang="fi-FI" sz="2000" baseline="0" dirty="0" smtClean="0"/>
              <a:t> </a:t>
            </a:r>
            <a:endParaRPr lang="fi-FI" sz="2000" dirty="0" smtClean="0"/>
          </a:p>
          <a:p>
            <a:endParaRPr lang="en-US" dirty="0"/>
          </a:p>
        </p:txBody>
      </p:sp>
    </p:spTree>
    <p:extLst>
      <p:ext uri="{BB962C8B-B14F-4D97-AF65-F5344CB8AC3E}">
        <p14:creationId xmlns:p14="http://schemas.microsoft.com/office/powerpoint/2010/main" val="1297969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are several service application that are introduced in SharePoint 2013 including the </a:t>
            </a:r>
            <a:r>
              <a:rPr lang="en-US" b="1" dirty="0" smtClean="0"/>
              <a:t>App Management Service</a:t>
            </a:r>
            <a:r>
              <a:rPr lang="en-US" dirty="0" smtClean="0"/>
              <a:t>,</a:t>
            </a:r>
            <a:r>
              <a:rPr lang="en-US" baseline="0" dirty="0" smtClean="0"/>
              <a:t> t</a:t>
            </a:r>
            <a:r>
              <a:rPr lang="en-US" dirty="0" smtClean="0"/>
              <a:t>he </a:t>
            </a:r>
            <a:r>
              <a:rPr lang="en-US" b="1" dirty="0" smtClean="0"/>
              <a:t>Machine</a:t>
            </a:r>
            <a:r>
              <a:rPr lang="en-US" b="1" baseline="0" dirty="0" smtClean="0"/>
              <a:t> </a:t>
            </a:r>
            <a:r>
              <a:rPr lang="en-US" b="1" dirty="0" smtClean="0"/>
              <a:t>Translation Service</a:t>
            </a:r>
            <a:r>
              <a:rPr lang="en-US" dirty="0" smtClean="0"/>
              <a:t>, the </a:t>
            </a:r>
            <a:r>
              <a:rPr lang="en-US" b="1" dirty="0" smtClean="0"/>
              <a:t>Work Management Service</a:t>
            </a:r>
            <a:r>
              <a:rPr lang="en-US" dirty="0" smtClean="0"/>
              <a:t> and the </a:t>
            </a:r>
            <a:r>
              <a:rPr lang="en-US" b="1" dirty="0" smtClean="0"/>
              <a:t>Workflow Service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 </a:t>
            </a:r>
            <a:r>
              <a:rPr lang="en-US" b="1" dirty="0" smtClean="0"/>
              <a:t>PowerPoint Conversion Service</a:t>
            </a:r>
            <a:r>
              <a:rPr lang="en-US" dirty="0" smtClean="0"/>
              <a:t> is simple service used to convert PowerPoint slide presentations in various</a:t>
            </a:r>
            <a:r>
              <a:rPr lang="en-US" baseline="0" dirty="0" smtClean="0"/>
              <a:t> </a:t>
            </a:r>
            <a:r>
              <a:rPr lang="en-US" dirty="0" smtClean="0"/>
              <a:t>file formats such as PPTX, PPT, PDF, BMP</a:t>
            </a:r>
            <a:r>
              <a:rPr lang="en-US" baseline="0" dirty="0" smtClean="0"/>
              <a:t> and JPG.</a:t>
            </a:r>
            <a:endParaRPr lang="en-US" dirty="0" smtClean="0"/>
          </a:p>
          <a:p>
            <a:endParaRPr lang="en-US" dirty="0" smtClean="0"/>
          </a:p>
          <a:p>
            <a:r>
              <a:rPr lang="en-US" dirty="0" smtClean="0"/>
              <a:t>The </a:t>
            </a:r>
            <a:r>
              <a:rPr lang="en-US" b="1" dirty="0" smtClean="0"/>
              <a:t>App Management Service</a:t>
            </a:r>
            <a:r>
              <a:rPr lang="en-US" dirty="0" smtClean="0"/>
              <a:t> is a central figure in the new SharePoint app model.</a:t>
            </a:r>
            <a:r>
              <a:rPr lang="en-US" baseline="0" dirty="0" smtClean="0"/>
              <a:t> It </a:t>
            </a:r>
            <a:r>
              <a:rPr lang="en-US" dirty="0" smtClean="0"/>
              <a:t>used to track, configure and monitor SharePoint apps. It also assists</a:t>
            </a:r>
            <a:r>
              <a:rPr lang="en-US" baseline="0" dirty="0" smtClean="0"/>
              <a:t> with app security in that it helps to establish app identity and track app permissions.</a:t>
            </a:r>
            <a:endParaRPr lang="en-US" dirty="0" smtClean="0"/>
          </a:p>
          <a:p>
            <a:pPr lvl="1"/>
            <a:endParaRPr lang="en-US" dirty="0" smtClean="0"/>
          </a:p>
          <a:p>
            <a:r>
              <a:rPr lang="en-US" dirty="0" smtClean="0"/>
              <a:t>The </a:t>
            </a:r>
            <a:r>
              <a:rPr lang="en-US" b="1" dirty="0" smtClean="0"/>
              <a:t>Machine</a:t>
            </a:r>
            <a:r>
              <a:rPr lang="en-US" b="1" baseline="0" dirty="0" smtClean="0"/>
              <a:t> </a:t>
            </a:r>
            <a:r>
              <a:rPr lang="en-US" b="1" dirty="0" smtClean="0"/>
              <a:t>Translation Service</a:t>
            </a:r>
            <a:r>
              <a:rPr lang="en-US" dirty="0" smtClean="0"/>
              <a:t> is used to translate content from one language to another such as English to</a:t>
            </a:r>
            <a:r>
              <a:rPr lang="en-US" baseline="0" dirty="0" smtClean="0"/>
              <a:t> Spanish. Behind the scenes, the Machine Translation Service i</a:t>
            </a:r>
            <a:r>
              <a:rPr lang="en-US" dirty="0" smtClean="0"/>
              <a:t>nteracts with the Bing translation service on the Internet to translate</a:t>
            </a:r>
            <a:r>
              <a:rPr lang="en-US" baseline="0" dirty="0" smtClean="0"/>
              <a:t> the actual content from one language to another. The Machine Translation Service adds value by providing a queuing and threading infrastructure to queue up hundreds or translation jobs which will be processed over a longer period of time.</a:t>
            </a:r>
            <a:endParaRPr lang="en-US" dirty="0" smtClean="0"/>
          </a:p>
          <a:p>
            <a:endParaRPr lang="en-US" dirty="0" smtClean="0"/>
          </a:p>
          <a:p>
            <a:r>
              <a:rPr lang="en-US" dirty="0" smtClean="0"/>
              <a:t>The </a:t>
            </a:r>
            <a:r>
              <a:rPr lang="en-US" b="1" dirty="0" smtClean="0"/>
              <a:t>Work Management Service</a:t>
            </a:r>
            <a:r>
              <a:rPr lang="en-US" dirty="0" smtClean="0"/>
              <a:t> is used to aggregate all the tasks assigned to each user and synchronize them in a unified</a:t>
            </a:r>
            <a:r>
              <a:rPr lang="en-US" baseline="0" dirty="0" smtClean="0"/>
              <a:t> task list in each user’s MySite. This means the Work Management Service in effect performs a </a:t>
            </a:r>
            <a:r>
              <a:rPr lang="en-US" dirty="0" smtClean="0"/>
              <a:t>farm-wide synchronization of tasks for each user. Note that a SharePoint</a:t>
            </a:r>
            <a:r>
              <a:rPr lang="en-US" baseline="0" dirty="0" smtClean="0"/>
              <a:t> Server 2013 farm can be integrated with Exchange 2013 in such as way that the Work Management Service can synchronize tasks from an Exchange inbox and add them to the unified task list as well.</a:t>
            </a:r>
            <a:endParaRPr lang="en-US" dirty="0" smtClean="0"/>
          </a:p>
          <a:p>
            <a:pPr lvl="1"/>
            <a:endParaRPr lang="en-US" dirty="0" smtClean="0"/>
          </a:p>
          <a:p>
            <a:pPr>
              <a:lnSpc>
                <a:spcPct val="150000"/>
              </a:lnSpc>
            </a:pPr>
            <a:r>
              <a:rPr lang="en-US" dirty="0" smtClean="0"/>
              <a:t>The </a:t>
            </a:r>
            <a:r>
              <a:rPr lang="en-US" b="1" dirty="0" smtClean="0"/>
              <a:t>Workflow Service</a:t>
            </a:r>
            <a:r>
              <a:rPr lang="en-US" baseline="0" dirty="0" smtClean="0"/>
              <a:t> is used to </a:t>
            </a:r>
            <a:r>
              <a:rPr lang="en-US" dirty="0" smtClean="0"/>
              <a:t>manage the new workflow runtime environment that has been created for SharePoint 2013.</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0x - Lecture Title</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v1.0</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0x-</a:t>
            </a:r>
            <a:fld id="{073E6628-0705-4E34-90AA-D61A964D0AFD}" type="slidenum">
              <a:rPr lang="en-US" smtClean="0"/>
              <a:pPr/>
              <a:t>20</a:t>
            </a:fld>
            <a:endParaRPr lang="en-US" dirty="0"/>
          </a:p>
        </p:txBody>
      </p:sp>
    </p:spTree>
    <p:extLst>
      <p:ext uri="{BB962C8B-B14F-4D97-AF65-F5344CB8AC3E}">
        <p14:creationId xmlns:p14="http://schemas.microsoft.com/office/powerpoint/2010/main" val="327153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16065"/>
          <p:cNvSpPr>
            <a:spLocks noGrp="1" noRot="1" noChangeAspect="1" noTextEdit="1"/>
          </p:cNvSpPr>
          <p:nvPr>
            <p:ph type="sldImg"/>
          </p:nvPr>
        </p:nvSpPr>
        <p:spPr>
          <a:noFill/>
          <a:ln cap="flat">
            <a:headEnd type="none" w="med" len="med"/>
            <a:tailEnd type="none" w="med" len="med"/>
          </a:ln>
        </p:spPr>
      </p:sp>
      <p:sp>
        <p:nvSpPr>
          <p:cNvPr id="216067" name="Rectangle 216066"/>
          <p:cNvSpPr>
            <a:spLocks noGrp="1" noChangeArrowheads="1"/>
          </p:cNvSpPr>
          <p:nvPr>
            <p:ph type="body" idx="1"/>
          </p:nvPr>
        </p:nvSpPr>
        <p:spPr/>
        <p:txBody>
          <a:bodyPr/>
          <a:lstStyle/>
          <a:p>
            <a:pPr hangingPunct="1"/>
            <a:endParaRPr lang="en-US" dirty="0">
              <a:latin typeface="Arial" pitchFamily="34" charset="0"/>
              <a:cs typeface="MS PGothic"/>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01 - SharePoint 2010 Developer Roadmap</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v1.2</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01-</a:t>
            </a:r>
            <a:fld id="{073E6628-0705-4E34-90AA-D61A964D0AFD}" type="slidenum">
              <a:rPr lang="en-US" smtClean="0"/>
              <a:pPr/>
              <a:t>2</a:t>
            </a:fld>
            <a:endParaRPr lang="en-US" dirty="0"/>
          </a:p>
        </p:txBody>
      </p:sp>
    </p:spTree>
    <p:extLst>
      <p:ext uri="{BB962C8B-B14F-4D97-AF65-F5344CB8AC3E}">
        <p14:creationId xmlns:p14="http://schemas.microsoft.com/office/powerpoint/2010/main" val="1797937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shows which of the existing service applications from SharePoint 2010 have been enhanced from SharePoint 2013.</a:t>
            </a:r>
          </a:p>
          <a:p>
            <a:endParaRPr lang="en-US" dirty="0" smtClean="0"/>
          </a:p>
          <a:p>
            <a:r>
              <a:rPr lang="en-US" dirty="0" smtClean="0"/>
              <a:t>The </a:t>
            </a:r>
            <a:r>
              <a:rPr lang="en-US" b="1" dirty="0" smtClean="0"/>
              <a:t>Business Data Connectivity Service</a:t>
            </a:r>
            <a:r>
              <a:rPr lang="en-US" dirty="0" smtClean="0"/>
              <a:t> has been enhanced to</a:t>
            </a:r>
            <a:r>
              <a:rPr lang="en-US" baseline="0" dirty="0" smtClean="0"/>
              <a:t> support external data sources that support the OData protocol. </a:t>
            </a:r>
            <a:r>
              <a:rPr lang="en-US" dirty="0" smtClean="0"/>
              <a:t>The </a:t>
            </a:r>
            <a:r>
              <a:rPr lang="en-US" b="1" dirty="0" smtClean="0"/>
              <a:t>Managed Metadata Service</a:t>
            </a:r>
            <a:r>
              <a:rPr lang="en-US" dirty="0" smtClean="0"/>
              <a:t> has been enhanced so that a taxonomies</a:t>
            </a:r>
            <a:r>
              <a:rPr lang="en-US" baseline="0" dirty="0" smtClean="0"/>
              <a:t> can be used for navigation as well as tagging. There is also a large number of new features which fall into the category of eDiscovery which assists with finding and managing content across SharePoint and Exchange as well as putting holds on content and printing it. The </a:t>
            </a:r>
            <a:r>
              <a:rPr lang="en-US" b="1" dirty="0" smtClean="0"/>
              <a:t>User Profile Service</a:t>
            </a:r>
            <a:r>
              <a:rPr lang="en-US" dirty="0" smtClean="0"/>
              <a:t> has been enhanced with new social features such as the ability to follow sites and documents as well as people and to participate in microblogging.</a:t>
            </a:r>
          </a:p>
          <a:p>
            <a:endParaRPr lang="en-US" baseline="0" dirty="0" smtClean="0"/>
          </a:p>
          <a:p>
            <a:r>
              <a:rPr lang="en-US" baseline="0" dirty="0" smtClean="0"/>
              <a:t>The </a:t>
            </a:r>
            <a:r>
              <a:rPr lang="en-US" b="1" baseline="0" dirty="0" smtClean="0"/>
              <a:t>Search Service</a:t>
            </a:r>
            <a:r>
              <a:rPr lang="en-US" baseline="0" dirty="0" smtClean="0"/>
              <a:t> in SharePoint 2013 hasn’t just been enhanced from the previous version. It has gone through a complete redesign from the ground up. In SharePoint 2010 you must choose between two different search platforms: SharePoint Search or FAST Search for SharePoint. In SharePoint 2013, SharePoint Search and FAST Search have been combined into a single, unified search platform. Therefore, you do not have to decide which search platform to use in SharePoint 2013. Furthermore, the new search platform is used by Exchange 2013 in addition to SharePoint 2013 which allows for a new level of integration between SharePoint 2013 and Exchange 2013.</a:t>
            </a:r>
          </a:p>
        </p:txBody>
      </p:sp>
    </p:spTree>
    <p:extLst>
      <p:ext uri="{BB962C8B-B14F-4D97-AF65-F5344CB8AC3E}">
        <p14:creationId xmlns:p14="http://schemas.microsoft.com/office/powerpoint/2010/main" val="562229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perspective of a developer, Microsoft has changed everything with SharePoint 2013. In previous</a:t>
            </a:r>
            <a:r>
              <a:rPr lang="en-US" baseline="0" dirty="0" smtClean="0"/>
              <a:t> </a:t>
            </a:r>
            <a:r>
              <a:rPr lang="en-US" dirty="0" smtClean="0"/>
              <a:t>versions of SharePoint, developer created farm solutions</a:t>
            </a:r>
            <a:r>
              <a:rPr lang="en-US" baseline="0" dirty="0" smtClean="0"/>
              <a:t> and sandbox solutions to extend the functionality and appearance of a SharePoint site. Starting with SharePoint 2013, Microsoft now strongly recommends that developers should create business solution for SharePoint using the new SharePoint app model. </a:t>
            </a:r>
          </a:p>
          <a:p>
            <a:endParaRPr lang="en-US" dirty="0" smtClean="0"/>
          </a:p>
          <a:p>
            <a:r>
              <a:rPr lang="en-US" dirty="0" smtClean="0"/>
              <a:t>There</a:t>
            </a:r>
            <a:r>
              <a:rPr lang="en-US" baseline="0" dirty="0" smtClean="0"/>
              <a:t> are many things that are very different </a:t>
            </a:r>
            <a:r>
              <a:rPr lang="en-US" dirty="0" smtClean="0"/>
              <a:t>about the new model</a:t>
            </a:r>
            <a:r>
              <a:rPr lang="en-US" baseline="0" dirty="0" smtClean="0"/>
              <a:t> when compared to the classic style of SharePoint development which involves developing farm solution and sandbox solutions. For example, SharePoint apps are published in a catalog which makes them much </a:t>
            </a:r>
            <a:r>
              <a:rPr lang="en-US" dirty="0" smtClean="0"/>
              <a:t>easier to discover, install and upgrade. Apps can be published by</a:t>
            </a:r>
            <a:r>
              <a:rPr lang="en-US" baseline="0" dirty="0" smtClean="0"/>
              <a:t> developers into the public Office Store where they can be purchased and installed by SharePoint users in Office 365 as well as in on-premises farms. </a:t>
            </a:r>
          </a:p>
          <a:p>
            <a:endParaRPr lang="en-US" baseline="0" dirty="0" smtClean="0"/>
          </a:p>
          <a:p>
            <a:r>
              <a:rPr lang="en-US" baseline="0" dirty="0" smtClean="0"/>
              <a:t>The custom code with an </a:t>
            </a:r>
            <a:r>
              <a:rPr lang="en-US" dirty="0" smtClean="0"/>
              <a:t>app never runs inside any of the SharePoint worker processes. App code runs either in the browser or within a external website which runs outside the SharePoint environment. The SharePoint app model was designed to provide app authentication so that apps can be recognized as first class security principals which can have their own configured set of permissions. This is a significant improvement over the limited security scheme used when deploying and configuring SharePoint solutions.</a:t>
            </a:r>
            <a:endParaRPr lang="en-US" dirty="0"/>
          </a:p>
        </p:txBody>
      </p:sp>
    </p:spTree>
    <p:extLst>
      <p:ext uri="{BB962C8B-B14F-4D97-AF65-F5344CB8AC3E}">
        <p14:creationId xmlns:p14="http://schemas.microsoft.com/office/powerpoint/2010/main" val="3254788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17 - SharePoint Security</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v2.0</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2011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17-</a:t>
            </a:r>
            <a:fld id="{073E6628-0705-4E34-90AA-D61A964D0AFD}" type="slidenum">
              <a:rPr lang="en-US" smtClean="0"/>
              <a:pPr/>
              <a:t>23</a:t>
            </a:fld>
            <a:endParaRPr lang="en-US" dirty="0"/>
          </a:p>
        </p:txBody>
      </p:sp>
    </p:spTree>
    <p:extLst>
      <p:ext uri="{BB962C8B-B14F-4D97-AF65-F5344CB8AC3E}">
        <p14:creationId xmlns:p14="http://schemas.microsoft.com/office/powerpoint/2010/main" val="3591510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 the last few years, PowerShell scripting has begun to replace older DOS-style batch files and VBScript files as the preferred way to manage and automate administrative tasks.</a:t>
            </a:r>
          </a:p>
          <a:p>
            <a:endParaRPr lang="en-US" dirty="0" smtClean="0"/>
          </a:p>
          <a:p>
            <a:pPr marL="171450" lvl="0" indent="-171450">
              <a:buFont typeface="Arial" panose="020B0604020202020204" pitchFamily="34" charset="0"/>
              <a:buChar char="•"/>
            </a:pPr>
            <a:r>
              <a:rPr lang="en-US" dirty="0" smtClean="0"/>
              <a:t>Cmdlets are callable functions. </a:t>
            </a:r>
          </a:p>
          <a:p>
            <a:pPr marL="171450" lvl="0" indent="-171450">
              <a:buFont typeface="Arial" panose="020B0604020202020204" pitchFamily="34" charset="0"/>
              <a:buChar char="•"/>
            </a:pPr>
            <a:r>
              <a:rPr lang="en-US" dirty="0" smtClean="0"/>
              <a:t>Pipelining allows one Cmdlet to return an object as input to another.</a:t>
            </a:r>
          </a:p>
          <a:p>
            <a:pPr marL="171450" lvl="0" indent="-171450">
              <a:buFont typeface="Arial" panose="020B0604020202020204" pitchFamily="34" charset="0"/>
              <a:buChar char="•"/>
            </a:pPr>
            <a:r>
              <a:rPr lang="en-US" dirty="0" smtClean="0"/>
              <a:t>PowerShell includes formatting features to display output using lists or tables.</a:t>
            </a:r>
          </a:p>
          <a:p>
            <a:pPr marL="171450" lvl="0" indent="-171450">
              <a:buFont typeface="Arial" panose="020B0604020202020204" pitchFamily="34" charset="0"/>
              <a:buChar char="•"/>
            </a:pPr>
            <a:r>
              <a:rPr lang="en-US" dirty="0" smtClean="0"/>
              <a:t>PowerShell is based on a provider-based model based on Snap-ins.</a:t>
            </a:r>
          </a:p>
          <a:p>
            <a:pPr marL="171450" lvl="0" indent="-171450">
              <a:buFont typeface="Arial" panose="020B0604020202020204" pitchFamily="34" charset="0"/>
              <a:buChar char="•"/>
            </a:pPr>
            <a:r>
              <a:rPr lang="en-US" dirty="0" smtClean="0"/>
              <a:t>SharePoint support is added through </a:t>
            </a:r>
            <a:r>
              <a:rPr lang="en-US" b="1" dirty="0" smtClean="0"/>
              <a:t>Microsoft.SharePoint.Powershell</a:t>
            </a:r>
            <a:r>
              <a:rPr lang="en-US" dirty="0" smtClean="0"/>
              <a:t>.dll</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Writing Administrative Scripts using PowerShell</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06-</a:t>
            </a:r>
            <a:fld id="{073E6628-0705-4E34-90AA-D61A964D0AFD}" type="slidenum">
              <a:rPr lang="en-US" smtClean="0"/>
              <a:pPr/>
              <a:t>24</a:t>
            </a:fld>
            <a:endParaRPr lang="en-US" dirty="0"/>
          </a:p>
        </p:txBody>
      </p:sp>
    </p:spTree>
    <p:extLst>
      <p:ext uri="{BB962C8B-B14F-4D97-AF65-F5344CB8AC3E}">
        <p14:creationId xmlns:p14="http://schemas.microsoft.com/office/powerpoint/2010/main" val="1374360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Cmdlets perform an action and typically return a Microsoft .NET Framework object to the next command in the pipeline.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Windows PowerShell uses a verb-noun pair for the names of cmdlets. For example, the </a:t>
            </a:r>
            <a:r>
              <a:rPr lang="en-US" b="1" dirty="0" smtClean="0"/>
              <a:t>Get-Command </a:t>
            </a:r>
            <a:r>
              <a:rPr lang="en-US" dirty="0" smtClean="0"/>
              <a:t>cmdlet provided by Windows PowerShell is used to retrieve all the commands that are registered in Windows PowerShell. The verb part of the name identifies the action that the cmdlet performs. The noun part of the name identifies the entity on which the action is performed. </a:t>
            </a:r>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Writing Administrative Scripts using PowerShell</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06-</a:t>
            </a:r>
            <a:fld id="{073E6628-0705-4E34-90AA-D61A964D0AFD}" type="slidenum">
              <a:rPr lang="en-US" smtClean="0"/>
              <a:pPr/>
              <a:t>25</a:t>
            </a:fld>
            <a:endParaRPr lang="en-US" dirty="0"/>
          </a:p>
        </p:txBody>
      </p:sp>
    </p:spTree>
    <p:extLst>
      <p:ext uri="{BB962C8B-B14F-4D97-AF65-F5344CB8AC3E}">
        <p14:creationId xmlns:p14="http://schemas.microsoft.com/office/powerpoint/2010/main" val="3347328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smtClean="0"/>
              <a:t>There is tab completion for the commands and for the members. </a:t>
            </a:r>
            <a:r>
              <a:rPr lang="en-US" dirty="0" smtClean="0"/>
              <a:t>For example you can type “Install-SP” and then press tab and it will cycle through the available commands.  You can also use the tab key to add the parameters to the command.</a:t>
            </a:r>
            <a:endParaRPr lang="nl-BE"/>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Writing Administrative Scripts using PowerShell</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06-</a:t>
            </a:r>
            <a:fld id="{073E6628-0705-4E34-90AA-D61A964D0AFD}" type="slidenum">
              <a:rPr lang="en-US" smtClean="0"/>
              <a:pPr/>
              <a:t>26</a:t>
            </a:fld>
            <a:endParaRPr lang="en-US" dirty="0"/>
          </a:p>
        </p:txBody>
      </p:sp>
    </p:spTree>
    <p:extLst>
      <p:ext uri="{BB962C8B-B14F-4D97-AF65-F5344CB8AC3E}">
        <p14:creationId xmlns:p14="http://schemas.microsoft.com/office/powerpoint/2010/main" val="84732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get help for a command or concept, type "Get-Help" followed by the name of the command or concept help topic. To get a list of all cmdlet help topic titles, type "get-help *". </a:t>
            </a:r>
          </a:p>
          <a:p>
            <a:endParaRPr lang="en-US" dirty="0" smtClean="0"/>
          </a:p>
          <a:p>
            <a:pPr rtl="0"/>
            <a:r>
              <a:rPr lang="en-US" dirty="0" smtClean="0"/>
              <a:t>Get-Help also has a search feature that searches cmdlet help, provider help, and About help (HelpFile) topics. If you type "Get-Help" followed by the exact name of a help topic, or by a word unique to a help topic, Get-Help displays the topic contents. If you enter a word or word pattern that appears in several help topic titles, Get-Help displays a list of the matching titles. If you enter a word that does not appear in any help topic titles, Get-Help displays a list of topics that include that word in their contents.</a:t>
            </a:r>
          </a:p>
          <a:p>
            <a:pPr rtl="0"/>
            <a:endParaRPr lang="en-US" dirty="0" smtClean="0"/>
          </a:p>
          <a:p>
            <a:pPr rtl="0"/>
            <a:r>
              <a:rPr lang="en-US" dirty="0" smtClean="0"/>
              <a:t>Because the search feature does not search the help topics for functions and scripts, you must enter the exact name of the function or script to get its help topic.</a:t>
            </a:r>
          </a:p>
          <a:p>
            <a:pPr rtl="0"/>
            <a:endParaRPr lang="en-US"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Writing Administrative Scripts using PowerShell</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06-</a:t>
            </a:r>
            <a:fld id="{073E6628-0705-4E34-90AA-D61A964D0AFD}" type="slidenum">
              <a:rPr lang="en-US" smtClean="0"/>
              <a:pPr/>
              <a:t>27</a:t>
            </a:fld>
            <a:endParaRPr lang="en-US" dirty="0"/>
          </a:p>
        </p:txBody>
      </p:sp>
    </p:spTree>
    <p:extLst>
      <p:ext uri="{BB962C8B-B14F-4D97-AF65-F5344CB8AC3E}">
        <p14:creationId xmlns:p14="http://schemas.microsoft.com/office/powerpoint/2010/main" val="1277965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example shows calling a Cmdlet that takes no parameters</a:t>
            </a:r>
          </a:p>
          <a:p>
            <a:r>
              <a:rPr lang="en-US" dirty="0" smtClean="0"/>
              <a:t>The second example adds filtering by adding a Where command</a:t>
            </a:r>
          </a:p>
          <a:p>
            <a:pPr lvl="2"/>
            <a:r>
              <a:rPr lang="en-US" dirty="0" smtClean="0"/>
              <a:t>Where-Object {$_.name –like “f*"}</a:t>
            </a:r>
          </a:p>
          <a:p>
            <a:pPr lvl="1"/>
            <a:r>
              <a:rPr lang="en-US" dirty="0" smtClean="0"/>
              <a:t>The syntax $_ refers to the object in question</a:t>
            </a:r>
          </a:p>
          <a:p>
            <a:pPr lvl="1"/>
            <a:r>
              <a:rPr lang="en-US" dirty="0" smtClean="0"/>
              <a:t>$_.name refers to the object's name property</a:t>
            </a:r>
          </a:p>
          <a:p>
            <a:pPr lvl="1"/>
            <a:r>
              <a:rPr lang="en-US" dirty="0" smtClean="0"/>
              <a:t>-like is the operator for like</a:t>
            </a:r>
          </a:p>
          <a:p>
            <a:r>
              <a:rPr lang="en-US" dirty="0" smtClean="0"/>
              <a:t>The third example adds in formatting instructions</a:t>
            </a:r>
          </a:p>
          <a:p>
            <a:r>
              <a:rPr lang="en-US" dirty="0" smtClean="0"/>
              <a:t>The last example redirects output so it is stored in a new text file.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Writing Administrative Scripts using PowerShell</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06-</a:t>
            </a:r>
            <a:fld id="{073E6628-0705-4E34-90AA-D61A964D0AFD}" type="slidenum">
              <a:rPr lang="en-US" smtClean="0"/>
              <a:pPr/>
              <a:t>28</a:t>
            </a:fld>
            <a:endParaRPr lang="en-US" dirty="0"/>
          </a:p>
        </p:txBody>
      </p:sp>
    </p:spTree>
    <p:extLst>
      <p:ext uri="{BB962C8B-B14F-4D97-AF65-F5344CB8AC3E}">
        <p14:creationId xmlns:p14="http://schemas.microsoft.com/office/powerpoint/2010/main" val="282270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default, PowerShell does not allow script to run.</a:t>
            </a:r>
            <a:r>
              <a:rPr lang="en-US" baseline="0" dirty="0" smtClean="0"/>
              <a:t> The SharePoint </a:t>
            </a:r>
            <a:r>
              <a:rPr lang="en-US" dirty="0" smtClean="0"/>
              <a:t>Administrator must change execution policy to enable script execution</a:t>
            </a:r>
          </a:p>
          <a:p>
            <a:pPr lvl="1"/>
            <a:endParaRPr lang="en-US" dirty="0" smtClean="0"/>
          </a:p>
          <a:p>
            <a:r>
              <a:rPr lang="en-US" dirty="0" smtClean="0"/>
              <a:t>There are a number of settings that you can apply</a:t>
            </a:r>
            <a:r>
              <a:rPr lang="en-US" baseline="0" dirty="0" smtClean="0"/>
              <a:t> to </a:t>
            </a:r>
            <a:r>
              <a:rPr lang="en-US" dirty="0" smtClean="0"/>
              <a:t>Execution Policy:</a:t>
            </a:r>
          </a:p>
          <a:p>
            <a:pPr lvl="1"/>
            <a:r>
              <a:rPr lang="en-US" b="1" dirty="0" smtClean="0"/>
              <a:t>restricted</a:t>
            </a:r>
            <a:r>
              <a:rPr lang="en-US" dirty="0" smtClean="0"/>
              <a:t> (default) – scripts prohibited from executing</a:t>
            </a:r>
          </a:p>
          <a:p>
            <a:pPr lvl="1"/>
            <a:r>
              <a:rPr lang="en-US" b="1" dirty="0" smtClean="0"/>
              <a:t>unrestricted</a:t>
            </a:r>
            <a:r>
              <a:rPr lang="en-US" dirty="0" smtClean="0"/>
              <a:t> - scripts can execute. Scripts that are signed can run with user interaction. Scripts that are not signed result in prompting user for permission to execute.</a:t>
            </a:r>
          </a:p>
          <a:p>
            <a:pPr lvl="1"/>
            <a:r>
              <a:rPr lang="en-US" b="1" dirty="0" smtClean="0"/>
              <a:t>bypass</a:t>
            </a:r>
            <a:r>
              <a:rPr lang="en-US" dirty="0" smtClean="0"/>
              <a:t> (developer mode) – scripts can execute and user interaction is suppressed.</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Writing Administrative Scripts using PowerShell</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06-</a:t>
            </a:r>
            <a:fld id="{073E6628-0705-4E34-90AA-D61A964D0AFD}" type="slidenum">
              <a:rPr lang="en-US" smtClean="0"/>
              <a:pPr/>
              <a:t>29</a:t>
            </a:fld>
            <a:endParaRPr lang="en-US" dirty="0"/>
          </a:p>
        </p:txBody>
      </p:sp>
    </p:spTree>
    <p:extLst>
      <p:ext uri="{BB962C8B-B14F-4D97-AF65-F5344CB8AC3E}">
        <p14:creationId xmlns:p14="http://schemas.microsoft.com/office/powerpoint/2010/main" val="3019508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Windows PowerShell  has security settings called the “execution policy”; the execution policy determines how (or if) PowerShell runs scripts. By default, PowerShell’s execution policy is set to </a:t>
            </a:r>
            <a:r>
              <a:rPr lang="en-US" b="1" dirty="0" smtClean="0"/>
              <a:t>Restricted</a:t>
            </a:r>
            <a:r>
              <a:rPr lang="en-US" dirty="0" smtClean="0"/>
              <a:t>; that means that scripts, including those you write yourself, won’t run. This execution</a:t>
            </a:r>
            <a:r>
              <a:rPr lang="en-US" baseline="0" dirty="0" smtClean="0"/>
              <a:t> policy can be changed to be able to run scripts. Scripts have the extension of .ps1.</a:t>
            </a:r>
          </a:p>
          <a:p>
            <a:endParaRPr lang="en-US" baseline="0" dirty="0" smtClean="0"/>
          </a:p>
          <a:p>
            <a:r>
              <a:rPr lang="en-US" dirty="0" smtClean="0"/>
              <a:t>The </a:t>
            </a:r>
            <a:r>
              <a:rPr lang="en-US" b="1" dirty="0" smtClean="0"/>
              <a:t>Windows PowerShell Integrated Scripting Environment </a:t>
            </a:r>
            <a:r>
              <a:rPr lang="en-US" dirty="0" smtClean="0"/>
              <a:t>(ISE) is a host application for Windows PowerShell. In Windows PowerShell ISE, you can run commands and write, test, and debug scripts in a single Windows-based graphic user interface. </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Writing Administrative Scripts using PowerShell</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06-</a:t>
            </a:r>
            <a:fld id="{073E6628-0705-4E34-90AA-D61A964D0AFD}" type="slidenum">
              <a:rPr lang="en-US" smtClean="0"/>
              <a:pPr/>
              <a:t>30</a:t>
            </a:fld>
            <a:endParaRPr lang="en-US" dirty="0"/>
          </a:p>
        </p:txBody>
      </p:sp>
    </p:spTree>
    <p:extLst>
      <p:ext uri="{BB962C8B-B14F-4D97-AF65-F5344CB8AC3E}">
        <p14:creationId xmlns:p14="http://schemas.microsoft.com/office/powerpoint/2010/main" val="321765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17 - SharePoint Security</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v2.0</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2011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17-</a:t>
            </a:r>
            <a:fld id="{073E6628-0705-4E34-90AA-D61A964D0AFD}" type="slidenum">
              <a:rPr lang="en-US" smtClean="0"/>
              <a:pPr/>
              <a:t>3</a:t>
            </a:fld>
            <a:endParaRPr lang="en-US" dirty="0"/>
          </a:p>
        </p:txBody>
      </p:sp>
    </p:spTree>
    <p:extLst>
      <p:ext uri="{BB962C8B-B14F-4D97-AF65-F5344CB8AC3E}">
        <p14:creationId xmlns:p14="http://schemas.microsoft.com/office/powerpoint/2010/main" val="1182803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initial release of PowerShell, administrators and developers usually resorted to writing scripts with Notepad. PowerShell 2 provides a nice development environment for writing PowerShell scripts named the </a:t>
            </a:r>
            <a:r>
              <a:rPr lang="en-US" b="1" dirty="0" smtClean="0"/>
              <a:t>PowerShell Integrated Scripting Environment (ISE)</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interface allows for multiline editing, tab completion, syntax coloring, selective execution, context-sensitive help, and support for right-to-left languages. You can use menu items and keyboard shortcuts to perform many of the same tasks that you would perform in the Windows PowerShell console.</a:t>
            </a:r>
            <a:endParaRPr lang="nl-BE" dirty="0" smtClean="0"/>
          </a:p>
          <a:p>
            <a:endParaRPr lang="en-US" dirty="0" smtClean="0"/>
          </a:p>
          <a:p>
            <a:r>
              <a:rPr lang="en-US" dirty="0" smtClean="0"/>
              <a:t>When it comes to writing complex scripts with control of flow logic, it is really nice to be able to debug and single step through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Writing Administrative Scripts using PowerShell</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06-</a:t>
            </a:r>
            <a:fld id="{073E6628-0705-4E34-90AA-D61A964D0AFD}" type="slidenum">
              <a:rPr lang="en-US" smtClean="0"/>
              <a:pPr/>
              <a:t>31</a:t>
            </a:fld>
            <a:endParaRPr lang="en-US" dirty="0"/>
          </a:p>
        </p:txBody>
      </p:sp>
    </p:spTree>
    <p:extLst>
      <p:ext uri="{BB962C8B-B14F-4D97-AF65-F5344CB8AC3E}">
        <p14:creationId xmlns:p14="http://schemas.microsoft.com/office/powerpoint/2010/main" val="3038379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Windows PowerShell is fundamentally case insensitive.  Every object and every cmdlet is case insensitive.  Set-Location performs exactly the same action as set-location.  However, where your data has case sensitive values, there are PowerShell operators to deal with it.</a:t>
            </a:r>
          </a:p>
          <a:p>
            <a:endParaRPr lang="en-US" dirty="0" smtClean="0"/>
          </a:p>
          <a:p>
            <a:r>
              <a:rPr lang="en-US" dirty="0" smtClean="0"/>
              <a:t>Variable names always start with a dollar sign ($) and can contain a mix of letters, numbers, symbols, or even spaces (though if you use spaces, you need to enclose the variable in braces)</a:t>
            </a:r>
          </a:p>
          <a:p>
            <a:r>
              <a:rPr lang="en-US" sz="1000" b="1" dirty="0" smtClean="0">
                <a:latin typeface="Lucida Console" pitchFamily="49" charset="0"/>
              </a:rPr>
              <a:t>$var = “Hello”</a:t>
            </a:r>
            <a:endParaRPr lang="en-US" b="1" dirty="0" smtClean="0">
              <a:latin typeface="Lucida Console" pitchFamily="49" charset="0"/>
            </a:endParaRPr>
          </a:p>
          <a:p>
            <a:endParaRPr lang="en-US" dirty="0" smtClean="0"/>
          </a:p>
          <a:p>
            <a:r>
              <a:rPr lang="en-US" dirty="0" smtClean="0"/>
              <a:t>The pipe (</a:t>
            </a:r>
            <a:r>
              <a:rPr lang="en-US" b="1" dirty="0" smtClean="0"/>
              <a:t>|</a:t>
            </a:r>
            <a:r>
              <a:rPr lang="en-US" dirty="0" smtClean="0"/>
              <a:t>) symbol is used to pipe</a:t>
            </a:r>
            <a:r>
              <a:rPr lang="en-US" baseline="0" dirty="0" smtClean="0"/>
              <a:t> commands.</a:t>
            </a:r>
            <a:r>
              <a:rPr lang="en-US" dirty="0" smtClean="0"/>
              <a:t> The output of one command</a:t>
            </a:r>
            <a:r>
              <a:rPr lang="en-US" baseline="0" dirty="0" smtClean="0"/>
              <a:t> serves as input for the second command.</a:t>
            </a:r>
          </a:p>
          <a:p>
            <a:r>
              <a:rPr lang="nl-BE" sz="900" b="1" kern="1200" dirty="0" smtClean="0">
                <a:solidFill>
                  <a:schemeClr val="tx1"/>
                </a:solidFill>
                <a:latin typeface="Lucida Console" pitchFamily="49" charset="0"/>
              </a:rPr>
              <a:t>Get-Command -PSSnapin Microsoft</a:t>
            </a:r>
            <a:r>
              <a:rPr lang="nl-BE" sz="900" b="1" i="1" kern="1200" dirty="0" smtClean="0">
                <a:solidFill>
                  <a:schemeClr val="tx1"/>
                </a:solidFill>
                <a:latin typeface="Lucida Console" pitchFamily="49" charset="0"/>
              </a:rPr>
              <a:t>.</a:t>
            </a:r>
            <a:r>
              <a:rPr lang="nl-BE" sz="900" b="1" i="0" kern="1200" dirty="0" smtClean="0">
                <a:solidFill>
                  <a:schemeClr val="tx1"/>
                </a:solidFill>
                <a:latin typeface="Lucida Console" pitchFamily="49" charset="0"/>
              </a:rPr>
              <a:t>SharePoint.PowerShell </a:t>
            </a:r>
            <a:r>
              <a:rPr lang="nl-BE" sz="900" b="1" kern="1200" dirty="0" smtClean="0">
                <a:solidFill>
                  <a:schemeClr val="tx1"/>
                </a:solidFill>
                <a:latin typeface="Lucida Console" pitchFamily="49" charset="0"/>
              </a:rPr>
              <a:t>| Out-Gridview</a:t>
            </a:r>
          </a:p>
          <a:p>
            <a:r>
              <a:rPr lang="nl-BE" sz="900" b="1" dirty="0" smtClean="0">
                <a:latin typeface="Lucida Console" pitchFamily="49" charset="0"/>
              </a:rPr>
              <a:t>Get-SPWeb http://intranet.wingtip.com | get-member</a:t>
            </a:r>
          </a:p>
          <a:p>
            <a:r>
              <a:rPr lang="nl-BE" sz="900" b="1" dirty="0" smtClean="0">
                <a:latin typeface="Lucida Console" pitchFamily="49" charset="0"/>
              </a:rPr>
              <a:t>Get-SPWeb http://intranet.wingtip.com | gm</a:t>
            </a:r>
          </a:p>
          <a:p>
            <a:endParaRPr lang="nl-BE" sz="900" dirty="0" smtClean="0">
              <a:latin typeface="Lucida Console" pitchFamily="49" charset="0"/>
            </a:endParaRPr>
          </a:p>
          <a:p>
            <a:r>
              <a:rPr lang="nl-BE" sz="1000" dirty="0" smtClean="0">
                <a:latin typeface="Lucida Console" pitchFamily="49" charset="0"/>
              </a:rPr>
              <a:t>ForEach-Object can be used to execute a loop</a:t>
            </a:r>
          </a:p>
          <a:p>
            <a:pPr marL="0" marR="0" indent="0" algn="l" defTabSz="914400" rtl="0" eaLnBrk="1" fontAlgn="auto" latinLnBrk="0" hangingPunct="1">
              <a:lnSpc>
                <a:spcPct val="100000"/>
              </a:lnSpc>
              <a:spcBef>
                <a:spcPts val="0"/>
              </a:spcBef>
              <a:spcAft>
                <a:spcPts val="0"/>
              </a:spcAft>
              <a:buClrTx/>
              <a:buSzTx/>
              <a:buFontTx/>
              <a:buNone/>
              <a:tabLst/>
              <a:defRPr/>
            </a:pPr>
            <a:r>
              <a:rPr lang="nl-NL" sz="900" b="1" dirty="0" smtClean="0">
                <a:latin typeface="Lucida Console" pitchFamily="49" charset="0"/>
                <a:cs typeface="Courier New" pitchFamily="49" charset="0"/>
              </a:rPr>
              <a:t>$Jobs = @(Get-SPTimerJob | Where-Object { $_.Schedule.Interval -le 5 -and $_.Schedule.Description -eq "Minutes" })</a:t>
            </a:r>
          </a:p>
          <a:p>
            <a:r>
              <a:rPr lang="nl-NL" sz="900" b="1" dirty="0" smtClean="0">
                <a:latin typeface="Lucida Console" pitchFamily="49" charset="0"/>
                <a:cs typeface="Courier New" pitchFamily="49" charset="0"/>
              </a:rPr>
              <a:t>foreach ($job in $Jobs) { </a:t>
            </a:r>
          </a:p>
          <a:p>
            <a:r>
              <a:rPr lang="nl-NL" sz="900" b="1" dirty="0" smtClean="0">
                <a:latin typeface="Lucida Console" pitchFamily="49" charset="0"/>
                <a:cs typeface="Courier New" pitchFamily="49" charset="0"/>
              </a:rPr>
              <a:t>        Write-Host -foregroundcolor green $job.name</a:t>
            </a:r>
          </a:p>
          <a:p>
            <a:endParaRPr lang="nl-NL" sz="900" b="1" dirty="0" smtClean="0">
              <a:latin typeface="Lucida Console" pitchFamily="49" charset="0"/>
              <a:cs typeface="Courier New" pitchFamily="49" charset="0"/>
            </a:endParaRPr>
          </a:p>
          <a:p>
            <a:r>
              <a:rPr lang="nl-NL" sz="900" b="1" dirty="0" smtClean="0">
                <a:latin typeface="Lucida Console" pitchFamily="49" charset="0"/>
                <a:cs typeface="Courier New" pitchFamily="49" charset="0"/>
              </a:rPr>
              <a:t>        $Sched = $job.Schedule</a:t>
            </a:r>
          </a:p>
          <a:p>
            <a:r>
              <a:rPr lang="nl-NL" sz="900" b="1" dirty="0" smtClean="0">
                <a:latin typeface="Lucida Console" pitchFamily="49" charset="0"/>
                <a:cs typeface="Courier New" pitchFamily="49" charset="0"/>
              </a:rPr>
              <a:t>        $Sched.Interval= $Sched.Interval+30 </a:t>
            </a:r>
          </a:p>
          <a:p>
            <a:r>
              <a:rPr lang="nl-NL" sz="900" b="1" dirty="0" smtClean="0">
                <a:latin typeface="Lucida Console" pitchFamily="49" charset="0"/>
                <a:cs typeface="Courier New" pitchFamily="49" charset="0"/>
              </a:rPr>
              <a:t>        $job.Schedule=$Sched</a:t>
            </a:r>
          </a:p>
          <a:p>
            <a:r>
              <a:rPr lang="nl-NL" sz="900" b="1" dirty="0" smtClean="0">
                <a:latin typeface="Lucida Console" pitchFamily="49" charset="0"/>
                <a:cs typeface="Courier New" pitchFamily="49" charset="0"/>
              </a:rPr>
              <a:t>        $job.Update()</a:t>
            </a:r>
          </a:p>
          <a:p>
            <a:r>
              <a:rPr lang="nl-NL" sz="900" b="1" dirty="0" smtClean="0">
                <a:latin typeface="Lucida Console" pitchFamily="49" charset="0"/>
                <a:cs typeface="Courier New" pitchFamily="49" charset="0"/>
              </a:rPr>
              <a:t>    }</a:t>
            </a:r>
          </a:p>
          <a:p>
            <a:endParaRPr lang="nl-NL" sz="1000" dirty="0" smtClean="0">
              <a:latin typeface="Lucida Console" pitchFamily="49" charset="0"/>
              <a:cs typeface="Courier New" pitchFamily="49" charset="0"/>
            </a:endParaRPr>
          </a:p>
          <a:p>
            <a:r>
              <a:rPr lang="nl-NL" sz="1000" dirty="0" smtClean="0">
                <a:latin typeface="Lucida Console" pitchFamily="49" charset="0"/>
                <a:cs typeface="Courier New" pitchFamily="49" charset="0"/>
              </a:rPr>
              <a:t>Filtering</a:t>
            </a:r>
            <a:r>
              <a:rPr lang="nl-NL" sz="1000" baseline="0" dirty="0" smtClean="0">
                <a:latin typeface="Lucida Console" pitchFamily="49" charset="0"/>
                <a:cs typeface="Courier New" pitchFamily="49" charset="0"/>
              </a:rPr>
              <a:t> example:</a:t>
            </a:r>
          </a:p>
          <a:p>
            <a:r>
              <a:rPr lang="nl-NL" sz="900" b="1" dirty="0" smtClean="0">
                <a:latin typeface="Lucida Console" pitchFamily="49" charset="0"/>
                <a:cs typeface="Courier New" pitchFamily="49" charset="0"/>
              </a:rPr>
              <a:t>Get-SPTimerJob | Where-Object {  $_.Schedule.Description -eq "Minutes" }</a:t>
            </a:r>
          </a:p>
          <a:p>
            <a:endParaRPr lang="en-US" sz="1000" dirty="0" smtClean="0">
              <a:latin typeface="Lucida Console" pitchFamily="49" charset="0"/>
            </a:endParaRPr>
          </a:p>
          <a:p>
            <a:endParaRPr lang="en-US" sz="1000" dirty="0" smtClean="0">
              <a:latin typeface="Lucida Console" pitchFamily="49" charset="0"/>
            </a:endParaRPr>
          </a:p>
          <a:p>
            <a:endParaRPr lang="nl-BE" sz="1000" dirty="0">
              <a:latin typeface="Lucida Console" pitchFamily="49" charset="0"/>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Writing Administrative Scripts using PowerShell</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06-</a:t>
            </a:r>
            <a:fld id="{073E6628-0705-4E34-90AA-D61A964D0AFD}" type="slidenum">
              <a:rPr lang="en-US" smtClean="0"/>
              <a:pPr/>
              <a:t>32</a:t>
            </a:fld>
            <a:endParaRPr lang="en-US" dirty="0"/>
          </a:p>
        </p:txBody>
      </p:sp>
    </p:spTree>
    <p:extLst>
      <p:ext uri="{BB962C8B-B14F-4D97-AF65-F5344CB8AC3E}">
        <p14:creationId xmlns:p14="http://schemas.microsoft.com/office/powerpoint/2010/main" val="901474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Writing Administrative Scripts using PowerShell</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06-</a:t>
            </a:r>
            <a:fld id="{073E6628-0705-4E34-90AA-D61A964D0AFD}" type="slidenum">
              <a:rPr lang="en-US" smtClean="0"/>
              <a:pPr/>
              <a:t>33</a:t>
            </a:fld>
            <a:endParaRPr lang="en-US" dirty="0"/>
          </a:p>
        </p:txBody>
      </p:sp>
    </p:spTree>
    <p:extLst>
      <p:ext uri="{BB962C8B-B14F-4D97-AF65-F5344CB8AC3E}">
        <p14:creationId xmlns:p14="http://schemas.microsoft.com/office/powerpoint/2010/main" val="576402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17 - SharePoint Security</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v2.0</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2011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17-</a:t>
            </a:r>
            <a:fld id="{073E6628-0705-4E34-90AA-D61A964D0AFD}" type="slidenum">
              <a:rPr lang="en-US" smtClean="0"/>
              <a:pPr/>
              <a:t>34</a:t>
            </a:fld>
            <a:endParaRPr lang="en-US" dirty="0"/>
          </a:p>
        </p:txBody>
      </p:sp>
    </p:spTree>
    <p:extLst>
      <p:ext uri="{BB962C8B-B14F-4D97-AF65-F5344CB8AC3E}">
        <p14:creationId xmlns:p14="http://schemas.microsoft.com/office/powerpoint/2010/main" val="1664683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17 - SharePoint Security</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v2.0</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2011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17-</a:t>
            </a:r>
            <a:fld id="{073E6628-0705-4E34-90AA-D61A964D0AFD}" type="slidenum">
              <a:rPr lang="en-US" smtClean="0"/>
              <a:pPr/>
              <a:t>37</a:t>
            </a:fld>
            <a:endParaRPr lang="en-US" dirty="0"/>
          </a:p>
        </p:txBody>
      </p:sp>
    </p:spTree>
    <p:extLst>
      <p:ext uri="{BB962C8B-B14F-4D97-AF65-F5344CB8AC3E}">
        <p14:creationId xmlns:p14="http://schemas.microsoft.com/office/powerpoint/2010/main" val="359121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257300" y="719138"/>
            <a:ext cx="4800600" cy="3600450"/>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731520" y="4560570"/>
            <a:ext cx="5852160" cy="4320540"/>
          </a:xfrm>
          <a:prstGeom prst="rect">
            <a:avLst/>
          </a:prstGeom>
        </p:spPr>
        <p:txBody>
          <a:bodyPr/>
          <a:lstStyle/>
          <a:p>
            <a:pPr hangingPunct="1"/>
            <a:r>
              <a:rPr lang="en-US" dirty="0" smtClean="0">
                <a:latin typeface="Arial" pitchFamily="34" charset="0"/>
                <a:cs typeface="MS PGothic"/>
              </a:rPr>
              <a:t>SharePoint Foundation 2010 is the </a:t>
            </a:r>
            <a:r>
              <a:rPr lang="en-US" baseline="0" dirty="0" smtClean="0">
                <a:latin typeface="Arial" pitchFamily="34" charset="0"/>
                <a:cs typeface="MS PGothic"/>
              </a:rPr>
              <a:t>free version of SharePoint 2010.</a:t>
            </a:r>
          </a:p>
          <a:p>
            <a:pPr hangingPunct="1"/>
            <a:endParaRPr lang="en-US" dirty="0" smtClean="0">
              <a:latin typeface="Arial" pitchFamily="34" charset="0"/>
              <a:cs typeface="MS PGothic"/>
            </a:endParaRPr>
          </a:p>
          <a:p>
            <a:pPr hangingPunct="1"/>
            <a:r>
              <a:rPr lang="en-US" dirty="0" smtClean="0">
                <a:latin typeface="Arial" pitchFamily="34" charset="0"/>
                <a:cs typeface="MS PGothic"/>
              </a:rPr>
              <a:t>SharePoint Server 2010 is the previous version of the SharePoint technology stack. There different SKUs for SharePoint Server 2010:</a:t>
            </a:r>
            <a:endParaRPr lang="en-US" dirty="0">
              <a:latin typeface="Arial" pitchFamily="34" charset="0"/>
              <a:cs typeface="MS PGothic"/>
            </a:endParaRP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Foundation 2010</a:t>
            </a:r>
            <a:endParaRPr lang="en-US" i="1" dirty="0" smtClean="0">
              <a:latin typeface="Arial" pitchFamily="34" charset="0"/>
              <a:cs typeface="MS PGothic"/>
            </a:endParaRP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Server 2010 Standard</a:t>
            </a:r>
          </a:p>
          <a:p>
            <a:pPr marL="628650" lvl="1" indent="-171450" hangingPunct="1">
              <a:buFont typeface="Arial" pitchFamily="34" charset="0"/>
              <a:buChar char="•"/>
            </a:pPr>
            <a:r>
              <a:rPr lang="en-US" dirty="0" smtClean="0">
                <a:latin typeface="Arial" pitchFamily="34" charset="0"/>
                <a:cs typeface="MS PGothic"/>
              </a:rPr>
              <a:t>SharePoint Server 2010 Enterprise</a:t>
            </a:r>
          </a:p>
          <a:p>
            <a:pPr marL="628650" lvl="1" indent="-171450" hangingPunct="1">
              <a:buFont typeface="Arial" pitchFamily="34" charset="0"/>
              <a:buChar char="•"/>
            </a:pPr>
            <a:r>
              <a:rPr lang="en-US" dirty="0" smtClean="0">
                <a:latin typeface="Arial" pitchFamily="34" charset="0"/>
                <a:cs typeface="MS PGothic"/>
              </a:rPr>
              <a:t>SharePoint Server 2010</a:t>
            </a:r>
            <a:r>
              <a:rPr lang="en-US" baseline="0" dirty="0" smtClean="0">
                <a:latin typeface="Arial" pitchFamily="34" charset="0"/>
                <a:cs typeface="MS PGothic"/>
              </a:rPr>
              <a:t> for Internet Sites, Standard</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Server 2010</a:t>
            </a:r>
            <a:r>
              <a:rPr lang="en-US" baseline="0" dirty="0" smtClean="0">
                <a:latin typeface="Arial" pitchFamily="34" charset="0"/>
                <a:cs typeface="MS PGothic"/>
              </a:rPr>
              <a:t> for Internet Sites, Enterprise</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i="1" baseline="0" dirty="0" smtClean="0">
              <a:latin typeface="Arial" pitchFamily="34" charset="0"/>
              <a:cs typeface="MS PGothic"/>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i="0" dirty="0" smtClean="0">
                <a:latin typeface="Arial" pitchFamily="34" charset="0"/>
                <a:cs typeface="MS PGothic"/>
              </a:rPr>
              <a:t>SharePoint Server 2010 requires</a:t>
            </a:r>
            <a:r>
              <a:rPr lang="en-US" i="0" baseline="0" dirty="0" smtClean="0">
                <a:latin typeface="Arial" pitchFamily="34" charset="0"/>
                <a:cs typeface="MS PGothic"/>
              </a:rPr>
              <a:t> both server-side licenses and client access licenses (CAL). A server-side license is required for each server computer on which SharePoint is installed. A Standard Edition CAL is required for each authenticated user that uses SharePoint Server 2010. An addition Enterprise Edition CAL is required for users that utilize features that are part of the Enterprise SKU.</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i="0" baseline="0" dirty="0" smtClean="0">
              <a:latin typeface="Arial" pitchFamily="34" charset="0"/>
              <a:cs typeface="MS PGothic"/>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i="0" baseline="0" dirty="0" smtClean="0">
                <a:latin typeface="Arial" pitchFamily="34" charset="0"/>
                <a:cs typeface="MS PGothic"/>
              </a:rPr>
              <a:t>With SharePoint Server 2010, Microsoft introduced two “for Internet Sites” SKUs to provide a company with the ability to host publically facing sites that support anonymous access. </a:t>
            </a:r>
            <a:endParaRPr lang="en-US" i="0" dirty="0" smtClean="0">
              <a:latin typeface="Arial" pitchFamily="34" charset="0"/>
              <a:cs typeface="MS PGothic"/>
            </a:endParaRPr>
          </a:p>
          <a:p>
            <a:pPr lvl="1" hangingPunct="1"/>
            <a:endParaRPr lang="en-US" i="1" dirty="0" smtClean="0">
              <a:latin typeface="Arial" pitchFamily="34" charset="0"/>
              <a:cs typeface="MS PGothic"/>
            </a:endParaRPr>
          </a:p>
          <a:p>
            <a:pPr hangingPunct="1"/>
            <a:r>
              <a:rPr lang="en-US" dirty="0" smtClean="0">
                <a:latin typeface="Arial" pitchFamily="34" charset="0"/>
                <a:cs typeface="MS PGothic"/>
              </a:rPr>
              <a:t>SharePoint 2010 Server only runs on 64-bit operating systems. SharePoint 2010 Server supports installation on a client OS for development. The supported clients OS’ included 64-bit version of Windows 7 and Windows Vista.</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01 - SharePoint 2010 Developer Roadmap</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v1.2</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01-</a:t>
            </a:r>
            <a:fld id="{073E6628-0705-4E34-90AA-D61A964D0AFD}" type="slidenum">
              <a:rPr lang="en-US" smtClean="0"/>
              <a:pPr/>
              <a:t>4</a:t>
            </a:fld>
            <a:endParaRPr lang="en-US" dirty="0"/>
          </a:p>
        </p:txBody>
      </p:sp>
    </p:spTree>
    <p:extLst>
      <p:ext uri="{BB962C8B-B14F-4D97-AF65-F5344CB8AC3E}">
        <p14:creationId xmlns:p14="http://schemas.microsoft.com/office/powerpoint/2010/main" val="55043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257300" y="719138"/>
            <a:ext cx="4800600" cy="3600450"/>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731520" y="4560570"/>
            <a:ext cx="5852160" cy="4320540"/>
          </a:xfrm>
          <a:prstGeom prst="rect">
            <a:avLst/>
          </a:prstGeom>
        </p:spPr>
        <p:txBody>
          <a:bodyPr>
            <a:normAutofit lnSpcReduction="10000"/>
          </a:bodyPr>
          <a:lstStyle/>
          <a:p>
            <a:pPr hangingPunct="1"/>
            <a:r>
              <a:rPr lang="en-US" dirty="0" smtClean="0">
                <a:latin typeface="Arial" pitchFamily="34" charset="0"/>
                <a:cs typeface="MS PGothic"/>
              </a:rPr>
              <a:t>SharePoint Foundation 2013 is the </a:t>
            </a:r>
            <a:r>
              <a:rPr lang="en-US" baseline="0" dirty="0" smtClean="0">
                <a:latin typeface="Arial" pitchFamily="34" charset="0"/>
                <a:cs typeface="MS PGothic"/>
              </a:rPr>
              <a:t>free version of SharePoint 2013.</a:t>
            </a:r>
          </a:p>
          <a:p>
            <a:pPr hangingPunct="1"/>
            <a:endParaRPr lang="en-US" dirty="0" smtClean="0">
              <a:latin typeface="Arial" pitchFamily="34" charset="0"/>
              <a:cs typeface="MS PGothic"/>
            </a:endParaRPr>
          </a:p>
          <a:p>
            <a:pPr hangingPunct="1"/>
            <a:r>
              <a:rPr lang="en-US" dirty="0" smtClean="0">
                <a:latin typeface="Arial" pitchFamily="34" charset="0"/>
                <a:cs typeface="MS PGothic"/>
              </a:rPr>
              <a:t>SharePoint Server 2013 is the new version of the SharePoint technology stack. There different SKUs for SharePoint Server 2013</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Foundation 2013</a:t>
            </a:r>
            <a:endParaRPr lang="en-US" i="1" dirty="0" smtClean="0">
              <a:latin typeface="Arial" pitchFamily="34" charset="0"/>
              <a:cs typeface="MS PGothic"/>
            </a:endParaRP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Server 2013 Standard</a:t>
            </a:r>
          </a:p>
          <a:p>
            <a:pPr marL="628650" lvl="1" indent="-171450" hangingPunct="1">
              <a:buFont typeface="Arial" pitchFamily="34" charset="0"/>
              <a:buChar char="•"/>
            </a:pPr>
            <a:r>
              <a:rPr lang="en-US" dirty="0" smtClean="0">
                <a:latin typeface="Arial" pitchFamily="34" charset="0"/>
                <a:cs typeface="MS PGothic"/>
              </a:rPr>
              <a:t>SharePoint Server 2013 Enterprise</a:t>
            </a:r>
          </a:p>
          <a:p>
            <a:pPr marL="628650" lvl="1" indent="-171450" hangingPunct="1">
              <a:buFont typeface="Arial" pitchFamily="34" charset="0"/>
              <a:buChar char="•"/>
            </a:pPr>
            <a:endParaRPr lang="en-US" dirty="0" smtClean="0">
              <a:latin typeface="Arial" pitchFamily="34" charset="0"/>
              <a:cs typeface="MS PGothic"/>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i="0" dirty="0" smtClean="0">
                <a:latin typeface="Arial" pitchFamily="34" charset="0"/>
                <a:cs typeface="MS PGothic"/>
              </a:rPr>
              <a:t>Like SharePoint Server 2010, SharePoint Server 2013 requires</a:t>
            </a:r>
            <a:r>
              <a:rPr lang="en-US" i="0" baseline="0" dirty="0" smtClean="0">
                <a:latin typeface="Arial" pitchFamily="34" charset="0"/>
                <a:cs typeface="MS PGothic"/>
              </a:rPr>
              <a:t> both server-side licenses and client access licenses (CAL). A server-side license is required for each server computer on which SharePoint is installed. A Standard Edition CAL is required for each authenticated user that uses SharePoint Server 2010. An addition Enterprise Edition CAL is required for users that utilize features that are part of the Enterprise SKU.</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i="0" baseline="0" dirty="0" smtClean="0">
              <a:latin typeface="Arial" pitchFamily="34" charset="0"/>
              <a:cs typeface="MS PGothic"/>
            </a:endParaRPr>
          </a:p>
          <a:p>
            <a:pPr marL="0" lvl="0" indent="0" hangingPunct="1">
              <a:buFont typeface="Arial" pitchFamily="34" charset="0"/>
              <a:buNone/>
            </a:pPr>
            <a:r>
              <a:rPr lang="en-US" dirty="0" smtClean="0">
                <a:latin typeface="Arial" pitchFamily="34" charset="0"/>
                <a:cs typeface="MS PGothic"/>
              </a:rPr>
              <a:t>Note that with SharePoint 2013 Microsoft has discontinued the two “</a:t>
            </a:r>
            <a:r>
              <a:rPr lang="en-US" baseline="0" dirty="0" smtClean="0">
                <a:latin typeface="Arial" pitchFamily="34" charset="0"/>
                <a:cs typeface="MS PGothic"/>
              </a:rPr>
              <a:t>for Internet Sites” </a:t>
            </a:r>
            <a:r>
              <a:rPr lang="en-US" dirty="0" smtClean="0">
                <a:latin typeface="Arial" pitchFamily="34" charset="0"/>
                <a:cs typeface="MS PGothic"/>
              </a:rPr>
              <a:t>SKUs that were introduced with</a:t>
            </a:r>
            <a:r>
              <a:rPr lang="en-US" baseline="0" dirty="0" smtClean="0">
                <a:latin typeface="Arial" pitchFamily="34" charset="0"/>
                <a:cs typeface="MS PGothic"/>
              </a:rPr>
              <a:t> SharePoint 2010. A significant change here is that with SharePoint 2013, anonymous users are covered under the server-side license. </a:t>
            </a:r>
            <a:endParaRPr lang="en-US" dirty="0" smtClean="0">
              <a:latin typeface="Arial" pitchFamily="34" charset="0"/>
              <a:cs typeface="MS PGothic"/>
            </a:endParaRPr>
          </a:p>
          <a:p>
            <a:pPr lvl="1" hangingPunct="1"/>
            <a:endParaRPr lang="en-US" i="1" dirty="0" smtClean="0">
              <a:latin typeface="Arial" pitchFamily="34" charset="0"/>
              <a:cs typeface="MS PGothic"/>
            </a:endParaRPr>
          </a:p>
          <a:p>
            <a:pPr hangingPunct="1"/>
            <a:r>
              <a:rPr lang="en-US" dirty="0" smtClean="0">
                <a:latin typeface="Arial" pitchFamily="34" charset="0"/>
                <a:cs typeface="MS PGothic"/>
              </a:rPr>
              <a:t>SharePoint 2013 only runs on 64-bit operating systems. No version of SharePoint 2013 supports installation on a client OS. However, you can run a 64-bit version of Windows</a:t>
            </a:r>
            <a:r>
              <a:rPr lang="en-US" baseline="0" dirty="0" smtClean="0">
                <a:latin typeface="Arial" pitchFamily="34" charset="0"/>
                <a:cs typeface="MS PGothic"/>
              </a:rPr>
              <a:t> 8 with Hyper-V which allows you to run 64-bit virtual machine’s with SharePoint 2013.</a:t>
            </a:r>
            <a:endParaRPr lang="en-US" dirty="0" smtClean="0">
              <a:latin typeface="Arial" pitchFamily="34" charset="0"/>
              <a:cs typeface="MS PGothic"/>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01 - SharePoint 2010 Developer Roadmap</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v1.2</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01-</a:t>
            </a:r>
            <a:fld id="{073E6628-0705-4E34-90AA-D61A964D0AFD}" type="slidenum">
              <a:rPr lang="en-US" smtClean="0"/>
              <a:pPr/>
              <a:t>5</a:t>
            </a:fld>
            <a:endParaRPr lang="en-US" dirty="0"/>
          </a:p>
        </p:txBody>
      </p:sp>
    </p:spTree>
    <p:extLst>
      <p:ext uri="{BB962C8B-B14F-4D97-AF65-F5344CB8AC3E}">
        <p14:creationId xmlns:p14="http://schemas.microsoft.com/office/powerpoint/2010/main" val="1987980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marked the first version of the product in which Microsoft shifted its focus to support hosting SharePoint in the cloud. Much of this has to do with Microsoft’s recent investments with Office 365 (aka</a:t>
            </a:r>
            <a:r>
              <a:rPr lang="en-US" baseline="0" dirty="0" smtClean="0"/>
              <a:t> SharePoint Online). A significant percentage of the investment that Microsoft has made to make SharePoint 2013 better than SharePoint 2010 revolves around making things work in cloud-based hosting scenarios.</a:t>
            </a:r>
          </a:p>
          <a:p>
            <a:endParaRPr lang="en-US" baseline="0" dirty="0" smtClean="0"/>
          </a:p>
          <a:p>
            <a:pPr lvl="0"/>
            <a:r>
              <a:rPr lang="en-US" dirty="0" smtClean="0"/>
              <a:t>With the SharePoint 2013 environment hosted within Office 365,</a:t>
            </a:r>
            <a:r>
              <a:rPr lang="en-US" baseline="0" dirty="0" smtClean="0"/>
              <a:t> </a:t>
            </a:r>
            <a:r>
              <a:rPr lang="en-US" dirty="0" smtClean="0"/>
              <a:t>Microsoft assumes role of SharePoint administrator. One important factor to note is that </a:t>
            </a:r>
            <a:r>
              <a:rPr lang="en-US" sz="1800" dirty="0" smtClean="0">
                <a:solidFill>
                  <a:schemeClr val="bg1">
                    <a:lumMod val="50000"/>
                  </a:schemeClr>
                </a:solidFill>
              </a:rPr>
              <a:t>companies don't require hardware or as much SharePoint expertise to leverage</a:t>
            </a:r>
            <a:r>
              <a:rPr lang="en-US" sz="1800" baseline="0" dirty="0" smtClean="0">
                <a:solidFill>
                  <a:schemeClr val="bg1">
                    <a:lumMod val="50000"/>
                  </a:schemeClr>
                </a:solidFill>
              </a:rPr>
              <a:t> SharePoint in their business. </a:t>
            </a:r>
          </a:p>
          <a:p>
            <a:pPr lvl="0"/>
            <a:endParaRPr lang="en-US" sz="1800" baseline="0" dirty="0" smtClean="0">
              <a:solidFill>
                <a:schemeClr val="bg1">
                  <a:lumMod val="50000"/>
                </a:schemeClr>
              </a:solidFill>
            </a:endParaRPr>
          </a:p>
          <a:p>
            <a:pPr lvl="0"/>
            <a:r>
              <a:rPr lang="en-US" sz="1800" baseline="0" dirty="0" smtClean="0">
                <a:solidFill>
                  <a:schemeClr val="bg1">
                    <a:lumMod val="50000"/>
                  </a:schemeClr>
                </a:solidFill>
              </a:rPr>
              <a:t>In this training course, the focus will be on installing and configuring SharePoint 2013 in an on-premises environment as opposed to learning how to use SharePoint 2013 in Office 365.</a:t>
            </a:r>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0x - Lecture Title</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v1.0</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0x-</a:t>
            </a:r>
            <a:fld id="{073E6628-0705-4E34-90AA-D61A964D0AFD}" type="slidenum">
              <a:rPr lang="en-US" smtClean="0"/>
              <a:pPr/>
              <a:t>6</a:t>
            </a:fld>
            <a:endParaRPr lang="en-US" dirty="0"/>
          </a:p>
        </p:txBody>
      </p:sp>
    </p:spTree>
    <p:extLst>
      <p:ext uri="{BB962C8B-B14F-4D97-AF65-F5344CB8AC3E}">
        <p14:creationId xmlns:p14="http://schemas.microsoft.com/office/powerpoint/2010/main" val="2281605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primary ways in which a company can use SharePoint 2013. A company can install</a:t>
            </a:r>
            <a:r>
              <a:rPr lang="en-US" baseline="0" dirty="0" smtClean="0"/>
              <a:t> SharePoint 2013 on server computers which it controls. This type of SharePoint 2013 installation is known as an on-premises farm. Alternately, a company </a:t>
            </a:r>
            <a:r>
              <a:rPr lang="en-US" dirty="0" smtClean="0"/>
              <a:t>can establish an account in Office 365 which makes it possible to create and utilize</a:t>
            </a:r>
            <a:r>
              <a:rPr lang="en-US" baseline="0" dirty="0" smtClean="0"/>
              <a:t> SharePoint sites which make use of SharePoint services. Furthermore, there is nothing that prevents a company from using both approaches at the same time which involves one or more on-premises farms used in conjunction with a SharePoint presence in Office 365.</a:t>
            </a:r>
            <a:endParaRPr lang="en-US" dirty="0" smtClean="0"/>
          </a:p>
          <a:p>
            <a:pPr lvl="1"/>
            <a:endParaRPr lang="en-US" dirty="0" smtClean="0"/>
          </a:p>
          <a:p>
            <a:r>
              <a:rPr lang="en-US" dirty="0" smtClean="0"/>
              <a:t>With an on-premises farm deployment,</a:t>
            </a:r>
            <a:r>
              <a:rPr lang="en-US" baseline="0" dirty="0" smtClean="0"/>
              <a:t> a company must </a:t>
            </a:r>
            <a:r>
              <a:rPr lang="en-US" dirty="0" smtClean="0"/>
              <a:t>acquire its own hardware and purchase licenses from Microsoft. The company must also maintain expertise</a:t>
            </a:r>
            <a:r>
              <a:rPr lang="en-US" baseline="0" dirty="0" smtClean="0"/>
              <a:t> within its IT staff to install </a:t>
            </a:r>
            <a:r>
              <a:rPr lang="en-US" dirty="0" smtClean="0"/>
              <a:t>SharePoint 2013 on servers running on premises. This is largely the focus of this training class.</a:t>
            </a:r>
          </a:p>
          <a:p>
            <a:endParaRPr lang="en-US" dirty="0" smtClean="0"/>
          </a:p>
          <a:p>
            <a:r>
              <a:rPr lang="en-US" dirty="0" smtClean="0"/>
              <a:t>When establishing a company account in Office 365, a company must purchase an Office 365 plan for hosting SharePoint sites which typically</a:t>
            </a:r>
            <a:r>
              <a:rPr lang="en-US" baseline="0" dirty="0" smtClean="0"/>
              <a:t> involves monthly per-user charges but eliminates the need to purchase SharePoint 2013 licenses. </a:t>
            </a:r>
            <a:r>
              <a:rPr lang="en-US" dirty="0" smtClean="0"/>
              <a:t>Microsoft provides the hardware and manages the SharePoint farm behind the scenes. A company will administrate</a:t>
            </a:r>
            <a:r>
              <a:rPr lang="en-US" baseline="0" dirty="0" smtClean="0"/>
              <a:t> its account at a higher level which is known as “tenancy level”. Therefore, the company will have one or more users who will play the role of tenancy administrator.</a:t>
            </a: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78234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A SharePoint Farm is simply a collection of servers that have SharePoint installed on them and are all connected to the same configuration database (aka:</a:t>
            </a:r>
            <a:r>
              <a:rPr lang="en-US" baseline="0" dirty="0" smtClean="0"/>
              <a:t> the config DB).</a:t>
            </a:r>
          </a:p>
          <a:p>
            <a:endParaRPr lang="en-US" baseline="0" dirty="0" smtClean="0"/>
          </a:p>
          <a:p>
            <a:pPr lvl="0"/>
            <a:r>
              <a:rPr lang="en-US" sz="2000" dirty="0" smtClean="0"/>
              <a:t>A SharePoint farm typically consists of one or more web servers and a database server. The number of web servers required in the farm largely depends upon the number of users and other factors such as the processing requirements of the services being</a:t>
            </a:r>
            <a:r>
              <a:rPr lang="en-US" sz="2000" baseline="0" dirty="0" smtClean="0"/>
              <a:t> utilized. Each farm must run SQL Server on at least one server to run the databases required in a SharePoint environment. The first database that is created is called the configuration database. </a:t>
            </a:r>
            <a:endParaRPr lang="en-US" sz="2000" dirty="0" smtClean="0"/>
          </a:p>
          <a:p>
            <a:pPr lvl="1"/>
            <a:endParaRPr lang="en-US" sz="2000" dirty="0" smtClean="0"/>
          </a:p>
          <a:p>
            <a:pPr lvl="0"/>
            <a:r>
              <a:rPr lang="en-US" sz="2000" dirty="0" smtClean="0"/>
              <a:t>In a development or testing environment, a SharePoint 2013 farm can be built entirely on a single server. This is the type of farm you will create and configure in the labs for this course. However, a single-server farm is not something which should be used in a production</a:t>
            </a:r>
            <a:r>
              <a:rPr lang="en-US" sz="2000" baseline="0" dirty="0" smtClean="0"/>
              <a:t> environment. For starters, a SharePoint 2013 farm in a production environment should always have a database server that is separate from the web server or web servers.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01 - SharePoint 2010 Developer Roadmap</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dirty="0" smtClean="0"/>
              <a:t>v1.2</a:t>
            </a:r>
            <a:endParaRPr lang="en-US" dirty="0"/>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dirty="0" smtClean="0"/>
              <a:t>01-</a:t>
            </a:r>
            <a:fld id="{073E6628-0705-4E34-90AA-D61A964D0AFD}" type="slidenum">
              <a:rPr lang="en-US" smtClean="0"/>
              <a:pPr/>
              <a:t>8</a:t>
            </a:fld>
            <a:endParaRPr lang="en-US" dirty="0"/>
          </a:p>
        </p:txBody>
      </p:sp>
    </p:spTree>
    <p:extLst>
      <p:ext uri="{BB962C8B-B14F-4D97-AF65-F5344CB8AC3E}">
        <p14:creationId xmlns:p14="http://schemas.microsoft.com/office/powerpoint/2010/main" val="3412060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create a new SharePoint 2013 farm, SharePoint automatically creates a special site for farm administrators known as </a:t>
            </a:r>
            <a:r>
              <a:rPr lang="en-US" b="1" dirty="0" smtClean="0"/>
              <a:t>Central Administration</a:t>
            </a:r>
            <a:r>
              <a:rPr lang="en-US" dirty="0" smtClean="0"/>
              <a:t>. This site provides a user interface experience</a:t>
            </a:r>
            <a:r>
              <a:rPr lang="en-US" baseline="0" dirty="0" smtClean="0"/>
              <a:t> which makes it possible for SharePoint farm administrators to perform essential administration tasks such as creating web applications, service applications and site collections. If you plan on working with SharePoint 2013 in the role of a farm administrator, you must become familiar with Central Administration.</a:t>
            </a:r>
          </a:p>
          <a:p>
            <a:endParaRPr lang="en-US" baseline="0" dirty="0" smtClean="0"/>
          </a:p>
          <a:p>
            <a:r>
              <a:rPr lang="en-US" dirty="0" smtClean="0"/>
              <a:t> While Central Administration makes it possible to accomplish many types of administration tasks in SharePoint 2013, it is not a tool</a:t>
            </a:r>
            <a:r>
              <a:rPr lang="en-US" baseline="0" dirty="0" smtClean="0"/>
              <a:t> that is completely comprehensive. There are many important SharePoint 2013 administrative tasks that you either cannot or should not perform using Central Administration. As you will soon see, working with Windows PowerShell is usually the thing that allows you to fill in the gaps and get to functionality not available through Central Administration.</a:t>
            </a:r>
            <a:endParaRPr lang="en-US" dirty="0"/>
          </a:p>
        </p:txBody>
      </p:sp>
    </p:spTree>
    <p:extLst>
      <p:ext uri="{BB962C8B-B14F-4D97-AF65-F5344CB8AC3E}">
        <p14:creationId xmlns:p14="http://schemas.microsoft.com/office/powerpoint/2010/main" val="570028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a:t>Getting Started with SharePoint 2013</a:t>
            </a:r>
          </a:p>
        </p:txBody>
      </p:sp>
      <p:sp>
        <p:nvSpPr>
          <p:cNvPr id="5" name="Text Placeholder 4"/>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Applications</a:t>
            </a:r>
            <a:endParaRPr lang="en-US" dirty="0"/>
          </a:p>
        </p:txBody>
      </p:sp>
      <p:sp>
        <p:nvSpPr>
          <p:cNvPr id="3" name="Content Placeholder 2"/>
          <p:cNvSpPr>
            <a:spLocks noGrp="1"/>
          </p:cNvSpPr>
          <p:nvPr>
            <p:ph idx="1"/>
          </p:nvPr>
        </p:nvSpPr>
        <p:spPr/>
        <p:txBody>
          <a:bodyPr>
            <a:normAutofit/>
          </a:bodyPr>
          <a:lstStyle/>
          <a:p>
            <a:r>
              <a:rPr lang="en-US" sz="2400" dirty="0" smtClean="0"/>
              <a:t>SharePoint 2013 supports service applications</a:t>
            </a:r>
          </a:p>
          <a:p>
            <a:pPr lvl="1"/>
            <a:r>
              <a:rPr lang="en-US" sz="2000" dirty="0" smtClean="0"/>
              <a:t>Service application architecture provides efficient resource sharing</a:t>
            </a:r>
          </a:p>
          <a:p>
            <a:pPr lvl="1"/>
            <a:r>
              <a:rPr lang="en-US" sz="2000" dirty="0" smtClean="0"/>
              <a:t>Farm administrator responsible for creating service applications </a:t>
            </a:r>
          </a:p>
          <a:p>
            <a:pPr lvl="1"/>
            <a:r>
              <a:rPr lang="en-US" sz="2000" dirty="0" smtClean="0"/>
              <a:t>Service applications can run on web server or application server</a:t>
            </a:r>
          </a:p>
          <a:p>
            <a:pPr lvl="1"/>
            <a:r>
              <a:rPr lang="en-US" sz="2000" dirty="0" smtClean="0"/>
              <a:t>Configuring location of service application is relatively easy to do</a:t>
            </a:r>
          </a:p>
          <a:p>
            <a:pPr lvl="1"/>
            <a:r>
              <a:rPr lang="en-US" sz="2000" dirty="0" smtClean="0"/>
              <a:t>SharePoint Server 2013 ships with essential service applications</a:t>
            </a:r>
            <a:br>
              <a:rPr lang="en-US" sz="2000" dirty="0" smtClean="0"/>
            </a:br>
            <a:r>
              <a:rPr lang="en-US" sz="1600" i="1" dirty="0" smtClean="0"/>
              <a:t>search service, user profile service, managed metadata service, etc.</a:t>
            </a:r>
          </a:p>
          <a:p>
            <a:pPr lvl="1"/>
            <a:endParaRPr lang="en-US" sz="2000" dirty="0" smtClean="0"/>
          </a:p>
        </p:txBody>
      </p:sp>
      <p:pic>
        <p:nvPicPr>
          <p:cNvPr id="5" name="Picture 4"/>
          <p:cNvPicPr>
            <a:picLocks noChangeAspect="1"/>
          </p:cNvPicPr>
          <p:nvPr/>
        </p:nvPicPr>
        <p:blipFill>
          <a:blip r:embed="rId3"/>
          <a:stretch>
            <a:fillRect/>
          </a:stretch>
        </p:blipFill>
        <p:spPr>
          <a:xfrm>
            <a:off x="533400" y="4267200"/>
            <a:ext cx="7953206" cy="2362200"/>
          </a:xfrm>
          <a:prstGeom prst="rect">
            <a:avLst/>
          </a:prstGeom>
        </p:spPr>
      </p:pic>
    </p:spTree>
    <p:extLst>
      <p:ext uri="{BB962C8B-B14F-4D97-AF65-F5344CB8AC3E}">
        <p14:creationId xmlns:p14="http://schemas.microsoft.com/office/powerpoint/2010/main" val="1080152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sp>
        <p:nvSpPr>
          <p:cNvPr id="3" name="Content Placeholder 2"/>
          <p:cNvSpPr>
            <a:spLocks noGrp="1"/>
          </p:cNvSpPr>
          <p:nvPr>
            <p:ph idx="1"/>
          </p:nvPr>
        </p:nvSpPr>
        <p:spPr/>
        <p:txBody>
          <a:bodyPr>
            <a:normAutofit/>
          </a:bodyPr>
          <a:lstStyle/>
          <a:p>
            <a:r>
              <a:rPr lang="en-US" sz="2400" dirty="0" smtClean="0"/>
              <a:t>Web applications provide HTTP entry points</a:t>
            </a:r>
          </a:p>
          <a:p>
            <a:pPr lvl="1"/>
            <a:r>
              <a:rPr lang="en-US" sz="2000" dirty="0" smtClean="0"/>
              <a:t>Web application used to creates sites accessible to business users</a:t>
            </a:r>
          </a:p>
          <a:p>
            <a:pPr lvl="1"/>
            <a:r>
              <a:rPr lang="en-US" sz="2000" dirty="0" smtClean="0"/>
              <a:t>Web application implemented using one or more IIS Web sites</a:t>
            </a:r>
          </a:p>
          <a:p>
            <a:pPr lvl="1"/>
            <a:r>
              <a:rPr lang="en-US" sz="2000" dirty="0" smtClean="0"/>
              <a:t>Web application stores site-specific data in content database</a:t>
            </a:r>
          </a:p>
          <a:p>
            <a:pPr lvl="1"/>
            <a:r>
              <a:rPr lang="en-US" sz="2000" dirty="0" smtClean="0"/>
              <a:t>Web application defines scope for configuring user authentication</a:t>
            </a:r>
            <a:endParaRPr lang="en-US" sz="2000" dirty="0"/>
          </a:p>
        </p:txBody>
      </p:sp>
      <p:pic>
        <p:nvPicPr>
          <p:cNvPr id="5" name="Picture 4"/>
          <p:cNvPicPr>
            <a:picLocks noChangeAspect="1"/>
          </p:cNvPicPr>
          <p:nvPr/>
        </p:nvPicPr>
        <p:blipFill>
          <a:blip r:embed="rId3"/>
          <a:stretch>
            <a:fillRect/>
          </a:stretch>
        </p:blipFill>
        <p:spPr>
          <a:xfrm>
            <a:off x="1295400" y="3505200"/>
            <a:ext cx="5352598" cy="3124200"/>
          </a:xfrm>
          <a:prstGeom prst="rect">
            <a:avLst/>
          </a:prstGeom>
        </p:spPr>
      </p:pic>
    </p:spTree>
    <p:extLst>
      <p:ext uri="{BB962C8B-B14F-4D97-AF65-F5344CB8AC3E}">
        <p14:creationId xmlns:p14="http://schemas.microsoft.com/office/powerpoint/2010/main" val="2724230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Collections and Sites</a:t>
            </a:r>
            <a:endParaRPr lang="en-US" dirty="0"/>
          </a:p>
        </p:txBody>
      </p:sp>
      <p:sp>
        <p:nvSpPr>
          <p:cNvPr id="3" name="Content Placeholder 2"/>
          <p:cNvSpPr>
            <a:spLocks noGrp="1"/>
          </p:cNvSpPr>
          <p:nvPr>
            <p:ph idx="1"/>
          </p:nvPr>
        </p:nvSpPr>
        <p:spPr/>
        <p:txBody>
          <a:bodyPr>
            <a:normAutofit/>
          </a:bodyPr>
          <a:lstStyle/>
          <a:p>
            <a:r>
              <a:rPr lang="en-US" sz="2400" dirty="0" smtClean="0"/>
              <a:t>Sites are partitioned into site collections</a:t>
            </a:r>
          </a:p>
          <a:p>
            <a:pPr lvl="1"/>
            <a:r>
              <a:rPr lang="en-US" sz="2000" dirty="0" smtClean="0"/>
              <a:t>Site collection provides scope for administrative privileges</a:t>
            </a:r>
          </a:p>
          <a:p>
            <a:pPr lvl="1"/>
            <a:r>
              <a:rPr lang="en-US" sz="2000" dirty="0" smtClean="0"/>
              <a:t>Site collection always contains top-level site</a:t>
            </a:r>
          </a:p>
          <a:p>
            <a:pPr lvl="1"/>
            <a:r>
              <a:rPr lang="en-US" sz="2000" dirty="0" smtClean="0"/>
              <a:t>Site collection may contain hierarchy of child sites</a:t>
            </a:r>
          </a:p>
          <a:p>
            <a:pPr lvl="1"/>
            <a:r>
              <a:rPr lang="en-US" sz="2000" dirty="0" smtClean="0"/>
              <a:t>Web application can support 1000s of site collections</a:t>
            </a:r>
            <a:endParaRPr lang="en-US" sz="2000" dirty="0"/>
          </a:p>
        </p:txBody>
      </p:sp>
      <p:pic>
        <p:nvPicPr>
          <p:cNvPr id="8" name="Picture 7"/>
          <p:cNvPicPr>
            <a:picLocks noChangeAspect="1"/>
          </p:cNvPicPr>
          <p:nvPr/>
        </p:nvPicPr>
        <p:blipFill>
          <a:blip r:embed="rId3"/>
          <a:stretch>
            <a:fillRect/>
          </a:stretch>
        </p:blipFill>
        <p:spPr>
          <a:xfrm>
            <a:off x="1143000" y="3505200"/>
            <a:ext cx="6743431" cy="3124200"/>
          </a:xfrm>
          <a:prstGeom prst="rect">
            <a:avLst/>
          </a:prstGeom>
        </p:spPr>
      </p:pic>
    </p:spTree>
    <p:extLst>
      <p:ext uri="{BB962C8B-B14F-4D97-AF65-F5344CB8AC3E}">
        <p14:creationId xmlns:p14="http://schemas.microsoft.com/office/powerpoint/2010/main" val="2587932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Team Sites</a:t>
            </a:r>
            <a:endParaRPr lang="en-US" dirty="0"/>
          </a:p>
        </p:txBody>
      </p:sp>
      <p:sp>
        <p:nvSpPr>
          <p:cNvPr id="9" name="Content Placeholder 8"/>
          <p:cNvSpPr>
            <a:spLocks noGrp="1"/>
          </p:cNvSpPr>
          <p:nvPr>
            <p:ph idx="1"/>
          </p:nvPr>
        </p:nvSpPr>
        <p:spPr/>
        <p:txBody>
          <a:bodyPr/>
          <a:lstStyle/>
          <a:p>
            <a:r>
              <a:rPr lang="en-US" dirty="0" smtClean="0"/>
              <a:t>Team sites provide support for collaboration</a:t>
            </a:r>
          </a:p>
          <a:p>
            <a:pPr lvl="1"/>
            <a:r>
              <a:rPr lang="en-US" dirty="0" smtClean="0"/>
              <a:t>Same functionality as in earlier versions</a:t>
            </a:r>
          </a:p>
          <a:p>
            <a:pPr lvl="1"/>
            <a:r>
              <a:rPr lang="en-US" dirty="0" smtClean="0"/>
              <a:t>SharePoint 2013 introduces new user interface design</a:t>
            </a:r>
          </a:p>
          <a:p>
            <a:pPr lvl="1"/>
            <a:endParaRPr lang="en-US" dirty="0" smtClean="0"/>
          </a:p>
          <a:p>
            <a:pPr lvl="1"/>
            <a:endParaRPr lang="en-US" dirty="0"/>
          </a:p>
        </p:txBody>
      </p:sp>
      <p:pic>
        <p:nvPicPr>
          <p:cNvPr id="3" name="Picture 2"/>
          <p:cNvPicPr>
            <a:picLocks noChangeAspect="1"/>
          </p:cNvPicPr>
          <p:nvPr/>
        </p:nvPicPr>
        <p:blipFill>
          <a:blip r:embed="rId3"/>
          <a:stretch>
            <a:fillRect/>
          </a:stretch>
        </p:blipFill>
        <p:spPr>
          <a:xfrm>
            <a:off x="126356" y="3264845"/>
            <a:ext cx="2920957" cy="3212156"/>
          </a:xfrm>
          <a:prstGeom prst="rect">
            <a:avLst/>
          </a:prstGeom>
          <a:ln>
            <a:solidFill>
              <a:schemeClr val="bg1">
                <a:lumMod val="65000"/>
              </a:schemeClr>
            </a:solidFill>
          </a:ln>
        </p:spPr>
      </p:pic>
      <p:pic>
        <p:nvPicPr>
          <p:cNvPr id="5" name="Picture 4"/>
          <p:cNvPicPr>
            <a:picLocks noChangeAspect="1"/>
          </p:cNvPicPr>
          <p:nvPr/>
        </p:nvPicPr>
        <p:blipFill>
          <a:blip r:embed="rId4"/>
          <a:stretch>
            <a:fillRect/>
          </a:stretch>
        </p:blipFill>
        <p:spPr>
          <a:xfrm>
            <a:off x="3810000" y="3264845"/>
            <a:ext cx="5091715" cy="3212156"/>
          </a:xfrm>
          <a:prstGeom prst="rect">
            <a:avLst/>
          </a:prstGeom>
        </p:spPr>
      </p:pic>
    </p:spTree>
    <p:extLst>
      <p:ext uri="{BB962C8B-B14F-4D97-AF65-F5344CB8AC3E}">
        <p14:creationId xmlns:p14="http://schemas.microsoft.com/office/powerpoint/2010/main" val="384177372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Settings</a:t>
            </a:r>
            <a:endParaRPr lang="en-US" dirty="0"/>
          </a:p>
        </p:txBody>
      </p:sp>
      <p:sp>
        <p:nvSpPr>
          <p:cNvPr id="3" name="Content Placeholder 2"/>
          <p:cNvSpPr>
            <a:spLocks noGrp="1"/>
          </p:cNvSpPr>
          <p:nvPr>
            <p:ph idx="1"/>
          </p:nvPr>
        </p:nvSpPr>
        <p:spPr/>
        <p:txBody>
          <a:bodyPr/>
          <a:lstStyle/>
          <a:p>
            <a:r>
              <a:rPr lang="en-US" dirty="0"/>
              <a:t>Primary tool of SharePoint </a:t>
            </a:r>
            <a:r>
              <a:rPr lang="en-US" dirty="0" smtClean="0"/>
              <a:t>site administrators</a:t>
            </a:r>
            <a:endParaRPr lang="en-US" dirty="0"/>
          </a:p>
          <a:p>
            <a:pPr lvl="1"/>
            <a:r>
              <a:rPr lang="en-US" dirty="0"/>
              <a:t>Provides user interface to configure SharePoint </a:t>
            </a:r>
            <a:r>
              <a:rPr lang="en-US" dirty="0" smtClean="0"/>
              <a:t>sites</a:t>
            </a:r>
            <a:endParaRPr lang="en-US" dirty="0"/>
          </a:p>
          <a:p>
            <a:pPr lvl="1"/>
            <a:endParaRPr lang="en-US" dirty="0"/>
          </a:p>
        </p:txBody>
      </p:sp>
      <p:pic>
        <p:nvPicPr>
          <p:cNvPr id="4" name="Picture 3"/>
          <p:cNvPicPr>
            <a:picLocks noChangeAspect="1"/>
          </p:cNvPicPr>
          <p:nvPr/>
        </p:nvPicPr>
        <p:blipFill>
          <a:blip r:embed="rId3"/>
          <a:stretch>
            <a:fillRect/>
          </a:stretch>
        </p:blipFill>
        <p:spPr>
          <a:xfrm>
            <a:off x="344468" y="3200400"/>
            <a:ext cx="3581400" cy="902428"/>
          </a:xfrm>
          <a:prstGeom prst="rect">
            <a:avLst/>
          </a:prstGeom>
          <a:ln>
            <a:solidFill>
              <a:schemeClr val="bg1">
                <a:lumMod val="65000"/>
              </a:schemeClr>
            </a:solidFill>
          </a:ln>
        </p:spPr>
      </p:pic>
      <p:pic>
        <p:nvPicPr>
          <p:cNvPr id="5" name="Picture 4"/>
          <p:cNvPicPr>
            <a:picLocks noChangeAspect="1"/>
          </p:cNvPicPr>
          <p:nvPr/>
        </p:nvPicPr>
        <p:blipFill>
          <a:blip r:embed="rId4"/>
          <a:stretch>
            <a:fillRect/>
          </a:stretch>
        </p:blipFill>
        <p:spPr>
          <a:xfrm>
            <a:off x="4435153" y="3058683"/>
            <a:ext cx="4556447" cy="3667509"/>
          </a:xfrm>
          <a:prstGeom prst="rect">
            <a:avLst/>
          </a:prstGeom>
          <a:ln>
            <a:solidFill>
              <a:schemeClr val="bg1">
                <a:lumMod val="65000"/>
              </a:schemeClr>
            </a:solidFill>
          </a:ln>
        </p:spPr>
      </p:pic>
      <p:cxnSp>
        <p:nvCxnSpPr>
          <p:cNvPr id="7" name="Straight Arrow Connector 6"/>
          <p:cNvCxnSpPr/>
          <p:nvPr/>
        </p:nvCxnSpPr>
        <p:spPr>
          <a:xfrm>
            <a:off x="3548244" y="4046649"/>
            <a:ext cx="659274" cy="25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633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site collection using Central Administration</a:t>
            </a:r>
            <a:endParaRPr lang="en-US" dirty="0"/>
          </a:p>
        </p:txBody>
      </p:sp>
    </p:spTree>
    <p:extLst>
      <p:ext uri="{BB962C8B-B14F-4D97-AF65-F5344CB8AC3E}">
        <p14:creationId xmlns:p14="http://schemas.microsoft.com/office/powerpoint/2010/main" val="135376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2013 Architecture </a:t>
            </a:r>
          </a:p>
          <a:p>
            <a:pPr>
              <a:buFont typeface="Wingdings" panose="05000000000000000000" pitchFamily="2" charset="2"/>
              <a:buChar char="Ø"/>
            </a:pPr>
            <a:r>
              <a:rPr lang="en-US" dirty="0"/>
              <a:t>What's New in SharePoint 2013    </a:t>
            </a:r>
          </a:p>
          <a:p>
            <a:r>
              <a:rPr lang="en-US" dirty="0"/>
              <a:t>Windows PowerShell </a:t>
            </a:r>
            <a:r>
              <a:rPr lang="en-US" dirty="0" smtClean="0"/>
              <a:t>Primer</a:t>
            </a:r>
          </a:p>
          <a:p>
            <a:r>
              <a:rPr lang="en-US" dirty="0"/>
              <a:t>Lab Virtual Environment</a:t>
            </a:r>
          </a:p>
        </p:txBody>
      </p:sp>
    </p:spTree>
    <p:extLst>
      <p:ext uri="{BB962C8B-B14F-4D97-AF65-F5344CB8AC3E}">
        <p14:creationId xmlns:p14="http://schemas.microsoft.com/office/powerpoint/2010/main" val="2077973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SharePoint 2013 Architecture Changes</a:t>
            </a:r>
            <a:endParaRPr lang="en-US" dirty="0"/>
          </a:p>
        </p:txBody>
      </p:sp>
      <p:sp>
        <p:nvSpPr>
          <p:cNvPr id="4" name="Text Placeholder 3"/>
          <p:cNvSpPr>
            <a:spLocks noGrp="1"/>
          </p:cNvSpPr>
          <p:nvPr>
            <p:ph idx="1"/>
          </p:nvPr>
        </p:nvSpPr>
        <p:spPr/>
        <p:txBody>
          <a:bodyPr/>
          <a:lstStyle/>
          <a:p>
            <a:r>
              <a:rPr lang="en-US" dirty="0" smtClean="0"/>
              <a:t>New platform-level services</a:t>
            </a:r>
          </a:p>
          <a:p>
            <a:pPr lvl="1"/>
            <a:r>
              <a:rPr lang="en-US" dirty="0" smtClean="0"/>
              <a:t>Distributed Cache </a:t>
            </a:r>
            <a:r>
              <a:rPr lang="en-US" dirty="0"/>
              <a:t>S</a:t>
            </a:r>
            <a:r>
              <a:rPr lang="en-US" dirty="0" smtClean="0"/>
              <a:t>ervice</a:t>
            </a:r>
          </a:p>
          <a:p>
            <a:pPr lvl="1"/>
            <a:r>
              <a:rPr lang="en-US" dirty="0" smtClean="0"/>
              <a:t>Request Management </a:t>
            </a:r>
            <a:r>
              <a:rPr lang="en-US" dirty="0"/>
              <a:t>S</a:t>
            </a:r>
            <a:r>
              <a:rPr lang="en-US" dirty="0" smtClean="0"/>
              <a:t>ervice</a:t>
            </a:r>
          </a:p>
          <a:p>
            <a:pPr>
              <a:spcBef>
                <a:spcPts val="1200"/>
              </a:spcBef>
            </a:pPr>
            <a:r>
              <a:rPr lang="en-US" dirty="0" smtClean="0"/>
              <a:t>Changes to existing service applications</a:t>
            </a:r>
            <a:endParaRPr lang="en-US" dirty="0"/>
          </a:p>
          <a:p>
            <a:pPr lvl="1"/>
            <a:r>
              <a:rPr lang="en-US" dirty="0" smtClean="0"/>
              <a:t>A few existing </a:t>
            </a:r>
            <a:r>
              <a:rPr lang="en-US" dirty="0"/>
              <a:t>service </a:t>
            </a:r>
            <a:r>
              <a:rPr lang="en-US" dirty="0" smtClean="0"/>
              <a:t>applications are gone</a:t>
            </a:r>
          </a:p>
          <a:p>
            <a:pPr lvl="1"/>
            <a:r>
              <a:rPr lang="en-US" dirty="0" smtClean="0"/>
              <a:t>A few </a:t>
            </a:r>
            <a:r>
              <a:rPr lang="en-US" dirty="0"/>
              <a:t>n</a:t>
            </a:r>
            <a:r>
              <a:rPr lang="en-US" dirty="0" smtClean="0"/>
              <a:t>ew service applications have been added</a:t>
            </a:r>
            <a:endParaRPr lang="en-US" dirty="0"/>
          </a:p>
          <a:p>
            <a:pPr lvl="1"/>
            <a:r>
              <a:rPr lang="en-US" dirty="0" smtClean="0"/>
              <a:t>A few existing service applications are very different</a:t>
            </a:r>
          </a:p>
          <a:p>
            <a:pPr>
              <a:spcBef>
                <a:spcPts val="1200"/>
              </a:spcBef>
            </a:pPr>
            <a:r>
              <a:rPr lang="en-US" dirty="0" smtClean="0"/>
              <a:t>There is a new model for custom development</a:t>
            </a:r>
          </a:p>
          <a:p>
            <a:pPr lvl="1"/>
            <a:r>
              <a:rPr lang="en-US" dirty="0" smtClean="0"/>
              <a:t>SharePoint 2013 introduces SharePoint apps</a:t>
            </a:r>
            <a:endParaRPr lang="en-US" dirty="0"/>
          </a:p>
        </p:txBody>
      </p:sp>
    </p:spTree>
    <p:extLst>
      <p:ext uri="{BB962C8B-B14F-4D97-AF65-F5344CB8AC3E}">
        <p14:creationId xmlns:p14="http://schemas.microsoft.com/office/powerpoint/2010/main" val="29227071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Platform-Level Services</a:t>
            </a:r>
            <a:endParaRPr lang="en-US" dirty="0"/>
          </a:p>
        </p:txBody>
      </p:sp>
      <p:sp>
        <p:nvSpPr>
          <p:cNvPr id="3" name="Content Placeholder 2"/>
          <p:cNvSpPr>
            <a:spLocks noGrp="1"/>
          </p:cNvSpPr>
          <p:nvPr>
            <p:ph idx="1"/>
          </p:nvPr>
        </p:nvSpPr>
        <p:spPr/>
        <p:txBody>
          <a:bodyPr/>
          <a:lstStyle/>
          <a:p>
            <a:r>
              <a:rPr lang="en-US" dirty="0" smtClean="0"/>
              <a:t>Distributed Cache Service</a:t>
            </a:r>
          </a:p>
          <a:p>
            <a:pPr lvl="1"/>
            <a:r>
              <a:rPr lang="en-US" dirty="0" smtClean="0"/>
              <a:t>Provides farm-wide cache of data</a:t>
            </a:r>
          </a:p>
          <a:p>
            <a:pPr lvl="1"/>
            <a:r>
              <a:rPr lang="en-US" dirty="0" smtClean="0"/>
              <a:t>Caches user authentication tokens and social feeds</a:t>
            </a:r>
          </a:p>
          <a:p>
            <a:pPr lvl="1"/>
            <a:r>
              <a:rPr lang="en-US" dirty="0" smtClean="0"/>
              <a:t>Usually run on dedicated servers within a farm</a:t>
            </a:r>
          </a:p>
          <a:p>
            <a:endParaRPr lang="en-US" dirty="0" smtClean="0"/>
          </a:p>
          <a:p>
            <a:r>
              <a:rPr lang="en-US" dirty="0" smtClean="0"/>
              <a:t>Request Management Service</a:t>
            </a:r>
          </a:p>
          <a:p>
            <a:pPr lvl="1"/>
            <a:r>
              <a:rPr lang="en-US" dirty="0" smtClean="0"/>
              <a:t>Provides new routing and throttling capabilities</a:t>
            </a:r>
          </a:p>
          <a:p>
            <a:pPr lvl="1"/>
            <a:r>
              <a:rPr lang="en-US" dirty="0" smtClean="0"/>
              <a:t>Used to prioritize requests for certain types of users</a:t>
            </a:r>
          </a:p>
          <a:p>
            <a:pPr lvl="1"/>
            <a:r>
              <a:rPr lang="en-US" dirty="0" smtClean="0"/>
              <a:t>Used to route certain request </a:t>
            </a:r>
            <a:r>
              <a:rPr lang="en-US" dirty="0"/>
              <a:t>types</a:t>
            </a:r>
            <a:r>
              <a:rPr lang="en-US" dirty="0" smtClean="0"/>
              <a:t> to specific servers</a:t>
            </a:r>
          </a:p>
          <a:p>
            <a:pPr lvl="1"/>
            <a:r>
              <a:rPr lang="en-US" dirty="0" smtClean="0"/>
              <a:t>Managed by adding rules using PowerShell</a:t>
            </a:r>
          </a:p>
        </p:txBody>
      </p:sp>
    </p:spTree>
    <p:extLst>
      <p:ext uri="{BB962C8B-B14F-4D97-AF65-F5344CB8AC3E}">
        <p14:creationId xmlns:p14="http://schemas.microsoft.com/office/powerpoint/2010/main" val="3342847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Retired Service Applications from 2010</a:t>
            </a:r>
            <a:endParaRPr lang="en-US" dirty="0"/>
          </a:p>
        </p:txBody>
      </p:sp>
      <p:sp>
        <p:nvSpPr>
          <p:cNvPr id="5" name="Content Placeholder 4"/>
          <p:cNvSpPr>
            <a:spLocks noGrp="1"/>
          </p:cNvSpPr>
          <p:nvPr>
            <p:ph idx="1"/>
          </p:nvPr>
        </p:nvSpPr>
        <p:spPr/>
        <p:txBody>
          <a:bodyPr>
            <a:normAutofit/>
          </a:bodyPr>
          <a:lstStyle/>
          <a:p>
            <a:r>
              <a:rPr lang="fi-FI" sz="2400" dirty="0" smtClean="0"/>
              <a:t>Web </a:t>
            </a:r>
            <a:r>
              <a:rPr lang="fi-FI" sz="2400" dirty="0"/>
              <a:t>Analytics is no longer service application</a:t>
            </a:r>
          </a:p>
          <a:p>
            <a:pPr lvl="1"/>
            <a:r>
              <a:rPr lang="fi-FI" sz="2000" dirty="0" smtClean="0"/>
              <a:t>Analysis and reporting </a:t>
            </a:r>
            <a:r>
              <a:rPr lang="fi-FI" sz="2000" dirty="0"/>
              <a:t>process rolled into search service</a:t>
            </a:r>
            <a:endParaRPr lang="en-US" sz="2000" dirty="0"/>
          </a:p>
          <a:p>
            <a:endParaRPr lang="en-US" sz="2400" dirty="0" smtClean="0"/>
          </a:p>
          <a:p>
            <a:r>
              <a:rPr lang="en-US" sz="2400" dirty="0" smtClean="0"/>
              <a:t>Office Web Apps (OWA) no longer a service application</a:t>
            </a:r>
          </a:p>
          <a:p>
            <a:pPr lvl="1"/>
            <a:r>
              <a:rPr lang="fi-FI" sz="2000" dirty="0" smtClean="0"/>
              <a:t>Now a </a:t>
            </a:r>
            <a:r>
              <a:rPr lang="fi-FI" sz="2000" dirty="0" smtClean="0"/>
              <a:t>separate </a:t>
            </a:r>
            <a:r>
              <a:rPr lang="fi-FI" sz="2000" dirty="0" smtClean="0"/>
              <a:t>product running outside SharePoint</a:t>
            </a:r>
          </a:p>
          <a:p>
            <a:pPr lvl="1"/>
            <a:r>
              <a:rPr lang="fi-FI" sz="2000" dirty="0" smtClean="0"/>
              <a:t>New OWA product integrates with SharePoint farm</a:t>
            </a:r>
          </a:p>
          <a:p>
            <a:pPr lvl="1"/>
            <a:r>
              <a:rPr lang="fi-FI" sz="2000" dirty="0" smtClean="0"/>
              <a:t>OWA cannot be installed on the same servers as SharePoint</a:t>
            </a:r>
          </a:p>
        </p:txBody>
      </p:sp>
    </p:spTree>
    <p:extLst>
      <p:ext uri="{BB962C8B-B14F-4D97-AF65-F5344CB8AC3E}">
        <p14:creationId xmlns:p14="http://schemas.microsoft.com/office/powerpoint/2010/main" val="1231970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215041"/>
          <p:cNvSpPr>
            <a:spLocks noGrp="1" noChangeArrowheads="1"/>
          </p:cNvSpPr>
          <p:nvPr>
            <p:ph type="title"/>
          </p:nvPr>
        </p:nvSpPr>
        <p:spPr/>
        <p:txBody>
          <a:bodyPr/>
          <a:lstStyle/>
          <a:p>
            <a:r>
              <a:rPr lang="en-US" dirty="0" smtClean="0"/>
              <a:t>Student Questionnaire</a:t>
            </a:r>
          </a:p>
        </p:txBody>
      </p:sp>
      <p:sp>
        <p:nvSpPr>
          <p:cNvPr id="6" name="Content Placeholder 5"/>
          <p:cNvSpPr>
            <a:spLocks noGrp="1"/>
          </p:cNvSpPr>
          <p:nvPr>
            <p:ph idx="1"/>
          </p:nvPr>
        </p:nvSpPr>
        <p:spPr/>
        <p:txBody>
          <a:bodyPr>
            <a:noAutofit/>
          </a:bodyPr>
          <a:lstStyle/>
          <a:p>
            <a:r>
              <a:rPr lang="en-US" sz="2000" dirty="0" smtClean="0"/>
              <a:t>Who are you?</a:t>
            </a:r>
          </a:p>
          <a:p>
            <a:pPr lvl="1"/>
            <a:r>
              <a:rPr lang="en-US" sz="1600" dirty="0" smtClean="0"/>
              <a:t>What's your name? What company are you with?</a:t>
            </a:r>
          </a:p>
          <a:p>
            <a:pPr>
              <a:lnSpc>
                <a:spcPct val="150000"/>
              </a:lnSpc>
            </a:pPr>
            <a:r>
              <a:rPr lang="en-US" sz="2000" dirty="0" smtClean="0"/>
              <a:t>What is your experience with...</a:t>
            </a:r>
          </a:p>
          <a:p>
            <a:pPr lvl="1"/>
            <a:r>
              <a:rPr lang="en-US" sz="1600" dirty="0" smtClean="0"/>
              <a:t>Windows Server, Active Directory, SQL Server, IIS and ASP.NET</a:t>
            </a:r>
          </a:p>
          <a:p>
            <a:pPr>
              <a:lnSpc>
                <a:spcPct val="150000"/>
              </a:lnSpc>
            </a:pPr>
            <a:r>
              <a:rPr lang="en-US" sz="2000" dirty="0" smtClean="0"/>
              <a:t>Did you use a previous version of SharePoint?</a:t>
            </a:r>
          </a:p>
          <a:p>
            <a:pPr lvl="1"/>
            <a:r>
              <a:rPr lang="en-US" sz="1800" dirty="0" smtClean="0"/>
              <a:t>SharePoint 2001 </a:t>
            </a:r>
            <a:r>
              <a:rPr lang="en-US" sz="1800" dirty="0" smtClean="0">
                <a:solidFill>
                  <a:schemeClr val="bg1">
                    <a:lumMod val="65000"/>
                  </a:schemeClr>
                </a:solidFill>
              </a:rPr>
              <a:t>- STS and SPS</a:t>
            </a:r>
          </a:p>
          <a:p>
            <a:pPr lvl="1"/>
            <a:r>
              <a:rPr lang="en-US" sz="1800" dirty="0" smtClean="0"/>
              <a:t>SharePoint 2003 </a:t>
            </a:r>
            <a:r>
              <a:rPr lang="en-US" sz="1800" dirty="0" smtClean="0">
                <a:solidFill>
                  <a:schemeClr val="bg1">
                    <a:lumMod val="65000"/>
                  </a:schemeClr>
                </a:solidFill>
              </a:rPr>
              <a:t>- WSS2 and SPS</a:t>
            </a:r>
          </a:p>
          <a:p>
            <a:pPr lvl="1"/>
            <a:r>
              <a:rPr lang="en-US" sz="1800" dirty="0" smtClean="0"/>
              <a:t>SharePoint 2007 </a:t>
            </a:r>
            <a:r>
              <a:rPr lang="en-US" sz="1800" dirty="0" smtClean="0">
                <a:solidFill>
                  <a:schemeClr val="bg1">
                    <a:lumMod val="65000"/>
                  </a:schemeClr>
                </a:solidFill>
              </a:rPr>
              <a:t>- WSS3 and MOSS</a:t>
            </a:r>
          </a:p>
          <a:p>
            <a:pPr lvl="1"/>
            <a:r>
              <a:rPr lang="en-US" sz="1800" dirty="0"/>
              <a:t>SharePoint </a:t>
            </a:r>
            <a:r>
              <a:rPr lang="en-US" sz="1800" dirty="0" smtClean="0"/>
              <a:t>2010 </a:t>
            </a:r>
            <a:r>
              <a:rPr lang="en-US" sz="1800" dirty="0" smtClean="0">
                <a:solidFill>
                  <a:schemeClr val="bg1">
                    <a:lumMod val="65000"/>
                  </a:schemeClr>
                </a:solidFill>
              </a:rPr>
              <a:t>– SPF and SPS</a:t>
            </a:r>
          </a:p>
          <a:p>
            <a:pPr>
              <a:lnSpc>
                <a:spcPct val="150000"/>
              </a:lnSpc>
            </a:pPr>
            <a:r>
              <a:rPr lang="en-US" sz="2000" dirty="0" smtClean="0"/>
              <a:t>What SharePoint roles have you worked in?</a:t>
            </a:r>
          </a:p>
          <a:p>
            <a:pPr lvl="1"/>
            <a:r>
              <a:rPr lang="en-US" sz="1800" dirty="0" smtClean="0"/>
              <a:t>User, Site administrator, Farm administrator, Developer</a:t>
            </a:r>
          </a:p>
          <a:p>
            <a:endParaRPr lang="en-US" sz="2000" dirty="0" smtClean="0"/>
          </a:p>
        </p:txBody>
      </p:sp>
    </p:spTree>
    <p:extLst>
      <p:ext uri="{BB962C8B-B14F-4D97-AF65-F5344CB8AC3E}">
        <p14:creationId xmlns:p14="http://schemas.microsoft.com/office/powerpoint/2010/main" val="1354757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New </a:t>
            </a:r>
            <a:r>
              <a:rPr lang="en-US" sz="2600" dirty="0"/>
              <a:t>SharePoint 2013 Service Applications </a:t>
            </a:r>
          </a:p>
        </p:txBody>
      </p:sp>
      <p:sp>
        <p:nvSpPr>
          <p:cNvPr id="3" name="Content Placeholder 2"/>
          <p:cNvSpPr>
            <a:spLocks noGrp="1"/>
          </p:cNvSpPr>
          <p:nvPr>
            <p:ph idx="1"/>
          </p:nvPr>
        </p:nvSpPr>
        <p:spPr/>
        <p:txBody>
          <a:bodyPr>
            <a:normAutofit/>
          </a:bodyPr>
          <a:lstStyle/>
          <a:p>
            <a:r>
              <a:rPr lang="en-US" sz="2400" dirty="0" smtClean="0"/>
              <a:t>App </a:t>
            </a:r>
            <a:r>
              <a:rPr lang="en-US" sz="2400" dirty="0"/>
              <a:t>Management </a:t>
            </a:r>
            <a:r>
              <a:rPr lang="en-US" sz="2400" dirty="0" smtClean="0"/>
              <a:t>Service</a:t>
            </a:r>
          </a:p>
          <a:p>
            <a:pPr lvl="1"/>
            <a:r>
              <a:rPr lang="en-US" sz="2000" dirty="0" smtClean="0"/>
              <a:t>Used to configure and monitor SharePoint apps</a:t>
            </a:r>
          </a:p>
          <a:p>
            <a:pPr>
              <a:lnSpc>
                <a:spcPct val="150000"/>
              </a:lnSpc>
            </a:pPr>
            <a:r>
              <a:rPr lang="en-US" sz="2400" dirty="0" smtClean="0"/>
              <a:t>Machine Translation Service</a:t>
            </a:r>
          </a:p>
          <a:p>
            <a:pPr lvl="1"/>
            <a:r>
              <a:rPr lang="en-US" sz="2000" dirty="0" smtClean="0"/>
              <a:t>Used to translate content from one language to another</a:t>
            </a:r>
          </a:p>
          <a:p>
            <a:pPr>
              <a:lnSpc>
                <a:spcPct val="150000"/>
              </a:lnSpc>
            </a:pPr>
            <a:r>
              <a:rPr lang="en-US" sz="2400" dirty="0" smtClean="0"/>
              <a:t>PowerPoint Conversion Service</a:t>
            </a:r>
          </a:p>
          <a:p>
            <a:pPr lvl="1">
              <a:lnSpc>
                <a:spcPct val="150000"/>
              </a:lnSpc>
            </a:pPr>
            <a:r>
              <a:rPr lang="en-US" sz="2000" dirty="0" smtClean="0"/>
              <a:t>Used to convert PowerPoint slide into various file formats</a:t>
            </a:r>
          </a:p>
          <a:p>
            <a:pPr>
              <a:lnSpc>
                <a:spcPct val="150000"/>
              </a:lnSpc>
            </a:pPr>
            <a:r>
              <a:rPr lang="en-US" sz="2400" dirty="0" smtClean="0"/>
              <a:t>Work </a:t>
            </a:r>
            <a:r>
              <a:rPr lang="en-US" sz="2400" dirty="0"/>
              <a:t>Management </a:t>
            </a:r>
            <a:r>
              <a:rPr lang="en-US" sz="2400" dirty="0" smtClean="0"/>
              <a:t>Service</a:t>
            </a:r>
          </a:p>
          <a:p>
            <a:pPr lvl="1"/>
            <a:r>
              <a:rPr lang="en-US" sz="2000" dirty="0" smtClean="0"/>
              <a:t>Used to aggregate all tasks assigned to user in My Site</a:t>
            </a:r>
            <a:endParaRPr lang="en-US" sz="2000" dirty="0"/>
          </a:p>
          <a:p>
            <a:pPr>
              <a:lnSpc>
                <a:spcPct val="150000"/>
              </a:lnSpc>
            </a:pPr>
            <a:r>
              <a:rPr lang="en-US" sz="2400" dirty="0" smtClean="0"/>
              <a:t>Workflow Service</a:t>
            </a:r>
          </a:p>
          <a:p>
            <a:pPr lvl="1"/>
            <a:r>
              <a:rPr lang="en-US" sz="2000" dirty="0" smtClean="0"/>
              <a:t>Used to manage the workflow runtime environment</a:t>
            </a:r>
          </a:p>
        </p:txBody>
      </p:sp>
    </p:spTree>
    <p:extLst>
      <p:ext uri="{BB962C8B-B14F-4D97-AF65-F5344CB8AC3E}">
        <p14:creationId xmlns:p14="http://schemas.microsoft.com/office/powerpoint/2010/main" val="3955219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 Enhancements</a:t>
            </a:r>
            <a:endParaRPr lang="en-US" dirty="0"/>
          </a:p>
        </p:txBody>
      </p:sp>
      <p:sp>
        <p:nvSpPr>
          <p:cNvPr id="3" name="Content Placeholder 2"/>
          <p:cNvSpPr>
            <a:spLocks noGrp="1"/>
          </p:cNvSpPr>
          <p:nvPr>
            <p:ph idx="1"/>
          </p:nvPr>
        </p:nvSpPr>
        <p:spPr/>
        <p:txBody>
          <a:bodyPr/>
          <a:lstStyle/>
          <a:p>
            <a:r>
              <a:rPr lang="en-US" dirty="0" smtClean="0"/>
              <a:t>Business Data Connectivity Service</a:t>
            </a:r>
          </a:p>
          <a:p>
            <a:pPr lvl="1"/>
            <a:r>
              <a:rPr lang="en-US" dirty="0" smtClean="0"/>
              <a:t>New support for OData data sources</a:t>
            </a:r>
          </a:p>
          <a:p>
            <a:pPr>
              <a:lnSpc>
                <a:spcPct val="150000"/>
              </a:lnSpc>
            </a:pPr>
            <a:r>
              <a:rPr lang="en-US" dirty="0" smtClean="0"/>
              <a:t>Managed </a:t>
            </a:r>
            <a:r>
              <a:rPr lang="en-US" dirty="0"/>
              <a:t>Metadata </a:t>
            </a:r>
            <a:r>
              <a:rPr lang="en-US" dirty="0" smtClean="0"/>
              <a:t>Service</a:t>
            </a:r>
          </a:p>
          <a:p>
            <a:pPr lvl="1"/>
            <a:r>
              <a:rPr lang="en-US" dirty="0" smtClean="0"/>
              <a:t>New uses for managed metadata and taxonomies</a:t>
            </a:r>
          </a:p>
          <a:p>
            <a:pPr lvl="1"/>
            <a:r>
              <a:rPr lang="en-US" dirty="0" smtClean="0"/>
              <a:t>New eDiscovery features</a:t>
            </a:r>
            <a:endParaRPr lang="en-US" dirty="0"/>
          </a:p>
          <a:p>
            <a:pPr>
              <a:lnSpc>
                <a:spcPct val="150000"/>
              </a:lnSpc>
            </a:pPr>
            <a:r>
              <a:rPr lang="en-US" dirty="0" smtClean="0"/>
              <a:t>User Profile Service</a:t>
            </a:r>
          </a:p>
          <a:p>
            <a:pPr lvl="1"/>
            <a:r>
              <a:rPr lang="en-US" dirty="0" smtClean="0"/>
              <a:t>Enhancements to social features and microblogging</a:t>
            </a:r>
          </a:p>
          <a:p>
            <a:pPr>
              <a:lnSpc>
                <a:spcPct val="150000"/>
              </a:lnSpc>
            </a:pPr>
            <a:r>
              <a:rPr lang="en-US" dirty="0" smtClean="0"/>
              <a:t>Search Service Application</a:t>
            </a:r>
          </a:p>
          <a:p>
            <a:pPr lvl="1"/>
            <a:r>
              <a:rPr lang="en-US" dirty="0" smtClean="0"/>
              <a:t>Search architecture redesigned from SharePoint 2010</a:t>
            </a:r>
          </a:p>
        </p:txBody>
      </p:sp>
    </p:spTree>
    <p:extLst>
      <p:ext uri="{BB962C8B-B14F-4D97-AF65-F5344CB8AC3E}">
        <p14:creationId xmlns:p14="http://schemas.microsoft.com/office/powerpoint/2010/main" val="4122458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Apps</a:t>
            </a:r>
            <a:endParaRPr lang="en-US" dirty="0"/>
          </a:p>
        </p:txBody>
      </p:sp>
      <p:sp>
        <p:nvSpPr>
          <p:cNvPr id="3" name="Content Placeholder 2"/>
          <p:cNvSpPr>
            <a:spLocks noGrp="1"/>
          </p:cNvSpPr>
          <p:nvPr>
            <p:ph idx="1"/>
          </p:nvPr>
        </p:nvSpPr>
        <p:spPr/>
        <p:txBody>
          <a:bodyPr/>
          <a:lstStyle/>
          <a:p>
            <a:r>
              <a:rPr lang="en-US" dirty="0" smtClean="0"/>
              <a:t>SharePoint 2013 debuts SharePoint App Model</a:t>
            </a:r>
          </a:p>
          <a:p>
            <a:pPr lvl="1"/>
            <a:r>
              <a:rPr lang="en-US" dirty="0" smtClean="0"/>
              <a:t>New development platform to extend SharePoint sites</a:t>
            </a:r>
          </a:p>
          <a:p>
            <a:pPr lvl="1"/>
            <a:r>
              <a:rPr lang="en-US" dirty="0" smtClean="0"/>
              <a:t>Alternative to farm solutions and sandbox solutions</a:t>
            </a:r>
          </a:p>
          <a:p>
            <a:pPr lvl="1"/>
            <a:endParaRPr lang="en-US" dirty="0"/>
          </a:p>
          <a:p>
            <a:r>
              <a:rPr lang="en-US" dirty="0" smtClean="0"/>
              <a:t>What's different about the new model?</a:t>
            </a:r>
          </a:p>
          <a:p>
            <a:pPr lvl="1"/>
            <a:r>
              <a:rPr lang="en-US" dirty="0" smtClean="0"/>
              <a:t>Apps are easier to discover and install</a:t>
            </a:r>
          </a:p>
          <a:p>
            <a:pPr lvl="1"/>
            <a:r>
              <a:rPr lang="en-US" dirty="0"/>
              <a:t>Apps available in Office </a:t>
            </a:r>
            <a:r>
              <a:rPr lang="en-US" dirty="0" smtClean="0"/>
              <a:t>Store and from ISVs</a:t>
            </a:r>
            <a:endParaRPr lang="en-US" dirty="0"/>
          </a:p>
          <a:p>
            <a:pPr lvl="1"/>
            <a:r>
              <a:rPr lang="en-US" dirty="0" smtClean="0"/>
              <a:t>Apps never run code in SharePoint environment</a:t>
            </a:r>
          </a:p>
          <a:p>
            <a:pPr lvl="1"/>
            <a:r>
              <a:rPr lang="en-US" dirty="0" smtClean="0"/>
              <a:t>Apps are authenticated and have their own permissions</a:t>
            </a:r>
          </a:p>
          <a:p>
            <a:pPr lvl="1"/>
            <a:r>
              <a:rPr lang="en-US" dirty="0" smtClean="0"/>
              <a:t>Apps have much improved support for upgrade</a:t>
            </a:r>
          </a:p>
        </p:txBody>
      </p:sp>
    </p:spTree>
    <p:extLst>
      <p:ext uri="{BB962C8B-B14F-4D97-AF65-F5344CB8AC3E}">
        <p14:creationId xmlns:p14="http://schemas.microsoft.com/office/powerpoint/2010/main" val="329123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2013 Architecture </a:t>
            </a:r>
          </a:p>
          <a:p>
            <a:pPr>
              <a:buFont typeface="Wingdings" panose="05000000000000000000" pitchFamily="2" charset="2"/>
              <a:buChar char="ü"/>
            </a:pPr>
            <a:r>
              <a:rPr lang="en-US" dirty="0"/>
              <a:t>What's New in SharePoint 2013    </a:t>
            </a:r>
          </a:p>
          <a:p>
            <a:pPr>
              <a:buFont typeface="Wingdings" panose="05000000000000000000" pitchFamily="2" charset="2"/>
              <a:buChar char="Ø"/>
            </a:pPr>
            <a:r>
              <a:rPr lang="en-US" dirty="0"/>
              <a:t>Windows PowerShell </a:t>
            </a:r>
            <a:r>
              <a:rPr lang="en-US" dirty="0" smtClean="0"/>
              <a:t>Primer</a:t>
            </a:r>
          </a:p>
          <a:p>
            <a:pPr>
              <a:buFont typeface="Wingdings" panose="05000000000000000000" pitchFamily="2" charset="2"/>
              <a:buChar char="§"/>
            </a:pPr>
            <a:r>
              <a:rPr lang="en-US" dirty="0"/>
              <a:t>Lab Virtual Environment</a:t>
            </a:r>
          </a:p>
        </p:txBody>
      </p:sp>
    </p:spTree>
    <p:extLst>
      <p:ext uri="{BB962C8B-B14F-4D97-AF65-F5344CB8AC3E}">
        <p14:creationId xmlns:p14="http://schemas.microsoft.com/office/powerpoint/2010/main" val="2711699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PowerShell </a:t>
            </a:r>
            <a:r>
              <a:rPr lang="en-US" dirty="0" smtClean="0"/>
              <a:t>101</a:t>
            </a:r>
            <a:endParaRPr lang="en-US" dirty="0"/>
          </a:p>
        </p:txBody>
      </p:sp>
      <p:sp>
        <p:nvSpPr>
          <p:cNvPr id="3" name="Text Placeholder 2"/>
          <p:cNvSpPr>
            <a:spLocks noGrp="1"/>
          </p:cNvSpPr>
          <p:nvPr>
            <p:ph idx="1"/>
          </p:nvPr>
        </p:nvSpPr>
        <p:spPr/>
        <p:txBody>
          <a:bodyPr>
            <a:normAutofit/>
          </a:bodyPr>
          <a:lstStyle/>
          <a:p>
            <a:r>
              <a:rPr lang="en-US" dirty="0" smtClean="0"/>
              <a:t>What is PowerShell?</a:t>
            </a:r>
          </a:p>
          <a:p>
            <a:pPr lvl="1"/>
            <a:r>
              <a:rPr lang="en-US" dirty="0" smtClean="0"/>
              <a:t>A modern replacement for the CMD (command) shell</a:t>
            </a:r>
          </a:p>
          <a:p>
            <a:pPr lvl="1"/>
            <a:r>
              <a:rPr lang="en-US" dirty="0" smtClean="0"/>
              <a:t>A powerful scripting environment for administration</a:t>
            </a:r>
          </a:p>
          <a:p>
            <a:pPr lvl="1"/>
            <a:endParaRPr lang="en-US" dirty="0"/>
          </a:p>
          <a:p>
            <a:r>
              <a:rPr lang="en-US" dirty="0" smtClean="0"/>
              <a:t>How do you use PowerShell?</a:t>
            </a:r>
          </a:p>
          <a:p>
            <a:pPr lvl="1"/>
            <a:r>
              <a:rPr lang="en-US" dirty="0" smtClean="0"/>
              <a:t>From an interactive command window</a:t>
            </a:r>
          </a:p>
          <a:p>
            <a:pPr lvl="1"/>
            <a:r>
              <a:rPr lang="en-US" dirty="0" smtClean="0"/>
              <a:t>By writing and executing scripts</a:t>
            </a:r>
            <a:endParaRPr lang="en-US" dirty="0"/>
          </a:p>
        </p:txBody>
      </p:sp>
    </p:spTree>
    <p:extLst>
      <p:ext uri="{BB962C8B-B14F-4D97-AF65-F5344CB8AC3E}">
        <p14:creationId xmlns:p14="http://schemas.microsoft.com/office/powerpoint/2010/main" val="364019847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Cmdlets</a:t>
            </a:r>
            <a:endParaRPr lang="en-US" dirty="0"/>
          </a:p>
        </p:txBody>
      </p:sp>
      <p:sp>
        <p:nvSpPr>
          <p:cNvPr id="3" name="Content Placeholder 2"/>
          <p:cNvSpPr>
            <a:spLocks noGrp="1"/>
          </p:cNvSpPr>
          <p:nvPr>
            <p:ph idx="1"/>
          </p:nvPr>
        </p:nvSpPr>
        <p:spPr/>
        <p:txBody>
          <a:bodyPr/>
          <a:lstStyle/>
          <a:p>
            <a:r>
              <a:rPr lang="en-US" dirty="0" smtClean="0"/>
              <a:t>PowerShell libraries contain Cmdlets</a:t>
            </a:r>
          </a:p>
          <a:p>
            <a:pPr lvl="1"/>
            <a:r>
              <a:rPr lang="en-US" dirty="0" smtClean="0"/>
              <a:t>Cmdlets are functions named using Verb-Noun format</a:t>
            </a:r>
          </a:p>
          <a:p>
            <a:pPr lvl="2"/>
            <a:endParaRPr lang="en-US" sz="1600" dirty="0" smtClean="0">
              <a:solidFill>
                <a:schemeClr val="tx2">
                  <a:lumMod val="90000"/>
                  <a:lumOff val="10000"/>
                </a:schemeClr>
              </a:solidFill>
            </a:endParaRPr>
          </a:p>
          <a:p>
            <a:pPr lvl="1"/>
            <a:endParaRPr lang="en-US" dirty="0" smtClean="0"/>
          </a:p>
          <a:p>
            <a:pPr lvl="1"/>
            <a:endParaRPr lang="en-US" dirty="0" smtClean="0"/>
          </a:p>
          <a:p>
            <a:pPr lvl="1"/>
            <a:r>
              <a:rPr lang="en-US" dirty="0" smtClean="0"/>
              <a:t>Most cmdlets are defined to accept parameters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4114800"/>
            <a:ext cx="7107061" cy="732407"/>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3939" y="2590800"/>
            <a:ext cx="6253661" cy="721043"/>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322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PowerShell Console Window</a:t>
            </a:r>
            <a:endParaRPr lang="en-US" dirty="0"/>
          </a:p>
        </p:txBody>
      </p:sp>
      <p:sp>
        <p:nvSpPr>
          <p:cNvPr id="3" name="Content Placeholder 2"/>
          <p:cNvSpPr>
            <a:spLocks noGrp="1"/>
          </p:cNvSpPr>
          <p:nvPr>
            <p:ph idx="1"/>
          </p:nvPr>
        </p:nvSpPr>
        <p:spPr/>
        <p:txBody>
          <a:bodyPr/>
          <a:lstStyle/>
          <a:p>
            <a:r>
              <a:rPr lang="en-US" dirty="0" smtClean="0"/>
              <a:t>Type in command or Cmdlet and press Enter</a:t>
            </a:r>
          </a:p>
          <a:p>
            <a:pPr lvl="1"/>
            <a:r>
              <a:rPr lang="en-US" dirty="0" smtClean="0"/>
              <a:t>Pressing Enter key executes current line</a:t>
            </a:r>
          </a:p>
          <a:p>
            <a:pPr lvl="1"/>
            <a:endParaRPr lang="en-US" dirty="0"/>
          </a:p>
          <a:p>
            <a:pPr lvl="1"/>
            <a:endParaRPr lang="en-US" dirty="0" smtClean="0"/>
          </a:p>
          <a:p>
            <a:pPr lvl="1"/>
            <a:endParaRPr lang="en-US" dirty="0"/>
          </a:p>
          <a:p>
            <a:r>
              <a:rPr lang="en-US" dirty="0" smtClean="0"/>
              <a:t>Tab completion</a:t>
            </a:r>
          </a:p>
          <a:p>
            <a:pPr lvl="1"/>
            <a:r>
              <a:rPr lang="en-US" dirty="0" smtClean="0"/>
              <a:t>Hitting Tab completes name of Cmdlet or parameter </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486025"/>
            <a:ext cx="5429250" cy="1171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1420"/>
          <a:stretch/>
        </p:blipFill>
        <p:spPr bwMode="auto">
          <a:xfrm>
            <a:off x="1143000" y="4800600"/>
            <a:ext cx="2933148"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191000" y="5205412"/>
            <a:ext cx="8382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2549" y="4800600"/>
            <a:ext cx="3470031"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068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on Cmdlet Syntax</a:t>
            </a:r>
            <a:endParaRPr lang="en-US" dirty="0"/>
          </a:p>
        </p:txBody>
      </p:sp>
      <p:sp>
        <p:nvSpPr>
          <p:cNvPr id="3" name="Content Placeholder 2"/>
          <p:cNvSpPr>
            <a:spLocks noGrp="1"/>
          </p:cNvSpPr>
          <p:nvPr>
            <p:ph idx="1"/>
          </p:nvPr>
        </p:nvSpPr>
        <p:spPr/>
        <p:txBody>
          <a:bodyPr/>
          <a:lstStyle/>
          <a:p>
            <a:r>
              <a:rPr lang="en-US" dirty="0" smtClean="0"/>
              <a:t>Call Get-Help cmdlet passing cmdlet name</a:t>
            </a:r>
          </a:p>
          <a:p>
            <a:endParaRPr lang="en-US" dirty="0"/>
          </a:p>
          <a:p>
            <a:pPr lvl="1"/>
            <a:endParaRPr lang="en-US" dirty="0" smtClean="0"/>
          </a:p>
          <a:p>
            <a:pPr marL="12700" indent="0">
              <a:buNone/>
            </a:pPr>
            <a:endParaRPr lang="en-US" dirty="0"/>
          </a:p>
          <a:p>
            <a:pPr lvl="1"/>
            <a:endParaRPr lang="en-US" dirty="0" smtClean="0"/>
          </a:p>
          <a:p>
            <a:pPr lvl="1"/>
            <a:endParaRPr lang="en-US" dirty="0" smtClean="0"/>
          </a:p>
          <a:p>
            <a:pPr lvl="1"/>
            <a:endParaRPr lang="en-US" dirty="0"/>
          </a:p>
          <a:p>
            <a:r>
              <a:rPr lang="en-US" dirty="0" smtClean="0"/>
              <a:t>Additional parameters can be passed to Get-Help</a:t>
            </a:r>
            <a:endParaRPr lang="en-US"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262" y="1981200"/>
            <a:ext cx="713573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27" y="5410200"/>
            <a:ext cx="5708073"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956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323850" y="1066883"/>
            <a:ext cx="8496300" cy="5667292"/>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dirty="0" smtClean="0"/>
              <a:t>Getting Started with PowerShell</a:t>
            </a:r>
            <a:endParaRPr lang="en-US" dirty="0"/>
          </a:p>
        </p:txBody>
      </p:sp>
      <p:cxnSp>
        <p:nvCxnSpPr>
          <p:cNvPr id="7" name="Straight Arrow Connector 6"/>
          <p:cNvCxnSpPr>
            <a:stCxn id="5" idx="1"/>
          </p:cNvCxnSpPr>
          <p:nvPr/>
        </p:nvCxnSpPr>
        <p:spPr>
          <a:xfrm rot="10800000">
            <a:off x="2043954" y="1355464"/>
            <a:ext cx="1537447" cy="16136"/>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1"/>
          </p:cNvCxnSpPr>
          <p:nvPr/>
        </p:nvCxnSpPr>
        <p:spPr>
          <a:xfrm rot="10800000" flipV="1">
            <a:off x="4666900" y="2743200"/>
            <a:ext cx="1429101" cy="25878"/>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8" idx="1"/>
          </p:cNvCxnSpPr>
          <p:nvPr/>
        </p:nvCxnSpPr>
        <p:spPr>
          <a:xfrm rot="10800000">
            <a:off x="5791200" y="3657600"/>
            <a:ext cx="685800" cy="7620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5943599" y="5334000"/>
            <a:ext cx="2699657"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(4) Redirect output to new text file</a:t>
            </a:r>
          </a:p>
        </p:txBody>
      </p:sp>
      <p:cxnSp>
        <p:nvCxnSpPr>
          <p:cNvPr id="28" name="Straight Arrow Connector 27"/>
          <p:cNvCxnSpPr>
            <a:stCxn id="27" idx="2"/>
          </p:cNvCxnSpPr>
          <p:nvPr/>
        </p:nvCxnSpPr>
        <p:spPr>
          <a:xfrm rot="5400000">
            <a:off x="6847115" y="5649687"/>
            <a:ext cx="457200" cy="435426"/>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096000" y="2590800"/>
            <a:ext cx="2590800"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(2) Filter results using where clause</a:t>
            </a:r>
          </a:p>
        </p:txBody>
      </p:sp>
      <p:sp>
        <p:nvSpPr>
          <p:cNvPr id="5" name="Rectangle 4"/>
          <p:cNvSpPr/>
          <p:nvPr/>
        </p:nvSpPr>
        <p:spPr bwMode="auto">
          <a:xfrm>
            <a:off x="3581400" y="1219200"/>
            <a:ext cx="1600200" cy="304800"/>
          </a:xfrm>
          <a:prstGeom prst="rect">
            <a:avLst/>
          </a:prstGeom>
          <a:solidFill>
            <a:schemeClr val="accent2">
              <a:lumMod val="20000"/>
              <a:lumOff val="80000"/>
            </a:schemeClr>
          </a:solidFill>
          <a:ln>
            <a:solidFill>
              <a:srgbClr val="FF0000"/>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(1) Execute a Cmdlet</a:t>
            </a:r>
          </a:p>
        </p:txBody>
      </p:sp>
      <p:sp>
        <p:nvSpPr>
          <p:cNvPr id="18" name="Rectangle 17"/>
          <p:cNvSpPr/>
          <p:nvPr/>
        </p:nvSpPr>
        <p:spPr bwMode="auto">
          <a:xfrm>
            <a:off x="6477000" y="3581400"/>
            <a:ext cx="2362200"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(3) Add formatting instructions</a:t>
            </a:r>
          </a:p>
        </p:txBody>
      </p:sp>
    </p:spTree>
    <p:extLst>
      <p:ext uri="{BB962C8B-B14F-4D97-AF65-F5344CB8AC3E}">
        <p14:creationId xmlns:p14="http://schemas.microsoft.com/office/powerpoint/2010/main" val="208425987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Scripts and Execution Policy</a:t>
            </a:r>
            <a:endParaRPr lang="en-US" dirty="0"/>
          </a:p>
        </p:txBody>
      </p:sp>
      <p:sp>
        <p:nvSpPr>
          <p:cNvPr id="22" name="Text Placeholder 21"/>
          <p:cNvSpPr>
            <a:spLocks noGrp="1"/>
          </p:cNvSpPr>
          <p:nvPr>
            <p:ph idx="1"/>
          </p:nvPr>
        </p:nvSpPr>
        <p:spPr/>
        <p:txBody>
          <a:bodyPr/>
          <a:lstStyle/>
          <a:p>
            <a:r>
              <a:rPr lang="en-US" dirty="0" smtClean="0"/>
              <a:t>You can author PowerShell scripts</a:t>
            </a:r>
          </a:p>
          <a:p>
            <a:pPr lvl="1"/>
            <a:r>
              <a:rPr lang="en-US" dirty="0" smtClean="0"/>
              <a:t>Scripts have </a:t>
            </a:r>
            <a:r>
              <a:rPr lang="en-US" dirty="0" smtClean="0">
                <a:latin typeface="Courier New" pitchFamily="49" charset="0"/>
                <a:cs typeface="Courier New" pitchFamily="49" charset="0"/>
              </a:rPr>
              <a:t>*.ps1</a:t>
            </a:r>
            <a:r>
              <a:rPr lang="en-US" dirty="0" smtClean="0"/>
              <a:t> extension</a:t>
            </a:r>
          </a:p>
          <a:p>
            <a:pPr lvl="1"/>
            <a:r>
              <a:rPr lang="en-US" dirty="0" smtClean="0"/>
              <a:t>Local execution policy must be configured</a:t>
            </a:r>
          </a:p>
        </p:txBody>
      </p:sp>
      <p:pic>
        <p:nvPicPr>
          <p:cNvPr id="5123" name="Picture 3"/>
          <p:cNvPicPr>
            <a:picLocks noChangeAspect="1" noChangeArrowheads="1"/>
          </p:cNvPicPr>
          <p:nvPr/>
        </p:nvPicPr>
        <p:blipFill>
          <a:blip r:embed="rId3" cstate="print"/>
          <a:srcRect/>
          <a:stretch>
            <a:fillRect/>
          </a:stretch>
        </p:blipFill>
        <p:spPr bwMode="auto">
          <a:xfrm>
            <a:off x="457200" y="3048000"/>
            <a:ext cx="7905750" cy="3224714"/>
          </a:xfrm>
          <a:prstGeom prst="rect">
            <a:avLst/>
          </a:prstGeom>
          <a:noFill/>
          <a:ln w="9525">
            <a:solidFill>
              <a:schemeClr val="accent2">
                <a:lumMod val="40000"/>
                <a:lumOff val="60000"/>
              </a:schemeClr>
            </a:solidFill>
            <a:miter lim="800000"/>
            <a:headEnd/>
            <a:tailEnd/>
          </a:ln>
          <a:effectLst>
            <a:outerShdw blurRad="50800" dist="38100" dir="2700000" algn="tl" rotWithShape="0">
              <a:prstClr val="black">
                <a:alpha val="40000"/>
              </a:prstClr>
            </a:outerShdw>
          </a:effectLst>
        </p:spPr>
      </p:pic>
      <p:sp>
        <p:nvSpPr>
          <p:cNvPr id="13" name="Rectangle 12"/>
          <p:cNvSpPr/>
          <p:nvPr/>
        </p:nvSpPr>
        <p:spPr bwMode="auto">
          <a:xfrm>
            <a:off x="3124200" y="32004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9" name="Straight Arrow Connector 8"/>
          <p:cNvCxnSpPr/>
          <p:nvPr/>
        </p:nvCxnSpPr>
        <p:spPr>
          <a:xfrm rot="10800000" flipV="1">
            <a:off x="5352702" y="32004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172200" y="2895600"/>
            <a:ext cx="2819400" cy="5334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will not execute under default execution policy of </a:t>
            </a:r>
            <a:r>
              <a:rPr lang="en-US" sz="1100" b="1" dirty="0" smtClean="0">
                <a:solidFill>
                  <a:schemeClr val="tx1"/>
                </a:solidFill>
                <a:latin typeface="Segoe" pitchFamily="34" charset="0"/>
              </a:rPr>
              <a:t>restricted</a:t>
            </a:r>
          </a:p>
        </p:txBody>
      </p:sp>
      <p:sp>
        <p:nvSpPr>
          <p:cNvPr id="14" name="Rectangle 13"/>
          <p:cNvSpPr/>
          <p:nvPr/>
        </p:nvSpPr>
        <p:spPr bwMode="auto">
          <a:xfrm>
            <a:off x="3200400" y="40386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b="1"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Arrow Connector 14"/>
          <p:cNvCxnSpPr/>
          <p:nvPr/>
        </p:nvCxnSpPr>
        <p:spPr>
          <a:xfrm rot="10800000" flipV="1">
            <a:off x="5428902" y="40386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6248400" y="3733800"/>
            <a:ext cx="2819400" cy="7620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can execute under execution policy of </a:t>
            </a:r>
            <a:r>
              <a:rPr lang="en-US" sz="1100" b="1" dirty="0" smtClean="0">
                <a:solidFill>
                  <a:schemeClr val="tx1"/>
                </a:solidFill>
                <a:latin typeface="Segoe" pitchFamily="34" charset="0"/>
              </a:rPr>
              <a:t>unrestricted</a:t>
            </a:r>
            <a:r>
              <a:rPr lang="en-US" sz="1100" dirty="0" smtClean="0">
                <a:solidFill>
                  <a:schemeClr val="tx1"/>
                </a:solidFill>
                <a:latin typeface="Segoe" pitchFamily="34" charset="0"/>
              </a:rPr>
              <a:t>. Scripts that are not signed result in prompting user for permission to execute.</a:t>
            </a:r>
          </a:p>
        </p:txBody>
      </p:sp>
      <p:sp>
        <p:nvSpPr>
          <p:cNvPr id="17" name="Rectangle 16"/>
          <p:cNvSpPr/>
          <p:nvPr/>
        </p:nvSpPr>
        <p:spPr bwMode="auto">
          <a:xfrm>
            <a:off x="3124200" y="51054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8" name="Straight Arrow Connector 17"/>
          <p:cNvCxnSpPr/>
          <p:nvPr/>
        </p:nvCxnSpPr>
        <p:spPr>
          <a:xfrm rot="10800000" flipV="1">
            <a:off x="5352702" y="51054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6172200" y="4800600"/>
            <a:ext cx="2819400" cy="7620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can execute under execution policy of </a:t>
            </a:r>
            <a:r>
              <a:rPr lang="en-US" sz="1100" b="1" dirty="0" smtClean="0">
                <a:solidFill>
                  <a:schemeClr val="tx1"/>
                </a:solidFill>
                <a:latin typeface="Segoe" pitchFamily="34" charset="0"/>
              </a:rPr>
              <a:t>bypass</a:t>
            </a:r>
            <a:r>
              <a:rPr lang="en-US" sz="1100" dirty="0" smtClean="0">
                <a:solidFill>
                  <a:schemeClr val="tx1"/>
                </a:solidFill>
                <a:latin typeface="Segoe" pitchFamily="34" charset="0"/>
              </a:rPr>
              <a:t>. This mode suppresses prompting user for permission to execute.</a:t>
            </a:r>
          </a:p>
        </p:txBody>
      </p:sp>
      <p:pic>
        <p:nvPicPr>
          <p:cNvPr id="1034" name="Picture 10"/>
          <p:cNvPicPr>
            <a:picLocks noChangeAspect="1" noChangeArrowheads="1"/>
          </p:cNvPicPr>
          <p:nvPr/>
        </p:nvPicPr>
        <p:blipFill>
          <a:blip r:embed="rId4" cstate="print"/>
          <a:srcRect/>
          <a:stretch>
            <a:fillRect/>
          </a:stretch>
        </p:blipFill>
        <p:spPr bwMode="auto">
          <a:xfrm>
            <a:off x="3657600" y="5749095"/>
            <a:ext cx="4191000" cy="956505"/>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216835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SharePoint </a:t>
            </a:r>
            <a:r>
              <a:rPr lang="en-US" dirty="0" smtClean="0"/>
              <a:t>2013 Architecture </a:t>
            </a:r>
            <a:endParaRPr lang="en-US" dirty="0"/>
          </a:p>
          <a:p>
            <a:r>
              <a:rPr lang="en-US" dirty="0" smtClean="0"/>
              <a:t>What's </a:t>
            </a:r>
            <a:r>
              <a:rPr lang="en-US" dirty="0"/>
              <a:t>New in SharePoint 2013    </a:t>
            </a:r>
          </a:p>
          <a:p>
            <a:r>
              <a:rPr lang="en-US" dirty="0" smtClean="0"/>
              <a:t>Windows PowerShell Primer</a:t>
            </a:r>
          </a:p>
          <a:p>
            <a:r>
              <a:rPr lang="en-US" dirty="0"/>
              <a:t>Lab Virtual </a:t>
            </a:r>
            <a:r>
              <a:rPr lang="en-US" dirty="0" smtClean="0"/>
              <a:t>Environment</a:t>
            </a:r>
            <a:endParaRPr lang="en-US" dirty="0"/>
          </a:p>
        </p:txBody>
      </p:sp>
    </p:spTree>
    <p:extLst>
      <p:ext uri="{BB962C8B-B14F-4D97-AF65-F5344CB8AC3E}">
        <p14:creationId xmlns:p14="http://schemas.microsoft.com/office/powerpoint/2010/main" val="133205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PowerShell Scripting</a:t>
            </a:r>
            <a:endParaRPr lang="en-US" dirty="0"/>
          </a:p>
        </p:txBody>
      </p:sp>
      <p:sp>
        <p:nvSpPr>
          <p:cNvPr id="3" name="Content Placeholder 2"/>
          <p:cNvSpPr>
            <a:spLocks noGrp="1"/>
          </p:cNvSpPr>
          <p:nvPr>
            <p:ph idx="1"/>
          </p:nvPr>
        </p:nvSpPr>
        <p:spPr/>
        <p:txBody>
          <a:bodyPr>
            <a:normAutofit/>
          </a:bodyPr>
          <a:lstStyle/>
          <a:p>
            <a:r>
              <a:rPr lang="en-US" sz="2400" dirty="0" smtClean="0"/>
              <a:t>Windows PowerShell Scripting Fundamentals</a:t>
            </a:r>
          </a:p>
          <a:p>
            <a:pPr lvl="1"/>
            <a:r>
              <a:rPr lang="en-US" sz="2000" dirty="0" smtClean="0"/>
              <a:t>Host machine has a configurable execution policy</a:t>
            </a:r>
          </a:p>
          <a:p>
            <a:pPr lvl="1"/>
            <a:r>
              <a:rPr lang="en-US" sz="2000" dirty="0" smtClean="0"/>
              <a:t>Execution policy must allow scripts to run</a:t>
            </a:r>
          </a:p>
          <a:p>
            <a:pPr lvl="1"/>
            <a:r>
              <a:rPr lang="en-US" sz="2000" dirty="0" smtClean="0"/>
              <a:t>Right-click .</a:t>
            </a:r>
            <a:r>
              <a:rPr lang="en-US" dirty="0">
                <a:latin typeface="Courier New" pitchFamily="49" charset="0"/>
                <a:cs typeface="Courier New" pitchFamily="49" charset="0"/>
              </a:rPr>
              <a:t>ps1</a:t>
            </a:r>
            <a:r>
              <a:rPr lang="en-US" sz="2000" dirty="0" smtClean="0"/>
              <a:t> file and select </a:t>
            </a:r>
            <a:r>
              <a:rPr lang="en-US" sz="2000" b="1" dirty="0" smtClean="0"/>
              <a:t>Run with PowerShell</a:t>
            </a:r>
            <a:r>
              <a:rPr lang="en-US" sz="2000" dirty="0" smtClean="0"/>
              <a:t> to execute</a:t>
            </a:r>
          </a:p>
          <a:p>
            <a:pPr lvl="1"/>
            <a:endParaRPr lang="en-US" sz="2000" dirty="0" smtClean="0"/>
          </a:p>
          <a:p>
            <a:endParaRPr lang="en-US" sz="2400" dirty="0" smtClean="0"/>
          </a:p>
          <a:p>
            <a:endParaRPr lang="en-US" sz="2400" dirty="0"/>
          </a:p>
          <a:p>
            <a:pPr marL="0" indent="0">
              <a:buNone/>
            </a:pPr>
            <a:endParaRPr lang="en-US" sz="2400" dirty="0" smtClean="0"/>
          </a:p>
          <a:p>
            <a:r>
              <a:rPr lang="en-US" sz="2400" dirty="0" smtClean="0"/>
              <a:t>Script Editing Tools</a:t>
            </a:r>
          </a:p>
          <a:p>
            <a:pPr lvl="1"/>
            <a:r>
              <a:rPr lang="en-US" sz="2000" dirty="0" smtClean="0"/>
              <a:t>Windows Notepad</a:t>
            </a:r>
          </a:p>
          <a:p>
            <a:pPr lvl="1"/>
            <a:r>
              <a:rPr lang="en-US" sz="2000" dirty="0" smtClean="0"/>
              <a:t>Windows PowerShell ISE</a:t>
            </a:r>
            <a:endParaRPr lang="en-US" sz="2000" dirty="0"/>
          </a:p>
        </p:txBody>
      </p:sp>
      <p:pic>
        <p:nvPicPr>
          <p:cNvPr id="102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8486"/>
          <a:stretch/>
        </p:blipFill>
        <p:spPr bwMode="auto">
          <a:xfrm>
            <a:off x="1116824" y="3240571"/>
            <a:ext cx="3607576" cy="123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793224" y="4154971"/>
            <a:ext cx="914400" cy="228600"/>
          </a:xfrm>
          <a:prstGeom prst="ellipse">
            <a:avLst/>
          </a:prstGeom>
          <a:noFill/>
          <a:ln w="19050">
            <a:solidFill>
              <a:srgbClr val="9F0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a:stCxn id="4" idx="6"/>
          </p:cNvCxnSpPr>
          <p:nvPr/>
        </p:nvCxnSpPr>
        <p:spPr>
          <a:xfrm>
            <a:off x="3707624" y="4269271"/>
            <a:ext cx="788176" cy="419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4383571"/>
            <a:ext cx="3505200" cy="164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5652493"/>
            <a:ext cx="3429000" cy="69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725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Scripts using PowerShell ISE</a:t>
            </a:r>
            <a:endParaRPr lang="en-US" dirty="0"/>
          </a:p>
        </p:txBody>
      </p:sp>
      <p:sp>
        <p:nvSpPr>
          <p:cNvPr id="3" name="Text Placeholder 2"/>
          <p:cNvSpPr>
            <a:spLocks noGrp="1"/>
          </p:cNvSpPr>
          <p:nvPr>
            <p:ph idx="1"/>
          </p:nvPr>
        </p:nvSpPr>
        <p:spPr/>
        <p:txBody>
          <a:bodyPr/>
          <a:lstStyle/>
          <a:p>
            <a:r>
              <a:rPr lang="en-US" dirty="0" smtClean="0"/>
              <a:t>Supports </a:t>
            </a:r>
            <a:r>
              <a:rPr lang="en-US" sz="2400" dirty="0"/>
              <a:t>c</a:t>
            </a:r>
            <a:r>
              <a:rPr lang="en-US" sz="2400" dirty="0" smtClean="0"/>
              <a:t>olor-coding, IntelliSense and debugging</a:t>
            </a:r>
          </a:p>
          <a:p>
            <a:pPr lvl="1"/>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562100" y="1981200"/>
            <a:ext cx="6019800" cy="4514850"/>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419068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Syntax</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22461092"/>
              </p:ext>
            </p:extLst>
          </p:nvPr>
        </p:nvGraphicFramePr>
        <p:xfrm>
          <a:off x="304800" y="1600200"/>
          <a:ext cx="8458200" cy="2225040"/>
        </p:xfrm>
        <a:graphic>
          <a:graphicData uri="http://schemas.openxmlformats.org/drawingml/2006/table">
            <a:tbl>
              <a:tblPr firstRow="1" bandRow="1">
                <a:tableStyleId>{5C22544A-7EE6-4342-B048-85BDC9FD1C3A}</a:tableStyleId>
              </a:tblPr>
              <a:tblGrid>
                <a:gridCol w="2292409"/>
                <a:gridCol w="6165791"/>
              </a:tblGrid>
              <a:tr h="370840">
                <a:tc>
                  <a:txBody>
                    <a:bodyPr/>
                    <a:lstStyle/>
                    <a:p>
                      <a:r>
                        <a:rPr lang="en-US" dirty="0" smtClean="0"/>
                        <a:t>Syntax</a:t>
                      </a:r>
                      <a:endParaRPr lang="en-US" dirty="0"/>
                    </a:p>
                  </a:txBody>
                  <a:tcPr/>
                </a:tc>
                <a:tc>
                  <a:txBody>
                    <a:bodyPr/>
                    <a:lstStyle/>
                    <a:p>
                      <a:r>
                        <a:rPr lang="en-US" dirty="0" smtClean="0"/>
                        <a:t>Description</a:t>
                      </a:r>
                      <a:endParaRPr lang="en-US" dirty="0"/>
                    </a:p>
                  </a:txBody>
                  <a:tcPr/>
                </a:tc>
              </a:tr>
              <a:tr h="370840">
                <a:tc>
                  <a:txBody>
                    <a:bodyPr/>
                    <a:lstStyle/>
                    <a:p>
                      <a:r>
                        <a:rPr lang="en-US" dirty="0" smtClean="0"/>
                        <a:t>#</a:t>
                      </a:r>
                      <a:endParaRPr lang="en-US" dirty="0"/>
                    </a:p>
                  </a:txBody>
                  <a:tcPr/>
                </a:tc>
                <a:tc>
                  <a:txBody>
                    <a:bodyPr/>
                    <a:lstStyle/>
                    <a:p>
                      <a:r>
                        <a:rPr lang="en-US" dirty="0" smtClean="0"/>
                        <a:t>Creates a comment</a:t>
                      </a:r>
                      <a:endParaRPr lang="en-US" dirty="0"/>
                    </a:p>
                  </a:txBody>
                  <a:tcPr/>
                </a:tc>
              </a:tr>
              <a:tr h="370840">
                <a:tc>
                  <a:txBody>
                    <a:bodyPr/>
                    <a:lstStyle/>
                    <a:p>
                      <a:r>
                        <a:rPr lang="en-US" sz="1800" dirty="0" smtClean="0"/>
                        <a:t>$</a:t>
                      </a:r>
                      <a:endParaRPr lang="en-US" dirty="0"/>
                    </a:p>
                  </a:txBody>
                  <a:tcPr/>
                </a:tc>
                <a:tc>
                  <a:txBody>
                    <a:bodyPr/>
                    <a:lstStyle/>
                    <a:p>
                      <a:r>
                        <a:rPr lang="en-US" dirty="0" smtClean="0"/>
                        <a:t>Creates </a:t>
                      </a:r>
                      <a:r>
                        <a:rPr lang="en-US" baseline="0" dirty="0" smtClean="0"/>
                        <a:t>a variable</a:t>
                      </a:r>
                      <a:endParaRPr lang="en-US" dirty="0"/>
                    </a:p>
                  </a:txBody>
                  <a:tcPr/>
                </a:tc>
              </a:tr>
              <a:tr h="370840">
                <a:tc>
                  <a:txBody>
                    <a:bodyPr/>
                    <a:lstStyle/>
                    <a:p>
                      <a:r>
                        <a:rPr lang="en-US" dirty="0" smtClean="0"/>
                        <a:t>;</a:t>
                      </a:r>
                      <a:endParaRPr lang="en-US" dirty="0"/>
                    </a:p>
                  </a:txBody>
                  <a:tcPr/>
                </a:tc>
                <a:tc>
                  <a:txBody>
                    <a:bodyPr/>
                    <a:lstStyle/>
                    <a:p>
                      <a:r>
                        <a:rPr lang="en-US" dirty="0" smtClean="0"/>
                        <a:t>Denotes completion of cmdlet,</a:t>
                      </a:r>
                      <a:r>
                        <a:rPr lang="en-US" baseline="0" dirty="0" smtClean="0"/>
                        <a:t> continue to next one</a:t>
                      </a:r>
                      <a:endParaRPr lang="en-US" dirty="0"/>
                    </a:p>
                  </a:txBody>
                  <a:tcPr/>
                </a:tc>
              </a:tr>
              <a:tr h="370840">
                <a:tc>
                  <a:txBody>
                    <a:bodyPr/>
                    <a:lstStyle/>
                    <a:p>
                      <a:r>
                        <a:rPr lang="en-US" dirty="0" smtClean="0"/>
                        <a:t>|</a:t>
                      </a:r>
                      <a:endParaRPr lang="en-US" dirty="0"/>
                    </a:p>
                  </a:txBody>
                  <a:tcPr/>
                </a:tc>
                <a:tc>
                  <a:txBody>
                    <a:bodyPr/>
                    <a:lstStyle/>
                    <a:p>
                      <a:r>
                        <a:rPr lang="en-US" dirty="0" smtClean="0"/>
                        <a:t>Pipelines </a:t>
                      </a:r>
                      <a:r>
                        <a:rPr lang="en-US" baseline="0" dirty="0" smtClean="0"/>
                        <a:t>output of the preceding cmdlet to next cmdlet</a:t>
                      </a:r>
                      <a:endParaRPr lang="en-US" dirty="0"/>
                    </a:p>
                  </a:txBody>
                  <a:tcPr/>
                </a:tc>
              </a:tr>
              <a:tr h="370840">
                <a:tc>
                  <a:txBody>
                    <a:bodyPr/>
                    <a:lstStyle/>
                    <a:p>
                      <a:r>
                        <a:rPr lang="en-US" dirty="0" smtClean="0"/>
                        <a:t>ForEach</a:t>
                      </a:r>
                      <a:r>
                        <a:rPr lang="en-US" baseline="0" dirty="0" smtClean="0"/>
                        <a:t>-Object { }</a:t>
                      </a:r>
                      <a:endParaRPr lang="en-US" dirty="0"/>
                    </a:p>
                  </a:txBody>
                  <a:tcPr/>
                </a:tc>
                <a:tc>
                  <a:txBody>
                    <a:bodyPr/>
                    <a:lstStyle/>
                    <a:p>
                      <a:r>
                        <a:rPr lang="en-US" dirty="0" smtClean="0"/>
                        <a:t>For</a:t>
                      </a:r>
                      <a:r>
                        <a:rPr lang="en-US" baseline="0" dirty="0" smtClean="0"/>
                        <a:t> each object, execute all the commands within the { }.</a:t>
                      </a:r>
                      <a:endParaRPr lang="en-US" dirty="0"/>
                    </a:p>
                  </a:txBody>
                  <a:tcPr/>
                </a:tc>
              </a:tr>
            </a:tbl>
          </a:graphicData>
        </a:graphic>
      </p:graphicFrame>
    </p:spTree>
    <p:extLst>
      <p:ext uri="{BB962C8B-B14F-4D97-AF65-F5344CB8AC3E}">
        <p14:creationId xmlns:p14="http://schemas.microsoft.com/office/powerpoint/2010/main" val="1001669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 on Resources</a:t>
            </a:r>
            <a:endParaRPr lang="en-US" dirty="0"/>
          </a:p>
        </p:txBody>
      </p:sp>
      <p:sp>
        <p:nvSpPr>
          <p:cNvPr id="3" name="Content Placeholder 2"/>
          <p:cNvSpPr>
            <a:spLocks noGrp="1"/>
          </p:cNvSpPr>
          <p:nvPr>
            <p:ph idx="1"/>
          </p:nvPr>
        </p:nvSpPr>
        <p:spPr/>
        <p:txBody>
          <a:bodyPr>
            <a:normAutofit/>
          </a:bodyPr>
          <a:lstStyle/>
          <a:p>
            <a:r>
              <a:rPr lang="en-US" sz="1800" dirty="0" smtClean="0"/>
              <a:t>Automating SharePoint 2010 Administration with Windows PowerShell 2.0</a:t>
            </a:r>
          </a:p>
          <a:p>
            <a:pPr lvl="1"/>
            <a:r>
              <a:rPr lang="en-US" sz="1600" dirty="0"/>
              <a:t>S</a:t>
            </a:r>
            <a:r>
              <a:rPr lang="en-US" sz="1600" dirty="0" smtClean="0"/>
              <a:t>till a good resource and very applicable to SharePoint 2013 administration</a:t>
            </a:r>
          </a:p>
        </p:txBody>
      </p:sp>
      <p:pic>
        <p:nvPicPr>
          <p:cNvPr id="4" name="Picture 3"/>
          <p:cNvPicPr>
            <a:picLocks noChangeAspect="1"/>
          </p:cNvPicPr>
          <p:nvPr/>
        </p:nvPicPr>
        <p:blipFill>
          <a:blip r:embed="rId3"/>
          <a:stretch>
            <a:fillRect/>
          </a:stretch>
        </p:blipFill>
        <p:spPr>
          <a:xfrm>
            <a:off x="2819400" y="2286000"/>
            <a:ext cx="3124200" cy="3914941"/>
          </a:xfrm>
          <a:prstGeom prst="rect">
            <a:avLst/>
          </a:prstGeom>
        </p:spPr>
      </p:pic>
    </p:spTree>
    <p:extLst>
      <p:ext uri="{BB962C8B-B14F-4D97-AF65-F5344CB8AC3E}">
        <p14:creationId xmlns:p14="http://schemas.microsoft.com/office/powerpoint/2010/main" val="2155703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2013 Architecture </a:t>
            </a:r>
          </a:p>
          <a:p>
            <a:pPr>
              <a:buFont typeface="Wingdings" panose="05000000000000000000" pitchFamily="2" charset="2"/>
              <a:buChar char="ü"/>
            </a:pPr>
            <a:r>
              <a:rPr lang="en-US" dirty="0"/>
              <a:t>What's New in SharePoint 2013    </a:t>
            </a:r>
          </a:p>
          <a:p>
            <a:pPr>
              <a:buFont typeface="Wingdings" panose="05000000000000000000" pitchFamily="2" charset="2"/>
              <a:buChar char="ü"/>
            </a:pPr>
            <a:r>
              <a:rPr lang="en-US" dirty="0"/>
              <a:t>Windows PowerShell </a:t>
            </a:r>
            <a:r>
              <a:rPr lang="en-US" dirty="0" smtClean="0"/>
              <a:t>Primer</a:t>
            </a:r>
          </a:p>
          <a:p>
            <a:pPr>
              <a:buFont typeface="Wingdings" panose="05000000000000000000" pitchFamily="2" charset="2"/>
              <a:buChar char="Ø"/>
            </a:pPr>
            <a:r>
              <a:rPr lang="en-US" dirty="0"/>
              <a:t>Lab Virtual Environment</a:t>
            </a:r>
          </a:p>
        </p:txBody>
      </p:sp>
    </p:spTree>
    <p:extLst>
      <p:ext uri="{BB962C8B-B14F-4D97-AF65-F5344CB8AC3E}">
        <p14:creationId xmlns:p14="http://schemas.microsoft.com/office/powerpoint/2010/main" val="17308604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Lectures, Demos &amp; Labs</a:t>
            </a:r>
            <a:endParaRPr lang="en-US" dirty="0"/>
          </a:p>
        </p:txBody>
      </p:sp>
      <p:sp>
        <p:nvSpPr>
          <p:cNvPr id="3" name="Content Placeholder 2"/>
          <p:cNvSpPr>
            <a:spLocks noGrp="1"/>
          </p:cNvSpPr>
          <p:nvPr>
            <p:ph idx="1"/>
          </p:nvPr>
        </p:nvSpPr>
        <p:spPr/>
        <p:txBody>
          <a:bodyPr/>
          <a:lstStyle/>
          <a:p>
            <a:r>
              <a:rPr lang="en-US" dirty="0" smtClean="0"/>
              <a:t>Modules consist of:</a:t>
            </a:r>
          </a:p>
          <a:p>
            <a:pPr lvl="1"/>
            <a:r>
              <a:rPr lang="en-US" dirty="0" smtClean="0"/>
              <a:t>Lecture + Demos</a:t>
            </a:r>
          </a:p>
          <a:p>
            <a:pPr lvl="1"/>
            <a:r>
              <a:rPr lang="en-US" dirty="0" smtClean="0"/>
              <a:t>Hands-On Lab</a:t>
            </a:r>
          </a:p>
          <a:p>
            <a:r>
              <a:rPr lang="en-US" b="1" dirty="0" smtClean="0"/>
              <a:t>Student.zip</a:t>
            </a:r>
          </a:p>
          <a:p>
            <a:pPr lvl="1"/>
            <a:r>
              <a:rPr lang="en-US" dirty="0" smtClean="0"/>
              <a:t>Provided by instructor</a:t>
            </a:r>
          </a:p>
          <a:p>
            <a:pPr lvl="1"/>
            <a:r>
              <a:rPr lang="en-US" dirty="0" smtClean="0"/>
              <a:t>Includes all files :</a:t>
            </a:r>
          </a:p>
          <a:p>
            <a:pPr lvl="2"/>
            <a:r>
              <a:rPr lang="en-US" dirty="0" smtClean="0"/>
              <a:t>Any files / scripts needed for lab exercises</a:t>
            </a:r>
          </a:p>
          <a:p>
            <a:pPr lvl="2"/>
            <a:r>
              <a:rPr lang="en-US" dirty="0" smtClean="0"/>
              <a:t>Solutions for lab exercises</a:t>
            </a:r>
          </a:p>
          <a:p>
            <a:pPr lvl="1"/>
            <a:endParaRPr lang="en-US" dirty="0" smtClean="0"/>
          </a:p>
        </p:txBody>
      </p:sp>
    </p:spTree>
    <p:extLst>
      <p:ext uri="{BB962C8B-B14F-4D97-AF65-F5344CB8AC3E}">
        <p14:creationId xmlns:p14="http://schemas.microsoft.com/office/powerpoint/2010/main" val="3935846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Virtual Environment</a:t>
            </a:r>
            <a:endParaRPr lang="en-US" dirty="0"/>
          </a:p>
        </p:txBody>
      </p:sp>
      <p:sp>
        <p:nvSpPr>
          <p:cNvPr id="3" name="Content Placeholder 2"/>
          <p:cNvSpPr>
            <a:spLocks noGrp="1"/>
          </p:cNvSpPr>
          <p:nvPr>
            <p:ph idx="1"/>
          </p:nvPr>
        </p:nvSpPr>
        <p:spPr/>
        <p:txBody>
          <a:bodyPr>
            <a:normAutofit/>
          </a:bodyPr>
          <a:lstStyle/>
          <a:p>
            <a:r>
              <a:rPr lang="en-US" sz="2400" dirty="0" smtClean="0"/>
              <a:t>Each student should have their own VM environment</a:t>
            </a:r>
          </a:p>
          <a:p>
            <a:pPr lvl="1"/>
            <a:r>
              <a:rPr lang="en-US" sz="2000" dirty="0" smtClean="0"/>
              <a:t>Based on a single VM image which runs in Hyper-V environment</a:t>
            </a:r>
          </a:p>
          <a:p>
            <a:pPr>
              <a:lnSpc>
                <a:spcPct val="150000"/>
              </a:lnSpc>
            </a:pPr>
            <a:r>
              <a:rPr lang="en-US" sz="2400" dirty="0" smtClean="0"/>
              <a:t>Pre-lab setup of virtual machine:</a:t>
            </a:r>
          </a:p>
          <a:p>
            <a:pPr lvl="1"/>
            <a:r>
              <a:rPr lang="en-US" sz="2000" dirty="0" smtClean="0"/>
              <a:t>VM built using Windows Server </a:t>
            </a:r>
            <a:r>
              <a:rPr lang="en-US" sz="2000" dirty="0"/>
              <a:t>2012 </a:t>
            </a:r>
            <a:r>
              <a:rPr lang="en-US" sz="2000" dirty="0" smtClean="0"/>
              <a:t>(WingtipServer)</a:t>
            </a:r>
          </a:p>
          <a:p>
            <a:pPr lvl="1"/>
            <a:r>
              <a:rPr lang="en-US" sz="2000" dirty="0" smtClean="0"/>
              <a:t>Configured as Active Directory domain controller (wingtip.com)</a:t>
            </a:r>
          </a:p>
          <a:p>
            <a:pPr lvl="1"/>
            <a:r>
              <a:rPr lang="en-US" sz="2000" dirty="0" smtClean="0"/>
              <a:t>SQL Server 2012 with SP1 installed and configured</a:t>
            </a:r>
          </a:p>
          <a:p>
            <a:pPr lvl="1"/>
            <a:r>
              <a:rPr lang="en-US" sz="2000" dirty="0" smtClean="0"/>
              <a:t>SharePoint Server 2013 installed but not configured</a:t>
            </a:r>
            <a:endParaRPr lang="en-US" sz="2000" dirty="0"/>
          </a:p>
          <a:p>
            <a:pPr>
              <a:lnSpc>
                <a:spcPct val="150000"/>
              </a:lnSpc>
            </a:pPr>
            <a:r>
              <a:rPr lang="en-US" sz="2400" dirty="0" smtClean="0"/>
              <a:t>Lab work in the course</a:t>
            </a:r>
          </a:p>
          <a:p>
            <a:pPr lvl="1"/>
            <a:r>
              <a:rPr lang="en-US" sz="2000" dirty="0" smtClean="0"/>
              <a:t>You will create and configure a new SharePoint 2013 farm</a:t>
            </a:r>
          </a:p>
          <a:p>
            <a:pPr lvl="1"/>
            <a:r>
              <a:rPr lang="en-US" sz="2000" dirty="0" smtClean="0"/>
              <a:t>You will create service applications and web applications</a:t>
            </a:r>
          </a:p>
          <a:p>
            <a:pPr lvl="1"/>
            <a:r>
              <a:rPr lang="en-US" sz="2000" dirty="0" smtClean="0"/>
              <a:t>You will create site collections to test SharePoint 2013 functionality</a:t>
            </a:r>
          </a:p>
        </p:txBody>
      </p:sp>
    </p:spTree>
    <p:extLst>
      <p:ext uri="{BB962C8B-B14F-4D97-AF65-F5344CB8AC3E}">
        <p14:creationId xmlns:p14="http://schemas.microsoft.com/office/powerpoint/2010/main" val="3274864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SharePoint 2013 Architecture </a:t>
            </a:r>
          </a:p>
          <a:p>
            <a:r>
              <a:rPr lang="en-US" dirty="0"/>
              <a:t>What's New in SharePoint 2013    </a:t>
            </a:r>
          </a:p>
          <a:p>
            <a:r>
              <a:rPr lang="en-US" dirty="0"/>
              <a:t>Windows PowerShell </a:t>
            </a:r>
            <a:r>
              <a:rPr lang="en-US" dirty="0" smtClean="0"/>
              <a:t>Primer</a:t>
            </a:r>
          </a:p>
          <a:p>
            <a:r>
              <a:rPr lang="en-US" dirty="0"/>
              <a:t>Lab Virtual Environment</a:t>
            </a:r>
          </a:p>
        </p:txBody>
      </p:sp>
    </p:spTree>
    <p:extLst>
      <p:ext uri="{BB962C8B-B14F-4D97-AF65-F5344CB8AC3E}">
        <p14:creationId xmlns:p14="http://schemas.microsoft.com/office/powerpoint/2010/main" val="2381436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87393"/>
          <p:cNvSpPr>
            <a:spLocks noGrp="1" noChangeArrowheads="1"/>
          </p:cNvSpPr>
          <p:nvPr>
            <p:ph type="title"/>
          </p:nvPr>
        </p:nvSpPr>
        <p:spPr/>
        <p:txBody>
          <a:bodyPr/>
          <a:lstStyle/>
          <a:p>
            <a:r>
              <a:rPr lang="en-US" dirty="0" smtClean="0"/>
              <a:t>SharePoint 2010: The Predecessor</a:t>
            </a:r>
          </a:p>
        </p:txBody>
      </p:sp>
      <p:sp>
        <p:nvSpPr>
          <p:cNvPr id="8194" name="Shape 187394"/>
          <p:cNvSpPr>
            <a:spLocks noGrp="1" noChangeArrowheads="1"/>
          </p:cNvSpPr>
          <p:nvPr>
            <p:ph idx="1"/>
          </p:nvPr>
        </p:nvSpPr>
        <p:spPr/>
        <p:txBody>
          <a:bodyPr>
            <a:normAutofit/>
          </a:bodyPr>
          <a:lstStyle/>
          <a:p>
            <a:r>
              <a:rPr lang="en-US" sz="2400" dirty="0" smtClean="0"/>
              <a:t>SharePoint 2010 includes two primary products</a:t>
            </a:r>
          </a:p>
          <a:p>
            <a:pPr lvl="1"/>
            <a:r>
              <a:rPr lang="en-US" sz="2000" dirty="0" smtClean="0"/>
              <a:t>SharePoint Foundation (free)</a:t>
            </a:r>
          </a:p>
          <a:p>
            <a:pPr lvl="1"/>
            <a:r>
              <a:rPr lang="en-US" sz="2000" dirty="0" smtClean="0"/>
              <a:t>SharePoint Server 2010 (server licenses and CALs)</a:t>
            </a:r>
          </a:p>
          <a:p>
            <a:r>
              <a:rPr lang="en-US" sz="2400" dirty="0" smtClean="0"/>
              <a:t>SharePoint Server 2010 offers two editions </a:t>
            </a:r>
          </a:p>
          <a:p>
            <a:pPr lvl="1"/>
            <a:r>
              <a:rPr lang="en-US" sz="2000" dirty="0" smtClean="0"/>
              <a:t>SharePoint Server 2010 Standard Edition</a:t>
            </a:r>
          </a:p>
          <a:p>
            <a:pPr lvl="1"/>
            <a:r>
              <a:rPr lang="en-US" sz="2000" dirty="0" smtClean="0"/>
              <a:t>SharePoint Server 2010 Enterprise Edition</a:t>
            </a:r>
          </a:p>
        </p:txBody>
      </p:sp>
      <p:pic>
        <p:nvPicPr>
          <p:cNvPr id="7" name="Picture 6"/>
          <p:cNvPicPr>
            <a:picLocks noChangeAspect="1"/>
          </p:cNvPicPr>
          <p:nvPr/>
        </p:nvPicPr>
        <p:blipFill>
          <a:blip r:embed="rId3"/>
          <a:stretch>
            <a:fillRect/>
          </a:stretch>
        </p:blipFill>
        <p:spPr>
          <a:xfrm>
            <a:off x="1143000" y="3962400"/>
            <a:ext cx="5971429" cy="2657143"/>
          </a:xfrm>
          <a:prstGeom prst="rect">
            <a:avLst/>
          </a:prstGeom>
        </p:spPr>
      </p:pic>
    </p:spTree>
    <p:extLst>
      <p:ext uri="{BB962C8B-B14F-4D97-AF65-F5344CB8AC3E}">
        <p14:creationId xmlns:p14="http://schemas.microsoft.com/office/powerpoint/2010/main" val="20330017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87393"/>
          <p:cNvSpPr>
            <a:spLocks noGrp="1" noChangeArrowheads="1"/>
          </p:cNvSpPr>
          <p:nvPr>
            <p:ph type="title"/>
          </p:nvPr>
        </p:nvSpPr>
        <p:spPr/>
        <p:txBody>
          <a:bodyPr/>
          <a:lstStyle/>
          <a:p>
            <a:r>
              <a:rPr lang="en-US" dirty="0" smtClean="0"/>
              <a:t>SharePoint 2013: The New Version</a:t>
            </a:r>
          </a:p>
        </p:txBody>
      </p:sp>
      <p:sp>
        <p:nvSpPr>
          <p:cNvPr id="8194" name="Shape 187394"/>
          <p:cNvSpPr>
            <a:spLocks noGrp="1" noChangeArrowheads="1"/>
          </p:cNvSpPr>
          <p:nvPr>
            <p:ph idx="1"/>
          </p:nvPr>
        </p:nvSpPr>
        <p:spPr/>
        <p:txBody>
          <a:bodyPr>
            <a:normAutofit/>
          </a:bodyPr>
          <a:lstStyle/>
          <a:p>
            <a:r>
              <a:rPr lang="en-US" sz="2400" dirty="0" smtClean="0"/>
              <a:t>SharePoint 2013 offers same products and licensing</a:t>
            </a:r>
          </a:p>
          <a:p>
            <a:pPr lvl="1"/>
            <a:r>
              <a:rPr lang="en-US" sz="2000" dirty="0" smtClean="0"/>
              <a:t>SharePoint Foundation 2013</a:t>
            </a:r>
          </a:p>
          <a:p>
            <a:pPr lvl="1"/>
            <a:r>
              <a:rPr lang="en-US" sz="2000" dirty="0" smtClean="0"/>
              <a:t>SharePoint Server (Standard Edition or Enterprise Edition)</a:t>
            </a:r>
          </a:p>
          <a:p>
            <a:r>
              <a:rPr lang="en-US" sz="2400" dirty="0" smtClean="0"/>
              <a:t>SharePoint 2013 updates underlying requirements</a:t>
            </a:r>
          </a:p>
          <a:p>
            <a:pPr lvl="1"/>
            <a:r>
              <a:rPr lang="en-US" sz="2000" dirty="0" smtClean="0"/>
              <a:t>Window Server 2008 R2 or later</a:t>
            </a:r>
          </a:p>
          <a:p>
            <a:pPr lvl="1"/>
            <a:r>
              <a:rPr lang="en-US" sz="2000" dirty="0" smtClean="0"/>
              <a:t>IIS 7.5, .NET Framework 4.5 and ASP.NET 4.5</a:t>
            </a:r>
          </a:p>
        </p:txBody>
      </p:sp>
      <p:pic>
        <p:nvPicPr>
          <p:cNvPr id="3" name="Picture 2"/>
          <p:cNvPicPr>
            <a:picLocks noChangeAspect="1"/>
          </p:cNvPicPr>
          <p:nvPr/>
        </p:nvPicPr>
        <p:blipFill>
          <a:blip r:embed="rId3"/>
          <a:stretch>
            <a:fillRect/>
          </a:stretch>
        </p:blipFill>
        <p:spPr>
          <a:xfrm>
            <a:off x="1066800" y="4010891"/>
            <a:ext cx="6096000" cy="2701548"/>
          </a:xfrm>
          <a:prstGeom prst="rect">
            <a:avLst/>
          </a:prstGeom>
        </p:spPr>
      </p:pic>
    </p:spTree>
    <p:extLst>
      <p:ext uri="{BB962C8B-B14F-4D97-AF65-F5344CB8AC3E}">
        <p14:creationId xmlns:p14="http://schemas.microsoft.com/office/powerpoint/2010/main" val="7834476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and Office 365</a:t>
            </a:r>
            <a:endParaRPr lang="en-US" dirty="0"/>
          </a:p>
        </p:txBody>
      </p:sp>
      <p:sp>
        <p:nvSpPr>
          <p:cNvPr id="3" name="Content Placeholder 2"/>
          <p:cNvSpPr>
            <a:spLocks noGrp="1"/>
          </p:cNvSpPr>
          <p:nvPr>
            <p:ph idx="1"/>
          </p:nvPr>
        </p:nvSpPr>
        <p:spPr/>
        <p:txBody>
          <a:bodyPr/>
          <a:lstStyle/>
          <a:p>
            <a:r>
              <a:rPr lang="en-US" dirty="0" smtClean="0"/>
              <a:t>SharePoint 2013 was designed for the “cloud”</a:t>
            </a:r>
          </a:p>
          <a:p>
            <a:pPr lvl="1"/>
            <a:r>
              <a:rPr lang="en-US" dirty="0" smtClean="0"/>
              <a:t>Microsoft has made big investment with Office 365</a:t>
            </a:r>
          </a:p>
          <a:p>
            <a:pPr lvl="1"/>
            <a:r>
              <a:rPr lang="en-US" dirty="0" smtClean="0"/>
              <a:t>SharePoint 2013 designed to work in hosting scenarios</a:t>
            </a:r>
          </a:p>
          <a:p>
            <a:pPr lvl="1"/>
            <a:r>
              <a:rPr lang="en-US" dirty="0" smtClean="0"/>
              <a:t>Microsoft assumes role of SharePoint administrator</a:t>
            </a:r>
            <a:br>
              <a:rPr lang="en-US" dirty="0" smtClean="0"/>
            </a:br>
            <a:r>
              <a:rPr lang="en-US" sz="1800" dirty="0" smtClean="0">
                <a:solidFill>
                  <a:schemeClr val="bg1">
                    <a:lumMod val="50000"/>
                  </a:schemeClr>
                </a:solidFill>
              </a:rPr>
              <a:t>companies don't require hardware or as much SharePoint expertise</a:t>
            </a:r>
            <a:endParaRPr lang="en-US" dirty="0" smtClean="0"/>
          </a:p>
        </p:txBody>
      </p:sp>
      <p:sp>
        <p:nvSpPr>
          <p:cNvPr id="4" name="Cloud"/>
          <p:cNvSpPr>
            <a:spLocks noChangeAspect="1" noEditPoints="1" noChangeArrowheads="1"/>
          </p:cNvSpPr>
          <p:nvPr/>
        </p:nvSpPr>
        <p:spPr bwMode="auto">
          <a:xfrm>
            <a:off x="3810000" y="40386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sz="2400" dirty="0" smtClean="0"/>
              <a:t>Office 365</a:t>
            </a:r>
          </a:p>
          <a:p>
            <a:r>
              <a:rPr lang="en-US" sz="1600" dirty="0" smtClean="0"/>
              <a:t>SharePoint sites</a:t>
            </a:r>
            <a:endParaRPr lang="en-US" sz="1600" dirty="0"/>
          </a:p>
        </p:txBody>
      </p:sp>
      <p:pic>
        <p:nvPicPr>
          <p:cNvPr id="5" name="Picture 4"/>
          <p:cNvPicPr>
            <a:picLocks noChangeAspect="1"/>
          </p:cNvPicPr>
          <p:nvPr/>
        </p:nvPicPr>
        <p:blipFill>
          <a:blip r:embed="rId3"/>
          <a:stretch>
            <a:fillRect/>
          </a:stretch>
        </p:blipFill>
        <p:spPr>
          <a:xfrm>
            <a:off x="2085975" y="3879525"/>
            <a:ext cx="792000" cy="633600"/>
          </a:xfrm>
          <a:prstGeom prst="rect">
            <a:avLst/>
          </a:prstGeom>
        </p:spPr>
      </p:pic>
      <p:pic>
        <p:nvPicPr>
          <p:cNvPr id="6" name="Picture 5"/>
          <p:cNvPicPr>
            <a:picLocks noChangeAspect="1"/>
          </p:cNvPicPr>
          <p:nvPr/>
        </p:nvPicPr>
        <p:blipFill>
          <a:blip r:embed="rId4"/>
          <a:stretch>
            <a:fillRect/>
          </a:stretch>
        </p:blipFill>
        <p:spPr>
          <a:xfrm>
            <a:off x="2057400" y="4621425"/>
            <a:ext cx="792000" cy="633600"/>
          </a:xfrm>
          <a:prstGeom prst="rect">
            <a:avLst/>
          </a:prstGeom>
        </p:spPr>
      </p:pic>
      <p:pic>
        <p:nvPicPr>
          <p:cNvPr id="7" name="Picture 6"/>
          <p:cNvPicPr>
            <a:picLocks noChangeAspect="1"/>
          </p:cNvPicPr>
          <p:nvPr/>
        </p:nvPicPr>
        <p:blipFill>
          <a:blip r:embed="rId5"/>
          <a:stretch>
            <a:fillRect/>
          </a:stretch>
        </p:blipFill>
        <p:spPr>
          <a:xfrm>
            <a:off x="2057400" y="5363325"/>
            <a:ext cx="792000" cy="1027200"/>
          </a:xfrm>
          <a:prstGeom prst="rect">
            <a:avLst/>
          </a:prstGeom>
        </p:spPr>
      </p:pic>
      <p:cxnSp>
        <p:nvCxnSpPr>
          <p:cNvPr id="9" name="Straight Arrow Connector 8"/>
          <p:cNvCxnSpPr>
            <a:stCxn id="5" idx="3"/>
          </p:cNvCxnSpPr>
          <p:nvPr/>
        </p:nvCxnSpPr>
        <p:spPr>
          <a:xfrm>
            <a:off x="2877975" y="4196325"/>
            <a:ext cx="932025" cy="42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2849400" y="4938225"/>
            <a:ext cx="808200" cy="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p:cNvCxnSpPr>
          <p:nvPr/>
        </p:nvCxnSpPr>
        <p:spPr>
          <a:xfrm flipV="1">
            <a:off x="2849400" y="5473913"/>
            <a:ext cx="960600" cy="40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78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On-premises vs. Office 365</a:t>
            </a:r>
            <a:endParaRPr lang="en-US" dirty="0"/>
          </a:p>
        </p:txBody>
      </p:sp>
      <p:sp>
        <p:nvSpPr>
          <p:cNvPr id="3" name="Content Placeholder 2"/>
          <p:cNvSpPr>
            <a:spLocks noGrp="1"/>
          </p:cNvSpPr>
          <p:nvPr>
            <p:ph idx="1"/>
          </p:nvPr>
        </p:nvSpPr>
        <p:spPr/>
        <p:txBody>
          <a:bodyPr>
            <a:normAutofit lnSpcReduction="10000"/>
          </a:bodyPr>
          <a:lstStyle/>
          <a:p>
            <a:r>
              <a:rPr lang="en-US" dirty="0" smtClean="0"/>
              <a:t>Two primary ways to utilize SharePoint 2013</a:t>
            </a:r>
          </a:p>
          <a:p>
            <a:pPr lvl="1"/>
            <a:r>
              <a:rPr lang="en-US" dirty="0" smtClean="0"/>
              <a:t>On-premises farm deployments</a:t>
            </a:r>
          </a:p>
          <a:p>
            <a:pPr lvl="1"/>
            <a:r>
              <a:rPr lang="en-US" dirty="0" smtClean="0"/>
              <a:t>Establish a company account in Office 365</a:t>
            </a:r>
            <a:endParaRPr lang="en-US" dirty="0"/>
          </a:p>
          <a:p>
            <a:pPr lvl="1"/>
            <a:endParaRPr lang="en-US" dirty="0" smtClean="0"/>
          </a:p>
          <a:p>
            <a:r>
              <a:rPr lang="en-US" dirty="0" smtClean="0"/>
              <a:t>On-premises farm deployments</a:t>
            </a:r>
          </a:p>
          <a:p>
            <a:pPr lvl="1"/>
            <a:r>
              <a:rPr lang="en-US" dirty="0" smtClean="0"/>
              <a:t>You acquire your own hardware and software licenses</a:t>
            </a:r>
          </a:p>
          <a:p>
            <a:pPr lvl="1"/>
            <a:r>
              <a:rPr lang="en-US" dirty="0" smtClean="0"/>
              <a:t>You deploy SharePoint on servers running on premises</a:t>
            </a:r>
          </a:p>
          <a:p>
            <a:endParaRPr lang="en-US" dirty="0" smtClean="0"/>
          </a:p>
          <a:p>
            <a:r>
              <a:rPr lang="en-US" dirty="0"/>
              <a:t>Establish a company account in Office 365</a:t>
            </a:r>
            <a:endParaRPr lang="en-US" dirty="0" smtClean="0"/>
          </a:p>
          <a:p>
            <a:pPr lvl="1"/>
            <a:r>
              <a:rPr lang="en-US" dirty="0"/>
              <a:t>Purchase Office 365 plan </a:t>
            </a:r>
            <a:r>
              <a:rPr lang="en-US" dirty="0" smtClean="0"/>
              <a:t>for hosting SharePoint sites</a:t>
            </a:r>
          </a:p>
          <a:p>
            <a:pPr lvl="1"/>
            <a:r>
              <a:rPr lang="en-US" dirty="0" smtClean="0"/>
              <a:t>Microsoft provides hardware </a:t>
            </a:r>
            <a:r>
              <a:rPr lang="en-US" dirty="0"/>
              <a:t>and </a:t>
            </a:r>
            <a:r>
              <a:rPr lang="en-US" dirty="0" smtClean="0"/>
              <a:t>manages deployment</a:t>
            </a:r>
            <a:endParaRPr lang="en-US" dirty="0"/>
          </a:p>
        </p:txBody>
      </p:sp>
    </p:spTree>
    <p:extLst>
      <p:ext uri="{BB962C8B-B14F-4D97-AF65-F5344CB8AC3E}">
        <p14:creationId xmlns:p14="http://schemas.microsoft.com/office/powerpoint/2010/main" val="223650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Farms</a:t>
            </a:r>
            <a:endParaRPr lang="en-US" dirty="0"/>
          </a:p>
        </p:txBody>
      </p:sp>
      <p:sp>
        <p:nvSpPr>
          <p:cNvPr id="3" name="Content Placeholder 2"/>
          <p:cNvSpPr>
            <a:spLocks noGrp="1"/>
          </p:cNvSpPr>
          <p:nvPr>
            <p:ph idx="1"/>
          </p:nvPr>
        </p:nvSpPr>
        <p:spPr/>
        <p:txBody>
          <a:bodyPr>
            <a:normAutofit/>
          </a:bodyPr>
          <a:lstStyle/>
          <a:p>
            <a:r>
              <a:rPr lang="en-US" sz="2400" dirty="0" smtClean="0"/>
              <a:t>SharePoint deployment based on farms</a:t>
            </a:r>
          </a:p>
          <a:p>
            <a:pPr lvl="1"/>
            <a:r>
              <a:rPr lang="en-US" sz="2000" dirty="0" smtClean="0"/>
              <a:t>Farm consists of web server(s) and database server</a:t>
            </a:r>
          </a:p>
          <a:p>
            <a:pPr lvl="1"/>
            <a:r>
              <a:rPr lang="en-US" sz="2000" dirty="0" smtClean="0"/>
              <a:t>Farm can be single server or multi-server</a:t>
            </a:r>
          </a:p>
          <a:p>
            <a:pPr lvl="1"/>
            <a:r>
              <a:rPr lang="en-US" sz="2000" dirty="0" smtClean="0"/>
              <a:t>Each farm has exactly one configuration database</a:t>
            </a:r>
          </a:p>
          <a:p>
            <a:pPr lvl="1"/>
            <a:r>
              <a:rPr lang="en-US" sz="2000" dirty="0" smtClean="0"/>
              <a:t>Single-server farm used for development/testing environments</a:t>
            </a:r>
          </a:p>
          <a:p>
            <a:pPr lvl="1"/>
            <a:endParaRPr lang="en-US" sz="2000" dirty="0"/>
          </a:p>
        </p:txBody>
      </p:sp>
      <p:pic>
        <p:nvPicPr>
          <p:cNvPr id="12" name="Picture 11"/>
          <p:cNvPicPr>
            <a:picLocks noChangeAspect="1"/>
          </p:cNvPicPr>
          <p:nvPr/>
        </p:nvPicPr>
        <p:blipFill>
          <a:blip r:embed="rId3"/>
          <a:stretch>
            <a:fillRect/>
          </a:stretch>
        </p:blipFill>
        <p:spPr>
          <a:xfrm>
            <a:off x="1600200" y="3534162"/>
            <a:ext cx="6828571" cy="3095238"/>
          </a:xfrm>
          <a:prstGeom prst="rect">
            <a:avLst/>
          </a:prstGeom>
        </p:spPr>
      </p:pic>
    </p:spTree>
    <p:extLst>
      <p:ext uri="{BB962C8B-B14F-4D97-AF65-F5344CB8AC3E}">
        <p14:creationId xmlns:p14="http://schemas.microsoft.com/office/powerpoint/2010/main" val="1037242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Administration</a:t>
            </a:r>
            <a:endParaRPr lang="en-US" dirty="0"/>
          </a:p>
        </p:txBody>
      </p:sp>
      <p:sp>
        <p:nvSpPr>
          <p:cNvPr id="3" name="Content Placeholder 2"/>
          <p:cNvSpPr>
            <a:spLocks noGrp="1"/>
          </p:cNvSpPr>
          <p:nvPr>
            <p:ph idx="1"/>
          </p:nvPr>
        </p:nvSpPr>
        <p:spPr/>
        <p:txBody>
          <a:bodyPr/>
          <a:lstStyle/>
          <a:p>
            <a:r>
              <a:rPr lang="en-US" dirty="0" smtClean="0"/>
              <a:t>Primary tool of SharePoint Farm Administrators</a:t>
            </a:r>
          </a:p>
          <a:p>
            <a:pPr lvl="1"/>
            <a:r>
              <a:rPr lang="en-US" dirty="0" smtClean="0"/>
              <a:t>Provides user interface to configure SharePoint farms</a:t>
            </a:r>
          </a:p>
          <a:p>
            <a:pPr lvl="1"/>
            <a:endParaRPr lang="en-US" dirty="0"/>
          </a:p>
        </p:txBody>
      </p:sp>
      <p:pic>
        <p:nvPicPr>
          <p:cNvPr id="4" name="Picture 3"/>
          <p:cNvPicPr>
            <a:picLocks noChangeAspect="1"/>
          </p:cNvPicPr>
          <p:nvPr/>
        </p:nvPicPr>
        <p:blipFill>
          <a:blip r:embed="rId3"/>
          <a:stretch>
            <a:fillRect/>
          </a:stretch>
        </p:blipFill>
        <p:spPr>
          <a:xfrm>
            <a:off x="1219200" y="2514600"/>
            <a:ext cx="7034213" cy="3848779"/>
          </a:xfrm>
          <a:prstGeom prst="rect">
            <a:avLst/>
          </a:prstGeom>
          <a:ln>
            <a:solidFill>
              <a:schemeClr val="bg1">
                <a:lumMod val="65000"/>
              </a:schemeClr>
            </a:solidFill>
          </a:ln>
        </p:spPr>
      </p:pic>
    </p:spTree>
    <p:extLst>
      <p:ext uri="{BB962C8B-B14F-4D97-AF65-F5344CB8AC3E}">
        <p14:creationId xmlns:p14="http://schemas.microsoft.com/office/powerpoint/2010/main" val="1726467039"/>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purl.org/dc/terms/"/>
    <ds:schemaRef ds:uri="http://purl.org/dc/dcmityp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8386</TotalTime>
  <Words>5960</Words>
  <Application>Microsoft Office PowerPoint</Application>
  <PresentationFormat>On-screen Show (4:3)</PresentationFormat>
  <Paragraphs>511</Paragraphs>
  <Slides>37</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MS PGothic</vt:lpstr>
      <vt:lpstr>Arial</vt:lpstr>
      <vt:lpstr>Arial Black</vt:lpstr>
      <vt:lpstr>Calibri</vt:lpstr>
      <vt:lpstr>Courier New</vt:lpstr>
      <vt:lpstr>Lucida Console</vt:lpstr>
      <vt:lpstr>Segoe</vt:lpstr>
      <vt:lpstr>Wingdings</vt:lpstr>
      <vt:lpstr>CPT Course Module</vt:lpstr>
      <vt:lpstr>Getting Started with SharePoint 2013</vt:lpstr>
      <vt:lpstr>Student Questionnaire</vt:lpstr>
      <vt:lpstr>Agenda</vt:lpstr>
      <vt:lpstr>SharePoint 2010: The Predecessor</vt:lpstr>
      <vt:lpstr>SharePoint 2013: The New Version</vt:lpstr>
      <vt:lpstr>SharePoint 2013 and Office 365</vt:lpstr>
      <vt:lpstr>SharePoint On-premises vs. Office 365</vt:lpstr>
      <vt:lpstr>On-Premises Farms</vt:lpstr>
      <vt:lpstr>Central Administration</vt:lpstr>
      <vt:lpstr>Service Applications</vt:lpstr>
      <vt:lpstr>Web Applications</vt:lpstr>
      <vt:lpstr>Site Collections and Sites</vt:lpstr>
      <vt:lpstr>SharePoint 2013 Team Sites</vt:lpstr>
      <vt:lpstr>Site Settings</vt:lpstr>
      <vt:lpstr>Creating a new site collection using Central Administration</vt:lpstr>
      <vt:lpstr>Agenda</vt:lpstr>
      <vt:lpstr>SharePoint 2013 Architecture Changes</vt:lpstr>
      <vt:lpstr>New Platform-Level Services</vt:lpstr>
      <vt:lpstr>Retired Service Applications from 2010</vt:lpstr>
      <vt:lpstr>New SharePoint 2013 Service Applications </vt:lpstr>
      <vt:lpstr>Service Application Enhancements</vt:lpstr>
      <vt:lpstr>SharePoint Apps</vt:lpstr>
      <vt:lpstr>Agenda</vt:lpstr>
      <vt:lpstr>PowerShell 101</vt:lpstr>
      <vt:lpstr>PowerShell Cmdlets</vt:lpstr>
      <vt:lpstr>Windows PowerShell Console Window</vt:lpstr>
      <vt:lpstr>Getting Help on Cmdlet Syntax</vt:lpstr>
      <vt:lpstr>Getting Started with PowerShell</vt:lpstr>
      <vt:lpstr>Scripts and Execution Policy</vt:lpstr>
      <vt:lpstr>Windows PowerShell Scripting</vt:lpstr>
      <vt:lpstr>Editing Scripts using PowerShell ISE</vt:lpstr>
      <vt:lpstr>Scripting Syntax</vt:lpstr>
      <vt:lpstr>Recommended Reading on Resources</vt:lpstr>
      <vt:lpstr>Agenda</vt:lpstr>
      <vt:lpstr>Course Lectures, Demos &amp; Labs</vt:lpstr>
      <vt:lpstr>Lab Virtual Environment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SharePoint 2013</dc:title>
  <dc:creator>Windows User</dc:creator>
  <cp:lastModifiedBy>Matthew McDermott</cp:lastModifiedBy>
  <cp:revision>158</cp:revision>
  <dcterms:created xsi:type="dcterms:W3CDTF">2012-07-07T16:44:54Z</dcterms:created>
  <dcterms:modified xsi:type="dcterms:W3CDTF">2015-05-01T12:51:47Z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