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6"/>
  </p:notesMasterIdLst>
  <p:handoutMasterIdLst>
    <p:handoutMasterId r:id="rId37"/>
  </p:handoutMasterIdLst>
  <p:sldIdLst>
    <p:sldId id="279" r:id="rId6"/>
    <p:sldId id="280" r:id="rId7"/>
    <p:sldId id="344" r:id="rId8"/>
    <p:sldId id="284" r:id="rId9"/>
    <p:sldId id="295" r:id="rId10"/>
    <p:sldId id="354" r:id="rId11"/>
    <p:sldId id="298" r:id="rId12"/>
    <p:sldId id="353" r:id="rId13"/>
    <p:sldId id="297" r:id="rId14"/>
    <p:sldId id="357" r:id="rId15"/>
    <p:sldId id="345" r:id="rId16"/>
    <p:sldId id="335" r:id="rId17"/>
    <p:sldId id="336" r:id="rId18"/>
    <p:sldId id="337" r:id="rId19"/>
    <p:sldId id="346" r:id="rId20"/>
    <p:sldId id="305" r:id="rId21"/>
    <p:sldId id="355" r:id="rId22"/>
    <p:sldId id="306" r:id="rId23"/>
    <p:sldId id="359" r:id="rId24"/>
    <p:sldId id="356" r:id="rId25"/>
    <p:sldId id="347" r:id="rId26"/>
    <p:sldId id="349" r:id="rId27"/>
    <p:sldId id="281" r:id="rId28"/>
    <p:sldId id="283" r:id="rId29"/>
    <p:sldId id="282" r:id="rId30"/>
    <p:sldId id="358" r:id="rId31"/>
    <p:sldId id="350" r:id="rId32"/>
    <p:sldId id="351" r:id="rId33"/>
    <p:sldId id="286" r:id="rId34"/>
    <p:sldId id="348"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onnell" initials="AC" lastIdx="8" clrIdx="0">
    <p:extLst>
      <p:ext uri="{19B8F6BF-5375-455C-9EA6-DF929625EA0E}">
        <p15:presenceInfo xmlns:p15="http://schemas.microsoft.com/office/powerpoint/2012/main" userId="bdded38f29ae6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p:restoredLeft sz="6557" autoAdjust="0"/>
    <p:restoredTop sz="79686" autoAdjust="0"/>
  </p:normalViewPr>
  <p:slideViewPr>
    <p:cSldViewPr>
      <p:cViewPr varScale="1">
        <p:scale>
          <a:sx n="67" d="100"/>
          <a:sy n="67" d="100"/>
        </p:scale>
        <p:origin x="2438" y="67"/>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2012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module explores common popular tools and techniques used to monitor SharePoint 2013 farms and to optimize their performance. You will learn how to troubleshoot problems using the Developer Dashboard and how to read diagnostic information from ULS logs and the Logging Database. The module also discusses using the new Health Analyzer and configuring Usage Reporting.</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15</a:t>
            </a:fld>
            <a:endParaRPr lang="en-US" dirty="0"/>
          </a:p>
        </p:txBody>
      </p:sp>
    </p:spTree>
    <p:extLst>
      <p:ext uri="{BB962C8B-B14F-4D97-AF65-F5344CB8AC3E}">
        <p14:creationId xmlns:p14="http://schemas.microsoft.com/office/powerpoint/2010/main" val="651985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Health Analyzer is</a:t>
            </a:r>
            <a:r>
              <a:rPr lang="en-US" baseline="0" dirty="0" smtClean="0"/>
              <a:t> somewhat similar to what we had in previous versions with the BPA tool   The only exception was that previously we had to load and run the tool from the each server and now this tool is built into the product and runs via a timer job.  </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Health Monitoring and Optimization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15-</a:t>
            </a:r>
            <a:fld id="{073E6628-0705-4E34-90AA-D61A964D0AFD}" type="slidenum">
              <a:rPr lang="en-US" smtClean="0"/>
              <a:pPr/>
              <a:t>16</a:t>
            </a:fld>
            <a:endParaRPr lang="en-US" dirty="0"/>
          </a:p>
        </p:txBody>
      </p:sp>
    </p:spTree>
    <p:extLst>
      <p:ext uri="{BB962C8B-B14F-4D97-AF65-F5344CB8AC3E}">
        <p14:creationId xmlns:p14="http://schemas.microsoft.com/office/powerpoint/2010/main" val="4058824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Health Monitoring and Optimization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15-</a:t>
            </a:r>
            <a:fld id="{073E6628-0705-4E34-90AA-D61A964D0AFD}" type="slidenum">
              <a:rPr lang="en-US" smtClean="0"/>
              <a:pPr/>
              <a:t>18</a:t>
            </a:fld>
            <a:endParaRPr lang="en-US" dirty="0"/>
          </a:p>
        </p:txBody>
      </p:sp>
    </p:spTree>
    <p:extLst>
      <p:ext uri="{BB962C8B-B14F-4D97-AF65-F5344CB8AC3E}">
        <p14:creationId xmlns:p14="http://schemas.microsoft.com/office/powerpoint/2010/main" val="2290718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0283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21</a:t>
            </a:fld>
            <a:endParaRPr lang="en-US" dirty="0"/>
          </a:p>
        </p:txBody>
      </p:sp>
    </p:spTree>
    <p:extLst>
      <p:ext uri="{BB962C8B-B14F-4D97-AF65-F5344CB8AC3E}">
        <p14:creationId xmlns:p14="http://schemas.microsoft.com/office/powerpoint/2010/main" val="2936864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Internet Explorer Developer Tools integrate with Internet Explorer and are easy to use. They provide a visual interface to help you inspect and debug HTML and CSS classes, and you can debug JavaScript. The debugger can be started and stopped, and they</a:t>
            </a:r>
            <a:r>
              <a:rPr lang="nl-BE" baseline="0" dirty="0" smtClean="0"/>
              <a:t> allow on-the-fly editing of the sources. Changes to the code can be saved.</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27</a:t>
            </a:fld>
            <a:endParaRPr lang="en-US" dirty="0"/>
          </a:p>
        </p:txBody>
      </p:sp>
    </p:spTree>
    <p:extLst>
      <p:ext uri="{BB962C8B-B14F-4D97-AF65-F5344CB8AC3E}">
        <p14:creationId xmlns:p14="http://schemas.microsoft.com/office/powerpoint/2010/main" val="439310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30</a:t>
            </a:fld>
            <a:endParaRPr lang="en-US" dirty="0"/>
          </a:p>
        </p:txBody>
      </p:sp>
    </p:spTree>
    <p:extLst>
      <p:ext uri="{BB962C8B-B14F-4D97-AF65-F5344CB8AC3E}">
        <p14:creationId xmlns:p14="http://schemas.microsoft.com/office/powerpoint/2010/main" val="68015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a:t>
            </a:fld>
            <a:endParaRPr lang="en-US" dirty="0"/>
          </a:p>
        </p:txBody>
      </p:sp>
    </p:spTree>
    <p:extLst>
      <p:ext uri="{BB962C8B-B14F-4D97-AF65-F5344CB8AC3E}">
        <p14:creationId xmlns:p14="http://schemas.microsoft.com/office/powerpoint/2010/main" val="1348290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Health Monitoring and Optimization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15-</a:t>
            </a:r>
            <a:fld id="{073E6628-0705-4E34-90AA-D61A964D0AFD}" type="slidenum">
              <a:rPr lang="en-US" smtClean="0"/>
              <a:pPr/>
              <a:t>5</a:t>
            </a:fld>
            <a:endParaRPr lang="en-US" dirty="0"/>
          </a:p>
        </p:txBody>
      </p:sp>
    </p:spTree>
    <p:extLst>
      <p:ext uri="{BB962C8B-B14F-4D97-AF65-F5344CB8AC3E}">
        <p14:creationId xmlns:p14="http://schemas.microsoft.com/office/powerpoint/2010/main" val="1408408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Health Monitoring and Optimization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15-</a:t>
            </a:r>
            <a:fld id="{073E6628-0705-4E34-90AA-D61A964D0AFD}" type="slidenum">
              <a:rPr lang="en-US" smtClean="0"/>
              <a:pPr/>
              <a:t>7</a:t>
            </a:fld>
            <a:endParaRPr lang="en-US" dirty="0"/>
          </a:p>
        </p:txBody>
      </p:sp>
    </p:spTree>
    <p:extLst>
      <p:ext uri="{BB962C8B-B14F-4D97-AF65-F5344CB8AC3E}">
        <p14:creationId xmlns:p14="http://schemas.microsoft.com/office/powerpoint/2010/main" val="2901240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Can be used in production troubleshooting as it only reads logs.  It does not affect system</a:t>
            </a:r>
          </a:p>
          <a:p>
            <a:r>
              <a:rPr lang="en-US" dirty="0" smtClean="0"/>
              <a:t>One of the tool</a:t>
            </a:r>
            <a:r>
              <a:rPr lang="en-US" baseline="0" dirty="0" smtClean="0"/>
              <a:t> of choices for Microsoft Support when looking for problems.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Health Monitoring and Optimization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15-</a:t>
            </a:r>
            <a:fld id="{073E6628-0705-4E34-90AA-D61A964D0AFD}" type="slidenum">
              <a:rPr lang="en-US" smtClean="0"/>
              <a:pPr/>
              <a:t>9</a:t>
            </a:fld>
            <a:endParaRPr lang="en-US" dirty="0"/>
          </a:p>
        </p:txBody>
      </p:sp>
    </p:spTree>
    <p:extLst>
      <p:ext uri="{BB962C8B-B14F-4D97-AF65-F5344CB8AC3E}">
        <p14:creationId xmlns:p14="http://schemas.microsoft.com/office/powerpoint/2010/main" val="1075230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11</a:t>
            </a:fld>
            <a:endParaRPr lang="en-US" dirty="0"/>
          </a:p>
        </p:txBody>
      </p:sp>
    </p:spTree>
    <p:extLst>
      <p:ext uri="{BB962C8B-B14F-4D97-AF65-F5344CB8AC3E}">
        <p14:creationId xmlns:p14="http://schemas.microsoft.com/office/powerpoint/2010/main" val="3066044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Health Monitoring and Optimization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15-</a:t>
            </a:r>
            <a:fld id="{073E6628-0705-4E34-90AA-D61A964D0AFD}" type="slidenum">
              <a:rPr lang="en-US" smtClean="0"/>
              <a:pPr/>
              <a:t>12</a:t>
            </a:fld>
            <a:endParaRPr lang="en-US" dirty="0"/>
          </a:p>
        </p:txBody>
      </p:sp>
    </p:spTree>
    <p:extLst>
      <p:ext uri="{BB962C8B-B14F-4D97-AF65-F5344CB8AC3E}">
        <p14:creationId xmlns:p14="http://schemas.microsoft.com/office/powerpoint/2010/main" val="342367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Health Monitoring and Optimization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15-</a:t>
            </a:r>
            <a:fld id="{073E6628-0705-4E34-90AA-D61A964D0AFD}" type="slidenum">
              <a:rPr lang="en-US" smtClean="0"/>
              <a:pPr/>
              <a:t>13</a:t>
            </a:fld>
            <a:endParaRPr lang="en-US" dirty="0"/>
          </a:p>
        </p:txBody>
      </p:sp>
    </p:spTree>
    <p:extLst>
      <p:ext uri="{BB962C8B-B14F-4D97-AF65-F5344CB8AC3E}">
        <p14:creationId xmlns:p14="http://schemas.microsoft.com/office/powerpoint/2010/main" val="2657328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Feature use</a:t>
            </a:r>
          </a:p>
          <a:p>
            <a:pPr lvl="1"/>
            <a:r>
              <a:rPr lang="en-US" dirty="0" smtClean="0"/>
              <a:t>Page Requests</a:t>
            </a:r>
          </a:p>
          <a:p>
            <a:pPr lvl="1"/>
            <a:r>
              <a:rPr lang="en-US" dirty="0" smtClean="0"/>
              <a:t>Search Queries</a:t>
            </a:r>
          </a:p>
          <a:p>
            <a:pPr lvl="1"/>
            <a:r>
              <a:rPr lang="en-US" dirty="0" smtClean="0"/>
              <a:t>Site Inventory Usage</a:t>
            </a:r>
          </a:p>
          <a:p>
            <a:pPr lvl="1"/>
            <a:r>
              <a:rPr lang="en-US" dirty="0" smtClean="0"/>
              <a:t>Timer Jobs</a:t>
            </a:r>
          </a:p>
          <a:p>
            <a:pPr lvl="1"/>
            <a:r>
              <a:rPr lang="en-US" dirty="0" smtClean="0"/>
              <a:t>Rating Usage</a:t>
            </a:r>
          </a:p>
          <a:p>
            <a:pPr lvl="1"/>
            <a:r>
              <a:rPr lang="en-US" dirty="0" smtClean="0"/>
              <a:t>Content Import Usage</a:t>
            </a:r>
          </a:p>
          <a:p>
            <a:pPr lvl="1"/>
            <a:r>
              <a:rPr lang="en-US" dirty="0" smtClean="0"/>
              <a:t>Content Export Usage</a:t>
            </a:r>
          </a:p>
          <a:p>
            <a:pPr lvl="1"/>
            <a:r>
              <a:rPr lang="en-US" dirty="0" smtClean="0"/>
              <a:t>Server Farm Health data</a:t>
            </a:r>
          </a:p>
          <a:p>
            <a:pPr lvl="1"/>
            <a:r>
              <a:rPr lang="en-US" dirty="0" smtClean="0"/>
              <a:t>...and more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Health Monitoring and Optimization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15-</a:t>
            </a:r>
            <a:fld id="{073E6628-0705-4E34-90AA-D61A964D0AFD}" type="slidenum">
              <a:rPr lang="en-US" smtClean="0"/>
              <a:pPr/>
              <a:t>14</a:t>
            </a:fld>
            <a:endParaRPr lang="en-US" dirty="0"/>
          </a:p>
        </p:txBody>
      </p:sp>
    </p:spTree>
    <p:extLst>
      <p:ext uri="{BB962C8B-B14F-4D97-AF65-F5344CB8AC3E}">
        <p14:creationId xmlns:p14="http://schemas.microsoft.com/office/powerpoint/2010/main" val="923067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Bef>
                <a:spcPts val="0"/>
              </a:spcBef>
              <a:defRPr/>
            </a:pPr>
            <a:r>
              <a:rPr lang="en-US" dirty="0"/>
              <a:t>Health Monitoring and Optimization</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ULS Log Viewer</a:t>
            </a:r>
            <a:endParaRPr lang="en-US" dirty="0"/>
          </a:p>
        </p:txBody>
      </p:sp>
    </p:spTree>
    <p:extLst>
      <p:ext uri="{BB962C8B-B14F-4D97-AF65-F5344CB8AC3E}">
        <p14:creationId xmlns:p14="http://schemas.microsoft.com/office/powerpoint/2010/main" val="3991034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ULS Logging</a:t>
            </a:r>
          </a:p>
          <a:p>
            <a:pPr lvl="0">
              <a:buFont typeface="Wingdings" panose="05000000000000000000" pitchFamily="2" charset="2"/>
              <a:buChar char="Ø"/>
            </a:pPr>
            <a:r>
              <a:rPr lang="en-US" dirty="0" smtClean="0"/>
              <a:t>Logging Database</a:t>
            </a:r>
          </a:p>
          <a:p>
            <a:r>
              <a:rPr lang="en-US" dirty="0"/>
              <a:t>Health </a:t>
            </a:r>
            <a:r>
              <a:rPr lang="en-US" dirty="0" smtClean="0"/>
              <a:t>Analyzer</a:t>
            </a:r>
            <a:endParaRPr lang="en-US" dirty="0"/>
          </a:p>
          <a:p>
            <a:pPr lvl="0"/>
            <a:r>
              <a:rPr lang="en-US" dirty="0" smtClean="0"/>
              <a:t>Useful Debugging Tools</a:t>
            </a:r>
          </a:p>
        </p:txBody>
      </p:sp>
    </p:spTree>
    <p:extLst>
      <p:ext uri="{BB962C8B-B14F-4D97-AF65-F5344CB8AC3E}">
        <p14:creationId xmlns:p14="http://schemas.microsoft.com/office/powerpoint/2010/main" val="1144805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Logging Database</a:t>
            </a:r>
            <a:endParaRPr lang="en-US" dirty="0"/>
          </a:p>
        </p:txBody>
      </p:sp>
      <p:sp>
        <p:nvSpPr>
          <p:cNvPr id="3" name="Content Placeholder 2"/>
          <p:cNvSpPr>
            <a:spLocks noGrp="1"/>
          </p:cNvSpPr>
          <p:nvPr>
            <p:ph idx="1"/>
          </p:nvPr>
        </p:nvSpPr>
        <p:spPr/>
        <p:txBody>
          <a:bodyPr>
            <a:normAutofit lnSpcReduction="10000"/>
          </a:bodyPr>
          <a:lstStyle/>
          <a:p>
            <a:r>
              <a:rPr lang="en-US" dirty="0" smtClean="0"/>
              <a:t>Specialized SQL </a:t>
            </a:r>
            <a:r>
              <a:rPr lang="en-US" dirty="0"/>
              <a:t>d</a:t>
            </a:r>
            <a:r>
              <a:rPr lang="en-US" dirty="0" smtClean="0"/>
              <a:t>atabase used to collect data</a:t>
            </a:r>
          </a:p>
          <a:p>
            <a:pPr lvl="1"/>
            <a:r>
              <a:rPr lang="en-US" dirty="0"/>
              <a:t>Logging database named </a:t>
            </a:r>
            <a:r>
              <a:rPr lang="en-US" b="1" dirty="0" err="1"/>
              <a:t>WSS_Logging</a:t>
            </a:r>
            <a:r>
              <a:rPr lang="en-US" dirty="0"/>
              <a:t> by default</a:t>
            </a:r>
          </a:p>
          <a:p>
            <a:pPr lvl="1"/>
            <a:r>
              <a:rPr lang="en-US" dirty="0" smtClean="0"/>
              <a:t>Repository </a:t>
            </a:r>
            <a:r>
              <a:rPr lang="en-US" dirty="0"/>
              <a:t>for </a:t>
            </a:r>
            <a:r>
              <a:rPr lang="en-US" dirty="0" smtClean="0"/>
              <a:t>all </a:t>
            </a:r>
            <a:r>
              <a:rPr lang="en-US" dirty="0"/>
              <a:t>SharePoint-related </a:t>
            </a:r>
            <a:r>
              <a:rPr lang="en-US" dirty="0" smtClean="0"/>
              <a:t>event log entries</a:t>
            </a:r>
            <a:endParaRPr lang="en-US" dirty="0"/>
          </a:p>
          <a:p>
            <a:pPr lvl="1"/>
            <a:r>
              <a:rPr lang="en-US" dirty="0" smtClean="0"/>
              <a:t>Aggregates health and usage </a:t>
            </a:r>
            <a:r>
              <a:rPr lang="en-US" dirty="0"/>
              <a:t>data from </a:t>
            </a:r>
            <a:r>
              <a:rPr lang="en-US" dirty="0" smtClean="0"/>
              <a:t>many sources</a:t>
            </a:r>
          </a:p>
          <a:p>
            <a:pPr lvl="2"/>
            <a:r>
              <a:rPr lang="en-US" dirty="0" smtClean="0"/>
              <a:t>ULS logs</a:t>
            </a:r>
          </a:p>
          <a:p>
            <a:pPr lvl="2"/>
            <a:r>
              <a:rPr lang="en-US" dirty="0"/>
              <a:t>P</a:t>
            </a:r>
            <a:r>
              <a:rPr lang="en-US" dirty="0" smtClean="0"/>
              <a:t>erformance logs</a:t>
            </a:r>
          </a:p>
          <a:p>
            <a:pPr lvl="2"/>
            <a:r>
              <a:rPr lang="en-US" dirty="0" smtClean="0"/>
              <a:t>Usage logs</a:t>
            </a:r>
          </a:p>
          <a:p>
            <a:pPr lvl="2"/>
            <a:r>
              <a:rPr lang="en-US" dirty="0" smtClean="0"/>
              <a:t>SQL logs</a:t>
            </a:r>
          </a:p>
          <a:p>
            <a:pPr>
              <a:spcBef>
                <a:spcPts val="1800"/>
              </a:spcBef>
            </a:pPr>
            <a:r>
              <a:rPr lang="en-US" dirty="0" smtClean="0"/>
              <a:t>How is the data in the logging database used?</a:t>
            </a:r>
          </a:p>
          <a:p>
            <a:pPr lvl="1"/>
            <a:r>
              <a:rPr lang="en-US" dirty="0" smtClean="0"/>
              <a:t>Health </a:t>
            </a:r>
            <a:r>
              <a:rPr lang="en-US" dirty="0"/>
              <a:t>Analyzer </a:t>
            </a:r>
            <a:r>
              <a:rPr lang="en-US" dirty="0" smtClean="0"/>
              <a:t>tool uses the logging database</a:t>
            </a:r>
          </a:p>
          <a:p>
            <a:pPr lvl="1"/>
            <a:r>
              <a:rPr lang="en-US" dirty="0" smtClean="0"/>
              <a:t>SharePoint supports you accessing the logging database directly to create custom health reports</a:t>
            </a:r>
            <a:endParaRPr lang="en-US" dirty="0"/>
          </a:p>
        </p:txBody>
      </p:sp>
    </p:spTree>
    <p:extLst>
      <p:ext uri="{BB962C8B-B14F-4D97-AF65-F5344CB8AC3E}">
        <p14:creationId xmlns:p14="http://schemas.microsoft.com/office/powerpoint/2010/main" val="316682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with the Logging </a:t>
            </a:r>
            <a:r>
              <a:rPr lang="en-US" dirty="0"/>
              <a:t>Database</a:t>
            </a:r>
          </a:p>
        </p:txBody>
      </p:sp>
      <p:sp>
        <p:nvSpPr>
          <p:cNvPr id="3" name="Content Placeholder 2"/>
          <p:cNvSpPr>
            <a:spLocks noGrp="1"/>
          </p:cNvSpPr>
          <p:nvPr>
            <p:ph idx="1"/>
          </p:nvPr>
        </p:nvSpPr>
        <p:spPr/>
        <p:txBody>
          <a:bodyPr>
            <a:normAutofit/>
          </a:bodyPr>
          <a:lstStyle/>
          <a:p>
            <a:r>
              <a:rPr lang="en-US" dirty="0" smtClean="0"/>
              <a:t>You can configure what data is collected</a:t>
            </a:r>
          </a:p>
          <a:p>
            <a:pPr lvl="1"/>
            <a:r>
              <a:rPr lang="en-US" dirty="0" smtClean="0"/>
              <a:t>Done by enabling/disable timer jobs</a:t>
            </a:r>
          </a:p>
          <a:p>
            <a:pPr lvl="1"/>
            <a:r>
              <a:rPr lang="en-US" dirty="0" smtClean="0"/>
              <a:t>Configure data collection only for what you need</a:t>
            </a:r>
          </a:p>
          <a:p>
            <a:pPr lvl="1"/>
            <a:r>
              <a:rPr lang="en-US" dirty="0" smtClean="0"/>
              <a:t>Enabling logging for all event types is very inefficient</a:t>
            </a:r>
          </a:p>
        </p:txBody>
      </p:sp>
    </p:spTree>
    <p:extLst>
      <p:ext uri="{BB962C8B-B14F-4D97-AF65-F5344CB8AC3E}">
        <p14:creationId xmlns:p14="http://schemas.microsoft.com/office/powerpoint/2010/main" val="2562286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Logging Database</a:t>
            </a:r>
            <a:endParaRPr lang="en-US" dirty="0"/>
          </a:p>
        </p:txBody>
      </p:sp>
      <p:sp>
        <p:nvSpPr>
          <p:cNvPr id="3" name="Content Placeholder 2"/>
          <p:cNvSpPr>
            <a:spLocks noGrp="1"/>
          </p:cNvSpPr>
          <p:nvPr>
            <p:ph idx="1"/>
          </p:nvPr>
        </p:nvSpPr>
        <p:spPr/>
        <p:txBody>
          <a:bodyPr>
            <a:normAutofit/>
          </a:bodyPr>
          <a:lstStyle/>
          <a:p>
            <a:r>
              <a:rPr lang="en-US" dirty="0" smtClean="0"/>
              <a:t>Logging DB collects all kinds of information</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272100135"/>
              </p:ext>
            </p:extLst>
          </p:nvPr>
        </p:nvGraphicFramePr>
        <p:xfrm>
          <a:off x="1524000" y="2286000"/>
          <a:ext cx="6096000" cy="3708400"/>
        </p:xfrm>
        <a:graphic>
          <a:graphicData uri="http://schemas.openxmlformats.org/drawingml/2006/table">
            <a:tbl>
              <a:tblPr firstRow="1" bandRow="1">
                <a:tableStyleId>{5C22544A-7EE6-4342-B048-85BDC9FD1C3A}</a:tableStyleId>
              </a:tblPr>
              <a:tblGrid>
                <a:gridCol w="3048000"/>
                <a:gridCol w="3048000"/>
              </a:tblGrid>
              <a:tr h="370840">
                <a:tc gridSpan="2">
                  <a:txBody>
                    <a:bodyPr/>
                    <a:lstStyle/>
                    <a:p>
                      <a:r>
                        <a:rPr lang="en-US" dirty="0" smtClean="0"/>
                        <a:t>SQL</a:t>
                      </a:r>
                      <a:r>
                        <a:rPr lang="en-US" baseline="0" dirty="0" smtClean="0"/>
                        <a:t> Logging Database</a:t>
                      </a:r>
                      <a:endParaRPr lang="en-US" dirty="0"/>
                    </a:p>
                  </a:txBody>
                  <a:tcPr/>
                </a:tc>
                <a:tc hMerge="1">
                  <a:txBody>
                    <a:bodyPr/>
                    <a:lstStyle/>
                    <a:p>
                      <a:endParaRPr lang="en-US" dirty="0"/>
                    </a:p>
                  </a:txBody>
                  <a:tcPr/>
                </a:tc>
              </a:tr>
              <a:tr h="370840">
                <a:tc>
                  <a:txBody>
                    <a:bodyPr/>
                    <a:lstStyle/>
                    <a:p>
                      <a:r>
                        <a:rPr lang="en-US" dirty="0" smtClean="0"/>
                        <a:t>Feature use</a:t>
                      </a:r>
                      <a:endParaRPr lang="en-US" dirty="0"/>
                    </a:p>
                  </a:txBody>
                  <a:tcPr/>
                </a:tc>
                <a:tc>
                  <a:txBody>
                    <a:bodyPr/>
                    <a:lstStyle/>
                    <a:p>
                      <a:r>
                        <a:rPr lang="en-US" dirty="0" smtClean="0"/>
                        <a:t>Page Requests</a:t>
                      </a:r>
                      <a:endParaRPr lang="en-US" dirty="0"/>
                    </a:p>
                  </a:txBody>
                  <a:tcPr/>
                </a:tc>
              </a:tr>
              <a:tr h="370840">
                <a:tc>
                  <a:txBody>
                    <a:bodyPr/>
                    <a:lstStyle/>
                    <a:p>
                      <a:r>
                        <a:rPr lang="en-US" dirty="0" smtClean="0"/>
                        <a:t>Search Queries</a:t>
                      </a:r>
                      <a:endParaRPr lang="en-US" dirty="0"/>
                    </a:p>
                  </a:txBody>
                  <a:tcPr/>
                </a:tc>
                <a:tc>
                  <a:txBody>
                    <a:bodyPr/>
                    <a:lstStyle/>
                    <a:p>
                      <a:r>
                        <a:rPr lang="en-US" dirty="0" smtClean="0"/>
                        <a:t>Site Inventory Usage</a:t>
                      </a:r>
                      <a:endParaRPr lang="en-US" dirty="0"/>
                    </a:p>
                  </a:txBody>
                  <a:tcPr/>
                </a:tc>
              </a:tr>
              <a:tr h="370840">
                <a:tc>
                  <a:txBody>
                    <a:bodyPr/>
                    <a:lstStyle/>
                    <a:p>
                      <a:r>
                        <a:rPr lang="en-US" dirty="0" smtClean="0"/>
                        <a:t>Timer Jobs</a:t>
                      </a:r>
                      <a:endParaRPr lang="en-US" dirty="0"/>
                    </a:p>
                  </a:txBody>
                  <a:tcPr/>
                </a:tc>
                <a:tc>
                  <a:txBody>
                    <a:bodyPr/>
                    <a:lstStyle/>
                    <a:p>
                      <a:r>
                        <a:rPr lang="en-US" dirty="0" smtClean="0"/>
                        <a:t>Rating Usage</a:t>
                      </a:r>
                      <a:endParaRPr lang="en-US" dirty="0"/>
                    </a:p>
                  </a:txBody>
                  <a:tcPr/>
                </a:tc>
              </a:tr>
              <a:tr h="370840">
                <a:tc>
                  <a:txBody>
                    <a:bodyPr/>
                    <a:lstStyle/>
                    <a:p>
                      <a:r>
                        <a:rPr lang="en-US" dirty="0" smtClean="0"/>
                        <a:t>Content</a:t>
                      </a:r>
                      <a:r>
                        <a:rPr lang="en-US" baseline="0" dirty="0" smtClean="0"/>
                        <a:t> Import Usage</a:t>
                      </a:r>
                      <a:endParaRPr lang="en-US" dirty="0"/>
                    </a:p>
                  </a:txBody>
                  <a:tcPr/>
                </a:tc>
                <a:tc>
                  <a:txBody>
                    <a:bodyPr/>
                    <a:lstStyle/>
                    <a:p>
                      <a:r>
                        <a:rPr lang="en-US" dirty="0" smtClean="0"/>
                        <a:t>Content Export Usage</a:t>
                      </a:r>
                      <a:endParaRPr lang="en-US" dirty="0"/>
                    </a:p>
                  </a:txBody>
                  <a:tcPr/>
                </a:tc>
              </a:tr>
              <a:tr h="370840">
                <a:tc>
                  <a:txBody>
                    <a:bodyPr/>
                    <a:lstStyle/>
                    <a:p>
                      <a:r>
                        <a:rPr lang="en-US" dirty="0" smtClean="0"/>
                        <a:t>Server Farm</a:t>
                      </a:r>
                      <a:r>
                        <a:rPr lang="en-US" baseline="0" dirty="0" smtClean="0"/>
                        <a:t> Health Data</a:t>
                      </a:r>
                      <a:endParaRPr lang="en-US" dirty="0"/>
                    </a:p>
                  </a:txBody>
                  <a:tcPr/>
                </a:tc>
                <a:tc>
                  <a:txBody>
                    <a:bodyPr/>
                    <a:lstStyle/>
                    <a:p>
                      <a:r>
                        <a:rPr lang="en-US" dirty="0" smtClean="0"/>
                        <a:t>NT Events</a:t>
                      </a:r>
                      <a:endParaRPr lang="en-US" dirty="0"/>
                    </a:p>
                  </a:txBody>
                  <a:tcPr/>
                </a:tc>
              </a:tr>
              <a:tr h="370840">
                <a:tc>
                  <a:txBody>
                    <a:bodyPr/>
                    <a:lstStyle/>
                    <a:p>
                      <a:r>
                        <a:rPr lang="en-US" dirty="0" smtClean="0"/>
                        <a:t>SQL</a:t>
                      </a:r>
                      <a:r>
                        <a:rPr lang="en-US" baseline="0" dirty="0" smtClean="0"/>
                        <a:t> blocked queries</a:t>
                      </a:r>
                      <a:endParaRPr lang="en-US" dirty="0"/>
                    </a:p>
                  </a:txBody>
                  <a:tcPr/>
                </a:tc>
                <a:tc>
                  <a:txBody>
                    <a:bodyPr/>
                    <a:lstStyle/>
                    <a:p>
                      <a:r>
                        <a:rPr lang="en-US" dirty="0" smtClean="0"/>
                        <a:t>SQL high</a:t>
                      </a:r>
                      <a:r>
                        <a:rPr lang="en-US" baseline="0" dirty="0" smtClean="0"/>
                        <a:t> CPU/ IO queries</a:t>
                      </a:r>
                      <a:endParaRPr lang="en-US" dirty="0"/>
                    </a:p>
                  </a:txBody>
                  <a:tcPr/>
                </a:tc>
              </a:tr>
              <a:tr h="370840">
                <a:tc>
                  <a:txBody>
                    <a:bodyPr/>
                    <a:lstStyle/>
                    <a:p>
                      <a:r>
                        <a:rPr lang="en-US" dirty="0" smtClean="0"/>
                        <a:t>Site</a:t>
                      </a:r>
                      <a:r>
                        <a:rPr lang="en-US" baseline="0" dirty="0" smtClean="0"/>
                        <a:t> Inventory</a:t>
                      </a:r>
                      <a:endParaRPr lang="en-US" dirty="0"/>
                    </a:p>
                  </a:txBody>
                  <a:tcPr/>
                </a:tc>
                <a:tc>
                  <a:txBody>
                    <a:bodyPr/>
                    <a:lstStyle/>
                    <a:p>
                      <a:r>
                        <a:rPr lang="en-US" dirty="0" smtClean="0"/>
                        <a:t>Search Crawl</a:t>
                      </a:r>
                    </a:p>
                  </a:txBody>
                  <a:tcPr/>
                </a:tc>
              </a:tr>
              <a:tr h="370840">
                <a:tc>
                  <a:txBody>
                    <a:bodyPr/>
                    <a:lstStyle/>
                    <a:p>
                      <a:r>
                        <a:rPr lang="en-US" dirty="0" smtClean="0"/>
                        <a:t>Search Query statistics</a:t>
                      </a:r>
                      <a:endParaRPr lang="en-US" dirty="0"/>
                    </a:p>
                  </a:txBody>
                  <a:tcPr/>
                </a:tc>
                <a:tc>
                  <a:txBody>
                    <a:bodyPr/>
                    <a:lstStyle/>
                    <a:p>
                      <a:r>
                        <a:rPr lang="en-US" dirty="0" smtClean="0"/>
                        <a:t>Query</a:t>
                      </a:r>
                      <a:r>
                        <a:rPr lang="en-US" baseline="0" dirty="0" smtClean="0"/>
                        <a:t> click-through</a:t>
                      </a:r>
                      <a:endParaRPr lang="en-US" dirty="0" smtClean="0"/>
                    </a:p>
                  </a:txBody>
                  <a:tcPr/>
                </a:tc>
              </a:tr>
              <a:tr h="370840">
                <a:tc>
                  <a:txBody>
                    <a:bodyPr/>
                    <a:lstStyle/>
                    <a:p>
                      <a:r>
                        <a:rPr lang="en-US" dirty="0" smtClean="0"/>
                        <a:t>Users’ ratings</a:t>
                      </a:r>
                      <a:endParaRPr lang="en-US" dirty="0"/>
                    </a:p>
                  </a:txBody>
                  <a:tcPr/>
                </a:tc>
                <a:tc>
                  <a:txBody>
                    <a:bodyPr/>
                    <a:lstStyle/>
                    <a:p>
                      <a:r>
                        <a:rPr lang="en-US" dirty="0" smtClean="0"/>
                        <a:t>…and more</a:t>
                      </a:r>
                    </a:p>
                  </a:txBody>
                  <a:tcPr/>
                </a:tc>
              </a:tr>
            </a:tbl>
          </a:graphicData>
        </a:graphic>
      </p:graphicFrame>
    </p:spTree>
    <p:extLst>
      <p:ext uri="{BB962C8B-B14F-4D97-AF65-F5344CB8AC3E}">
        <p14:creationId xmlns:p14="http://schemas.microsoft.com/office/powerpoint/2010/main" val="3520149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ULS Logging</a:t>
            </a:r>
          </a:p>
          <a:p>
            <a:pPr lvl="0">
              <a:buFont typeface="Wingdings" panose="05000000000000000000" pitchFamily="2" charset="2"/>
              <a:buChar char="ü"/>
            </a:pPr>
            <a:r>
              <a:rPr lang="en-US" dirty="0" smtClean="0"/>
              <a:t>Logging Database</a:t>
            </a:r>
          </a:p>
          <a:p>
            <a:pPr>
              <a:buFont typeface="Wingdings" panose="05000000000000000000" pitchFamily="2" charset="2"/>
              <a:buChar char="Ø"/>
            </a:pPr>
            <a:r>
              <a:rPr lang="en-US" dirty="0"/>
              <a:t>Health </a:t>
            </a:r>
            <a:r>
              <a:rPr lang="en-US" dirty="0" smtClean="0"/>
              <a:t>Analyzer</a:t>
            </a:r>
            <a:endParaRPr lang="en-US" dirty="0"/>
          </a:p>
          <a:p>
            <a:pPr lvl="0"/>
            <a:r>
              <a:rPr lang="en-US" dirty="0" smtClean="0"/>
              <a:t>Useful Debugging Tools</a:t>
            </a:r>
          </a:p>
        </p:txBody>
      </p:sp>
    </p:spTree>
    <p:extLst>
      <p:ext uri="{BB962C8B-B14F-4D97-AF65-F5344CB8AC3E}">
        <p14:creationId xmlns:p14="http://schemas.microsoft.com/office/powerpoint/2010/main" val="18003692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Analyzer	</a:t>
            </a:r>
            <a:endParaRPr lang="en-US" dirty="0"/>
          </a:p>
        </p:txBody>
      </p:sp>
      <p:sp>
        <p:nvSpPr>
          <p:cNvPr id="3" name="Content Placeholder 2"/>
          <p:cNvSpPr>
            <a:spLocks noGrp="1"/>
          </p:cNvSpPr>
          <p:nvPr>
            <p:ph idx="1"/>
          </p:nvPr>
        </p:nvSpPr>
        <p:spPr/>
        <p:txBody>
          <a:bodyPr/>
          <a:lstStyle/>
          <a:p>
            <a:r>
              <a:rPr lang="en-US" dirty="0" smtClean="0"/>
              <a:t>Tool which monitors health of the local farm</a:t>
            </a:r>
          </a:p>
          <a:p>
            <a:pPr lvl="1"/>
            <a:r>
              <a:rPr lang="en-US" dirty="0" smtClean="0"/>
              <a:t>Rule-based system used to detect potential problems</a:t>
            </a:r>
          </a:p>
          <a:p>
            <a:pPr lvl="1"/>
            <a:r>
              <a:rPr lang="en-US" dirty="0" smtClean="0"/>
              <a:t>Timer jobs run rule checks against logging database</a:t>
            </a:r>
          </a:p>
          <a:p>
            <a:pPr lvl="1"/>
            <a:r>
              <a:rPr lang="en-US" dirty="0" smtClean="0"/>
              <a:t>Central Administration notifies you of rule violations</a:t>
            </a:r>
            <a:endParaRPr lang="en-US" dirty="0"/>
          </a:p>
        </p:txBody>
      </p:sp>
      <p:pic>
        <p:nvPicPr>
          <p:cNvPr id="5" name="Picture 4"/>
          <p:cNvPicPr>
            <a:picLocks noChangeAspect="1"/>
          </p:cNvPicPr>
          <p:nvPr/>
        </p:nvPicPr>
        <p:blipFill>
          <a:blip r:embed="rId3"/>
          <a:stretch>
            <a:fillRect/>
          </a:stretch>
        </p:blipFill>
        <p:spPr>
          <a:xfrm>
            <a:off x="1242063" y="3505200"/>
            <a:ext cx="6835137" cy="2911172"/>
          </a:xfrm>
          <a:prstGeom prst="rect">
            <a:avLst/>
          </a:prstGeom>
          <a:ln>
            <a:solidFill>
              <a:schemeClr val="bg1">
                <a:lumMod val="50000"/>
              </a:schemeClr>
            </a:solidFill>
          </a:ln>
        </p:spPr>
      </p:pic>
    </p:spTree>
    <p:extLst>
      <p:ext uri="{BB962C8B-B14F-4D97-AF65-F5344CB8AC3E}">
        <p14:creationId xmlns:p14="http://schemas.microsoft.com/office/powerpoint/2010/main" val="4161202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Rule Definitions</a:t>
            </a:r>
            <a:endParaRPr lang="en-US" dirty="0"/>
          </a:p>
        </p:txBody>
      </p:sp>
      <p:sp>
        <p:nvSpPr>
          <p:cNvPr id="3" name="Content Placeholder 2"/>
          <p:cNvSpPr>
            <a:spLocks noGrp="1"/>
          </p:cNvSpPr>
          <p:nvPr>
            <p:ph idx="1"/>
          </p:nvPr>
        </p:nvSpPr>
        <p:spPr/>
        <p:txBody>
          <a:bodyPr/>
          <a:lstStyle/>
          <a:p>
            <a:r>
              <a:rPr lang="en-US" dirty="0" smtClean="0"/>
              <a:t>SharePoint adds rules out of the box</a:t>
            </a:r>
          </a:p>
          <a:p>
            <a:pPr lvl="1"/>
            <a:r>
              <a:rPr lang="en-US" dirty="0" smtClean="0"/>
              <a:t>Rules can be enabled or disabled</a:t>
            </a:r>
          </a:p>
          <a:p>
            <a:pPr lvl="1"/>
            <a:r>
              <a:rPr lang="en-US" dirty="0" smtClean="0"/>
              <a:t>Rules can be scheduled or run on demand</a:t>
            </a:r>
          </a:p>
          <a:p>
            <a:pPr lvl="1"/>
            <a:r>
              <a:rPr lang="en-US" dirty="0" smtClean="0"/>
              <a:t>Rules can be configured to attempt repairs</a:t>
            </a:r>
            <a:endParaRPr lang="en-US" dirty="0"/>
          </a:p>
        </p:txBody>
      </p:sp>
      <p:pic>
        <p:nvPicPr>
          <p:cNvPr id="4" name="Picture 3"/>
          <p:cNvPicPr>
            <a:picLocks noChangeAspect="1"/>
          </p:cNvPicPr>
          <p:nvPr/>
        </p:nvPicPr>
        <p:blipFill>
          <a:blip r:embed="rId2"/>
          <a:stretch>
            <a:fillRect/>
          </a:stretch>
        </p:blipFill>
        <p:spPr>
          <a:xfrm>
            <a:off x="228600" y="3352800"/>
            <a:ext cx="4584868" cy="2401419"/>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5143500" y="3692137"/>
            <a:ext cx="3873332" cy="2999176"/>
          </a:xfrm>
          <a:prstGeom prst="rect">
            <a:avLst/>
          </a:prstGeom>
          <a:ln>
            <a:solidFill>
              <a:schemeClr val="bg1">
                <a:lumMod val="50000"/>
              </a:schemeClr>
            </a:solidFill>
          </a:ln>
        </p:spPr>
      </p:pic>
      <p:cxnSp>
        <p:nvCxnSpPr>
          <p:cNvPr id="7" name="Straight Arrow Connector 6"/>
          <p:cNvCxnSpPr>
            <a:stCxn id="8" idx="3"/>
          </p:cNvCxnSpPr>
          <p:nvPr/>
        </p:nvCxnSpPr>
        <p:spPr>
          <a:xfrm>
            <a:off x="4464113" y="4376219"/>
            <a:ext cx="565087" cy="3481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1147527" y="4312467"/>
            <a:ext cx="3316586" cy="12750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2610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Analyzer Detected Problems</a:t>
            </a:r>
            <a:endParaRPr lang="en-US" dirty="0"/>
          </a:p>
        </p:txBody>
      </p:sp>
      <p:sp>
        <p:nvSpPr>
          <p:cNvPr id="6" name="Content Placeholder 5"/>
          <p:cNvSpPr>
            <a:spLocks noGrp="1"/>
          </p:cNvSpPr>
          <p:nvPr>
            <p:ph idx="1"/>
          </p:nvPr>
        </p:nvSpPr>
        <p:spPr/>
        <p:txBody>
          <a:bodyPr>
            <a:normAutofit/>
          </a:bodyPr>
          <a:lstStyle/>
          <a:p>
            <a:r>
              <a:rPr lang="en-US" sz="2400" dirty="0" smtClean="0"/>
              <a:t>Potential problems logged to health reports list</a:t>
            </a:r>
          </a:p>
          <a:p>
            <a:pPr lvl="1"/>
            <a:r>
              <a:rPr lang="en-US" sz="2000" dirty="0" smtClean="0"/>
              <a:t>List has title of </a:t>
            </a:r>
            <a:r>
              <a:rPr lang="en-US" sz="2000" b="1" dirty="0" smtClean="0"/>
              <a:t>Review problems and solutions</a:t>
            </a:r>
          </a:p>
          <a:p>
            <a:pPr lvl="1"/>
            <a:r>
              <a:rPr lang="en-US" sz="2000" dirty="0" smtClean="0"/>
              <a:t>Problems also include advice for resolution</a:t>
            </a:r>
          </a:p>
          <a:p>
            <a:pPr lvl="1"/>
            <a:endParaRPr lang="en-US" sz="2000" dirty="0"/>
          </a:p>
        </p:txBody>
      </p:sp>
      <p:pic>
        <p:nvPicPr>
          <p:cNvPr id="4" name="Picture 3"/>
          <p:cNvPicPr>
            <a:picLocks noChangeAspect="1"/>
          </p:cNvPicPr>
          <p:nvPr/>
        </p:nvPicPr>
        <p:blipFill>
          <a:blip r:embed="rId3"/>
          <a:stretch>
            <a:fillRect/>
          </a:stretch>
        </p:blipFill>
        <p:spPr>
          <a:xfrm>
            <a:off x="762000" y="2895600"/>
            <a:ext cx="7467600" cy="3422884"/>
          </a:xfrm>
          <a:prstGeom prst="rect">
            <a:avLst/>
          </a:prstGeom>
          <a:ln>
            <a:solidFill>
              <a:schemeClr val="bg1">
                <a:lumMod val="50000"/>
              </a:schemeClr>
            </a:solidFill>
          </a:ln>
        </p:spPr>
      </p:pic>
    </p:spTree>
    <p:extLst>
      <p:ext uri="{BB962C8B-B14F-4D97-AF65-F5344CB8AC3E}">
        <p14:creationId xmlns:p14="http://schemas.microsoft.com/office/powerpoint/2010/main" val="10966360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SharePoint Health Rules</a:t>
            </a:r>
            <a:endParaRPr lang="en-US" dirty="0"/>
          </a:p>
        </p:txBody>
      </p:sp>
    </p:spTree>
    <p:extLst>
      <p:ext uri="{BB962C8B-B14F-4D97-AF65-F5344CB8AC3E}">
        <p14:creationId xmlns:p14="http://schemas.microsoft.com/office/powerpoint/2010/main" val="4034482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r>
              <a:rPr lang="en-US" dirty="0" smtClean="0"/>
              <a:t>ULS Logging</a:t>
            </a:r>
          </a:p>
          <a:p>
            <a:pPr lvl="0"/>
            <a:r>
              <a:rPr lang="en-US" dirty="0" smtClean="0"/>
              <a:t>Logging Database</a:t>
            </a:r>
          </a:p>
          <a:p>
            <a:r>
              <a:rPr lang="en-US" dirty="0"/>
              <a:t>Health </a:t>
            </a:r>
            <a:r>
              <a:rPr lang="en-US" dirty="0" smtClean="0"/>
              <a:t>Analyzer</a:t>
            </a:r>
            <a:endParaRPr lang="en-US" dirty="0"/>
          </a:p>
          <a:p>
            <a:pPr lvl="0"/>
            <a:r>
              <a:rPr lang="en-US" dirty="0" smtClean="0"/>
              <a:t>Useful Debugging Tools</a:t>
            </a:r>
          </a:p>
        </p:txBody>
      </p:sp>
    </p:spTree>
    <p:extLst>
      <p:ext uri="{BB962C8B-B14F-4D97-AF65-F5344CB8AC3E}">
        <p14:creationId xmlns:p14="http://schemas.microsoft.com/office/powerpoint/2010/main" val="2350365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Service Health</a:t>
            </a:r>
            <a:endParaRPr lang="en-US" dirty="0"/>
          </a:p>
        </p:txBody>
      </p:sp>
      <p:sp>
        <p:nvSpPr>
          <p:cNvPr id="3" name="Content Placeholder 2"/>
          <p:cNvSpPr>
            <a:spLocks noGrp="1"/>
          </p:cNvSpPr>
          <p:nvPr>
            <p:ph idx="1"/>
          </p:nvPr>
        </p:nvSpPr>
        <p:spPr/>
        <p:txBody>
          <a:bodyPr>
            <a:noAutofit/>
          </a:bodyPr>
          <a:lstStyle/>
          <a:p>
            <a:r>
              <a:rPr lang="en-US" sz="2000" dirty="0"/>
              <a:t>The following health rules have been created to help you track the Cache Service (look in the </a:t>
            </a:r>
            <a:r>
              <a:rPr lang="en-US" sz="2000" b="1" dirty="0"/>
              <a:t>Availability</a:t>
            </a:r>
            <a:r>
              <a:rPr lang="en-US" sz="2000" dirty="0"/>
              <a:t> </a:t>
            </a:r>
            <a:r>
              <a:rPr lang="en-US" sz="2000" dirty="0" smtClean="0"/>
              <a:t>section for most):</a:t>
            </a:r>
            <a:endParaRPr lang="en-US" sz="2000" dirty="0"/>
          </a:p>
          <a:p>
            <a:pPr lvl="1"/>
            <a:r>
              <a:rPr lang="en-US" sz="1800" b="1" dirty="0"/>
              <a:t>One of the cache </a:t>
            </a:r>
            <a:r>
              <a:rPr lang="en-US" sz="1800" b="1" dirty="0" smtClean="0"/>
              <a:t>hosts </a:t>
            </a:r>
            <a:r>
              <a:rPr lang="en-US" sz="1800" b="1" dirty="0"/>
              <a:t>in the cluster is down</a:t>
            </a:r>
            <a:r>
              <a:rPr lang="en-US" sz="1800" dirty="0" smtClean="0"/>
              <a:t> (Availability)</a:t>
            </a:r>
          </a:p>
          <a:p>
            <a:pPr lvl="1"/>
            <a:r>
              <a:rPr lang="en-US" sz="1800" b="1" dirty="0"/>
              <a:t>Firewall client settings on the cache host are incorrect</a:t>
            </a:r>
            <a:r>
              <a:rPr lang="en-US" sz="1800" dirty="0" smtClean="0"/>
              <a:t> (Configuration)</a:t>
            </a:r>
          </a:p>
          <a:p>
            <a:pPr lvl="1"/>
            <a:r>
              <a:rPr lang="en-US" sz="1800" b="1" dirty="0" smtClean="0"/>
              <a:t>Cache </a:t>
            </a:r>
            <a:r>
              <a:rPr lang="en-US" sz="1800" b="1" dirty="0"/>
              <a:t>host is in throttled state</a:t>
            </a:r>
            <a:r>
              <a:rPr lang="en-US" sz="1800" dirty="0" smtClean="0"/>
              <a:t> </a:t>
            </a:r>
            <a:r>
              <a:rPr lang="en-US" sz="1800" dirty="0"/>
              <a:t>(Availability)</a:t>
            </a:r>
            <a:endParaRPr lang="en-US" sz="1800" dirty="0" smtClean="0"/>
          </a:p>
          <a:p>
            <a:pPr lvl="1"/>
            <a:r>
              <a:rPr lang="en-US" sz="1800" b="1" dirty="0"/>
              <a:t>The high availability node for SharePoint distributed cache is not available</a:t>
            </a:r>
            <a:r>
              <a:rPr lang="en-US" sz="1800" dirty="0" smtClean="0"/>
              <a:t> </a:t>
            </a:r>
            <a:r>
              <a:rPr lang="en-US" sz="1800" dirty="0"/>
              <a:t>(Availability</a:t>
            </a:r>
            <a:r>
              <a:rPr lang="en-US" sz="1800" dirty="0" smtClean="0"/>
              <a:t>) – happens when there are less than 2 servers running the cache service</a:t>
            </a:r>
          </a:p>
          <a:p>
            <a:pPr lvl="1"/>
            <a:r>
              <a:rPr lang="en-US" sz="1800" b="1" dirty="0" smtClean="0"/>
              <a:t>There exists at least one cache host in the cluster, which SP doesn't know about</a:t>
            </a:r>
            <a:r>
              <a:rPr lang="en-US" sz="1800" dirty="0" smtClean="0"/>
              <a:t> (Configuration) – happens when the cache service is disabled in SharePoint but </a:t>
            </a:r>
            <a:r>
              <a:rPr lang="en-US" sz="1800" dirty="0" err="1" smtClean="0"/>
              <a:t>AppFabricCaching</a:t>
            </a:r>
            <a:r>
              <a:rPr lang="en-US" sz="1800" dirty="0"/>
              <a:t> </a:t>
            </a:r>
            <a:r>
              <a:rPr lang="en-US" sz="1800" dirty="0" smtClean="0"/>
              <a:t>Service is running on the machine</a:t>
            </a:r>
          </a:p>
          <a:p>
            <a:pPr lvl="1"/>
            <a:r>
              <a:rPr lang="en-US" sz="1800" b="1" dirty="0" smtClean="0"/>
              <a:t>Cached </a:t>
            </a:r>
            <a:r>
              <a:rPr lang="en-US" sz="1800" b="1" dirty="0"/>
              <a:t>objects have been evicted</a:t>
            </a:r>
            <a:r>
              <a:rPr lang="en-US" sz="1800" dirty="0" smtClean="0"/>
              <a:t> </a:t>
            </a:r>
            <a:r>
              <a:rPr lang="en-US" sz="1800" dirty="0"/>
              <a:t>(Configuration) </a:t>
            </a:r>
            <a:r>
              <a:rPr lang="en-US" sz="1800" dirty="0" smtClean="0"/>
              <a:t>– indicates </a:t>
            </a:r>
            <a:r>
              <a:rPr lang="en-US" sz="1800" dirty="0"/>
              <a:t>eviction </a:t>
            </a:r>
            <a:r>
              <a:rPr lang="en-US" sz="1800" dirty="0" smtClean="0"/>
              <a:t>happened across </a:t>
            </a:r>
            <a:r>
              <a:rPr lang="en-US" sz="1800" dirty="0"/>
              <a:t>the cache </a:t>
            </a:r>
            <a:r>
              <a:rPr lang="en-US" sz="1800" dirty="0" smtClean="0"/>
              <a:t>cluster.  Not bad in and of itself but may be a clue if it happens frequently and/or there are </a:t>
            </a:r>
            <a:r>
              <a:rPr lang="en-US" sz="1800" dirty="0" err="1" smtClean="0"/>
              <a:t>perf</a:t>
            </a:r>
            <a:r>
              <a:rPr lang="en-US" sz="1800" dirty="0" smtClean="0"/>
              <a:t> issues</a:t>
            </a:r>
            <a:endParaRPr lang="en-US" sz="1800" dirty="0"/>
          </a:p>
        </p:txBody>
      </p:sp>
    </p:spTree>
    <p:extLst>
      <p:ext uri="{BB962C8B-B14F-4D97-AF65-F5344CB8AC3E}">
        <p14:creationId xmlns:p14="http://schemas.microsoft.com/office/powerpoint/2010/main" val="1742395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ULS Logging</a:t>
            </a:r>
          </a:p>
          <a:p>
            <a:pPr lvl="0">
              <a:buFont typeface="Wingdings" panose="05000000000000000000" pitchFamily="2" charset="2"/>
              <a:buChar char="ü"/>
            </a:pPr>
            <a:r>
              <a:rPr lang="en-US" dirty="0" smtClean="0"/>
              <a:t>Logging Database</a:t>
            </a:r>
          </a:p>
          <a:p>
            <a:pPr>
              <a:buFont typeface="Wingdings" panose="05000000000000000000" pitchFamily="2" charset="2"/>
              <a:buChar char="ü"/>
            </a:pPr>
            <a:r>
              <a:rPr lang="en-US" dirty="0"/>
              <a:t>Health </a:t>
            </a:r>
            <a:r>
              <a:rPr lang="en-US" dirty="0" smtClean="0"/>
              <a:t>Analyzer</a:t>
            </a:r>
            <a:endParaRPr lang="en-US" dirty="0"/>
          </a:p>
          <a:p>
            <a:pPr lvl="0">
              <a:buFont typeface="Wingdings" panose="05000000000000000000" pitchFamily="2" charset="2"/>
              <a:buChar char="Ø"/>
            </a:pPr>
            <a:r>
              <a:rPr lang="en-US" dirty="0" smtClean="0"/>
              <a:t>Useful Debugging Tools</a:t>
            </a:r>
          </a:p>
        </p:txBody>
      </p:sp>
    </p:spTree>
    <p:extLst>
      <p:ext uri="{BB962C8B-B14F-4D97-AF65-F5344CB8AC3E}">
        <p14:creationId xmlns:p14="http://schemas.microsoft.com/office/powerpoint/2010/main" val="1677250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Useful Debugging </a:t>
            </a:r>
            <a:r>
              <a:rPr lang="en-US" dirty="0" smtClean="0"/>
              <a:t>Tools</a:t>
            </a:r>
            <a:endParaRPr lang="en-US" dirty="0"/>
          </a:p>
        </p:txBody>
      </p:sp>
      <p:sp>
        <p:nvSpPr>
          <p:cNvPr id="3" name="Content Placeholder 2"/>
          <p:cNvSpPr>
            <a:spLocks noGrp="1"/>
          </p:cNvSpPr>
          <p:nvPr>
            <p:ph idx="1"/>
          </p:nvPr>
        </p:nvSpPr>
        <p:spPr/>
        <p:txBody>
          <a:bodyPr/>
          <a:lstStyle/>
          <a:p>
            <a:r>
              <a:rPr lang="en-US" dirty="0" smtClean="0"/>
              <a:t>The Developer Dashboard</a:t>
            </a:r>
          </a:p>
          <a:p>
            <a:r>
              <a:rPr lang="en-US" dirty="0" smtClean="0"/>
              <a:t>The IE Developer Tools {F12}</a:t>
            </a:r>
          </a:p>
          <a:p>
            <a:r>
              <a:rPr lang="en-US" dirty="0" smtClean="0"/>
              <a:t>Fiddler</a:t>
            </a:r>
          </a:p>
          <a:p>
            <a:r>
              <a:rPr lang="en-US" dirty="0" smtClean="0"/>
              <a:t>SQL Profiler</a:t>
            </a:r>
            <a:endParaRPr lang="en-US" dirty="0"/>
          </a:p>
        </p:txBody>
      </p:sp>
    </p:spTree>
    <p:extLst>
      <p:ext uri="{BB962C8B-B14F-4D97-AF65-F5344CB8AC3E}">
        <p14:creationId xmlns:p14="http://schemas.microsoft.com/office/powerpoint/2010/main" val="3623455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Dashboard Details</a:t>
            </a:r>
            <a:endParaRPr lang="en-US" dirty="0"/>
          </a:p>
        </p:txBody>
      </p:sp>
      <p:sp>
        <p:nvSpPr>
          <p:cNvPr id="3" name="Content Placeholder 2"/>
          <p:cNvSpPr>
            <a:spLocks noGrp="1"/>
          </p:cNvSpPr>
          <p:nvPr>
            <p:ph idx="1"/>
          </p:nvPr>
        </p:nvSpPr>
        <p:spPr/>
        <p:txBody>
          <a:bodyPr>
            <a:normAutofit/>
          </a:bodyPr>
          <a:lstStyle/>
          <a:p>
            <a:r>
              <a:rPr lang="en-US" dirty="0" smtClean="0"/>
              <a:t>Introduced in SharePoint 2010</a:t>
            </a:r>
          </a:p>
          <a:p>
            <a:pPr lvl="1"/>
            <a:r>
              <a:rPr lang="en-US" dirty="0" smtClean="0"/>
              <a:t>Showed only information about current request</a:t>
            </a:r>
          </a:p>
          <a:p>
            <a:r>
              <a:rPr lang="en-US" dirty="0" smtClean="0"/>
              <a:t>SharePoint 2013 improvements</a:t>
            </a:r>
          </a:p>
          <a:p>
            <a:pPr lvl="1"/>
            <a:r>
              <a:rPr lang="en-US" dirty="0" smtClean="0"/>
              <a:t>Shows requests from start of dashboard session </a:t>
            </a:r>
          </a:p>
          <a:p>
            <a:pPr lvl="1"/>
            <a:r>
              <a:rPr lang="en-US" dirty="0" smtClean="0"/>
              <a:t>Surfaced as a popup window</a:t>
            </a:r>
          </a:p>
          <a:p>
            <a:r>
              <a:rPr lang="en-US" dirty="0" smtClean="0"/>
              <a:t>Diagnostic data shown (per request):</a:t>
            </a:r>
          </a:p>
          <a:p>
            <a:pPr marL="0" indent="0">
              <a:buNone/>
            </a:pPr>
            <a:endParaRPr lang="en-US" dirty="0" smtClean="0"/>
          </a:p>
        </p:txBody>
      </p:sp>
      <p:graphicFrame>
        <p:nvGraphicFramePr>
          <p:cNvPr id="5" name="Table 4"/>
          <p:cNvGraphicFramePr>
            <a:graphicFrameLocks noGrp="1"/>
          </p:cNvGraphicFramePr>
          <p:nvPr>
            <p:extLst/>
          </p:nvPr>
        </p:nvGraphicFramePr>
        <p:xfrm>
          <a:off x="1181100" y="4495800"/>
          <a:ext cx="6781801" cy="1854200"/>
        </p:xfrm>
        <a:graphic>
          <a:graphicData uri="http://schemas.openxmlformats.org/drawingml/2006/table">
            <a:tbl>
              <a:tblPr bandRow="1">
                <a:tableStyleId>{5C22544A-7EE6-4342-B048-85BDC9FD1C3A}</a:tableStyleId>
              </a:tblPr>
              <a:tblGrid>
                <a:gridCol w="3814763"/>
                <a:gridCol w="2967038"/>
              </a:tblGrid>
              <a:tr h="370840">
                <a:tc>
                  <a:txBody>
                    <a:bodyPr/>
                    <a:lstStyle/>
                    <a:p>
                      <a:r>
                        <a:rPr lang="en-US" dirty="0" smtClean="0"/>
                        <a:t>Server Information</a:t>
                      </a:r>
                      <a:endParaRPr lang="en-US" dirty="0"/>
                    </a:p>
                  </a:txBody>
                  <a:tcPr/>
                </a:tc>
                <a:tc>
                  <a:txBody>
                    <a:bodyPr/>
                    <a:lstStyle/>
                    <a:p>
                      <a:r>
                        <a:rPr lang="en-US" dirty="0" smtClean="0"/>
                        <a:t>Service Calls</a:t>
                      </a:r>
                      <a:endParaRPr lang="en-US" dirty="0"/>
                    </a:p>
                  </a:txBody>
                  <a:tcPr/>
                </a:tc>
              </a:tr>
              <a:tr h="370840">
                <a:tc>
                  <a:txBody>
                    <a:bodyPr/>
                    <a:lstStyle/>
                    <a:p>
                      <a:r>
                        <a:rPr lang="en-US" dirty="0" smtClean="0"/>
                        <a:t>Scopes</a:t>
                      </a:r>
                      <a:endParaRPr lang="en-US" dirty="0"/>
                    </a:p>
                  </a:txBody>
                  <a:tcPr/>
                </a:tc>
                <a:tc>
                  <a:txBody>
                    <a:bodyPr/>
                    <a:lstStyle/>
                    <a:p>
                      <a:r>
                        <a:rPr lang="en-US" dirty="0" smtClean="0"/>
                        <a:t>ULS Entries</a:t>
                      </a:r>
                      <a:r>
                        <a:rPr lang="en-US" baseline="0" dirty="0" smtClean="0"/>
                        <a:t> (new)</a:t>
                      </a:r>
                      <a:endParaRPr lang="en-US" dirty="0"/>
                    </a:p>
                  </a:txBody>
                  <a:tcPr/>
                </a:tc>
              </a:tr>
              <a:tr h="370840">
                <a:tc>
                  <a:txBody>
                    <a:bodyPr/>
                    <a:lstStyle/>
                    <a:p>
                      <a:r>
                        <a:rPr lang="en-US" dirty="0" smtClean="0"/>
                        <a:t>SQL Queries from SharePoint API</a:t>
                      </a:r>
                      <a:endParaRPr lang="en-US" dirty="0"/>
                    </a:p>
                  </a:txBody>
                  <a:tcPr/>
                </a:tc>
                <a:tc>
                  <a:txBody>
                    <a:bodyPr/>
                    <a:lstStyle/>
                    <a:p>
                      <a:r>
                        <a:rPr lang="en-US" dirty="0" smtClean="0"/>
                        <a:t>Cache Calls (new)</a:t>
                      </a:r>
                    </a:p>
                  </a:txBody>
                  <a:tcPr/>
                </a:tc>
              </a:tr>
              <a:tr h="370840">
                <a:tc>
                  <a:txBody>
                    <a:bodyPr/>
                    <a:lstStyle/>
                    <a:p>
                      <a:r>
                        <a:rPr lang="en-US" dirty="0" err="1" smtClean="0"/>
                        <a:t>SPRequests</a:t>
                      </a:r>
                      <a:endParaRPr lang="en-US" dirty="0"/>
                    </a:p>
                  </a:txBody>
                  <a:tcPr/>
                </a:tc>
                <a:tc>
                  <a:txBody>
                    <a:bodyPr/>
                    <a:lstStyle/>
                    <a:p>
                      <a:r>
                        <a:rPr lang="en-US" dirty="0" smtClean="0"/>
                        <a:t>Animation details (new)</a:t>
                      </a:r>
                      <a:endParaRPr lang="en-US" dirty="0"/>
                    </a:p>
                  </a:txBody>
                  <a:tcPr/>
                </a:tc>
              </a:tr>
              <a:tr h="370840">
                <a:tc>
                  <a:txBody>
                    <a:bodyPr/>
                    <a:lstStyle/>
                    <a:p>
                      <a:r>
                        <a:rPr lang="en-US" dirty="0" smtClean="0"/>
                        <a:t>Asserts</a:t>
                      </a:r>
                      <a:endParaRPr lang="en-US" dirty="0"/>
                    </a:p>
                  </a:txBody>
                  <a:tcPr/>
                </a:tc>
                <a:tc>
                  <a:txBody>
                    <a:bodyPr/>
                    <a:lstStyle/>
                    <a:p>
                      <a:r>
                        <a:rPr lang="en-US" dirty="0" smtClean="0"/>
                        <a:t>MDS</a:t>
                      </a:r>
                      <a:r>
                        <a:rPr lang="en-US" baseline="0" dirty="0" smtClean="0"/>
                        <a:t> details (new)</a:t>
                      </a:r>
                      <a:endParaRPr lang="en-US" dirty="0"/>
                    </a:p>
                  </a:txBody>
                  <a:tcPr/>
                </a:tc>
              </a:tr>
            </a:tbl>
          </a:graphicData>
        </a:graphic>
      </p:graphicFrame>
    </p:spTree>
    <p:extLst>
      <p:ext uri="{BB962C8B-B14F-4D97-AF65-F5344CB8AC3E}">
        <p14:creationId xmlns:p14="http://schemas.microsoft.com/office/powerpoint/2010/main" val="3398545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Developer Dashboard</a:t>
            </a:r>
            <a:endParaRPr lang="en-US" dirty="0"/>
          </a:p>
        </p:txBody>
      </p:sp>
      <p:pic>
        <p:nvPicPr>
          <p:cNvPr id="5" name="Picture 4"/>
          <p:cNvPicPr>
            <a:picLocks noChangeAspect="1"/>
          </p:cNvPicPr>
          <p:nvPr/>
        </p:nvPicPr>
        <p:blipFill>
          <a:blip r:embed="rId2"/>
          <a:stretch>
            <a:fillRect/>
          </a:stretch>
        </p:blipFill>
        <p:spPr>
          <a:xfrm>
            <a:off x="1394178" y="1143000"/>
            <a:ext cx="6355644" cy="5551886"/>
          </a:xfrm>
          <a:prstGeom prst="rect">
            <a:avLst/>
          </a:prstGeom>
        </p:spPr>
      </p:pic>
    </p:spTree>
    <p:extLst>
      <p:ext uri="{BB962C8B-B14F-4D97-AF65-F5344CB8AC3E}">
        <p14:creationId xmlns:p14="http://schemas.microsoft.com/office/powerpoint/2010/main" val="2636322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&amp; Using Developer Dashboard</a:t>
            </a:r>
            <a:endParaRPr lang="en-US" dirty="0"/>
          </a:p>
        </p:txBody>
      </p:sp>
      <p:sp>
        <p:nvSpPr>
          <p:cNvPr id="3" name="Content Placeholder 2"/>
          <p:cNvSpPr>
            <a:spLocks noGrp="1"/>
          </p:cNvSpPr>
          <p:nvPr>
            <p:ph idx="1"/>
          </p:nvPr>
        </p:nvSpPr>
        <p:spPr/>
        <p:txBody>
          <a:bodyPr>
            <a:normAutofit/>
          </a:bodyPr>
          <a:lstStyle/>
          <a:p>
            <a:r>
              <a:rPr lang="en-US" dirty="0" smtClean="0"/>
              <a:t>Must </a:t>
            </a:r>
            <a:r>
              <a:rPr lang="en-US" dirty="0"/>
              <a:t>be enabled via API:</a:t>
            </a:r>
          </a:p>
          <a:p>
            <a:endParaRPr lang="en-US" dirty="0"/>
          </a:p>
          <a:p>
            <a:endParaRPr lang="en-US" dirty="0"/>
          </a:p>
          <a:p>
            <a:endParaRPr lang="en-US" dirty="0" smtClean="0"/>
          </a:p>
          <a:p>
            <a:r>
              <a:rPr lang="en-US" dirty="0" smtClean="0"/>
              <a:t>Display </a:t>
            </a:r>
            <a:r>
              <a:rPr lang="en-US" dirty="0"/>
              <a:t>mode </a:t>
            </a:r>
            <a:r>
              <a:rPr lang="en-US" dirty="0" err="1"/>
              <a:t>OnDemand</a:t>
            </a:r>
            <a:r>
              <a:rPr lang="en-US" dirty="0"/>
              <a:t> </a:t>
            </a:r>
            <a:r>
              <a:rPr lang="en-US" dirty="0" smtClean="0"/>
              <a:t>deprecated</a:t>
            </a:r>
          </a:p>
          <a:p>
            <a:pPr lvl="1"/>
            <a:r>
              <a:rPr lang="en-US" dirty="0" smtClean="0"/>
              <a:t>Default = Off</a:t>
            </a:r>
            <a:endParaRPr lang="en-US" dirty="0"/>
          </a:p>
          <a:p>
            <a:r>
              <a:rPr lang="en-US" dirty="0"/>
              <a:t>Requires </a:t>
            </a:r>
            <a:r>
              <a:rPr lang="en-US" b="1" dirty="0"/>
              <a:t>Usage &amp; Health Data Collection Service Application</a:t>
            </a:r>
            <a:r>
              <a:rPr lang="en-US" dirty="0"/>
              <a:t> instance, otherwise shows no </a:t>
            </a:r>
            <a:r>
              <a:rPr lang="en-US" dirty="0" smtClean="0"/>
              <a:t>data	</a:t>
            </a:r>
          </a:p>
        </p:txBody>
      </p:sp>
      <p:pic>
        <p:nvPicPr>
          <p:cNvPr id="4" name="Picture 3"/>
          <p:cNvPicPr>
            <a:picLocks noChangeAspect="1"/>
          </p:cNvPicPr>
          <p:nvPr/>
        </p:nvPicPr>
        <p:blipFill>
          <a:blip r:embed="rId2"/>
          <a:stretch>
            <a:fillRect/>
          </a:stretch>
        </p:blipFill>
        <p:spPr>
          <a:xfrm>
            <a:off x="556529" y="2209800"/>
            <a:ext cx="8030943" cy="990600"/>
          </a:xfrm>
          <a:prstGeom prst="rect">
            <a:avLst/>
          </a:prstGeom>
          <a:ln>
            <a:solidFill>
              <a:schemeClr val="bg1">
                <a:lumMod val="75000"/>
              </a:schemeClr>
            </a:solidFill>
          </a:ln>
          <a:effectLst/>
        </p:spPr>
      </p:pic>
    </p:spTree>
    <p:extLst>
      <p:ext uri="{BB962C8B-B14F-4D97-AF65-F5344CB8AC3E}">
        <p14:creationId xmlns:p14="http://schemas.microsoft.com/office/powerpoint/2010/main" val="21335262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Developer Dashboard</a:t>
            </a:r>
            <a:endParaRPr lang="en-US" dirty="0"/>
          </a:p>
        </p:txBody>
      </p:sp>
    </p:spTree>
    <p:extLst>
      <p:ext uri="{BB962C8B-B14F-4D97-AF65-F5344CB8AC3E}">
        <p14:creationId xmlns:p14="http://schemas.microsoft.com/office/powerpoint/2010/main" val="2294057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86542" y="2667000"/>
            <a:ext cx="3984448" cy="1738313"/>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Using the IE Developer Tools</a:t>
            </a:r>
            <a:endParaRPr lang="en-US" dirty="0"/>
          </a:p>
        </p:txBody>
      </p:sp>
      <p:sp>
        <p:nvSpPr>
          <p:cNvPr id="10" name="Content Placeholder 9"/>
          <p:cNvSpPr>
            <a:spLocks noGrp="1"/>
          </p:cNvSpPr>
          <p:nvPr>
            <p:ph idx="1"/>
          </p:nvPr>
        </p:nvSpPr>
        <p:spPr/>
        <p:txBody>
          <a:bodyPr/>
          <a:lstStyle/>
          <a:p>
            <a:r>
              <a:rPr lang="en-US" dirty="0" smtClean="0"/>
              <a:t>Debugging tool built into IE</a:t>
            </a:r>
          </a:p>
          <a:p>
            <a:pPr lvl="1"/>
            <a:r>
              <a:rPr lang="en-US" dirty="0" smtClean="0"/>
              <a:t>Inspect HTML, CSS, JavaScript, HTTP requests</a:t>
            </a:r>
          </a:p>
        </p:txBody>
      </p:sp>
      <p:pic>
        <p:nvPicPr>
          <p:cNvPr id="5" name="Picture 4"/>
          <p:cNvPicPr>
            <a:picLocks noChangeAspect="1"/>
          </p:cNvPicPr>
          <p:nvPr/>
        </p:nvPicPr>
        <p:blipFill>
          <a:blip r:embed="rId4"/>
          <a:stretch>
            <a:fillRect/>
          </a:stretch>
        </p:blipFill>
        <p:spPr>
          <a:xfrm>
            <a:off x="1066800" y="3598485"/>
            <a:ext cx="7474738" cy="3030915"/>
          </a:xfrm>
          <a:prstGeom prst="rect">
            <a:avLst/>
          </a:prstGeom>
          <a:ln>
            <a:solidFill>
              <a:schemeClr val="bg1">
                <a:lumMod val="50000"/>
              </a:schemeClr>
            </a:solidFill>
          </a:ln>
        </p:spPr>
      </p:pic>
      <p:cxnSp>
        <p:nvCxnSpPr>
          <p:cNvPr id="7" name="Straight Arrow Connector 6"/>
          <p:cNvCxnSpPr/>
          <p:nvPr/>
        </p:nvCxnSpPr>
        <p:spPr>
          <a:xfrm>
            <a:off x="4370990" y="3352800"/>
            <a:ext cx="680258"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5905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Profiler</a:t>
            </a:r>
            <a:endParaRPr lang="en-US" dirty="0"/>
          </a:p>
        </p:txBody>
      </p:sp>
      <p:sp>
        <p:nvSpPr>
          <p:cNvPr id="3" name="Content Placeholder 2"/>
          <p:cNvSpPr>
            <a:spLocks noGrp="1"/>
          </p:cNvSpPr>
          <p:nvPr>
            <p:ph idx="1"/>
          </p:nvPr>
        </p:nvSpPr>
        <p:spPr/>
        <p:txBody>
          <a:bodyPr/>
          <a:lstStyle/>
          <a:p>
            <a:r>
              <a:rPr lang="en-US" smtClean="0"/>
              <a:t>Analysis/Profiling  tool built-in SQL Server</a:t>
            </a:r>
          </a:p>
          <a:p>
            <a:pPr lvl="1"/>
            <a:r>
              <a:rPr lang="en-US" smtClean="0"/>
              <a:t>Monitor SharePoint interacting with SQL Server</a:t>
            </a:r>
          </a:p>
          <a:p>
            <a:pPr lvl="1"/>
            <a:r>
              <a:rPr lang="en-US" smtClean="0"/>
              <a:t>Detect log in errors and access denied errors</a:t>
            </a:r>
            <a:endParaRPr lang="en-US" dirty="0" smtClean="0"/>
          </a:p>
        </p:txBody>
      </p:sp>
      <p:pic>
        <p:nvPicPr>
          <p:cNvPr id="4" name="Picture 3"/>
          <p:cNvPicPr>
            <a:picLocks noChangeAspect="1"/>
          </p:cNvPicPr>
          <p:nvPr/>
        </p:nvPicPr>
        <p:blipFill>
          <a:blip r:embed="rId2"/>
          <a:stretch>
            <a:fillRect/>
          </a:stretch>
        </p:blipFill>
        <p:spPr>
          <a:xfrm>
            <a:off x="153785" y="3238500"/>
            <a:ext cx="1822369" cy="20955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2203368" y="3290456"/>
            <a:ext cx="6864431" cy="3491343"/>
          </a:xfrm>
          <a:prstGeom prst="rect">
            <a:avLst/>
          </a:prstGeom>
        </p:spPr>
      </p:pic>
      <p:cxnSp>
        <p:nvCxnSpPr>
          <p:cNvPr id="6" name="Straight Arrow Connector 5"/>
          <p:cNvCxnSpPr/>
          <p:nvPr/>
        </p:nvCxnSpPr>
        <p:spPr>
          <a:xfrm>
            <a:off x="1218311" y="4353098"/>
            <a:ext cx="1009500" cy="25146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677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Fiddler</a:t>
            </a:r>
            <a:endParaRPr lang="en-US" dirty="0"/>
          </a:p>
        </p:txBody>
      </p:sp>
      <p:sp>
        <p:nvSpPr>
          <p:cNvPr id="3" name="Content Placeholder 2"/>
          <p:cNvSpPr>
            <a:spLocks noGrp="1"/>
          </p:cNvSpPr>
          <p:nvPr>
            <p:ph idx="1"/>
          </p:nvPr>
        </p:nvSpPr>
        <p:spPr/>
        <p:txBody>
          <a:bodyPr/>
          <a:lstStyle/>
          <a:p>
            <a:r>
              <a:rPr lang="en-US" dirty="0" smtClean="0"/>
              <a:t>Fiddler is a popular HTTP debugging proxy</a:t>
            </a:r>
          </a:p>
          <a:p>
            <a:pPr lvl="1"/>
            <a:r>
              <a:rPr lang="en-US" dirty="0" smtClean="0"/>
              <a:t>Free download available on Internet</a:t>
            </a:r>
          </a:p>
        </p:txBody>
      </p:sp>
      <p:pic>
        <p:nvPicPr>
          <p:cNvPr id="4" name="Picture 3"/>
          <p:cNvPicPr>
            <a:picLocks noChangeAspect="1"/>
          </p:cNvPicPr>
          <p:nvPr/>
        </p:nvPicPr>
        <p:blipFill>
          <a:blip r:embed="rId2"/>
          <a:stretch>
            <a:fillRect/>
          </a:stretch>
        </p:blipFill>
        <p:spPr>
          <a:xfrm>
            <a:off x="525087" y="2548635"/>
            <a:ext cx="8093825" cy="4080765"/>
          </a:xfrm>
          <a:prstGeom prst="rect">
            <a:avLst/>
          </a:prstGeom>
        </p:spPr>
      </p:pic>
    </p:spTree>
    <p:extLst>
      <p:ext uri="{BB962C8B-B14F-4D97-AF65-F5344CB8AC3E}">
        <p14:creationId xmlns:p14="http://schemas.microsoft.com/office/powerpoint/2010/main" val="60328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Monitoring Tools in SharePoint 2013</a:t>
            </a:r>
            <a:endParaRPr lang="en-US" dirty="0"/>
          </a:p>
        </p:txBody>
      </p:sp>
      <p:sp>
        <p:nvSpPr>
          <p:cNvPr id="3" name="Content Placeholder 2"/>
          <p:cNvSpPr>
            <a:spLocks noGrp="1"/>
          </p:cNvSpPr>
          <p:nvPr>
            <p:ph idx="1"/>
          </p:nvPr>
        </p:nvSpPr>
        <p:spPr/>
        <p:txBody>
          <a:bodyPr/>
          <a:lstStyle/>
          <a:p>
            <a:r>
              <a:rPr lang="en-US" dirty="0" smtClean="0"/>
              <a:t>Tools for collecting health and usage data</a:t>
            </a:r>
          </a:p>
          <a:p>
            <a:pPr lvl="1"/>
            <a:r>
              <a:rPr lang="en-US" dirty="0" smtClean="0"/>
              <a:t>ULS logs </a:t>
            </a:r>
            <a:r>
              <a:rPr lang="en-US" sz="2000" dirty="0" smtClean="0">
                <a:solidFill>
                  <a:schemeClr val="tx1">
                    <a:lumMod val="50000"/>
                    <a:lumOff val="50000"/>
                  </a:schemeClr>
                </a:solidFill>
              </a:rPr>
              <a:t>(aka. diagnostic logging)</a:t>
            </a:r>
            <a:endParaRPr lang="en-US" dirty="0" smtClean="0">
              <a:solidFill>
                <a:schemeClr val="tx1">
                  <a:lumMod val="50000"/>
                  <a:lumOff val="50000"/>
                </a:schemeClr>
              </a:solidFill>
            </a:endParaRPr>
          </a:p>
          <a:p>
            <a:pPr lvl="1"/>
            <a:r>
              <a:rPr lang="en-US" dirty="0" smtClean="0"/>
              <a:t>Logging Database </a:t>
            </a:r>
            <a:r>
              <a:rPr lang="en-US" sz="2000" dirty="0" smtClean="0">
                <a:solidFill>
                  <a:schemeClr val="tx1">
                    <a:lumMod val="50000"/>
                    <a:lumOff val="50000"/>
                  </a:schemeClr>
                </a:solidFill>
              </a:rPr>
              <a:t>(aka. usage and health data collection)</a:t>
            </a:r>
            <a:endParaRPr lang="en-US" dirty="0" smtClean="0">
              <a:solidFill>
                <a:schemeClr val="tx1">
                  <a:lumMod val="50000"/>
                  <a:lumOff val="50000"/>
                </a:schemeClr>
              </a:solidFill>
            </a:endParaRPr>
          </a:p>
          <a:p>
            <a:r>
              <a:rPr lang="en-US" dirty="0"/>
              <a:t>Tools for </a:t>
            </a:r>
            <a:r>
              <a:rPr lang="en-US" dirty="0" smtClean="0"/>
              <a:t>reporting on health </a:t>
            </a:r>
            <a:r>
              <a:rPr lang="en-US" dirty="0"/>
              <a:t>and usage </a:t>
            </a:r>
            <a:r>
              <a:rPr lang="en-US" dirty="0" smtClean="0"/>
              <a:t>data</a:t>
            </a:r>
          </a:p>
          <a:p>
            <a:pPr lvl="1"/>
            <a:r>
              <a:rPr lang="en-US" dirty="0" smtClean="0"/>
              <a:t>Health Analyzer</a:t>
            </a:r>
          </a:p>
          <a:p>
            <a:pPr lvl="1"/>
            <a:r>
              <a:rPr lang="en-US" dirty="0" smtClean="0"/>
              <a:t>Custom Reports</a:t>
            </a:r>
            <a:endParaRPr lang="en-US" dirty="0"/>
          </a:p>
        </p:txBody>
      </p:sp>
      <p:pic>
        <p:nvPicPr>
          <p:cNvPr id="4" name="Picture 3"/>
          <p:cNvPicPr>
            <a:picLocks noChangeAspect="1"/>
          </p:cNvPicPr>
          <p:nvPr/>
        </p:nvPicPr>
        <p:blipFill>
          <a:blip r:embed="rId2"/>
          <a:stretch>
            <a:fillRect/>
          </a:stretch>
        </p:blipFill>
        <p:spPr>
          <a:xfrm>
            <a:off x="1143000" y="4328965"/>
            <a:ext cx="4572000" cy="2376635"/>
          </a:xfrm>
          <a:prstGeom prst="rect">
            <a:avLst/>
          </a:prstGeom>
          <a:ln>
            <a:solidFill>
              <a:schemeClr val="bg1">
                <a:lumMod val="50000"/>
              </a:schemeClr>
            </a:solidFill>
          </a:ln>
        </p:spPr>
      </p:pic>
    </p:spTree>
    <p:extLst>
      <p:ext uri="{BB962C8B-B14F-4D97-AF65-F5344CB8AC3E}">
        <p14:creationId xmlns:p14="http://schemas.microsoft.com/office/powerpoint/2010/main" val="3160828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ULS Logging</a:t>
            </a:r>
          </a:p>
          <a:p>
            <a:pPr lvl="0">
              <a:buFont typeface="Wingdings" panose="05000000000000000000" pitchFamily="2" charset="2"/>
              <a:buChar char="ü"/>
            </a:pPr>
            <a:r>
              <a:rPr lang="en-US" dirty="0" smtClean="0"/>
              <a:t>Logging Database</a:t>
            </a:r>
          </a:p>
          <a:p>
            <a:pPr>
              <a:buFont typeface="Wingdings" panose="05000000000000000000" pitchFamily="2" charset="2"/>
              <a:buChar char="ü"/>
            </a:pPr>
            <a:r>
              <a:rPr lang="en-US" dirty="0"/>
              <a:t>Health </a:t>
            </a:r>
            <a:r>
              <a:rPr lang="en-US" dirty="0" smtClean="0"/>
              <a:t>Analyzer</a:t>
            </a:r>
            <a:endParaRPr lang="en-US" dirty="0"/>
          </a:p>
          <a:p>
            <a:pPr lvl="0">
              <a:buFont typeface="Wingdings" panose="05000000000000000000" pitchFamily="2" charset="2"/>
              <a:buChar char="ü"/>
            </a:pPr>
            <a:r>
              <a:rPr lang="en-US" dirty="0" smtClean="0"/>
              <a:t>Useful Debugging Tools</a:t>
            </a:r>
          </a:p>
        </p:txBody>
      </p:sp>
    </p:spTree>
    <p:extLst>
      <p:ext uri="{BB962C8B-B14F-4D97-AF65-F5344CB8AC3E}">
        <p14:creationId xmlns:p14="http://schemas.microsoft.com/office/powerpoint/2010/main" val="1297554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Unified Logging Service (ULS)</a:t>
            </a:r>
            <a:endParaRPr lang="en-US" dirty="0"/>
          </a:p>
        </p:txBody>
      </p:sp>
      <p:sp>
        <p:nvSpPr>
          <p:cNvPr id="3" name="Content Placeholder 2"/>
          <p:cNvSpPr>
            <a:spLocks noGrp="1"/>
          </p:cNvSpPr>
          <p:nvPr>
            <p:ph idx="1"/>
          </p:nvPr>
        </p:nvSpPr>
        <p:spPr/>
        <p:txBody>
          <a:bodyPr>
            <a:normAutofit/>
          </a:bodyPr>
          <a:lstStyle/>
          <a:p>
            <a:r>
              <a:rPr lang="en-US" sz="2400" dirty="0" smtClean="0"/>
              <a:t>ULS is SharePoint's built-in diagnostic logging service</a:t>
            </a:r>
          </a:p>
          <a:p>
            <a:pPr lvl="1"/>
            <a:r>
              <a:rPr lang="en-US" sz="2000" dirty="0" smtClean="0"/>
              <a:t>ULS logs stored as compressed text files</a:t>
            </a:r>
          </a:p>
          <a:p>
            <a:pPr lvl="1"/>
            <a:r>
              <a:rPr lang="en-US" sz="2000" dirty="0"/>
              <a:t>Log files stored in </a:t>
            </a:r>
            <a:r>
              <a:rPr lang="en-US" sz="2000" dirty="0" smtClean="0"/>
              <a:t>default location which is configurable</a:t>
            </a:r>
            <a:endParaRPr lang="en-US" sz="2000" dirty="0"/>
          </a:p>
          <a:p>
            <a:pPr marL="682625" lvl="3" indent="0">
              <a:buNone/>
            </a:pPr>
            <a:r>
              <a:rPr lang="en-US" sz="1100" dirty="0"/>
              <a:t>C:\Program Files\Common Files\Microsoft Shared\Web Server Extensions\15\LOGS</a:t>
            </a:r>
          </a:p>
          <a:p>
            <a:pPr lvl="1"/>
            <a:endParaRPr lang="en-US" sz="2000" dirty="0" smtClean="0"/>
          </a:p>
          <a:p>
            <a:pPr lvl="1"/>
            <a:endParaRPr lang="en-US" sz="2000" dirty="0"/>
          </a:p>
          <a:p>
            <a:pPr lvl="1"/>
            <a:endParaRPr lang="en-US" sz="2000" dirty="0" smtClean="0"/>
          </a:p>
          <a:p>
            <a:pPr lvl="1"/>
            <a:endParaRPr lang="en-US" sz="2000" dirty="0"/>
          </a:p>
          <a:p>
            <a:endParaRPr lang="en-US" dirty="0" smtClean="0"/>
          </a:p>
          <a:p>
            <a:pPr lvl="1"/>
            <a:r>
              <a:rPr lang="en-US" sz="2000" dirty="0" smtClean="0"/>
              <a:t>ULS logs notoriously hard to read using notepad.exe</a:t>
            </a:r>
          </a:p>
        </p:txBody>
      </p:sp>
      <p:pic>
        <p:nvPicPr>
          <p:cNvPr id="5" name="Picture 4"/>
          <p:cNvPicPr>
            <a:picLocks noChangeAspect="1"/>
          </p:cNvPicPr>
          <p:nvPr/>
        </p:nvPicPr>
        <p:blipFill>
          <a:blip r:embed="rId2"/>
          <a:stretch>
            <a:fillRect/>
          </a:stretch>
        </p:blipFill>
        <p:spPr>
          <a:xfrm>
            <a:off x="1219200" y="2972284"/>
            <a:ext cx="3581400" cy="1904516"/>
          </a:xfrm>
          <a:prstGeom prst="rect">
            <a:avLst/>
          </a:prstGeom>
        </p:spPr>
      </p:pic>
      <p:pic>
        <p:nvPicPr>
          <p:cNvPr id="7" name="Picture 6"/>
          <p:cNvPicPr>
            <a:picLocks noChangeAspect="1"/>
          </p:cNvPicPr>
          <p:nvPr/>
        </p:nvPicPr>
        <p:blipFill>
          <a:blip r:embed="rId3"/>
          <a:stretch>
            <a:fillRect/>
          </a:stretch>
        </p:blipFill>
        <p:spPr>
          <a:xfrm>
            <a:off x="1216731" y="5334000"/>
            <a:ext cx="6327069" cy="1447799"/>
          </a:xfrm>
          <a:prstGeom prst="rect">
            <a:avLst/>
          </a:prstGeom>
          <a:ln>
            <a:solidFill>
              <a:schemeClr val="bg1">
                <a:lumMod val="50000"/>
              </a:schemeClr>
            </a:solidFill>
          </a:ln>
        </p:spPr>
      </p:pic>
    </p:spTree>
    <p:extLst>
      <p:ext uri="{BB962C8B-B14F-4D97-AF65-F5344CB8AC3E}">
        <p14:creationId xmlns:p14="http://schemas.microsoft.com/office/powerpoint/2010/main" val="3740285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IDs used in ULS Logs</a:t>
            </a:r>
            <a:endParaRPr lang="en-US" dirty="0"/>
          </a:p>
        </p:txBody>
      </p:sp>
      <p:sp>
        <p:nvSpPr>
          <p:cNvPr id="3" name="Content Placeholder 2"/>
          <p:cNvSpPr>
            <a:spLocks noGrp="1"/>
          </p:cNvSpPr>
          <p:nvPr>
            <p:ph idx="1"/>
          </p:nvPr>
        </p:nvSpPr>
        <p:spPr/>
        <p:txBody>
          <a:bodyPr/>
          <a:lstStyle/>
          <a:p>
            <a:r>
              <a:rPr lang="en-US" dirty="0" smtClean="0"/>
              <a:t>ULS logging often adds Correlation IDs</a:t>
            </a:r>
          </a:p>
          <a:p>
            <a:pPr lvl="1"/>
            <a:r>
              <a:rPr lang="en-US" dirty="0" smtClean="0"/>
              <a:t>Special GUID-based column added to log entries</a:t>
            </a:r>
          </a:p>
          <a:p>
            <a:pPr lvl="1"/>
            <a:r>
              <a:rPr lang="en-US" dirty="0" smtClean="0"/>
              <a:t>Correlates all log events for a specific HTTP request</a:t>
            </a:r>
          </a:p>
          <a:p>
            <a:pPr lvl="1"/>
            <a:r>
              <a:rPr lang="en-US" dirty="0"/>
              <a:t>Correlates all log events for a specific </a:t>
            </a:r>
            <a:r>
              <a:rPr lang="en-US" dirty="0" smtClean="0"/>
              <a:t>timer job</a:t>
            </a:r>
            <a:endParaRPr lang="en-US" dirty="0"/>
          </a:p>
          <a:p>
            <a:pPr lvl="1"/>
            <a:r>
              <a:rPr lang="en-US" dirty="0" smtClean="0"/>
              <a:t>Very helpful when troubleshooting errors</a:t>
            </a:r>
          </a:p>
          <a:p>
            <a:pPr lvl="1"/>
            <a:r>
              <a:rPr lang="en-US" dirty="0" smtClean="0"/>
              <a:t>PowerShell can query log for specific Correlation ID</a:t>
            </a:r>
          </a:p>
        </p:txBody>
      </p:sp>
    </p:spTree>
    <p:extLst>
      <p:ext uri="{BB962C8B-B14F-4D97-AF65-F5344CB8AC3E}">
        <p14:creationId xmlns:p14="http://schemas.microsoft.com/office/powerpoint/2010/main" val="92355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ULS Log Collection</a:t>
            </a:r>
            <a:endParaRPr lang="en-US" dirty="0"/>
          </a:p>
        </p:txBody>
      </p:sp>
      <p:sp>
        <p:nvSpPr>
          <p:cNvPr id="3" name="Content Placeholder 2"/>
          <p:cNvSpPr>
            <a:spLocks noGrp="1"/>
          </p:cNvSpPr>
          <p:nvPr>
            <p:ph idx="1"/>
          </p:nvPr>
        </p:nvSpPr>
        <p:spPr/>
        <p:txBody>
          <a:bodyPr/>
          <a:lstStyle/>
          <a:p>
            <a:r>
              <a:rPr lang="en-US" dirty="0" smtClean="0"/>
              <a:t>You can configure what events are logged</a:t>
            </a:r>
          </a:p>
          <a:p>
            <a:pPr lvl="1"/>
            <a:r>
              <a:rPr lang="en-US" dirty="0" smtClean="0"/>
              <a:t>Helpful when troubleshooting problems in production</a:t>
            </a:r>
          </a:p>
          <a:p>
            <a:pPr lvl="1"/>
            <a:r>
              <a:rPr lang="en-US" dirty="0" smtClean="0"/>
              <a:t>Only enable logging on what you want to see</a:t>
            </a:r>
            <a:endParaRPr lang="en-US" dirty="0"/>
          </a:p>
        </p:txBody>
      </p:sp>
      <p:pic>
        <p:nvPicPr>
          <p:cNvPr id="4" name="Picture 3"/>
          <p:cNvPicPr>
            <a:picLocks noChangeAspect="1"/>
          </p:cNvPicPr>
          <p:nvPr/>
        </p:nvPicPr>
        <p:blipFill>
          <a:blip r:embed="rId2"/>
          <a:stretch>
            <a:fillRect/>
          </a:stretch>
        </p:blipFill>
        <p:spPr>
          <a:xfrm>
            <a:off x="1219200" y="2971800"/>
            <a:ext cx="2788920" cy="3395380"/>
          </a:xfrm>
          <a:prstGeom prst="rect">
            <a:avLst/>
          </a:prstGeom>
          <a:ln>
            <a:solidFill>
              <a:schemeClr val="bg1">
                <a:lumMod val="50000"/>
              </a:schemeClr>
            </a:solidFill>
          </a:ln>
        </p:spPr>
      </p:pic>
    </p:spTree>
    <p:extLst>
      <p:ext uri="{BB962C8B-B14F-4D97-AF65-F5344CB8AC3E}">
        <p14:creationId xmlns:p14="http://schemas.microsoft.com/office/powerpoint/2010/main" val="249725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Log Flood Protection Configuration</a:t>
            </a:r>
            <a:endParaRPr lang="en-US" dirty="0"/>
          </a:p>
        </p:txBody>
      </p:sp>
      <p:sp>
        <p:nvSpPr>
          <p:cNvPr id="3" name="Content Placeholder 2"/>
          <p:cNvSpPr>
            <a:spLocks noGrp="1"/>
          </p:cNvSpPr>
          <p:nvPr>
            <p:ph idx="1"/>
          </p:nvPr>
        </p:nvSpPr>
        <p:spPr/>
        <p:txBody>
          <a:bodyPr>
            <a:normAutofit/>
          </a:bodyPr>
          <a:lstStyle/>
          <a:p>
            <a:r>
              <a:rPr lang="en-US" sz="2400" dirty="0"/>
              <a:t>Event Log Flood Protection</a:t>
            </a:r>
          </a:p>
          <a:p>
            <a:pPr lvl="1"/>
            <a:r>
              <a:rPr lang="en-US" sz="2000" dirty="0" smtClean="0"/>
              <a:t>Used to keep </a:t>
            </a:r>
            <a:r>
              <a:rPr lang="en-US" sz="2000" dirty="0"/>
              <a:t>logs </a:t>
            </a:r>
            <a:r>
              <a:rPr lang="en-US" sz="2000" dirty="0" smtClean="0"/>
              <a:t>from getting overloaded</a:t>
            </a:r>
            <a:endParaRPr lang="en-US" sz="2000" dirty="0"/>
          </a:p>
          <a:p>
            <a:pPr lvl="1"/>
            <a:r>
              <a:rPr lang="en-US" sz="2000" dirty="0"/>
              <a:t>Stops recording events when they begin repeating</a:t>
            </a:r>
          </a:p>
          <a:p>
            <a:pPr lvl="1"/>
            <a:r>
              <a:rPr lang="en-US" sz="2000" dirty="0"/>
              <a:t>Resumes recording when conditions return to normal</a:t>
            </a:r>
          </a:p>
          <a:p>
            <a:endParaRPr lang="en-US" sz="2400" dirty="0"/>
          </a:p>
        </p:txBody>
      </p:sp>
      <p:pic>
        <p:nvPicPr>
          <p:cNvPr id="5" name="Picture 4"/>
          <p:cNvPicPr>
            <a:picLocks noChangeAspect="1"/>
          </p:cNvPicPr>
          <p:nvPr/>
        </p:nvPicPr>
        <p:blipFill>
          <a:blip r:embed="rId3"/>
          <a:stretch>
            <a:fillRect/>
          </a:stretch>
        </p:blipFill>
        <p:spPr>
          <a:xfrm>
            <a:off x="1143000" y="3276600"/>
            <a:ext cx="5373702" cy="1828800"/>
          </a:xfrm>
          <a:prstGeom prst="rect">
            <a:avLst/>
          </a:prstGeom>
          <a:ln>
            <a:solidFill>
              <a:schemeClr val="bg1">
                <a:lumMod val="50000"/>
              </a:schemeClr>
            </a:solidFill>
          </a:ln>
        </p:spPr>
      </p:pic>
    </p:spTree>
    <p:extLst>
      <p:ext uri="{BB962C8B-B14F-4D97-AF65-F5344CB8AC3E}">
        <p14:creationId xmlns:p14="http://schemas.microsoft.com/office/powerpoint/2010/main" val="728077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ULS Logs in Production Farms</a:t>
            </a:r>
            <a:endParaRPr lang="en-US" dirty="0"/>
          </a:p>
        </p:txBody>
      </p:sp>
      <p:sp>
        <p:nvSpPr>
          <p:cNvPr id="3" name="Content Placeholder 2"/>
          <p:cNvSpPr>
            <a:spLocks noGrp="1"/>
          </p:cNvSpPr>
          <p:nvPr>
            <p:ph idx="1"/>
          </p:nvPr>
        </p:nvSpPr>
        <p:spPr/>
        <p:txBody>
          <a:bodyPr>
            <a:normAutofit/>
          </a:bodyPr>
          <a:lstStyle/>
          <a:p>
            <a:r>
              <a:rPr lang="en-US" sz="2400" dirty="0" smtClean="0"/>
              <a:t>ULS logs tracked separately for each server</a:t>
            </a:r>
          </a:p>
          <a:p>
            <a:pPr lvl="1"/>
            <a:r>
              <a:rPr lang="en-US" sz="2000" dirty="0" smtClean="0"/>
              <a:t>Logs on a specific server doesn't include all log entries</a:t>
            </a:r>
          </a:p>
          <a:p>
            <a:pPr>
              <a:spcBef>
                <a:spcPts val="1800"/>
              </a:spcBef>
            </a:pPr>
            <a:r>
              <a:rPr lang="en-US" sz="2400" dirty="0" smtClean="0">
                <a:solidFill>
                  <a:schemeClr val="accent1">
                    <a:lumMod val="50000"/>
                  </a:schemeClr>
                </a:solidFill>
              </a:rPr>
              <a:t>Merge-</a:t>
            </a:r>
            <a:r>
              <a:rPr lang="en-US" sz="2400" dirty="0" err="1" smtClean="0">
                <a:solidFill>
                  <a:schemeClr val="accent1">
                    <a:lumMod val="50000"/>
                  </a:schemeClr>
                </a:solidFill>
              </a:rPr>
              <a:t>SPLogFile</a:t>
            </a:r>
            <a:r>
              <a:rPr lang="en-US" sz="2400" dirty="0" smtClean="0"/>
              <a:t> creates farm-wide log file</a:t>
            </a:r>
          </a:p>
          <a:p>
            <a:pPr lvl="1"/>
            <a:r>
              <a:rPr lang="en-US" sz="2000" dirty="0" smtClean="0"/>
              <a:t>Parameters used to filter by area, time window, correlation ID, etc.</a:t>
            </a:r>
          </a:p>
        </p:txBody>
      </p:sp>
      <p:pic>
        <p:nvPicPr>
          <p:cNvPr id="7" name="Picture 6"/>
          <p:cNvPicPr>
            <a:picLocks noChangeAspect="1"/>
          </p:cNvPicPr>
          <p:nvPr/>
        </p:nvPicPr>
        <p:blipFill>
          <a:blip r:embed="rId2"/>
          <a:stretch>
            <a:fillRect/>
          </a:stretch>
        </p:blipFill>
        <p:spPr>
          <a:xfrm>
            <a:off x="892968" y="3429000"/>
            <a:ext cx="7358063" cy="2266661"/>
          </a:xfrm>
          <a:prstGeom prst="rect">
            <a:avLst/>
          </a:prstGeom>
          <a:ln>
            <a:solidFill>
              <a:schemeClr val="bg1">
                <a:lumMod val="50000"/>
              </a:schemeClr>
            </a:solidFill>
          </a:ln>
        </p:spPr>
      </p:pic>
    </p:spTree>
    <p:extLst>
      <p:ext uri="{BB962C8B-B14F-4D97-AF65-F5344CB8AC3E}">
        <p14:creationId xmlns:p14="http://schemas.microsoft.com/office/powerpoint/2010/main" val="3593740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ULS Log Viewer Utility</a:t>
            </a:r>
            <a:endParaRPr lang="en-US" dirty="0"/>
          </a:p>
        </p:txBody>
      </p:sp>
      <p:sp>
        <p:nvSpPr>
          <p:cNvPr id="3" name="Content Placeholder 2"/>
          <p:cNvSpPr>
            <a:spLocks noGrp="1"/>
          </p:cNvSpPr>
          <p:nvPr>
            <p:ph idx="1"/>
          </p:nvPr>
        </p:nvSpPr>
        <p:spPr/>
        <p:txBody>
          <a:bodyPr/>
          <a:lstStyle/>
          <a:p>
            <a:r>
              <a:rPr lang="en-US" dirty="0" smtClean="0"/>
              <a:t>ULS Log Viewer utility available on MSDN site</a:t>
            </a:r>
          </a:p>
          <a:p>
            <a:pPr lvl="1"/>
            <a:r>
              <a:rPr lang="en-US" dirty="0"/>
              <a:t>ULS log files are not very readable</a:t>
            </a:r>
          </a:p>
          <a:p>
            <a:pPr lvl="1"/>
            <a:r>
              <a:rPr lang="en-US" dirty="0" smtClean="0"/>
              <a:t>This utility makes inspecting log files much easier</a:t>
            </a:r>
          </a:p>
          <a:p>
            <a:pPr lvl="1"/>
            <a:r>
              <a:rPr lang="en-US" dirty="0" smtClean="0"/>
              <a:t>Utility can open physical log files or raw log feed</a:t>
            </a:r>
          </a:p>
        </p:txBody>
      </p:sp>
      <p:pic>
        <p:nvPicPr>
          <p:cNvPr id="4" name="Picture 3"/>
          <p:cNvPicPr>
            <a:picLocks noChangeAspect="1"/>
          </p:cNvPicPr>
          <p:nvPr/>
        </p:nvPicPr>
        <p:blipFill>
          <a:blip r:embed="rId3"/>
          <a:stretch>
            <a:fillRect/>
          </a:stretch>
        </p:blipFill>
        <p:spPr>
          <a:xfrm>
            <a:off x="685800" y="3505200"/>
            <a:ext cx="6857999" cy="2664297"/>
          </a:xfrm>
          <a:prstGeom prst="rect">
            <a:avLst/>
          </a:prstGeom>
        </p:spPr>
      </p:pic>
      <p:pic>
        <p:nvPicPr>
          <p:cNvPr id="5" name="Picture 4"/>
          <p:cNvPicPr>
            <a:picLocks noChangeAspect="1"/>
          </p:cNvPicPr>
          <p:nvPr/>
        </p:nvPicPr>
        <p:blipFill>
          <a:blip r:embed="rId4"/>
          <a:stretch>
            <a:fillRect/>
          </a:stretch>
        </p:blipFill>
        <p:spPr>
          <a:xfrm>
            <a:off x="6477000" y="4310062"/>
            <a:ext cx="2420968" cy="2395538"/>
          </a:xfrm>
          <a:prstGeom prst="rect">
            <a:avLst/>
          </a:prstGeom>
        </p:spPr>
      </p:pic>
    </p:spTree>
    <p:extLst>
      <p:ext uri="{BB962C8B-B14F-4D97-AF65-F5344CB8AC3E}">
        <p14:creationId xmlns:p14="http://schemas.microsoft.com/office/powerpoint/2010/main" val="3498486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DC1DE2E8-CBC0-4C94-BE1B-6290512207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A5547237-B119-45CA-BEFC-A2DA2BDB03E7}">
  <ds:schemaRefs>
    <ds:schemaRef ds:uri="http://purl.org/dc/terms/"/>
    <ds:schemaRef ds:uri="http://schemas.openxmlformats.org/package/2006/metadata/core-properties"/>
    <ds:schemaRef ds:uri="http://purl.org/dc/dcmitype/"/>
    <ds:schemaRef ds:uri="http://www.w3.org/XML/1998/namespace"/>
    <ds:schemaRef ds:uri="http://schemas.microsoft.com/office/2006/documentManagement/types"/>
    <ds:schemaRef ds:uri="http://schemas.microsoft.com/office/infopath/2007/PartnerControl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CPT Course Module</Template>
  <TotalTime>3808</TotalTime>
  <Words>1239</Words>
  <Application>Microsoft Office PowerPoint</Application>
  <PresentationFormat>On-screen Show (4:3)</PresentationFormat>
  <Paragraphs>219</Paragraphs>
  <Slides>30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Black</vt:lpstr>
      <vt:lpstr>Calibri</vt:lpstr>
      <vt:lpstr>Lucida Console</vt:lpstr>
      <vt:lpstr>Wingdings</vt:lpstr>
      <vt:lpstr>CPT Course Module</vt:lpstr>
      <vt:lpstr>Health Monitoring and Optimization</vt:lpstr>
      <vt:lpstr>Agenda</vt:lpstr>
      <vt:lpstr>Health Monitoring Tools in SharePoint 2013</vt:lpstr>
      <vt:lpstr>Unified Logging Service (ULS)</vt:lpstr>
      <vt:lpstr>Correlation IDs used in ULS Logs</vt:lpstr>
      <vt:lpstr>Configuring ULS Log Collection</vt:lpstr>
      <vt:lpstr>Event Log Flood Protection Configuration</vt:lpstr>
      <vt:lpstr>Merging ULS Logs in Production Farms</vt:lpstr>
      <vt:lpstr>The ULS Log Viewer Utility</vt:lpstr>
      <vt:lpstr>Using the ULS Log Viewer</vt:lpstr>
      <vt:lpstr>Agenda</vt:lpstr>
      <vt:lpstr>The Logging Database</vt:lpstr>
      <vt:lpstr>Data Collection with the Logging Database</vt:lpstr>
      <vt:lpstr>The Logging Database</vt:lpstr>
      <vt:lpstr>Agenda</vt:lpstr>
      <vt:lpstr>Health Analyzer </vt:lpstr>
      <vt:lpstr>Health Rule Definitions</vt:lpstr>
      <vt:lpstr>Health Analyzer Detected Problems</vt:lpstr>
      <vt:lpstr>Examining SharePoint Health Rules</vt:lpstr>
      <vt:lpstr>Cache Service Health</vt:lpstr>
      <vt:lpstr>Agenda</vt:lpstr>
      <vt:lpstr>Useful Debugging Tools</vt:lpstr>
      <vt:lpstr>Developer Dashboard Details</vt:lpstr>
      <vt:lpstr>Developer Dashboard</vt:lpstr>
      <vt:lpstr>Enabling &amp; Using Developer Dashboard</vt:lpstr>
      <vt:lpstr>Using the Developer Dashboard</vt:lpstr>
      <vt:lpstr>Using the IE Developer Tools</vt:lpstr>
      <vt:lpstr>SQL Profiler</vt:lpstr>
      <vt:lpstr>Fiddler</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Monitoring and Optimization</dc:title>
  <dc:creator>Windows User</dc:creator>
  <cp:lastModifiedBy>Ted Pattison</cp:lastModifiedBy>
  <cp:revision>108</cp:revision>
  <dcterms:created xsi:type="dcterms:W3CDTF">2012-07-07T16:44:54Z</dcterms:created>
  <dcterms:modified xsi:type="dcterms:W3CDTF">2013-03-19T01:21:12Z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