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80" r:id="rId7"/>
    <p:sldId id="292" r:id="rId8"/>
    <p:sldId id="293" r:id="rId9"/>
    <p:sldId id="294" r:id="rId10"/>
    <p:sldId id="295" r:id="rId11"/>
    <p:sldId id="342" r:id="rId12"/>
    <p:sldId id="333" r:id="rId13"/>
    <p:sldId id="300" r:id="rId14"/>
    <p:sldId id="344" r:id="rId15"/>
    <p:sldId id="341" r:id="rId16"/>
    <p:sldId id="301" r:id="rId17"/>
    <p:sldId id="334" r:id="rId18"/>
    <p:sldId id="303" r:id="rId19"/>
    <p:sldId id="304" r:id="rId20"/>
    <p:sldId id="306" r:id="rId21"/>
    <p:sldId id="308" r:id="rId22"/>
    <p:sldId id="335" r:id="rId23"/>
    <p:sldId id="310" r:id="rId24"/>
    <p:sldId id="343" r:id="rId25"/>
    <p:sldId id="311" r:id="rId26"/>
    <p:sldId id="312" r:id="rId27"/>
    <p:sldId id="313" r:id="rId28"/>
    <p:sldId id="314" r:id="rId29"/>
    <p:sldId id="315" r:id="rId30"/>
    <p:sldId id="316" r:id="rId31"/>
    <p:sldId id="317" r:id="rId32"/>
    <p:sldId id="336" r:id="rId33"/>
    <p:sldId id="319" r:id="rId34"/>
    <p:sldId id="320" r:id="rId35"/>
    <p:sldId id="321" r:id="rId36"/>
    <p:sldId id="323" r:id="rId37"/>
    <p:sldId id="324" r:id="rId38"/>
    <p:sldId id="325" r:id="rId39"/>
    <p:sldId id="338" r:id="rId40"/>
    <p:sldId id="339" r:id="rId41"/>
    <p:sldId id="337" r:id="rId42"/>
    <p:sldId id="345" r:id="rId43"/>
    <p:sldId id="318"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80" autoAdjust="0"/>
    <p:restoredTop sz="47521" autoAdjust="0"/>
  </p:normalViewPr>
  <p:slideViewPr>
    <p:cSldViewPr>
      <p:cViewPr varScale="1">
        <p:scale>
          <a:sx n="39" d="100"/>
          <a:sy n="39" d="100"/>
        </p:scale>
        <p:origin x="2602" y="4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115"/>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msdn.microsoft.com/en-us/library/ms721586#_security_hash_gl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steps through the details required to prepare for and install SharePoint Server 2013 in an on-premise environment. There will be an initial discussion of the hardware requirements and software requirements for installing SharePoint 2013. The lecture demonstrates how to create dedicated service accounts in Active Directory and how to run the SharePoint 2013 Prerequisite Installer. This module concludes by showing you how to install SharePoint 2013 and how to create a SharePoint 2013 farm and its configuration database. </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13</a:t>
            </a:fld>
            <a:endParaRPr lang="en-US" dirty="0"/>
          </a:p>
        </p:txBody>
      </p:sp>
    </p:spTree>
    <p:extLst>
      <p:ext uri="{BB962C8B-B14F-4D97-AF65-F5344CB8AC3E}">
        <p14:creationId xmlns:p14="http://schemas.microsoft.com/office/powerpoint/2010/main" val="658709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SharePoint</a:t>
            </a:r>
            <a:r>
              <a:rPr lang="nl-BE" baseline="0" dirty="0" smtClean="0"/>
              <a:t> Server 2013 installation files are compressed in a .exe file. You can extract them by double-clicking the exe, or by executing a command which gives you control over where you extract the files.</a:t>
            </a:r>
          </a:p>
          <a:p>
            <a:endParaRPr lang="nl-BE" baseline="0" dirty="0" smtClean="0"/>
          </a:p>
          <a:p>
            <a:r>
              <a:rPr lang="nl-BE" baseline="0" dirty="0" smtClean="0"/>
              <a:t>There are 2 files that need to be executed for installing SharePoint 2013:</a:t>
            </a:r>
          </a:p>
          <a:p>
            <a:pPr marL="228600" indent="-228600">
              <a:buAutoNum type="arabicPeriod"/>
            </a:pPr>
            <a:r>
              <a:rPr lang="nl-BE" baseline="0" dirty="0" smtClean="0"/>
              <a:t>PrerequisiteInstaller.exe</a:t>
            </a:r>
          </a:p>
          <a:p>
            <a:pPr marL="228600" indent="-228600">
              <a:buAutoNum type="arabicPeriod"/>
            </a:pPr>
            <a:r>
              <a:rPr lang="nl-BE" baseline="0" dirty="0" smtClean="0"/>
              <a:t>Setup.exe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14</a:t>
            </a:fld>
            <a:endParaRPr lang="en-US" dirty="0"/>
          </a:p>
        </p:txBody>
      </p:sp>
    </p:spTree>
    <p:extLst>
      <p:ext uri="{BB962C8B-B14F-4D97-AF65-F5344CB8AC3E}">
        <p14:creationId xmlns:p14="http://schemas.microsoft.com/office/powerpoint/2010/main" val="100682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Notes about running PrerequisiteInstaller.exe </a:t>
            </a:r>
          </a:p>
          <a:p>
            <a:pPr marL="171450" indent="-171450">
              <a:buFont typeface="Arial" pitchFamily="34" charset="0"/>
              <a:buChar char="•"/>
            </a:pPr>
            <a:r>
              <a:rPr lang="en-US" dirty="0" smtClean="0"/>
              <a:t>The </a:t>
            </a:r>
            <a:r>
              <a:rPr lang="en-US" sz="1200" dirty="0" err="1" smtClean="0"/>
              <a:t>PrerequisiteInstaller</a:t>
            </a:r>
            <a:r>
              <a:rPr lang="en-US" sz="1200" dirty="0" smtClean="0"/>
              <a:t> installs all prerequisite</a:t>
            </a:r>
            <a:r>
              <a:rPr lang="en-US" sz="1200" baseline="0" dirty="0" smtClean="0"/>
              <a:t> software prior to installing SharePoint 2013. You can find more about the prerequisite software here: http://technet.microsoft.com/en-us/library/cc262485.aspx#section5</a:t>
            </a:r>
            <a:endParaRPr lang="en-US" sz="1200" dirty="0" smtClean="0"/>
          </a:p>
          <a:p>
            <a:pPr marL="171450" indent="-171450">
              <a:buFont typeface="Arial" pitchFamily="34" charset="0"/>
              <a:buChar char="•"/>
            </a:pPr>
            <a:r>
              <a:rPr lang="en-US" dirty="0" smtClean="0"/>
              <a:t>The server should be connected to the Internet when running </a:t>
            </a:r>
            <a:r>
              <a:rPr lang="en-US" sz="1200" dirty="0" smtClean="0"/>
              <a:t>PrerequisiteInstaller.exe, because it download</a:t>
            </a:r>
            <a:r>
              <a:rPr lang="en-US" sz="1200" baseline="0" dirty="0" smtClean="0"/>
              <a:t> the required software prior to installing it.</a:t>
            </a:r>
          </a:p>
          <a:p>
            <a:pPr marL="171450" indent="-171450">
              <a:buFont typeface="Arial" pitchFamily="34" charset="0"/>
              <a:buChar char="•"/>
            </a:pPr>
            <a:r>
              <a:rPr lang="en-US" sz="1200" dirty="0" smtClean="0"/>
              <a:t>Reboot the server machine after </a:t>
            </a:r>
            <a:r>
              <a:rPr lang="en-US" dirty="0" smtClean="0"/>
              <a:t>running </a:t>
            </a:r>
            <a:r>
              <a:rPr lang="en-US" sz="1200" dirty="0" smtClean="0"/>
              <a:t>PrerequisiteInstaller.exe (even though you are not prompted to do so)</a:t>
            </a:r>
          </a:p>
          <a:p>
            <a:pPr marL="171450" indent="-171450">
              <a:buFont typeface="Arial" pitchFamily="34" charset="0"/>
              <a:buChar char="•"/>
            </a:pPr>
            <a:r>
              <a:rPr lang="en-US" sz="1200" dirty="0" smtClean="0"/>
              <a:t>PrerequisiteInstaller.exe does not work on Windows 7 so</a:t>
            </a:r>
            <a:r>
              <a:rPr lang="en-US" sz="1200" baseline="0" dirty="0" smtClean="0"/>
              <a:t> prerequisites must be installed by hand.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3282889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After installing</a:t>
            </a:r>
            <a:r>
              <a:rPr lang="nl-BE" baseline="0" dirty="0" smtClean="0"/>
              <a:t> the prerequisites and rebooting the server, you are ready to run the setup.exe to start the installation of SharePoint 2013.</a:t>
            </a:r>
          </a:p>
          <a:p>
            <a:endParaRPr lang="nl-BE" baseline="0" dirty="0" smtClean="0"/>
          </a:p>
          <a:p>
            <a:r>
              <a:rPr lang="nl-BE" baseline="0" dirty="0" smtClean="0"/>
              <a:t>Beware of requesting the product key for the appropriate version.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16</a:t>
            </a:fld>
            <a:endParaRPr lang="en-US" dirty="0"/>
          </a:p>
        </p:txBody>
      </p:sp>
    </p:spTree>
    <p:extLst>
      <p:ext uri="{BB962C8B-B14F-4D97-AF65-F5344CB8AC3E}">
        <p14:creationId xmlns:p14="http://schemas.microsoft.com/office/powerpoint/2010/main" val="316802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choosing</a:t>
            </a:r>
            <a:r>
              <a:rPr lang="en-US" sz="1200" baseline="0" dirty="0" smtClean="0"/>
              <a:t> for the </a:t>
            </a:r>
            <a:r>
              <a:rPr lang="en-US" sz="1200" b="1" baseline="0" dirty="0" smtClean="0"/>
              <a:t>Farm Install</a:t>
            </a:r>
            <a:r>
              <a:rPr lang="en-US" sz="1200" baseline="0" dirty="0" smtClean="0"/>
              <a:t>, you can choose between </a:t>
            </a:r>
            <a:r>
              <a:rPr lang="en-US" sz="1200" b="1" baseline="0" dirty="0" smtClean="0"/>
              <a:t>Complete</a:t>
            </a:r>
            <a:r>
              <a:rPr lang="en-US" sz="1200" baseline="0" dirty="0" smtClean="0"/>
              <a:t> and </a:t>
            </a:r>
            <a:r>
              <a:rPr lang="en-US" sz="1200" b="1" baseline="0" dirty="0" smtClean="0"/>
              <a:t>Standalone</a:t>
            </a:r>
            <a:r>
              <a:rPr lang="en-US" sz="1200" baseline="0" dirty="0" smtClean="0"/>
              <a:t>. It is recommended to choose the </a:t>
            </a:r>
            <a:r>
              <a:rPr lang="en-US" sz="1200" b="1" baseline="0" dirty="0" smtClean="0"/>
              <a:t>Complete</a:t>
            </a:r>
            <a:r>
              <a:rPr lang="en-US" sz="1200" baseline="0" dirty="0" smtClean="0"/>
              <a:t> install because it installs all components.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it is possible to install just Web server components using Windows PowerShell scripting.</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17</a:t>
            </a:fld>
            <a:endParaRPr lang="en-US" dirty="0"/>
          </a:p>
        </p:txBody>
      </p:sp>
    </p:spTree>
    <p:extLst>
      <p:ext uri="{BB962C8B-B14F-4D97-AF65-F5344CB8AC3E}">
        <p14:creationId xmlns:p14="http://schemas.microsoft.com/office/powerpoint/2010/main" val="1832630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18</a:t>
            </a:fld>
            <a:endParaRPr lang="en-US" dirty="0"/>
          </a:p>
        </p:txBody>
      </p:sp>
    </p:spTree>
    <p:extLst>
      <p:ext uri="{BB962C8B-B14F-4D97-AF65-F5344CB8AC3E}">
        <p14:creationId xmlns:p14="http://schemas.microsoft.com/office/powerpoint/2010/main" val="323464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the installation completes,</a:t>
            </a:r>
            <a:r>
              <a:rPr lang="nl-BE" baseline="0" dirty="0" smtClean="0"/>
              <a:t> you are asked if you want to start the Configuration Wizard. You can start it from within the last page of the Installation Wizard or by using the PSCONFIG.EXE.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19</a:t>
            </a:fld>
            <a:endParaRPr lang="en-US" dirty="0"/>
          </a:p>
        </p:txBody>
      </p:sp>
    </p:spTree>
    <p:extLst>
      <p:ext uri="{BB962C8B-B14F-4D97-AF65-F5344CB8AC3E}">
        <p14:creationId xmlns:p14="http://schemas.microsoft.com/office/powerpoint/2010/main" val="127021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SharePoint Server 2013 </a:t>
            </a:r>
            <a:r>
              <a:rPr lang="en-US" dirty="0" smtClean="0"/>
              <a:t>adds many PowerShell cmdlets for SharePoint administration through a PowerShell snap-in provider named </a:t>
            </a:r>
            <a:r>
              <a:rPr lang="en-US" b="1" dirty="0" err="1" smtClean="0"/>
              <a:t>Microsoft.SharePoint.PowerShell</a:t>
            </a:r>
            <a:r>
              <a:rPr lang="en-US" dirty="0" smtClean="0"/>
              <a:t>. The SharePoint cmdlets cannot be called until the SharePoint snap-in has been loaded. If you use a standard PowerShell console windows of the PowerShell ISE, you must explicitly load the snap-in using a call to Add-</a:t>
            </a:r>
            <a:r>
              <a:rPr lang="en-US" dirty="0" err="1" smtClean="0"/>
              <a:t>PSSnapin</a:t>
            </a:r>
            <a:r>
              <a:rPr lang="en-US" dirty="0" smtClean="0"/>
              <a:t>.</a:t>
            </a:r>
            <a:r>
              <a:rPr lang="en-US" baseline="0" dirty="0" smtClean="0"/>
              <a:t> When you start the SharePoint 2013 Management Shell, the snap-in is automatically loaded behind the scenes as the console windows is initialized.</a:t>
            </a:r>
            <a:endParaRPr lang="en-US" dirty="0" smtClean="0"/>
          </a:p>
        </p:txBody>
      </p:sp>
    </p:spTree>
    <p:extLst>
      <p:ext uri="{BB962C8B-B14F-4D97-AF65-F5344CB8AC3E}">
        <p14:creationId xmlns:p14="http://schemas.microsoft.com/office/powerpoint/2010/main" val="3954895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Configuration Wizard</a:t>
            </a:r>
            <a:r>
              <a:rPr lang="nl-BE" baseline="0" dirty="0" smtClean="0"/>
              <a:t> will walk you through the creation of the different parts that make up the new SharePoint 2013 farm and configuration database.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21</a:t>
            </a:fld>
            <a:endParaRPr lang="en-US" dirty="0"/>
          </a:p>
        </p:txBody>
      </p:sp>
    </p:spTree>
    <p:extLst>
      <p:ext uri="{BB962C8B-B14F-4D97-AF65-F5344CB8AC3E}">
        <p14:creationId xmlns:p14="http://schemas.microsoft.com/office/powerpoint/2010/main" val="308072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the Configuration</a:t>
            </a:r>
            <a:r>
              <a:rPr lang="nl-BE" baseline="0" dirty="0" smtClean="0"/>
              <a:t> Wizard runs on the first server, choose </a:t>
            </a:r>
            <a:r>
              <a:rPr lang="nl-BE" b="1" baseline="0" dirty="0" smtClean="0"/>
              <a:t>Create a new server farm</a:t>
            </a:r>
            <a:r>
              <a:rPr lang="nl-BE" baseline="0" dirty="0" smtClean="0"/>
              <a:t>. This creates the configuration database. When you install and configure SharePoint 2013 on additional web servers, you can choose the </a:t>
            </a:r>
            <a:r>
              <a:rPr lang="nl-BE" b="1" baseline="0" dirty="0" smtClean="0"/>
              <a:t>Connect to exsiting server farm </a:t>
            </a:r>
            <a:r>
              <a:rPr lang="nl-BE" baseline="0" dirty="0" smtClean="0"/>
              <a:t>option.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22</a:t>
            </a:fld>
            <a:endParaRPr lang="en-US" dirty="0"/>
          </a:p>
        </p:txBody>
      </p:sp>
    </p:spTree>
    <p:extLst>
      <p:ext uri="{BB962C8B-B14F-4D97-AF65-F5344CB8AC3E}">
        <p14:creationId xmlns:p14="http://schemas.microsoft.com/office/powerpoint/2010/main" val="100976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a:t>
            </a:r>
            <a:r>
              <a:rPr lang="nl-BE" baseline="0" dirty="0" smtClean="0"/>
              <a:t> will be asked to specify the database server (on which you installed SQL Server) and a name for the configuration database.</a:t>
            </a:r>
          </a:p>
          <a:p>
            <a:r>
              <a:rPr lang="nl-BE" baseline="0" dirty="0" smtClean="0"/>
              <a:t>You must also specify the name of the farm account and the password.</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1573235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farm passphrase is a new feature in SharePoint 2013.  It is required when adding or removing a server from the farm.</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3076673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next page</a:t>
            </a:r>
            <a:r>
              <a:rPr lang="nl-BE" baseline="0" dirty="0" smtClean="0"/>
              <a:t> in the wizard asks you to specify a port number for the SharePoint Central Administration.</a:t>
            </a:r>
          </a:p>
          <a:p>
            <a:endParaRPr lang="nl-BE" baseline="0" dirty="0" smtClean="0"/>
          </a:p>
          <a:p>
            <a:r>
              <a:rPr lang="nl-BE" baseline="0" dirty="0" smtClean="0"/>
              <a:t>Besides that you should also configure security settings. </a:t>
            </a:r>
            <a:r>
              <a:rPr lang="en-US" dirty="0" smtClean="0"/>
              <a:t>Both NTLM and Kerberos are used with Integrated Windows authentication in Classic Mode. </a:t>
            </a:r>
          </a:p>
          <a:p>
            <a:endParaRPr lang="en-US" dirty="0" smtClean="0"/>
          </a:p>
          <a:p>
            <a:r>
              <a:rPr lang="en-US" b="1" dirty="0" smtClean="0"/>
              <a:t>NTLM</a:t>
            </a:r>
            <a:r>
              <a:rPr lang="en-US" dirty="0" smtClean="0"/>
              <a:t> credentials are based on data obtained during the interactive logon process and consist of a domain name, a user name, and a one-way </a:t>
            </a:r>
            <a:r>
              <a:rPr lang="en-US" i="1" dirty="0" smtClean="0">
                <a:hlinkClick r:id="rId3"/>
              </a:rPr>
              <a:t>hash</a:t>
            </a:r>
            <a:r>
              <a:rPr lang="en-US" dirty="0" smtClean="0"/>
              <a:t> of the user's password. NTLM uses an encrypted challenge/response protocol to authenticate a user without sending the user's password over the wire. Instead, the system requesting authentication must perform a calculation that proves it has access to the secured NTLM credentials. NTLMrequires re-authentication when accessing a new network resource. </a:t>
            </a:r>
          </a:p>
          <a:p>
            <a:endParaRPr lang="en-US" dirty="0" smtClean="0"/>
          </a:p>
          <a:p>
            <a:r>
              <a:rPr lang="en-US" b="1" dirty="0" smtClean="0"/>
              <a:t>Kerberos</a:t>
            </a:r>
            <a:r>
              <a:rPr lang="en-US" dirty="0" smtClean="0"/>
              <a:t>, relies on a ticketing system where a client and server access a trusted authority which responds to client requests and grants tickets that the client can use to access network resources. Kerberos does not require re-authentication for accessing multiple resources.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25</a:t>
            </a:fld>
            <a:endParaRPr lang="en-US" dirty="0"/>
          </a:p>
        </p:txBody>
      </p:sp>
    </p:spTree>
    <p:extLst>
      <p:ext uri="{BB962C8B-B14F-4D97-AF65-F5344CB8AC3E}">
        <p14:creationId xmlns:p14="http://schemas.microsoft.com/office/powerpoint/2010/main" val="1785038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you arrive at this page,</a:t>
            </a:r>
            <a:r>
              <a:rPr lang="nl-BE" baseline="0" dirty="0" smtClean="0"/>
              <a:t> the SharePoint 2013 installation and configuration was successful. From here you can access the SharePoint Central Administration.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348875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is</a:t>
            </a:r>
            <a:r>
              <a:rPr lang="nl-BE" baseline="0" dirty="0" smtClean="0"/>
              <a:t> the new layout of the SharePoint 2013 Central Administration. The home page displays a better overview of the different management tasks. Each hyperlink brings you to a page where you can configure details of your SharePoint farm.</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27</a:t>
            </a:fld>
            <a:endParaRPr lang="en-US" dirty="0"/>
          </a:p>
        </p:txBody>
      </p:sp>
    </p:spTree>
    <p:extLst>
      <p:ext uri="{BB962C8B-B14F-4D97-AF65-F5344CB8AC3E}">
        <p14:creationId xmlns:p14="http://schemas.microsoft.com/office/powerpoint/2010/main" val="3390818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28</a:t>
            </a:fld>
            <a:endParaRPr lang="en-US" dirty="0"/>
          </a:p>
        </p:txBody>
      </p:sp>
    </p:spTree>
    <p:extLst>
      <p:ext uri="{BB962C8B-B14F-4D97-AF65-F5344CB8AC3E}">
        <p14:creationId xmlns:p14="http://schemas.microsoft.com/office/powerpoint/2010/main" val="2474163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is the</a:t>
            </a:r>
            <a:r>
              <a:rPr lang="nl-BE" baseline="0" dirty="0" smtClean="0"/>
              <a:t> home page of the SharePoint 2013 Central Administration.  It contains links to different administration pages, divided in sections by functionality.  Each section title is also a link which brings you to another page containing links again divided in sections by functionality.</a:t>
            </a:r>
          </a:p>
          <a:p>
            <a:r>
              <a:rPr lang="nl-BE" baseline="0" dirty="0" smtClean="0"/>
              <a:t>You also find the section titles in the Quick Launch on the left of the page.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29</a:t>
            </a:fld>
            <a:endParaRPr lang="en-US" dirty="0"/>
          </a:p>
        </p:txBody>
      </p:sp>
    </p:spTree>
    <p:extLst>
      <p:ext uri="{BB962C8B-B14F-4D97-AF65-F5344CB8AC3E}">
        <p14:creationId xmlns:p14="http://schemas.microsoft.com/office/powerpoint/2010/main" val="4059928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Application</a:t>
            </a:r>
            <a:r>
              <a:rPr lang="nl-BE" b="1" baseline="0" dirty="0" smtClean="0"/>
              <a:t> Management </a:t>
            </a:r>
            <a:r>
              <a:rPr lang="nl-BE" baseline="0" dirty="0" smtClean="0"/>
              <a:t>page contains different sections to manage web applications, site collections, service applications and content databases.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30</a:t>
            </a:fld>
            <a:endParaRPr lang="en-US" dirty="0"/>
          </a:p>
        </p:txBody>
      </p:sp>
    </p:spTree>
    <p:extLst>
      <p:ext uri="{BB962C8B-B14F-4D97-AF65-F5344CB8AC3E}">
        <p14:creationId xmlns:p14="http://schemas.microsoft.com/office/powerpoint/2010/main" val="989337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Manage</a:t>
            </a:r>
            <a:r>
              <a:rPr lang="nl-BE" b="1" baseline="0" dirty="0" smtClean="0"/>
              <a:t> web applications </a:t>
            </a:r>
            <a:r>
              <a:rPr lang="nl-BE" baseline="0" dirty="0" smtClean="0"/>
              <a:t>hyperlink brings you to a page where you can manage existing web applications and create new web applications The page contains a contextual ribbon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31</a:t>
            </a:fld>
            <a:endParaRPr lang="en-US" dirty="0"/>
          </a:p>
        </p:txBody>
      </p:sp>
    </p:spTree>
    <p:extLst>
      <p:ext uri="{BB962C8B-B14F-4D97-AF65-F5344CB8AC3E}">
        <p14:creationId xmlns:p14="http://schemas.microsoft.com/office/powerpoint/2010/main" val="3838742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System Settings </a:t>
            </a:r>
            <a:r>
              <a:rPr lang="nl-BE" dirty="0" smtClean="0"/>
              <a:t>page allows you to manage</a:t>
            </a:r>
            <a:r>
              <a:rPr lang="nl-BE" baseline="0" dirty="0" smtClean="0"/>
              <a:t> servers in the farm, application services, e-mail settings, configure alternate access mappings, manage farm features, farm solutions, user solutions.</a:t>
            </a:r>
          </a:p>
          <a:p>
            <a:endParaRPr lang="nl-BE" baseline="0" dirty="0" smtClean="0"/>
          </a:p>
          <a:p>
            <a:r>
              <a:rPr lang="nl-BE" baseline="0" dirty="0" smtClean="0"/>
              <a:t>Also here the page is divided into sections based on functionality.</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32</a:t>
            </a:fld>
            <a:endParaRPr lang="en-US" dirty="0"/>
          </a:p>
        </p:txBody>
      </p:sp>
    </p:spTree>
    <p:extLst>
      <p:ext uri="{BB962C8B-B14F-4D97-AF65-F5344CB8AC3E}">
        <p14:creationId xmlns:p14="http://schemas.microsoft.com/office/powerpoint/2010/main" val="277031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1" dirty="0" smtClean="0"/>
              <a:t>Hardware</a:t>
            </a:r>
            <a:r>
              <a:rPr lang="nl-BE" b="1" baseline="0" dirty="0" smtClean="0"/>
              <a:t> requirements for the Web servers and application servers</a:t>
            </a:r>
          </a:p>
          <a:p>
            <a:pPr>
              <a:buFont typeface="Arial" pitchFamily="34" charset="0"/>
              <a:buChar char="•"/>
            </a:pPr>
            <a:r>
              <a:rPr lang="nl-BE" baseline="0" dirty="0" smtClean="0"/>
              <a:t>Processor:</a:t>
            </a:r>
          </a:p>
          <a:p>
            <a:pPr lvl="1">
              <a:buFont typeface="Arial" pitchFamily="34" charset="0"/>
              <a:buChar char="•"/>
            </a:pPr>
            <a:r>
              <a:rPr lang="nl-BE" baseline="0" dirty="0" smtClean="0"/>
              <a:t>64 bit</a:t>
            </a:r>
          </a:p>
          <a:p>
            <a:pPr lvl="1">
              <a:buFont typeface="Arial" pitchFamily="34" charset="0"/>
              <a:buChar char="•"/>
            </a:pPr>
            <a:r>
              <a:rPr lang="nl-BE" baseline="0" dirty="0" smtClean="0"/>
              <a:t>4 cores</a:t>
            </a:r>
          </a:p>
          <a:p>
            <a:pPr>
              <a:buFont typeface="Arial" pitchFamily="34" charset="0"/>
              <a:buChar char="•"/>
            </a:pPr>
            <a:r>
              <a:rPr lang="nl-BE" baseline="0" dirty="0" smtClean="0"/>
              <a:t>RAM: </a:t>
            </a:r>
          </a:p>
          <a:p>
            <a:pPr lvl="1">
              <a:buFont typeface="Arial" pitchFamily="34" charset="0"/>
              <a:buChar char="•"/>
            </a:pPr>
            <a:r>
              <a:rPr lang="nl-BE" baseline="0" dirty="0" smtClean="0"/>
              <a:t>4 GB for developers and evaluation purposes</a:t>
            </a:r>
          </a:p>
          <a:p>
            <a:pPr lvl="1">
              <a:buFont typeface="Arial" pitchFamily="34" charset="0"/>
              <a:buChar char="•"/>
            </a:pPr>
            <a:r>
              <a:rPr lang="nl-BE" baseline="0" dirty="0" smtClean="0"/>
              <a:t>8 GB for production environments</a:t>
            </a:r>
          </a:p>
          <a:p>
            <a:pPr>
              <a:buFont typeface="Arial" pitchFamily="34" charset="0"/>
              <a:buChar char="•"/>
            </a:pPr>
            <a:r>
              <a:rPr lang="nl-BE" baseline="0" dirty="0" smtClean="0"/>
              <a:t>Hard disk</a:t>
            </a:r>
          </a:p>
          <a:p>
            <a:pPr lvl="1">
              <a:buFont typeface="Arial" pitchFamily="34" charset="0"/>
              <a:buChar char="•"/>
            </a:pPr>
            <a:r>
              <a:rPr lang="nl-BE" baseline="0" dirty="0" smtClean="0"/>
              <a:t>80 GB</a:t>
            </a:r>
          </a:p>
          <a:p>
            <a:endParaRPr lang="nl-BE" baseline="0" dirty="0" smtClean="0"/>
          </a:p>
          <a:p>
            <a:r>
              <a:rPr lang="nl-BE" b="1" baseline="0" dirty="0" smtClean="0"/>
              <a:t>Hardware requirements for the database servers</a:t>
            </a:r>
            <a:r>
              <a:rPr lang="nl-BE" baseline="0" dirty="0" smtClean="0"/>
              <a:t>:</a:t>
            </a:r>
          </a:p>
          <a:p>
            <a:pPr>
              <a:buFont typeface="Arial" pitchFamily="34" charset="0"/>
              <a:buChar char="•"/>
            </a:pPr>
            <a:r>
              <a:rPr lang="nl-BE" baseline="0" dirty="0" smtClean="0"/>
              <a:t>Processor:</a:t>
            </a:r>
          </a:p>
          <a:p>
            <a:pPr lvl="1">
              <a:buFont typeface="Arial" pitchFamily="34" charset="0"/>
              <a:buChar char="•"/>
            </a:pPr>
            <a:r>
              <a:rPr lang="nl-BE" baseline="0" dirty="0" smtClean="0"/>
              <a:t>64 bit</a:t>
            </a:r>
          </a:p>
          <a:p>
            <a:pPr lvl="1">
              <a:buFont typeface="Arial" pitchFamily="34" charset="0"/>
              <a:buChar char="•"/>
            </a:pPr>
            <a:r>
              <a:rPr lang="nl-BE" baseline="0" dirty="0" smtClean="0"/>
              <a:t>4 cores for small deployments, 8 cores for larger deployments</a:t>
            </a:r>
          </a:p>
          <a:p>
            <a:pPr>
              <a:buFont typeface="Arial" pitchFamily="34" charset="0"/>
              <a:buChar char="•"/>
            </a:pPr>
            <a:r>
              <a:rPr lang="nl-BE" baseline="0" dirty="0" smtClean="0"/>
              <a:t>RAM:</a:t>
            </a:r>
          </a:p>
          <a:p>
            <a:pPr lvl="1">
              <a:buFont typeface="Arial" pitchFamily="34" charset="0"/>
              <a:buChar char="•"/>
            </a:pPr>
            <a:r>
              <a:rPr lang="nl-BE" baseline="0" dirty="0" smtClean="0"/>
              <a:t>8GB RAM for small deployments, 16GB for larger deployments</a:t>
            </a:r>
          </a:p>
          <a:p>
            <a:pPr>
              <a:buFont typeface="Arial" pitchFamily="34" charset="0"/>
              <a:buChar char="•"/>
            </a:pPr>
            <a:r>
              <a:rPr lang="nl-BE" baseline="0" dirty="0" smtClean="0"/>
              <a:t>Hard Disk:</a:t>
            </a:r>
          </a:p>
          <a:p>
            <a:pPr lvl="1">
              <a:buFont typeface="Arial" pitchFamily="34" charset="0"/>
              <a:buChar char="•"/>
            </a:pPr>
            <a:r>
              <a:rPr lang="nl-BE" baseline="0" dirty="0" smtClean="0"/>
              <a:t>80GB hard drive</a:t>
            </a:r>
          </a:p>
          <a:p>
            <a:pPr>
              <a:buFont typeface="Arial" pitchFamily="34" charset="0"/>
              <a:buChar char="•"/>
            </a:pP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a:t>
            </a:fld>
            <a:endParaRPr lang="en-US" dirty="0"/>
          </a:p>
        </p:txBody>
      </p:sp>
    </p:spTree>
    <p:extLst>
      <p:ext uri="{BB962C8B-B14F-4D97-AF65-F5344CB8AC3E}">
        <p14:creationId xmlns:p14="http://schemas.microsoft.com/office/powerpoint/2010/main" val="3908150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Clicking</a:t>
            </a:r>
            <a:r>
              <a:rPr lang="nl-BE" baseline="0" dirty="0" smtClean="0"/>
              <a:t> the </a:t>
            </a:r>
            <a:r>
              <a:rPr lang="nl-BE" b="1" baseline="0" dirty="0" smtClean="0"/>
              <a:t>Manage servers in this farm </a:t>
            </a:r>
            <a:r>
              <a:rPr lang="nl-BE" baseline="0" dirty="0" smtClean="0"/>
              <a:t>hyperlink brings you to a page where you can view and manage all the servers that make up the SharePoint farm. Click the hyperlink with the server name brings you to a page with more detailed information about the server. You can also remove a server from the farm.</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33</a:t>
            </a:fld>
            <a:endParaRPr lang="en-US" dirty="0"/>
          </a:p>
        </p:txBody>
      </p:sp>
    </p:spTree>
    <p:extLst>
      <p:ext uri="{BB962C8B-B14F-4D97-AF65-F5344CB8AC3E}">
        <p14:creationId xmlns:p14="http://schemas.microsoft.com/office/powerpoint/2010/main" val="300583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Clicking</a:t>
            </a:r>
            <a:r>
              <a:rPr lang="nl-BE" baseline="0" dirty="0" smtClean="0"/>
              <a:t> the </a:t>
            </a:r>
            <a:r>
              <a:rPr lang="nl-BE" b="1" baseline="0" dirty="0" smtClean="0"/>
              <a:t>Manage services on server </a:t>
            </a:r>
            <a:r>
              <a:rPr lang="nl-BE" baseline="0" dirty="0" smtClean="0"/>
              <a:t>hyperlink on the </a:t>
            </a:r>
            <a:r>
              <a:rPr lang="nl-BE" b="1" baseline="0" dirty="0" smtClean="0"/>
              <a:t>System Settings </a:t>
            </a:r>
            <a:r>
              <a:rPr lang="nl-BE" baseline="0" dirty="0" smtClean="0"/>
              <a:t>page, brings you to this page where you can see which services are installed on the server. From here you can start and stop services.</a:t>
            </a:r>
          </a:p>
          <a:p>
            <a:endParaRPr lang="nl-BE" baseline="0" dirty="0" smtClean="0"/>
          </a:p>
          <a:p>
            <a:r>
              <a:rPr lang="nl-BE" baseline="0" dirty="0" smtClean="0"/>
              <a:t>When configuring a SharePoint 2013 farm using Central Administration, you can choose to configure all available services or only a few of them. It is better to install only those you need from the beginning and install other services when needed.</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34</a:t>
            </a:fld>
            <a:endParaRPr lang="en-US" dirty="0"/>
          </a:p>
        </p:txBody>
      </p:sp>
    </p:spTree>
    <p:extLst>
      <p:ext uri="{BB962C8B-B14F-4D97-AF65-F5344CB8AC3E}">
        <p14:creationId xmlns:p14="http://schemas.microsoft.com/office/powerpoint/2010/main" val="3790150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Timer Job</a:t>
            </a:r>
            <a:r>
              <a:rPr lang="nl-BE" baseline="0" dirty="0" smtClean="0"/>
              <a:t> infrastructure is an essential part of the SharePoint platform. It provides many different timer jobs that perform ongoing maintaince tasks related to keep the farm in good health. Here is a sampling of timer jobs included with SharePoint 2013.</a:t>
            </a:r>
          </a:p>
          <a:p>
            <a:pPr marL="171450" indent="-171450">
              <a:spcAft>
                <a:spcPts val="200"/>
              </a:spcAft>
              <a:buFont typeface="Arial" pitchFamily="34" charset="0"/>
              <a:buChar char="•"/>
            </a:pPr>
            <a:r>
              <a:rPr lang="en-US" sz="1000" dirty="0" smtClean="0">
                <a:effectLst/>
              </a:rPr>
              <a:t>Application Addresses Refresh Job</a:t>
            </a:r>
          </a:p>
          <a:p>
            <a:pPr marL="171450" indent="-171450">
              <a:spcAft>
                <a:spcPts val="200"/>
              </a:spcAft>
              <a:buFont typeface="Arial" pitchFamily="34" charset="0"/>
              <a:buChar char="•"/>
            </a:pPr>
            <a:r>
              <a:rPr lang="en-US" sz="1000" dirty="0" smtClean="0">
                <a:effectLst/>
              </a:rPr>
              <a:t>Audit Log Trimming </a:t>
            </a:r>
          </a:p>
          <a:p>
            <a:pPr marL="171450" indent="-171450">
              <a:spcAft>
                <a:spcPts val="200"/>
              </a:spcAft>
              <a:buFont typeface="Arial" pitchFamily="34" charset="0"/>
              <a:buChar char="•"/>
            </a:pPr>
            <a:r>
              <a:rPr lang="en-US" sz="1000" dirty="0" smtClean="0">
                <a:effectLst/>
              </a:rPr>
              <a:t>Delete Job History </a:t>
            </a:r>
          </a:p>
          <a:p>
            <a:pPr marL="171450" indent="-171450">
              <a:spcAft>
                <a:spcPts val="200"/>
              </a:spcAft>
              <a:buFont typeface="Arial" pitchFamily="34" charset="0"/>
              <a:buChar char="•"/>
            </a:pPr>
            <a:r>
              <a:rPr lang="en-US" sz="1000" dirty="0" smtClean="0">
                <a:effectLst/>
              </a:rPr>
              <a:t>Document ID enable/disable job </a:t>
            </a:r>
          </a:p>
          <a:p>
            <a:pPr marL="171450" indent="-171450">
              <a:spcAft>
                <a:spcPts val="200"/>
              </a:spcAft>
              <a:buFont typeface="Arial" pitchFamily="34" charset="0"/>
              <a:buChar char="•"/>
            </a:pPr>
            <a:r>
              <a:rPr lang="en-US" sz="1000" dirty="0" smtClean="0">
                <a:effectLst/>
              </a:rPr>
              <a:t>Document ID assignment job </a:t>
            </a:r>
          </a:p>
          <a:p>
            <a:pPr marL="171450" indent="-171450">
              <a:spcAft>
                <a:spcPts val="200"/>
              </a:spcAft>
              <a:buFont typeface="Arial" pitchFamily="34" charset="0"/>
              <a:buChar char="•"/>
            </a:pPr>
            <a:r>
              <a:rPr lang="en-US" sz="1000" dirty="0" smtClean="0">
                <a:effectLst/>
              </a:rPr>
              <a:t>Enterprise Server Search Master Job </a:t>
            </a:r>
          </a:p>
          <a:p>
            <a:pPr marL="171450" indent="-171450">
              <a:spcAft>
                <a:spcPts val="200"/>
              </a:spcAft>
              <a:buFont typeface="Arial" pitchFamily="34" charset="0"/>
              <a:buChar char="•"/>
            </a:pPr>
            <a:r>
              <a:rPr lang="en-US" sz="1000" dirty="0" smtClean="0">
                <a:effectLst/>
              </a:rPr>
              <a:t>Health Analysis Job </a:t>
            </a:r>
          </a:p>
          <a:p>
            <a:pPr marL="171450" indent="-171450">
              <a:spcAft>
                <a:spcPts val="200"/>
              </a:spcAft>
              <a:buFont typeface="Arial" pitchFamily="34" charset="0"/>
              <a:buChar char="•"/>
            </a:pPr>
            <a:r>
              <a:rPr lang="en-US" sz="1000" dirty="0" smtClean="0">
                <a:effectLst/>
              </a:rPr>
              <a:t>InfoPath Forms Services Maintenance </a:t>
            </a:r>
          </a:p>
          <a:p>
            <a:pPr marL="171450" indent="-171450">
              <a:spcAft>
                <a:spcPts val="200"/>
              </a:spcAft>
              <a:buFont typeface="Arial" pitchFamily="34" charset="0"/>
              <a:buChar char="•"/>
            </a:pPr>
            <a:r>
              <a:rPr lang="en-US" sz="1000" dirty="0" smtClean="0">
                <a:effectLst/>
              </a:rPr>
              <a:t>Password Management </a:t>
            </a:r>
          </a:p>
          <a:p>
            <a:pPr marL="171450" indent="-171450">
              <a:spcAft>
                <a:spcPts val="200"/>
              </a:spcAft>
              <a:buFont typeface="Arial" pitchFamily="34" charset="0"/>
              <a:buChar char="•"/>
            </a:pPr>
            <a:r>
              <a:rPr lang="en-US" sz="1000" dirty="0" smtClean="0">
                <a:effectLst/>
              </a:rPr>
              <a:t>Prepare query suggestions </a:t>
            </a:r>
          </a:p>
          <a:p>
            <a:pPr marL="171450" indent="-171450">
              <a:spcAft>
                <a:spcPts val="200"/>
              </a:spcAft>
              <a:buFont typeface="Arial" pitchFamily="34" charset="0"/>
              <a:buChar char="•"/>
            </a:pPr>
            <a:r>
              <a:rPr lang="en-US" sz="1000" dirty="0" smtClean="0">
                <a:effectLst/>
              </a:rPr>
              <a:t>Product Version Job </a:t>
            </a:r>
          </a:p>
          <a:p>
            <a:pPr marL="171450" indent="-171450">
              <a:spcAft>
                <a:spcPts val="200"/>
              </a:spcAft>
              <a:buFont typeface="Arial" pitchFamily="34" charset="0"/>
              <a:buChar char="•"/>
            </a:pPr>
            <a:r>
              <a:rPr lang="en-US" sz="1000" dirty="0" smtClean="0">
                <a:effectLst/>
              </a:rPr>
              <a:t>Query Logging </a:t>
            </a:r>
          </a:p>
          <a:p>
            <a:pPr marL="171450" indent="-171450">
              <a:spcAft>
                <a:spcPts val="200"/>
              </a:spcAft>
              <a:buFont typeface="Arial" pitchFamily="34" charset="0"/>
              <a:buChar char="•"/>
            </a:pPr>
            <a:r>
              <a:rPr lang="en-US" sz="1000" dirty="0" smtClean="0">
                <a:effectLst/>
              </a:rPr>
              <a:t>Secure Store Service Timer </a:t>
            </a:r>
          </a:p>
          <a:p>
            <a:pPr marL="171450" indent="-171450">
              <a:spcAft>
                <a:spcPts val="200"/>
              </a:spcAft>
              <a:buFont typeface="Arial" pitchFamily="34" charset="0"/>
              <a:buChar char="•"/>
            </a:pPr>
            <a:r>
              <a:rPr lang="en-US" sz="1000" dirty="0" smtClean="0">
                <a:effectLst/>
              </a:rPr>
              <a:t>Solution Daily Resource Usage Update </a:t>
            </a:r>
          </a:p>
          <a:p>
            <a:pPr marL="171450" indent="-171450">
              <a:spcAft>
                <a:spcPts val="200"/>
              </a:spcAft>
              <a:buFont typeface="Arial" pitchFamily="34" charset="0"/>
              <a:buChar char="•"/>
            </a:pPr>
            <a:r>
              <a:rPr lang="en-US" sz="1000" dirty="0" smtClean="0">
                <a:effectLst/>
              </a:rPr>
              <a:t>State Service Delete Expired Sessions </a:t>
            </a:r>
          </a:p>
          <a:p>
            <a:pPr marL="171450" indent="-171450">
              <a:spcAft>
                <a:spcPts val="200"/>
              </a:spcAft>
              <a:buFont typeface="Arial" pitchFamily="34" charset="0"/>
              <a:buChar char="•"/>
            </a:pPr>
            <a:r>
              <a:rPr lang="en-US" sz="1000" dirty="0" smtClean="0">
                <a:effectLst/>
              </a:rPr>
              <a:t>Timer Service Recycle </a:t>
            </a:r>
          </a:p>
          <a:p>
            <a:pPr marL="171450" indent="-171450">
              <a:spcAft>
                <a:spcPts val="200"/>
              </a:spcAft>
              <a:buFont typeface="Arial" pitchFamily="34" charset="0"/>
              <a:buChar char="•"/>
            </a:pPr>
            <a:r>
              <a:rPr lang="en-US" sz="1000" dirty="0" smtClean="0">
                <a:effectLst/>
              </a:rPr>
              <a:t>Web Analytics Trigger Workflows Timer Job </a:t>
            </a:r>
          </a:p>
          <a:p>
            <a:pPr marL="171450" indent="-171450">
              <a:spcAft>
                <a:spcPts val="200"/>
              </a:spcAft>
              <a:buFont typeface="Arial" pitchFamily="34" charset="0"/>
              <a:buChar char="•"/>
            </a:pPr>
            <a:r>
              <a:rPr lang="en-US" sz="1000" dirty="0" smtClean="0">
                <a:effectLst/>
              </a:rPr>
              <a:t>Windows SharePoint Services Usage Data Import </a:t>
            </a:r>
          </a:p>
          <a:p>
            <a:pPr marL="171450" indent="-171450">
              <a:spcAft>
                <a:spcPts val="200"/>
              </a:spcAft>
              <a:buFont typeface="Arial" pitchFamily="34" charset="0"/>
              <a:buChar char="•"/>
            </a:pPr>
            <a:r>
              <a:rPr lang="en-US" sz="1000" dirty="0" smtClean="0">
                <a:effectLst/>
              </a:rPr>
              <a:t>Windows SharePoint Services Usage Data Processing </a:t>
            </a:r>
          </a:p>
          <a:p>
            <a:pPr marL="171450" indent="-171450">
              <a:spcAft>
                <a:spcPts val="200"/>
              </a:spcAft>
              <a:buFont typeface="Arial" pitchFamily="34" charset="0"/>
              <a:buChar char="•"/>
            </a:pPr>
            <a:r>
              <a:rPr lang="en-US" sz="1000" dirty="0" smtClean="0">
                <a:effectLst/>
              </a:rPr>
              <a:t>Word Conversion Timer Job </a:t>
            </a:r>
          </a:p>
          <a:p>
            <a:pPr marL="171450" indent="-171450">
              <a:spcAft>
                <a:spcPts val="200"/>
              </a:spcAft>
              <a:buFont typeface="Arial" pitchFamily="34" charset="0"/>
              <a:buChar char="•"/>
            </a:pPr>
            <a:r>
              <a:rPr lang="en-US" sz="1000" dirty="0" smtClean="0">
                <a:effectLst/>
              </a:rPr>
              <a:t>Workflow </a:t>
            </a:r>
          </a:p>
          <a:p>
            <a:pPr marL="171450" indent="-171450">
              <a:spcAft>
                <a:spcPts val="200"/>
              </a:spcAft>
              <a:buFont typeface="Arial" pitchFamily="34" charset="0"/>
              <a:buChar char="•"/>
            </a:pPr>
            <a:endParaRPr lang="nl-BE" sz="8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35</a:t>
            </a:fld>
            <a:endParaRPr lang="en-US" dirty="0"/>
          </a:p>
        </p:txBody>
      </p:sp>
    </p:spTree>
    <p:extLst>
      <p:ext uri="{BB962C8B-B14F-4D97-AF65-F5344CB8AC3E}">
        <p14:creationId xmlns:p14="http://schemas.microsoft.com/office/powerpoint/2010/main" val="461708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When you open the </a:t>
            </a:r>
            <a:r>
              <a:rPr lang="nl-BE" b="1" dirty="0" smtClean="0"/>
              <a:t>Job Definitions </a:t>
            </a:r>
            <a:r>
              <a:rPr lang="nl-BE" dirty="0" smtClean="0"/>
              <a:t>page, you get a list of all job definitions. On</a:t>
            </a:r>
            <a:r>
              <a:rPr lang="nl-BE" baseline="0" dirty="0" smtClean="0"/>
              <a:t> top of the page you have two dropdowns that can help you filter the list of job definitions.</a:t>
            </a:r>
            <a:endParaRPr lang="nl-BE" dirty="0" smtClean="0"/>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From here you can also manage the job definitions. The hyperlinked names of the job definitions bring you to the page where you can view and/or modify the schedule of the timer job.</a:t>
            </a:r>
            <a:endParaRPr lang="en-US" dirty="0" smtClean="0"/>
          </a:p>
          <a:p>
            <a:endParaRPr lang="nl-BE" dirty="0" smtClean="0"/>
          </a:p>
          <a:p>
            <a:r>
              <a:rPr lang="nl-BE" dirty="0" smtClean="0"/>
              <a:t>Notice also the </a:t>
            </a:r>
            <a:r>
              <a:rPr lang="nl-BE" b="1" dirty="0" smtClean="0"/>
              <a:t>Timer Links </a:t>
            </a:r>
            <a:r>
              <a:rPr lang="nl-BE" dirty="0" smtClean="0"/>
              <a:t>section</a:t>
            </a:r>
            <a:r>
              <a:rPr lang="nl-BE" baseline="0" dirty="0" smtClean="0"/>
              <a:t> in the Quick Launch </a:t>
            </a:r>
            <a:r>
              <a:rPr lang="en-US" dirty="0" smtClean="0">
                <a:effectLst/>
              </a:rPr>
              <a:t>that allows you to manage all jobs from this single page, so you don’t need to navigate back to the Central Administration to switch to another page.</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36</a:t>
            </a:fld>
            <a:endParaRPr lang="en-US" dirty="0"/>
          </a:p>
        </p:txBody>
      </p:sp>
    </p:spTree>
    <p:extLst>
      <p:ext uri="{BB962C8B-B14F-4D97-AF65-F5344CB8AC3E}">
        <p14:creationId xmlns:p14="http://schemas.microsoft.com/office/powerpoint/2010/main" val="2727671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39</a:t>
            </a:fld>
            <a:endParaRPr lang="en-US" dirty="0"/>
          </a:p>
        </p:txBody>
      </p:sp>
    </p:spTree>
    <p:extLst>
      <p:ext uri="{BB962C8B-B14F-4D97-AF65-F5344CB8AC3E}">
        <p14:creationId xmlns:p14="http://schemas.microsoft.com/office/powerpoint/2010/main" val="94531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For production environments you should install SharePoint 2013 on the 64-bit version of Windows Server 2008 R2 or Windows Server 2012.</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4</a:t>
            </a:fld>
            <a:endParaRPr lang="en-US" dirty="0"/>
          </a:p>
        </p:txBody>
      </p:sp>
    </p:spTree>
    <p:extLst>
      <p:ext uri="{BB962C8B-B14F-4D97-AF65-F5344CB8AC3E}">
        <p14:creationId xmlns:p14="http://schemas.microsoft.com/office/powerpoint/2010/main" val="157667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Before installing SharePoint 2013, Active Directory Domain</a:t>
            </a:r>
            <a:r>
              <a:rPr lang="nl-BE" baseline="0" dirty="0" smtClean="0"/>
              <a:t> services should be installed on a server within the farm’s network environment. </a:t>
            </a:r>
            <a:r>
              <a:rPr lang="nl-BE" dirty="0" smtClean="0"/>
              <a:t>That’s because a SharePoint farm should alwatys</a:t>
            </a:r>
            <a:r>
              <a:rPr lang="nl-BE" baseline="0" dirty="0" smtClean="0"/>
              <a:t> be built out </a:t>
            </a:r>
            <a:r>
              <a:rPr lang="nl-BE" dirty="0" smtClean="0"/>
              <a:t>within</a:t>
            </a:r>
            <a:r>
              <a:rPr lang="nl-BE" baseline="0" dirty="0" smtClean="0"/>
              <a:t> the Active Directory domain.</a:t>
            </a:r>
          </a:p>
          <a:p>
            <a:endParaRPr lang="nl-BE" baseline="0" dirty="0" smtClean="0"/>
          </a:p>
          <a:p>
            <a:r>
              <a:rPr lang="nl-BE" baseline="0" dirty="0" smtClean="0"/>
              <a:t>The necessary accounts for installing and configuring SharePoint 2013 and its application services should be created as Active Directory domain accounts. Never use local accounts on a server for installing or configuring the service accounts for a SharePoint farm.</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37316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l-BE" dirty="0" smtClean="0"/>
              <a:t>Before installing SharePoint 2013, you should install</a:t>
            </a:r>
            <a:r>
              <a:rPr lang="nl-BE" baseline="0" dirty="0" smtClean="0"/>
              <a:t> a supported version of</a:t>
            </a:r>
            <a:r>
              <a:rPr lang="nl-BE" dirty="0" smtClean="0"/>
              <a:t> SQL Server.</a:t>
            </a:r>
          </a:p>
          <a:p>
            <a:endParaRPr lang="nl-BE" dirty="0" smtClean="0"/>
          </a:p>
          <a:p>
            <a:r>
              <a:rPr lang="nl-BE" dirty="0" smtClean="0"/>
              <a:t>The</a:t>
            </a:r>
            <a:r>
              <a:rPr lang="nl-BE" baseline="0" dirty="0" smtClean="0"/>
              <a:t> SQL Server software must be the 64-bit version, but there are a number of versions that are allowed. SQL Server 2008 R2 is the minimum. You can also install SQL Server 2012 or SQL Server 2012  with SP1. During the beta period, you should install SQL Server 2012 with SP1 if you want to use the BI features of PerformancePoint 2013 and SQL Reporting Services.</a:t>
            </a:r>
          </a:p>
          <a:p>
            <a:endParaRPr lang="nl-BE" baseline="0" dirty="0" smtClean="0"/>
          </a:p>
          <a:p>
            <a:r>
              <a:rPr lang="nl-BE" dirty="0" smtClean="0"/>
              <a:t>When</a:t>
            </a:r>
            <a:r>
              <a:rPr lang="nl-BE" baseline="0" dirty="0" smtClean="0"/>
              <a:t> installing SQL Server, you should install at least the Database engine. Optionally you can also install SQL Server Analysis Services (SSAS) and/or SQL Server Reporting Services (SSRS). </a:t>
            </a:r>
          </a:p>
          <a:p>
            <a:endParaRPr lang="nl-BE" baseline="0" dirty="0" smtClean="0"/>
          </a:p>
          <a:p>
            <a:r>
              <a:rPr lang="nl-BE" baseline="0" dirty="0" smtClean="0"/>
              <a:t>Installing </a:t>
            </a:r>
            <a:r>
              <a:rPr lang="nl-BE" b="1" baseline="0" dirty="0" smtClean="0"/>
              <a:t>SQL Server Analysis Services (SSAS)</a:t>
            </a:r>
            <a:r>
              <a:rPr lang="nl-BE" baseline="0" dirty="0" smtClean="0"/>
              <a:t> provides the ability to create and run business intelligence (BI) objects such as cubes and key performance indicators. These BI objects can be consumed and leveraged using service applications in SharePoint Server 2013 such as Excel Services and PerformancePoint Services.</a:t>
            </a:r>
          </a:p>
          <a:p>
            <a:endParaRPr lang="nl-B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Installing </a:t>
            </a:r>
            <a:r>
              <a:rPr lang="nl-BE" b="1" baseline="0" dirty="0" smtClean="0"/>
              <a:t>SQL Server Reporting Services (SSRS)</a:t>
            </a:r>
            <a:r>
              <a:rPr lang="nl-BE" baseline="0" dirty="0" smtClean="0"/>
              <a:t> provides the ability to intergate SSRS reports to run inside SharePoint. Note that SSRS must be installed on the front end Web Server. This means you will often install the SQL Server DB engine and SSAS on the computer that plays the role of the database server but then you will install SSRS on a computer playing the role of the Web server.</a:t>
            </a:r>
          </a:p>
          <a:p>
            <a:endParaRPr lang="nl-BE" baseline="0" dirty="0" smtClean="0"/>
          </a:p>
          <a:p>
            <a:endParaRPr lang="nl-BE" dirty="0" smtClean="0"/>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195836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8</a:t>
            </a:fld>
            <a:endParaRPr lang="en-US" dirty="0"/>
          </a:p>
        </p:txBody>
      </p:sp>
    </p:spTree>
    <p:extLst>
      <p:ext uri="{BB962C8B-B14F-4D97-AF65-F5344CB8AC3E}">
        <p14:creationId xmlns:p14="http://schemas.microsoft.com/office/powerpoint/2010/main" val="387841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Windows Server 2008 R2 automatically creates </a:t>
            </a:r>
            <a:r>
              <a:rPr lang="en-US" sz="1200" b="1" dirty="0" smtClean="0"/>
              <a:t>Managed Service Accounts</a:t>
            </a:r>
            <a:r>
              <a:rPr lang="en-US" sz="1200" dirty="0" smtClean="0"/>
              <a:t> Organizational Unit. It provides valuable built-in behavior for managing service accounts. While, this new Windows Server feature is not covered in this training class, it can be valuable if you learn how to properly use it. It should also be stressed that you should not use the </a:t>
            </a:r>
            <a:r>
              <a:rPr lang="en-US" sz="1200" b="1" dirty="0" smtClean="0"/>
              <a:t>Managed Service Accounts</a:t>
            </a:r>
            <a:r>
              <a:rPr lang="en-US" sz="1200" dirty="0" smtClean="0"/>
              <a:t> Organizational Unit unless you completely understand how it works.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369452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The </a:t>
            </a:r>
            <a:r>
              <a:rPr lang="en-US" b="1" dirty="0" smtClean="0"/>
              <a:t>install account</a:t>
            </a:r>
            <a:r>
              <a:rPr lang="en-US" dirty="0" smtClean="0"/>
              <a:t> must be member of the local Administrators group. This is the account you are logged in as when you install SharePoint 2013.</a:t>
            </a:r>
          </a:p>
          <a:p>
            <a:endParaRPr lang="en-US" dirty="0" smtClean="0"/>
          </a:p>
          <a:p>
            <a:r>
              <a:rPr lang="en-US" dirty="0" smtClean="0"/>
              <a:t>You provide</a:t>
            </a:r>
            <a:r>
              <a:rPr lang="en-US" baseline="0" dirty="0" smtClean="0"/>
              <a:t> SharePoint with the name and password of the </a:t>
            </a:r>
            <a:r>
              <a:rPr lang="en-US" dirty="0" smtClean="0"/>
              <a:t>Server Farm account when you create</a:t>
            </a:r>
            <a:r>
              <a:rPr lang="en-US" baseline="0" dirty="0" smtClean="0"/>
              <a:t> a new farm. </a:t>
            </a:r>
            <a:r>
              <a:rPr lang="en-US" dirty="0" smtClean="0"/>
              <a:t>When you install SharePoint 2013, it automatically creates a SQL Login for the farm account and adds it into the SQL Server roles of </a:t>
            </a:r>
            <a:r>
              <a:rPr lang="en-US" dirty="0" err="1" smtClean="0"/>
              <a:t>dbcreator</a:t>
            </a:r>
            <a:r>
              <a:rPr lang="en-US" dirty="0" smtClean="0"/>
              <a:t> and </a:t>
            </a:r>
            <a:r>
              <a:rPr lang="en-US" dirty="0" err="1" smtClean="0"/>
              <a:t>securityadmin</a:t>
            </a:r>
            <a:r>
              <a:rPr lang="en-US" dirty="0" smtClean="0"/>
              <a:t>. Note that the farm account is used to create the configuration database and content database. Therefore, the farm account becomes the database owner of all the SQL Server databases created by SharePoint 2013.</a:t>
            </a:r>
          </a:p>
          <a:p>
            <a:endParaRPr lang="en-US" dirty="0" smtClean="0"/>
          </a:p>
          <a:p>
            <a:r>
              <a:rPr lang="en-US" dirty="0" smtClean="0"/>
              <a:t>Steps to follow prior to the installation of SharePoint 2013:</a:t>
            </a:r>
          </a:p>
          <a:p>
            <a:pPr marL="228600" indent="-112713">
              <a:buFont typeface="+mj-lt"/>
              <a:buAutoNum type="arabicPeriod"/>
            </a:pPr>
            <a:r>
              <a:rPr lang="en-US" sz="1000" dirty="0" smtClean="0"/>
              <a:t>Create the necessary accounts in Active Directory.</a:t>
            </a:r>
          </a:p>
          <a:p>
            <a:pPr marL="228600" indent="-112713">
              <a:buFont typeface="+mj-lt"/>
              <a:buAutoNum type="arabicPeriod"/>
            </a:pPr>
            <a:r>
              <a:rPr lang="en-US" sz="1000" dirty="0" smtClean="0"/>
              <a:t>From SQL Management Studio add a new SQL Login for the install account (WINGTIP\Administrator).</a:t>
            </a:r>
          </a:p>
          <a:p>
            <a:pPr marL="228600" indent="-112713">
              <a:buFont typeface="+mj-lt"/>
              <a:buAutoNum type="arabicPeriod"/>
            </a:pPr>
            <a:r>
              <a:rPr lang="en-US" sz="1000" dirty="0" smtClean="0"/>
              <a:t>Configure install account to be in SQL Login Server roles of </a:t>
            </a:r>
            <a:r>
              <a:rPr lang="en-US" sz="1000" dirty="0" err="1" smtClean="0"/>
              <a:t>dbcreator</a:t>
            </a:r>
            <a:r>
              <a:rPr lang="en-US" sz="1000" dirty="0" smtClean="0"/>
              <a:t> and </a:t>
            </a:r>
            <a:r>
              <a:rPr lang="en-US" sz="1000" dirty="0" err="1" smtClean="0"/>
              <a:t>securityadmin</a:t>
            </a:r>
            <a:endParaRPr lang="en-US" sz="1000" dirty="0" smtClean="0"/>
          </a:p>
          <a:p>
            <a:endParaRPr lang="en-US" dirty="0" smtClean="0"/>
          </a:p>
          <a:p>
            <a:r>
              <a:rPr lang="en-US" dirty="0" smtClean="0"/>
              <a:t>In the lab, you will use the WINGTIP\Administrator account as the install account. Note that with the two VMs you are using this week that SQL Server was installed using WINGTIP\Administrator. That means the WINGTIP\Administrator is already in the role of the SQL Server system administrator and already has all the required permissions in SQL Server. This means there is no requirement for configuring SQL Server security before you install SharePoint Server. However, you should be prepared to follow these steps when installing SharePoint 2013 in an environment where the SharePoint farm account has not already been configured to be the SQL Server system administrator.</a:t>
            </a:r>
          </a:p>
          <a:p>
            <a:endParaRPr lang="en-US" dirty="0" smtClean="0"/>
          </a:p>
          <a:p>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12</a:t>
            </a:fld>
            <a:endParaRPr lang="en-US" dirty="0"/>
          </a:p>
        </p:txBody>
      </p:sp>
    </p:spTree>
    <p:extLst>
      <p:ext uri="{BB962C8B-B14F-4D97-AF65-F5344CB8AC3E}">
        <p14:creationId xmlns:p14="http://schemas.microsoft.com/office/powerpoint/2010/main" val="3257722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solidFill>
                  <a:schemeClr val="tx1"/>
                </a:solidFill>
              </a:rPr>
              <a:t>Installing SharePoint 2013</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 Accounts using a Windows PowerShell Script</a:t>
            </a:r>
            <a:endParaRPr lang="en-US" dirty="0"/>
          </a:p>
        </p:txBody>
      </p:sp>
    </p:spTree>
    <p:extLst>
      <p:ext uri="{BB962C8B-B14F-4D97-AF65-F5344CB8AC3E}">
        <p14:creationId xmlns:p14="http://schemas.microsoft.com/office/powerpoint/2010/main" val="212291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Dedicated Service Accounts</a:t>
            </a:r>
            <a:endParaRPr lang="en-US" dirty="0"/>
          </a:p>
        </p:txBody>
      </p:sp>
      <p:sp>
        <p:nvSpPr>
          <p:cNvPr id="3" name="Content Placeholder 2"/>
          <p:cNvSpPr>
            <a:spLocks noGrp="1"/>
          </p:cNvSpPr>
          <p:nvPr>
            <p:ph idx="1"/>
          </p:nvPr>
        </p:nvSpPr>
        <p:spPr/>
        <p:txBody>
          <a:bodyPr>
            <a:noAutofit/>
          </a:bodyPr>
          <a:lstStyle/>
          <a:p>
            <a:r>
              <a:rPr lang="en-US" sz="2400" dirty="0" smtClean="0"/>
              <a:t>SP_Farm</a:t>
            </a:r>
          </a:p>
          <a:p>
            <a:pPr lvl="1"/>
            <a:r>
              <a:rPr lang="en-US" sz="2000" dirty="0" smtClean="0"/>
              <a:t>account </a:t>
            </a:r>
            <a:r>
              <a:rPr lang="en-US" sz="2000" dirty="0"/>
              <a:t>used by </a:t>
            </a:r>
            <a:r>
              <a:rPr lang="en-US" sz="2000" dirty="0" smtClean="0"/>
              <a:t>Central </a:t>
            </a:r>
            <a:r>
              <a:rPr lang="en-US" sz="2000" dirty="0"/>
              <a:t>Administration </a:t>
            </a:r>
            <a:r>
              <a:rPr lang="en-US" sz="2000" dirty="0" smtClean="0"/>
              <a:t>privileged processes</a:t>
            </a:r>
            <a:endParaRPr lang="en-US" sz="2000" dirty="0"/>
          </a:p>
          <a:p>
            <a:r>
              <a:rPr lang="en-US" sz="2400" dirty="0" smtClean="0"/>
              <a:t>SP_Services</a:t>
            </a:r>
          </a:p>
          <a:p>
            <a:pPr lvl="1"/>
            <a:r>
              <a:rPr lang="en-US" sz="2000" dirty="0" smtClean="0"/>
              <a:t>account </a:t>
            </a:r>
            <a:r>
              <a:rPr lang="en-US" sz="2000" dirty="0"/>
              <a:t>is used to run service </a:t>
            </a:r>
            <a:r>
              <a:rPr lang="en-US" sz="2000" dirty="0" smtClean="0"/>
              <a:t>applications</a:t>
            </a:r>
            <a:endParaRPr lang="en-US" sz="2000" dirty="0"/>
          </a:p>
          <a:p>
            <a:r>
              <a:rPr lang="en-US" sz="2400" dirty="0" smtClean="0"/>
              <a:t>SP_Content</a:t>
            </a:r>
          </a:p>
          <a:p>
            <a:pPr lvl="1"/>
            <a:r>
              <a:rPr lang="en-US" sz="2000" dirty="0" smtClean="0"/>
              <a:t>account </a:t>
            </a:r>
            <a:r>
              <a:rPr lang="en-US" sz="2000" dirty="0"/>
              <a:t>is used for web applications </a:t>
            </a:r>
            <a:r>
              <a:rPr lang="en-US" sz="2000" dirty="0" smtClean="0"/>
              <a:t>which serve up user content</a:t>
            </a:r>
            <a:endParaRPr lang="en-US" sz="2000" dirty="0"/>
          </a:p>
          <a:p>
            <a:r>
              <a:rPr lang="en-US" sz="2400" dirty="0" smtClean="0"/>
              <a:t>SP_UPS</a:t>
            </a:r>
          </a:p>
          <a:p>
            <a:pPr lvl="1"/>
            <a:r>
              <a:rPr lang="en-US" sz="2000" dirty="0" smtClean="0"/>
              <a:t>account used </a:t>
            </a:r>
            <a:r>
              <a:rPr lang="en-US" sz="2000" dirty="0"/>
              <a:t>by </a:t>
            </a:r>
            <a:r>
              <a:rPr lang="en-US" sz="2000" dirty="0" smtClean="0"/>
              <a:t>User </a:t>
            </a:r>
            <a:r>
              <a:rPr lang="en-US" sz="2000" dirty="0"/>
              <a:t>Profile Synchronization </a:t>
            </a:r>
            <a:r>
              <a:rPr lang="en-US" sz="2000" dirty="0" smtClean="0"/>
              <a:t>service</a:t>
            </a:r>
            <a:endParaRPr lang="en-US" sz="2000" dirty="0"/>
          </a:p>
          <a:p>
            <a:r>
              <a:rPr lang="en-US" sz="2400" dirty="0" err="1" smtClean="0"/>
              <a:t>SP_Crawler</a:t>
            </a:r>
            <a:endParaRPr lang="en-US" sz="2400" dirty="0" smtClean="0"/>
          </a:p>
          <a:p>
            <a:pPr lvl="1"/>
            <a:r>
              <a:rPr lang="en-US" sz="2000" dirty="0" smtClean="0"/>
              <a:t>account </a:t>
            </a:r>
            <a:r>
              <a:rPr lang="en-US" sz="2000" dirty="0"/>
              <a:t>used by the search service to crawl </a:t>
            </a:r>
            <a:r>
              <a:rPr lang="en-US" sz="2000" dirty="0" smtClean="0"/>
              <a:t>content</a:t>
            </a:r>
            <a:endParaRPr lang="en-US" sz="2000" dirty="0"/>
          </a:p>
          <a:p>
            <a:r>
              <a:rPr lang="en-US" sz="2400" dirty="0" err="1" smtClean="0"/>
              <a:t>SP_Workflow</a:t>
            </a:r>
            <a:endParaRPr lang="en-US" sz="2400" dirty="0" smtClean="0"/>
          </a:p>
          <a:p>
            <a:pPr lvl="1"/>
            <a:r>
              <a:rPr lang="en-US" sz="2000" dirty="0" smtClean="0"/>
              <a:t>account </a:t>
            </a:r>
            <a:r>
              <a:rPr lang="en-US" sz="2000" dirty="0"/>
              <a:t>user by Workflow Manager to configure workflow </a:t>
            </a:r>
            <a:r>
              <a:rPr lang="en-US" sz="2000" dirty="0" smtClean="0"/>
              <a:t>services</a:t>
            </a:r>
            <a:endParaRPr lang="en-US" sz="2400" dirty="0"/>
          </a:p>
        </p:txBody>
      </p:sp>
    </p:spTree>
    <p:extLst>
      <p:ext uri="{BB962C8B-B14F-4D97-AF65-F5344CB8AC3E}">
        <p14:creationId xmlns:p14="http://schemas.microsoft.com/office/powerpoint/2010/main" val="307213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Accounts Required for Install</a:t>
            </a:r>
            <a:endParaRPr lang="en-US" dirty="0"/>
          </a:p>
        </p:txBody>
      </p:sp>
      <p:sp>
        <p:nvSpPr>
          <p:cNvPr id="7" name="Content Placeholder 6"/>
          <p:cNvSpPr>
            <a:spLocks noGrp="1"/>
          </p:cNvSpPr>
          <p:nvPr>
            <p:ph idx="1"/>
          </p:nvPr>
        </p:nvSpPr>
        <p:spPr/>
        <p:txBody>
          <a:bodyPr>
            <a:normAutofit/>
          </a:bodyPr>
          <a:lstStyle/>
          <a:p>
            <a:r>
              <a:rPr lang="en-US" sz="2400" dirty="0" smtClean="0"/>
              <a:t>Install User Account </a:t>
            </a:r>
            <a:r>
              <a:rPr lang="en-US" sz="1800" dirty="0" smtClean="0">
                <a:solidFill>
                  <a:schemeClr val="accent1">
                    <a:lumMod val="75000"/>
                  </a:schemeClr>
                </a:solidFill>
              </a:rPr>
              <a:t>(e.g. WINGTIP\Administrator)</a:t>
            </a:r>
          </a:p>
          <a:p>
            <a:pPr lvl="1"/>
            <a:r>
              <a:rPr lang="en-US" sz="2000" dirty="0" smtClean="0"/>
              <a:t>Must be member </a:t>
            </a:r>
            <a:r>
              <a:rPr lang="en-US" sz="2000" dirty="0"/>
              <a:t>of l</a:t>
            </a:r>
            <a:r>
              <a:rPr lang="en-US" sz="2000" dirty="0" smtClean="0"/>
              <a:t>ocal Administrators </a:t>
            </a:r>
            <a:r>
              <a:rPr lang="en-US" sz="2000" dirty="0"/>
              <a:t>group on each </a:t>
            </a:r>
            <a:r>
              <a:rPr lang="en-US" sz="2000" dirty="0" smtClean="0"/>
              <a:t>server</a:t>
            </a:r>
            <a:endParaRPr lang="en-US" sz="2000" dirty="0"/>
          </a:p>
          <a:p>
            <a:pPr lvl="1"/>
            <a:r>
              <a:rPr lang="en-US" sz="2000" dirty="0" smtClean="0"/>
              <a:t>SQL </a:t>
            </a:r>
            <a:r>
              <a:rPr lang="en-US" sz="2000" dirty="0"/>
              <a:t>Server login </a:t>
            </a:r>
            <a:r>
              <a:rPr lang="en-US" sz="2000" dirty="0" smtClean="0"/>
              <a:t>in roles of </a:t>
            </a:r>
            <a:r>
              <a:rPr lang="en-US" sz="1800" b="1" dirty="0" err="1" smtClean="0">
                <a:solidFill>
                  <a:schemeClr val="accent1">
                    <a:lumMod val="75000"/>
                  </a:schemeClr>
                </a:solidFill>
              </a:rPr>
              <a:t>dbcreator</a:t>
            </a:r>
            <a:r>
              <a:rPr lang="en-US" sz="2000" dirty="0" smtClean="0"/>
              <a:t> and </a:t>
            </a:r>
            <a:r>
              <a:rPr lang="en-US" sz="2000" b="1" dirty="0" err="1" smtClean="0">
                <a:solidFill>
                  <a:schemeClr val="accent1">
                    <a:lumMod val="75000"/>
                  </a:schemeClr>
                </a:solidFill>
              </a:rPr>
              <a:t>securityadmin</a:t>
            </a:r>
            <a:endParaRPr lang="en-US" sz="2000" b="1" dirty="0">
              <a:solidFill>
                <a:schemeClr val="accent1">
                  <a:lumMod val="75000"/>
                </a:schemeClr>
              </a:solidFill>
            </a:endParaRPr>
          </a:p>
          <a:p>
            <a:pPr lvl="1"/>
            <a:r>
              <a:rPr lang="en-US" sz="2000" dirty="0"/>
              <a:t>You must configure </a:t>
            </a:r>
            <a:r>
              <a:rPr lang="en-US" sz="2000" dirty="0" smtClean="0"/>
              <a:t>SQL security settings for install account</a:t>
            </a:r>
            <a:endParaRPr lang="en-US" sz="2000" dirty="0"/>
          </a:p>
          <a:p>
            <a:r>
              <a:rPr lang="en-US" sz="2400" dirty="0" smtClean="0"/>
              <a:t>Server Farm Account </a:t>
            </a:r>
            <a:r>
              <a:rPr lang="en-US" sz="1800" dirty="0" smtClean="0">
                <a:solidFill>
                  <a:schemeClr val="accent1">
                    <a:lumMod val="75000"/>
                  </a:schemeClr>
                </a:solidFill>
              </a:rPr>
              <a:t>(e.g. WINGTIP\</a:t>
            </a:r>
            <a:r>
              <a:rPr lang="en-US" sz="1800" dirty="0" err="1" smtClean="0">
                <a:solidFill>
                  <a:schemeClr val="accent1">
                    <a:lumMod val="75000"/>
                  </a:schemeClr>
                </a:solidFill>
              </a:rPr>
              <a:t>SP_Farm</a:t>
            </a:r>
            <a:r>
              <a:rPr lang="en-US" sz="1800" dirty="0" smtClean="0">
                <a:solidFill>
                  <a:schemeClr val="accent1">
                    <a:lumMod val="75000"/>
                  </a:schemeClr>
                </a:solidFill>
              </a:rPr>
              <a:t>)</a:t>
            </a:r>
          </a:p>
          <a:p>
            <a:pPr lvl="1"/>
            <a:r>
              <a:rPr lang="en-US" sz="2000" dirty="0"/>
              <a:t>SharePoint automatically configures SQL security settings</a:t>
            </a:r>
          </a:p>
          <a:p>
            <a:pPr lvl="1"/>
            <a:r>
              <a:rPr lang="en-US" sz="2000" dirty="0" smtClean="0"/>
              <a:t>Automatically added to SQL roles </a:t>
            </a:r>
            <a:r>
              <a:rPr lang="en-US" sz="2000" dirty="0"/>
              <a:t>of </a:t>
            </a:r>
            <a:r>
              <a:rPr lang="en-US" sz="1800" b="1" dirty="0" err="1">
                <a:solidFill>
                  <a:schemeClr val="accent1">
                    <a:lumMod val="75000"/>
                  </a:schemeClr>
                </a:solidFill>
              </a:rPr>
              <a:t>dbcreator</a:t>
            </a:r>
            <a:r>
              <a:rPr lang="en-US" sz="2000" dirty="0"/>
              <a:t> and </a:t>
            </a:r>
            <a:r>
              <a:rPr lang="en-US" sz="2000" b="1" dirty="0" err="1">
                <a:solidFill>
                  <a:schemeClr val="accent1">
                    <a:lumMod val="75000"/>
                  </a:schemeClr>
                </a:solidFill>
              </a:rPr>
              <a:t>securityadmin</a:t>
            </a:r>
            <a:endParaRPr lang="en-US" sz="2000" b="1" dirty="0">
              <a:solidFill>
                <a:schemeClr val="accent1">
                  <a:lumMod val="75000"/>
                </a:schemeClr>
              </a:solidFill>
            </a:endParaRPr>
          </a:p>
          <a:p>
            <a:pPr lvl="1"/>
            <a:r>
              <a:rPr lang="en-US" sz="2000" dirty="0" smtClean="0"/>
              <a:t>Account becomes database owner of configuration database</a:t>
            </a:r>
          </a:p>
          <a:p>
            <a:pPr lvl="1"/>
            <a:endParaRPr lang="en-US" sz="2000" dirty="0"/>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758230"/>
            <a:ext cx="1828800" cy="1806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4883"/>
          <a:stretch/>
        </p:blipFill>
        <p:spPr bwMode="auto">
          <a:xfrm>
            <a:off x="4191000" y="5128174"/>
            <a:ext cx="3733800" cy="151231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V="1">
            <a:off x="2514600" y="5455403"/>
            <a:ext cx="1600200"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12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Hardware and Software Requirements</a:t>
            </a:r>
          </a:p>
          <a:p>
            <a:pPr>
              <a:buFont typeface="Wingdings" panose="05000000000000000000" pitchFamily="2" charset="2"/>
              <a:buChar char="ü"/>
            </a:pPr>
            <a:r>
              <a:rPr lang="en-US" dirty="0" smtClean="0"/>
              <a:t>Creating Dedicated Service Accounts</a:t>
            </a:r>
          </a:p>
          <a:p>
            <a:pPr>
              <a:buFont typeface="Wingdings" panose="05000000000000000000" pitchFamily="2" charset="2"/>
              <a:buChar char="Ø"/>
            </a:pPr>
            <a:r>
              <a:rPr lang="en-US" dirty="0" smtClean="0"/>
              <a:t>Installing SharePoint Server 2013</a:t>
            </a:r>
          </a:p>
          <a:p>
            <a:r>
              <a:rPr lang="en-US" dirty="0" smtClean="0"/>
              <a:t>Creating a new SharePoint 2013 Farm</a:t>
            </a:r>
          </a:p>
          <a:p>
            <a:r>
              <a:rPr lang="en-US" dirty="0" smtClean="0"/>
              <a:t>Getting Around in Central Administration</a:t>
            </a:r>
          </a:p>
        </p:txBody>
      </p:sp>
    </p:spTree>
    <p:extLst>
      <p:ext uri="{BB962C8B-B14F-4D97-AF65-F5344CB8AC3E}">
        <p14:creationId xmlns:p14="http://schemas.microsoft.com/office/powerpoint/2010/main" val="1265635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Server Install Files</a:t>
            </a:r>
            <a:endParaRPr lang="en-US" dirty="0"/>
          </a:p>
        </p:txBody>
      </p:sp>
      <p:sp>
        <p:nvSpPr>
          <p:cNvPr id="3" name="Content Placeholder 2"/>
          <p:cNvSpPr>
            <a:spLocks noGrp="1"/>
          </p:cNvSpPr>
          <p:nvPr>
            <p:ph idx="1"/>
          </p:nvPr>
        </p:nvSpPr>
        <p:spPr/>
        <p:txBody>
          <a:bodyPr/>
          <a:lstStyle/>
          <a:p>
            <a:r>
              <a:rPr lang="en-US" dirty="0" smtClean="0"/>
              <a:t>SharePoint Server 2013 installation files</a:t>
            </a:r>
          </a:p>
          <a:p>
            <a:pPr lvl="1"/>
            <a:r>
              <a:rPr lang="en-US" dirty="0" smtClean="0"/>
              <a:t>Extract from SharePointServer.exe if required</a:t>
            </a:r>
          </a:p>
          <a:p>
            <a:pPr lvl="2"/>
            <a:r>
              <a:rPr lang="en-US" sz="1400" dirty="0" smtClean="0">
                <a:solidFill>
                  <a:schemeClr val="accent1">
                    <a:lumMod val="75000"/>
                  </a:schemeClr>
                </a:solidFill>
              </a:rPr>
              <a:t>C:\Install\SharePointServer.exe /</a:t>
            </a:r>
            <a:r>
              <a:rPr lang="en-US" sz="1400" dirty="0" err="1" smtClean="0">
                <a:solidFill>
                  <a:schemeClr val="accent1">
                    <a:lumMod val="75000"/>
                  </a:schemeClr>
                </a:solidFill>
              </a:rPr>
              <a:t>extract:C</a:t>
            </a:r>
            <a:r>
              <a:rPr lang="en-US" sz="1400" dirty="0" smtClean="0">
                <a:solidFill>
                  <a:schemeClr val="accent1">
                    <a:lumMod val="75000"/>
                  </a:schemeClr>
                </a:solidFill>
              </a:rPr>
              <a:t>:\Install\SharePoint2013 </a:t>
            </a:r>
          </a:p>
          <a:p>
            <a:endParaRPr lang="en-US" dirty="0" smtClean="0"/>
          </a:p>
          <a:p>
            <a:r>
              <a:rPr lang="en-US" dirty="0" smtClean="0"/>
              <a:t>Locate the two main EXEs for installation</a:t>
            </a:r>
          </a:p>
          <a:p>
            <a:pPr lvl="1"/>
            <a:r>
              <a:rPr lang="en-US" dirty="0" smtClean="0"/>
              <a:t>PrerequisiteInstaller.exe</a:t>
            </a:r>
          </a:p>
          <a:p>
            <a:pPr lvl="1"/>
            <a:r>
              <a:rPr lang="en-US" dirty="0" smtClean="0"/>
              <a:t>Setup.exe</a:t>
            </a:r>
          </a:p>
          <a:p>
            <a:pPr lvl="2"/>
            <a:endParaRPr lang="en-US" dirty="0"/>
          </a:p>
        </p:txBody>
      </p:sp>
    </p:spTree>
    <p:extLst>
      <p:ext uri="{BB962C8B-B14F-4D97-AF65-F5344CB8AC3E}">
        <p14:creationId xmlns:p14="http://schemas.microsoft.com/office/powerpoint/2010/main" val="352179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PrerequisiteInstaller.exe</a:t>
            </a:r>
            <a:endParaRPr lang="en-US" dirty="0"/>
          </a:p>
        </p:txBody>
      </p:sp>
      <p:sp>
        <p:nvSpPr>
          <p:cNvPr id="3" name="Content Placeholder 2"/>
          <p:cNvSpPr>
            <a:spLocks noGrp="1"/>
          </p:cNvSpPr>
          <p:nvPr>
            <p:ph idx="1"/>
          </p:nvPr>
        </p:nvSpPr>
        <p:spPr/>
        <p:txBody>
          <a:bodyPr>
            <a:normAutofit/>
          </a:bodyPr>
          <a:lstStyle/>
          <a:p>
            <a:r>
              <a:rPr lang="en-US" sz="2400" dirty="0" smtClean="0"/>
              <a:t>Prerequisite Installer ensures these items are installed</a:t>
            </a:r>
          </a:p>
          <a:p>
            <a:pPr lvl="1"/>
            <a:r>
              <a:rPr lang="en-US" sz="2000" dirty="0"/>
              <a:t>Microsoft .NET Framework 4.5</a:t>
            </a:r>
          </a:p>
          <a:p>
            <a:pPr lvl="1"/>
            <a:r>
              <a:rPr lang="en-US" sz="2000" dirty="0"/>
              <a:t>Windows Management Framework </a:t>
            </a:r>
            <a:r>
              <a:rPr lang="en-US" sz="2000" dirty="0" smtClean="0"/>
              <a:t>3.0</a:t>
            </a:r>
            <a:endParaRPr lang="en-US" sz="2000" dirty="0"/>
          </a:p>
          <a:p>
            <a:pPr lvl="1"/>
            <a:r>
              <a:rPr lang="en-US" sz="2000" dirty="0"/>
              <a:t>Application Server Role, Web Server (IIS) Role</a:t>
            </a:r>
          </a:p>
          <a:p>
            <a:pPr lvl="1"/>
            <a:r>
              <a:rPr lang="en-US" sz="2000" dirty="0"/>
              <a:t>Microsoft SQL Server 2008 R2 SP1 Native Client</a:t>
            </a:r>
          </a:p>
          <a:p>
            <a:pPr lvl="1"/>
            <a:r>
              <a:rPr lang="en-US" sz="2000" dirty="0"/>
              <a:t>Windows Identity </a:t>
            </a:r>
            <a:r>
              <a:rPr lang="en-US" sz="2000" dirty="0" smtClean="0"/>
              <a:t>Foundation</a:t>
            </a:r>
            <a:endParaRPr lang="en-US" sz="2000" dirty="0"/>
          </a:p>
          <a:p>
            <a:pPr lvl="1"/>
            <a:r>
              <a:rPr lang="en-US" sz="2000" dirty="0"/>
              <a:t>Microsoft Sync Framework Runtime v1.0 SP1 (x64)</a:t>
            </a:r>
          </a:p>
          <a:p>
            <a:pPr lvl="1"/>
            <a:r>
              <a:rPr lang="en-US" sz="2000" dirty="0"/>
              <a:t>Windows Server </a:t>
            </a:r>
            <a:r>
              <a:rPr lang="en-US" sz="2000" dirty="0" err="1" smtClean="0"/>
              <a:t>AppFabric</a:t>
            </a:r>
            <a:endParaRPr lang="en-US" sz="2000" dirty="0" smtClean="0"/>
          </a:p>
          <a:p>
            <a:pPr lvl="1"/>
            <a:r>
              <a:rPr lang="en-US" sz="2000" dirty="0"/>
              <a:t>Cumulative Update P1 for Microsoft </a:t>
            </a:r>
            <a:r>
              <a:rPr lang="en-US" sz="2000" dirty="0" err="1"/>
              <a:t>AppFabric</a:t>
            </a:r>
            <a:r>
              <a:rPr lang="en-US" sz="2000" dirty="0"/>
              <a:t> 1.1</a:t>
            </a:r>
          </a:p>
          <a:p>
            <a:pPr lvl="1"/>
            <a:r>
              <a:rPr lang="en-US" sz="2000" dirty="0"/>
              <a:t>Microsoft Identity Extensions</a:t>
            </a:r>
          </a:p>
          <a:p>
            <a:pPr lvl="1"/>
            <a:r>
              <a:rPr lang="en-US" sz="2000" dirty="0"/>
              <a:t>Microsoft Information Protection and Control Client</a:t>
            </a:r>
          </a:p>
          <a:p>
            <a:pPr lvl="1"/>
            <a:r>
              <a:rPr lang="en-US" sz="2000" dirty="0"/>
              <a:t>Microsoft WCF Data Services </a:t>
            </a:r>
            <a:r>
              <a:rPr lang="en-US" sz="2000" dirty="0" smtClean="0"/>
              <a:t>5.0</a:t>
            </a:r>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a:p>
        </p:txBody>
      </p:sp>
    </p:spTree>
    <p:extLst>
      <p:ext uri="{BB962C8B-B14F-4D97-AF65-F5344CB8AC3E}">
        <p14:creationId xmlns:p14="http://schemas.microsoft.com/office/powerpoint/2010/main" val="1261790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Setup.exe</a:t>
            </a:r>
            <a:endParaRPr lang="en-US" dirty="0"/>
          </a:p>
        </p:txBody>
      </p:sp>
      <p:sp>
        <p:nvSpPr>
          <p:cNvPr id="3" name="Content Placeholder 2"/>
          <p:cNvSpPr>
            <a:spLocks noGrp="1"/>
          </p:cNvSpPr>
          <p:nvPr>
            <p:ph idx="1"/>
          </p:nvPr>
        </p:nvSpPr>
        <p:spPr/>
        <p:txBody>
          <a:bodyPr/>
          <a:lstStyle/>
          <a:p>
            <a:r>
              <a:rPr lang="en-US" dirty="0" smtClean="0"/>
              <a:t>Setup.exe begin the installation process</a:t>
            </a:r>
          </a:p>
          <a:p>
            <a:pPr lvl="1"/>
            <a:r>
              <a:rPr lang="en-US" dirty="0" smtClean="0"/>
              <a:t>You will be prompted for product key</a:t>
            </a:r>
          </a:p>
          <a:p>
            <a:pPr lvl="1"/>
            <a:endParaRPr lang="en-US" dirty="0" smtClean="0"/>
          </a:p>
          <a:p>
            <a:pPr lvl="1"/>
            <a:endParaRPr lang="en-US" dirty="0" smtClean="0"/>
          </a:p>
          <a:p>
            <a:pPr lvl="1"/>
            <a:endParaRPr lang="en-US" dirty="0" smtClean="0"/>
          </a:p>
          <a:p>
            <a:pPr lvl="1"/>
            <a:endParaRPr lang="en-US" dirty="0" smtClean="0"/>
          </a:p>
          <a:p>
            <a:endParaRPr lang="en-US" sz="2000" dirty="0" smtClean="0"/>
          </a:p>
          <a:p>
            <a:endParaRPr lang="en-US" sz="2000" dirty="0" smtClean="0"/>
          </a:p>
          <a:p>
            <a:r>
              <a:rPr lang="en-US" sz="2000" dirty="0" smtClean="0"/>
              <a:t>Choose product key for appropriate version</a:t>
            </a:r>
          </a:p>
          <a:p>
            <a:pPr lvl="1"/>
            <a:r>
              <a:rPr lang="en-US" sz="1800" dirty="0" smtClean="0"/>
              <a:t>SharePoint Server 2013 Enterprise Client Access License features</a:t>
            </a:r>
          </a:p>
          <a:p>
            <a:pPr lvl="1"/>
            <a:r>
              <a:rPr lang="en-US" sz="1800" dirty="0" smtClean="0"/>
              <a:t>SharePoint Server 2013 Standard Client Access License features</a:t>
            </a:r>
          </a:p>
        </p:txBody>
      </p:sp>
      <p:pic>
        <p:nvPicPr>
          <p:cNvPr id="4" name="Picture 3"/>
          <p:cNvPicPr/>
          <p:nvPr/>
        </p:nvPicPr>
        <p:blipFill>
          <a:blip r:embed="rId3" cstate="print"/>
          <a:stretch>
            <a:fillRect/>
          </a:stretch>
        </p:blipFill>
        <p:spPr>
          <a:xfrm>
            <a:off x="1600200" y="2438400"/>
            <a:ext cx="3074504" cy="2438400"/>
          </a:xfrm>
          <a:prstGeom prst="rect">
            <a:avLst/>
          </a:prstGeom>
        </p:spPr>
      </p:pic>
    </p:spTree>
    <p:extLst>
      <p:ext uri="{BB962C8B-B14F-4D97-AF65-F5344CB8AC3E}">
        <p14:creationId xmlns:p14="http://schemas.microsoft.com/office/powerpoint/2010/main" val="1410543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Server Type</a:t>
            </a:r>
            <a:endParaRPr lang="en-US" dirty="0"/>
          </a:p>
        </p:txBody>
      </p:sp>
      <p:sp>
        <p:nvSpPr>
          <p:cNvPr id="2" name="Content Placeholder 1"/>
          <p:cNvSpPr>
            <a:spLocks noGrp="1"/>
          </p:cNvSpPr>
          <p:nvPr>
            <p:ph idx="1"/>
          </p:nvPr>
        </p:nvSpPr>
        <p:spPr/>
        <p:txBody>
          <a:bodyPr>
            <a:normAutofit/>
          </a:bodyPr>
          <a:lstStyle/>
          <a:p>
            <a:r>
              <a:rPr lang="en-US" sz="2400" b="1" dirty="0">
                <a:solidFill>
                  <a:schemeClr val="accent1">
                    <a:lumMod val="75000"/>
                  </a:schemeClr>
                </a:solidFill>
              </a:rPr>
              <a:t>Complete</a:t>
            </a:r>
            <a:r>
              <a:rPr lang="en-US" sz="2400" dirty="0"/>
              <a:t> </a:t>
            </a:r>
            <a:r>
              <a:rPr lang="en-US" sz="2400" dirty="0" smtClean="0"/>
              <a:t>used in vast majority of scenarios</a:t>
            </a:r>
          </a:p>
          <a:p>
            <a:pPr lvl="1"/>
            <a:r>
              <a:rPr lang="en-US" sz="2000" dirty="0" smtClean="0"/>
              <a:t>Installs </a:t>
            </a:r>
            <a:r>
              <a:rPr lang="en-US" sz="2000" dirty="0"/>
              <a:t>all components </a:t>
            </a:r>
            <a:endParaRPr lang="en-US" sz="2000" dirty="0" smtClean="0"/>
          </a:p>
          <a:p>
            <a:pPr lvl="1"/>
            <a:r>
              <a:rPr lang="en-US" sz="2000" dirty="0" smtClean="0"/>
              <a:t>Gives </a:t>
            </a:r>
            <a:r>
              <a:rPr lang="en-US" sz="2000" dirty="0"/>
              <a:t>you </a:t>
            </a:r>
            <a:r>
              <a:rPr lang="en-US" sz="2000" dirty="0" smtClean="0"/>
              <a:t>maximum configuration flexibility</a:t>
            </a:r>
            <a:endParaRPr lang="en-US" sz="2000" dirty="0"/>
          </a:p>
          <a:p>
            <a:r>
              <a:rPr lang="en-US" sz="2400" b="1" dirty="0" smtClean="0">
                <a:solidFill>
                  <a:schemeClr val="accent1">
                    <a:lumMod val="75000"/>
                  </a:schemeClr>
                </a:solidFill>
              </a:rPr>
              <a:t>Stand-alone</a:t>
            </a:r>
            <a:r>
              <a:rPr lang="en-US" sz="2400" dirty="0" smtClean="0"/>
              <a:t> should not be used</a:t>
            </a:r>
          </a:p>
          <a:p>
            <a:pPr lvl="1"/>
            <a:r>
              <a:rPr lang="en-US" sz="2000" dirty="0"/>
              <a:t>It installs and uses local SQL Server Express</a:t>
            </a:r>
          </a:p>
          <a:p>
            <a:pPr lvl="1"/>
            <a:r>
              <a:rPr lang="en-US" sz="2000" dirty="0"/>
              <a:t>It uses local accounts instead of domain </a:t>
            </a:r>
            <a:r>
              <a:rPr lang="en-US" sz="2000" dirty="0" smtClean="0"/>
              <a:t>accounts</a:t>
            </a:r>
            <a:endParaRPr lang="en-US" sz="2000" dirty="0"/>
          </a:p>
          <a:p>
            <a:endParaRPr lang="en-US" sz="2400" dirty="0" smtClean="0"/>
          </a:p>
          <a:p>
            <a:endParaRPr lang="en-US" sz="2400" dirty="0"/>
          </a:p>
          <a:p>
            <a:endParaRPr lang="en-US" sz="2400" dirty="0"/>
          </a:p>
        </p:txBody>
      </p:sp>
      <p:pic>
        <p:nvPicPr>
          <p:cNvPr id="4" name="Picture 3"/>
          <p:cNvPicPr/>
          <p:nvPr/>
        </p:nvPicPr>
        <p:blipFill>
          <a:blip r:embed="rId3"/>
          <a:stretch>
            <a:fillRect/>
          </a:stretch>
        </p:blipFill>
        <p:spPr>
          <a:xfrm>
            <a:off x="1183487" y="4038600"/>
            <a:ext cx="3159913" cy="2657158"/>
          </a:xfrm>
          <a:prstGeom prst="rect">
            <a:avLst/>
          </a:prstGeom>
        </p:spPr>
      </p:pic>
      <p:sp>
        <p:nvSpPr>
          <p:cNvPr id="5" name="&quot;No&quot; Symbol 4"/>
          <p:cNvSpPr/>
          <p:nvPr/>
        </p:nvSpPr>
        <p:spPr>
          <a:xfrm>
            <a:off x="2173941" y="5156947"/>
            <a:ext cx="304800" cy="299879"/>
          </a:xfrm>
          <a:prstGeom prst="noSmoking">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694313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Hardware and Software Requirements</a:t>
            </a:r>
          </a:p>
          <a:p>
            <a:pPr>
              <a:buFont typeface="Wingdings" panose="05000000000000000000" pitchFamily="2" charset="2"/>
              <a:buChar char="ü"/>
            </a:pPr>
            <a:r>
              <a:rPr lang="en-US" dirty="0" smtClean="0"/>
              <a:t>Creating Dedicated Service Accounts</a:t>
            </a:r>
          </a:p>
          <a:p>
            <a:pPr>
              <a:buFont typeface="Wingdings" panose="05000000000000000000" pitchFamily="2" charset="2"/>
              <a:buChar char="ü"/>
            </a:pPr>
            <a:r>
              <a:rPr lang="en-US" dirty="0" smtClean="0"/>
              <a:t>Installing SharePoint Server 2013</a:t>
            </a:r>
          </a:p>
          <a:p>
            <a:pPr>
              <a:buFont typeface="Wingdings" panose="05000000000000000000" pitchFamily="2" charset="2"/>
              <a:buChar char="Ø"/>
            </a:pPr>
            <a:r>
              <a:rPr lang="en-US" dirty="0" smtClean="0"/>
              <a:t>Creating a new SharePoint 2013 Farm</a:t>
            </a:r>
          </a:p>
          <a:p>
            <a:r>
              <a:rPr lang="en-US" dirty="0" smtClean="0"/>
              <a:t>Getting Around in Central Administration</a:t>
            </a:r>
          </a:p>
        </p:txBody>
      </p:sp>
    </p:spTree>
    <p:extLst>
      <p:ext uri="{BB962C8B-B14F-4D97-AF65-F5344CB8AC3E}">
        <p14:creationId xmlns:p14="http://schemas.microsoft.com/office/powerpoint/2010/main" val="2255444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Installation Is Complete</a:t>
            </a:r>
            <a:endParaRPr lang="en-US" dirty="0"/>
          </a:p>
        </p:txBody>
      </p:sp>
      <p:sp>
        <p:nvSpPr>
          <p:cNvPr id="3" name="Content Placeholder 2"/>
          <p:cNvSpPr>
            <a:spLocks noGrp="1"/>
          </p:cNvSpPr>
          <p:nvPr>
            <p:ph idx="1"/>
          </p:nvPr>
        </p:nvSpPr>
        <p:spPr/>
        <p:txBody>
          <a:bodyPr/>
          <a:lstStyle/>
          <a:p>
            <a:r>
              <a:rPr lang="en-US" dirty="0" smtClean="0"/>
              <a:t>After install, how do you create the farm?</a:t>
            </a:r>
          </a:p>
          <a:p>
            <a:pPr lvl="1"/>
            <a:r>
              <a:rPr lang="en-US" dirty="0" smtClean="0"/>
              <a:t>Using the SharePoint Products Configuration Wizard</a:t>
            </a:r>
          </a:p>
          <a:p>
            <a:pPr lvl="1"/>
            <a:r>
              <a:rPr lang="en-US" dirty="0" smtClean="0"/>
              <a:t>Using PSCONFIG.EXE</a:t>
            </a:r>
          </a:p>
          <a:p>
            <a:pPr lvl="1"/>
            <a:r>
              <a:rPr lang="en-US" dirty="0" smtClean="0"/>
              <a:t>Using PowerShell cmdlets</a:t>
            </a:r>
          </a:p>
          <a:p>
            <a:pPr lvl="1"/>
            <a:endParaRPr lang="en-US" dirty="0"/>
          </a:p>
          <a:p>
            <a:r>
              <a:rPr lang="en-US" dirty="0" smtClean="0"/>
              <a:t>Installation adds SharePoint PowerShell snap-in</a:t>
            </a:r>
          </a:p>
          <a:p>
            <a:pPr lvl="1"/>
            <a:r>
              <a:rPr lang="en-US" dirty="0" smtClean="0"/>
              <a:t>Snap-in allows you to automate configuration steps</a:t>
            </a:r>
            <a:br>
              <a:rPr lang="en-US" dirty="0" smtClean="0"/>
            </a:br>
            <a:r>
              <a:rPr lang="en-US" dirty="0" smtClean="0"/>
              <a:t>Often done using </a:t>
            </a:r>
            <a:r>
              <a:rPr lang="en-US" smtClean="0"/>
              <a:t>PowerShell scripting</a:t>
            </a:r>
            <a:endParaRPr lang="en-US" dirty="0" smtClean="0"/>
          </a:p>
          <a:p>
            <a:endParaRPr lang="en-US" dirty="0"/>
          </a:p>
        </p:txBody>
      </p:sp>
    </p:spTree>
    <p:extLst>
      <p:ext uri="{BB962C8B-B14F-4D97-AF65-F5344CB8AC3E}">
        <p14:creationId xmlns:p14="http://schemas.microsoft.com/office/powerpoint/2010/main" val="1772521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Hardware </a:t>
            </a:r>
            <a:r>
              <a:rPr lang="en-US" dirty="0"/>
              <a:t>and Software Requirements</a:t>
            </a:r>
          </a:p>
          <a:p>
            <a:r>
              <a:rPr lang="en-US" dirty="0" smtClean="0"/>
              <a:t>Creating Dedicated Service Accounts</a:t>
            </a:r>
          </a:p>
          <a:p>
            <a:r>
              <a:rPr lang="en-US" dirty="0" smtClean="0"/>
              <a:t>Installing SharePoint Server 2013</a:t>
            </a:r>
          </a:p>
          <a:p>
            <a:r>
              <a:rPr lang="en-US" dirty="0" smtClean="0"/>
              <a:t>Creating a new SharePoint 2013 Farm</a:t>
            </a:r>
          </a:p>
          <a:p>
            <a:r>
              <a:rPr lang="en-US" dirty="0" smtClean="0"/>
              <a:t>Getting Around in Central Administration</a:t>
            </a:r>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 2013 PowerShell Snap-in</a:t>
            </a:r>
            <a:endParaRPr lang="en-US" dirty="0"/>
          </a:p>
        </p:txBody>
      </p:sp>
      <p:sp>
        <p:nvSpPr>
          <p:cNvPr id="3" name="Content Placeholder 2"/>
          <p:cNvSpPr>
            <a:spLocks noGrp="1"/>
          </p:cNvSpPr>
          <p:nvPr>
            <p:ph idx="1"/>
          </p:nvPr>
        </p:nvSpPr>
        <p:spPr/>
        <p:txBody>
          <a:bodyPr>
            <a:noAutofit/>
          </a:bodyPr>
          <a:lstStyle/>
          <a:p>
            <a:r>
              <a:rPr lang="en-US" sz="2400" dirty="0" smtClean="0"/>
              <a:t>SharePoint 2013 includes PowerShell cmdlet library</a:t>
            </a:r>
          </a:p>
          <a:p>
            <a:pPr lvl="1"/>
            <a:r>
              <a:rPr lang="en-US" sz="2000" dirty="0" smtClean="0"/>
              <a:t>Deployed using </a:t>
            </a:r>
            <a:r>
              <a:rPr lang="en-US" sz="2000" dirty="0" err="1" smtClean="0"/>
              <a:t>snapin</a:t>
            </a:r>
            <a:r>
              <a:rPr lang="en-US" sz="2000" dirty="0" smtClean="0"/>
              <a:t> </a:t>
            </a:r>
            <a:r>
              <a:rPr lang="en-US" sz="1600" b="1" dirty="0" err="1" smtClean="0">
                <a:latin typeface="Lucida Console" panose="020B0609040504020204" pitchFamily="49" charset="0"/>
              </a:rPr>
              <a:t>Microsoft.SharePoint.PowerShell</a:t>
            </a:r>
            <a:endParaRPr lang="en-US" sz="2000" dirty="0" smtClean="0"/>
          </a:p>
          <a:p>
            <a:pPr lvl="1"/>
            <a:r>
              <a:rPr lang="en-US" sz="2000" dirty="0"/>
              <a:t>Snap-in explicitly loaded using </a:t>
            </a:r>
            <a:r>
              <a:rPr lang="en-US" sz="1600" b="1" dirty="0">
                <a:latin typeface="Lucida Console" panose="020B0609040504020204" pitchFamily="49" charset="0"/>
              </a:rPr>
              <a:t>Add-</a:t>
            </a:r>
            <a:r>
              <a:rPr lang="en-US" sz="1600" b="1" dirty="0" err="1">
                <a:latin typeface="Lucida Console" panose="020B0609040504020204" pitchFamily="49" charset="0"/>
              </a:rPr>
              <a:t>PSSnapin</a:t>
            </a:r>
            <a:r>
              <a:rPr lang="en-US" sz="2000" dirty="0"/>
              <a:t> cmdlet</a:t>
            </a:r>
          </a:p>
          <a:p>
            <a:pPr lvl="2"/>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a:p>
          <a:p>
            <a:pPr lvl="1"/>
            <a:r>
              <a:rPr lang="en-US" sz="2000" dirty="0" smtClean="0"/>
              <a:t>Snap-in loaded for you with SharePoint </a:t>
            </a:r>
            <a:r>
              <a:rPr lang="en-US" sz="2000" dirty="0"/>
              <a:t>2013 Management </a:t>
            </a:r>
            <a:r>
              <a:rPr lang="en-US" sz="2000" dirty="0" smtClean="0"/>
              <a:t>Shell</a:t>
            </a:r>
          </a:p>
        </p:txBody>
      </p:sp>
      <p:pic>
        <p:nvPicPr>
          <p:cNvPr id="8" name="Picture 7"/>
          <p:cNvPicPr>
            <a:picLocks noChangeAspect="1"/>
          </p:cNvPicPr>
          <p:nvPr/>
        </p:nvPicPr>
        <p:blipFill>
          <a:blip r:embed="rId3"/>
          <a:stretch>
            <a:fillRect/>
          </a:stretch>
        </p:blipFill>
        <p:spPr>
          <a:xfrm>
            <a:off x="2971800" y="3185274"/>
            <a:ext cx="5454841" cy="1049516"/>
          </a:xfrm>
          <a:prstGeom prst="rect">
            <a:avLst/>
          </a:prstGeom>
        </p:spPr>
      </p:pic>
      <p:pic>
        <p:nvPicPr>
          <p:cNvPr id="9" name="Picture 8"/>
          <p:cNvPicPr>
            <a:picLocks noChangeAspect="1"/>
          </p:cNvPicPr>
          <p:nvPr/>
        </p:nvPicPr>
        <p:blipFill>
          <a:blip r:embed="rId4"/>
          <a:stretch>
            <a:fillRect/>
          </a:stretch>
        </p:blipFill>
        <p:spPr>
          <a:xfrm>
            <a:off x="1135699" y="4747343"/>
            <a:ext cx="1302701" cy="430018"/>
          </a:xfrm>
          <a:prstGeom prst="rect">
            <a:avLst/>
          </a:prstGeom>
        </p:spPr>
      </p:pic>
      <p:pic>
        <p:nvPicPr>
          <p:cNvPr id="10" name="Picture 9"/>
          <p:cNvPicPr>
            <a:picLocks noChangeAspect="1"/>
          </p:cNvPicPr>
          <p:nvPr/>
        </p:nvPicPr>
        <p:blipFill>
          <a:blip r:embed="rId5"/>
          <a:stretch>
            <a:fillRect/>
          </a:stretch>
        </p:blipFill>
        <p:spPr>
          <a:xfrm>
            <a:off x="1143000" y="2739958"/>
            <a:ext cx="1150672" cy="890633"/>
          </a:xfrm>
          <a:prstGeom prst="rect">
            <a:avLst/>
          </a:prstGeom>
        </p:spPr>
      </p:pic>
      <p:pic>
        <p:nvPicPr>
          <p:cNvPr id="11" name="Picture 10"/>
          <p:cNvPicPr>
            <a:picLocks noChangeAspect="1"/>
          </p:cNvPicPr>
          <p:nvPr/>
        </p:nvPicPr>
        <p:blipFill>
          <a:blip r:embed="rId6"/>
          <a:stretch>
            <a:fillRect/>
          </a:stretch>
        </p:blipFill>
        <p:spPr>
          <a:xfrm>
            <a:off x="2948591" y="5025939"/>
            <a:ext cx="5478050" cy="1146274"/>
          </a:xfrm>
          <a:prstGeom prst="rect">
            <a:avLst/>
          </a:prstGeom>
        </p:spPr>
      </p:pic>
      <p:cxnSp>
        <p:nvCxnSpPr>
          <p:cNvPr id="15" name="Straight Arrow Connector 14"/>
          <p:cNvCxnSpPr/>
          <p:nvPr/>
        </p:nvCxnSpPr>
        <p:spPr>
          <a:xfrm>
            <a:off x="2293672" y="3185274"/>
            <a:ext cx="529915" cy="243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2438400" y="4962352"/>
            <a:ext cx="385187" cy="2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18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1)</a:t>
            </a:r>
            <a:endParaRPr lang="en-US" sz="2000" dirty="0"/>
          </a:p>
        </p:txBody>
      </p:sp>
      <p:sp>
        <p:nvSpPr>
          <p:cNvPr id="3" name="Content Placeholder 2"/>
          <p:cNvSpPr>
            <a:spLocks noGrp="1"/>
          </p:cNvSpPr>
          <p:nvPr>
            <p:ph idx="1"/>
          </p:nvPr>
        </p:nvSpPr>
        <p:spPr/>
        <p:txBody>
          <a:bodyPr/>
          <a:lstStyle/>
          <a:p>
            <a:r>
              <a:rPr lang="en-US" dirty="0" smtClean="0"/>
              <a:t>Run the Configuration Wizard after installation</a:t>
            </a:r>
          </a:p>
          <a:p>
            <a:pPr lvl="1"/>
            <a:r>
              <a:rPr lang="en-US" dirty="0" smtClean="0"/>
              <a:t>Wizard assists you to create a new farm</a:t>
            </a:r>
          </a:p>
          <a:p>
            <a:pPr lvl="1"/>
            <a:r>
              <a:rPr lang="en-US" dirty="0" smtClean="0"/>
              <a:t>Farm creation requires new configuration database</a:t>
            </a:r>
            <a:endParaRPr lang="en-US" dirty="0"/>
          </a:p>
        </p:txBody>
      </p:sp>
      <p:pic>
        <p:nvPicPr>
          <p:cNvPr id="4" name="Picture 3"/>
          <p:cNvPicPr/>
          <p:nvPr/>
        </p:nvPicPr>
        <p:blipFill>
          <a:blip r:embed="rId3"/>
          <a:stretch>
            <a:fillRect/>
          </a:stretch>
        </p:blipFill>
        <p:spPr>
          <a:xfrm>
            <a:off x="1143000" y="2972920"/>
            <a:ext cx="4467225" cy="3626000"/>
          </a:xfrm>
          <a:prstGeom prst="rect">
            <a:avLst/>
          </a:prstGeom>
        </p:spPr>
      </p:pic>
    </p:spTree>
    <p:extLst>
      <p:ext uri="{BB962C8B-B14F-4D97-AF65-F5344CB8AC3E}">
        <p14:creationId xmlns:p14="http://schemas.microsoft.com/office/powerpoint/2010/main" val="2646754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2)</a:t>
            </a:r>
            <a:endParaRPr lang="en-US" sz="2000" dirty="0"/>
          </a:p>
        </p:txBody>
      </p:sp>
      <p:sp>
        <p:nvSpPr>
          <p:cNvPr id="3" name="Content Placeholder 2"/>
          <p:cNvSpPr>
            <a:spLocks noGrp="1"/>
          </p:cNvSpPr>
          <p:nvPr>
            <p:ph idx="1"/>
          </p:nvPr>
        </p:nvSpPr>
        <p:spPr/>
        <p:txBody>
          <a:bodyPr/>
          <a:lstStyle/>
          <a:p>
            <a:r>
              <a:rPr lang="en-US" dirty="0" smtClean="0"/>
              <a:t>Select </a:t>
            </a:r>
            <a:r>
              <a:rPr lang="en-US" dirty="0" smtClean="0">
                <a:solidFill>
                  <a:srgbClr val="87451D"/>
                </a:solidFill>
              </a:rPr>
              <a:t>Create a new server farm</a:t>
            </a:r>
          </a:p>
          <a:p>
            <a:pPr lvl="1"/>
            <a:r>
              <a:rPr lang="en-US" dirty="0" smtClean="0"/>
              <a:t>This begins process to create configuration database</a:t>
            </a:r>
          </a:p>
          <a:p>
            <a:pPr lvl="1"/>
            <a:r>
              <a:rPr lang="en-US" dirty="0" smtClean="0"/>
              <a:t>Only done on first Web server in farm</a:t>
            </a:r>
          </a:p>
          <a:p>
            <a:pPr lvl="1"/>
            <a:r>
              <a:rPr lang="en-US" dirty="0" smtClean="0"/>
              <a:t>Other Web servers use </a:t>
            </a:r>
            <a:r>
              <a:rPr lang="en-US" dirty="0" smtClean="0">
                <a:solidFill>
                  <a:srgbClr val="87451D"/>
                </a:solidFill>
              </a:rPr>
              <a:t>Connect to existing farm option</a:t>
            </a:r>
          </a:p>
          <a:p>
            <a:pPr lvl="1"/>
            <a:endParaRPr lang="en-US" dirty="0"/>
          </a:p>
        </p:txBody>
      </p:sp>
      <p:pic>
        <p:nvPicPr>
          <p:cNvPr id="4" name="Picture 3"/>
          <p:cNvPicPr/>
          <p:nvPr/>
        </p:nvPicPr>
        <p:blipFill>
          <a:blip r:embed="rId3"/>
          <a:stretch>
            <a:fillRect/>
          </a:stretch>
        </p:blipFill>
        <p:spPr>
          <a:xfrm>
            <a:off x="1143000" y="3333115"/>
            <a:ext cx="3862070" cy="3296285"/>
          </a:xfrm>
          <a:prstGeom prst="rect">
            <a:avLst/>
          </a:prstGeom>
        </p:spPr>
      </p:pic>
    </p:spTree>
    <p:extLst>
      <p:ext uri="{BB962C8B-B14F-4D97-AF65-F5344CB8AC3E}">
        <p14:creationId xmlns:p14="http://schemas.microsoft.com/office/powerpoint/2010/main" val="1491258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3)</a:t>
            </a:r>
            <a:endParaRPr lang="en-US" sz="2000" dirty="0"/>
          </a:p>
        </p:txBody>
      </p:sp>
      <p:sp>
        <p:nvSpPr>
          <p:cNvPr id="3" name="Content Placeholder 2"/>
          <p:cNvSpPr>
            <a:spLocks noGrp="1"/>
          </p:cNvSpPr>
          <p:nvPr>
            <p:ph idx="1"/>
          </p:nvPr>
        </p:nvSpPr>
        <p:spPr/>
        <p:txBody>
          <a:bodyPr>
            <a:normAutofit/>
          </a:bodyPr>
          <a:lstStyle/>
          <a:p>
            <a:r>
              <a:rPr lang="en-US" sz="2400" dirty="0" smtClean="0"/>
              <a:t>Specify Configuration Database Settings</a:t>
            </a:r>
          </a:p>
          <a:p>
            <a:pPr lvl="1"/>
            <a:r>
              <a:rPr lang="en-US" sz="2000" dirty="0" smtClean="0"/>
              <a:t>Database Server Name</a:t>
            </a:r>
          </a:p>
          <a:p>
            <a:pPr lvl="1"/>
            <a:r>
              <a:rPr lang="en-US" sz="2000" dirty="0" smtClean="0"/>
              <a:t>Database Name</a:t>
            </a:r>
          </a:p>
          <a:p>
            <a:pPr lvl="1"/>
            <a:r>
              <a:rPr lang="en-US" sz="2000" dirty="0" smtClean="0"/>
              <a:t>User name for farm account</a:t>
            </a:r>
          </a:p>
          <a:p>
            <a:pPr lvl="1"/>
            <a:r>
              <a:rPr lang="en-US" sz="2000" dirty="0" smtClean="0"/>
              <a:t>Password</a:t>
            </a:r>
            <a:endParaRPr lang="en-US" sz="2000" dirty="0"/>
          </a:p>
        </p:txBody>
      </p:sp>
      <p:pic>
        <p:nvPicPr>
          <p:cNvPr id="5" name="Picture 4"/>
          <p:cNvPicPr>
            <a:picLocks noChangeAspect="1"/>
          </p:cNvPicPr>
          <p:nvPr/>
        </p:nvPicPr>
        <p:blipFill>
          <a:blip r:embed="rId3"/>
          <a:stretch>
            <a:fillRect/>
          </a:stretch>
        </p:blipFill>
        <p:spPr>
          <a:xfrm>
            <a:off x="1143000" y="3557752"/>
            <a:ext cx="3535456" cy="3048000"/>
          </a:xfrm>
          <a:prstGeom prst="rect">
            <a:avLst/>
          </a:prstGeom>
        </p:spPr>
      </p:pic>
    </p:spTree>
    <p:extLst>
      <p:ext uri="{BB962C8B-B14F-4D97-AF65-F5344CB8AC3E}">
        <p14:creationId xmlns:p14="http://schemas.microsoft.com/office/powerpoint/2010/main" val="1315418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4)</a:t>
            </a:r>
            <a:endParaRPr lang="en-US" sz="2000" dirty="0"/>
          </a:p>
        </p:txBody>
      </p:sp>
      <p:sp>
        <p:nvSpPr>
          <p:cNvPr id="3" name="Content Placeholder 2"/>
          <p:cNvSpPr>
            <a:spLocks noGrp="1"/>
          </p:cNvSpPr>
          <p:nvPr>
            <p:ph idx="1"/>
          </p:nvPr>
        </p:nvSpPr>
        <p:spPr/>
        <p:txBody>
          <a:bodyPr/>
          <a:lstStyle/>
          <a:p>
            <a:r>
              <a:rPr lang="en-US" dirty="0" smtClean="0"/>
              <a:t>SharePoint 2013 </a:t>
            </a:r>
            <a:r>
              <a:rPr lang="en-US" dirty="0" smtClean="0"/>
              <a:t>requires farm </a:t>
            </a:r>
            <a:r>
              <a:rPr lang="en-US" dirty="0" smtClean="0"/>
              <a:t>passphrase</a:t>
            </a:r>
          </a:p>
          <a:p>
            <a:pPr lvl="1"/>
            <a:r>
              <a:rPr lang="en-US" dirty="0" smtClean="0"/>
              <a:t>Featured introduced with SharePoint 2010</a:t>
            </a:r>
          </a:p>
          <a:p>
            <a:pPr lvl="1"/>
            <a:r>
              <a:rPr lang="en-US" dirty="0" smtClean="0"/>
              <a:t>Used </a:t>
            </a:r>
            <a:r>
              <a:rPr lang="en-US" dirty="0" smtClean="0"/>
              <a:t>to control </a:t>
            </a:r>
            <a:r>
              <a:rPr lang="en-US" dirty="0" smtClean="0"/>
              <a:t>adding/removing Web </a:t>
            </a:r>
            <a:r>
              <a:rPr lang="en-US" dirty="0" smtClean="0"/>
              <a:t>servers </a:t>
            </a:r>
            <a:r>
              <a:rPr lang="en-US" dirty="0" smtClean="0"/>
              <a:t>in farm</a:t>
            </a:r>
            <a:endParaRPr lang="en-US" dirty="0" smtClean="0"/>
          </a:p>
        </p:txBody>
      </p:sp>
      <p:pic>
        <p:nvPicPr>
          <p:cNvPr id="5" name="Picture 4"/>
          <p:cNvPicPr>
            <a:picLocks noChangeAspect="1"/>
          </p:cNvPicPr>
          <p:nvPr/>
        </p:nvPicPr>
        <p:blipFill>
          <a:blip r:embed="rId3"/>
          <a:stretch>
            <a:fillRect/>
          </a:stretch>
        </p:blipFill>
        <p:spPr>
          <a:xfrm>
            <a:off x="1143001" y="3048000"/>
            <a:ext cx="3428999" cy="2956221"/>
          </a:xfrm>
          <a:prstGeom prst="rect">
            <a:avLst/>
          </a:prstGeom>
        </p:spPr>
      </p:pic>
    </p:spTree>
    <p:extLst>
      <p:ext uri="{BB962C8B-B14F-4D97-AF65-F5344CB8AC3E}">
        <p14:creationId xmlns:p14="http://schemas.microsoft.com/office/powerpoint/2010/main" val="2108161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5)</a:t>
            </a:r>
            <a:endParaRPr lang="en-US" sz="2000" dirty="0"/>
          </a:p>
        </p:txBody>
      </p:sp>
      <p:sp>
        <p:nvSpPr>
          <p:cNvPr id="3" name="Content Placeholder 2"/>
          <p:cNvSpPr>
            <a:spLocks noGrp="1"/>
          </p:cNvSpPr>
          <p:nvPr>
            <p:ph idx="1"/>
          </p:nvPr>
        </p:nvSpPr>
        <p:spPr/>
        <p:txBody>
          <a:bodyPr>
            <a:noAutofit/>
          </a:bodyPr>
          <a:lstStyle/>
          <a:p>
            <a:r>
              <a:rPr lang="en-US" sz="2400" dirty="0" smtClean="0"/>
              <a:t>Specify port number for Central Admin access</a:t>
            </a:r>
          </a:p>
          <a:p>
            <a:r>
              <a:rPr lang="en-US" sz="2400" dirty="0" smtClean="0"/>
              <a:t>Choose between NTLM and Kerberos</a:t>
            </a:r>
          </a:p>
          <a:p>
            <a:pPr lvl="1"/>
            <a:r>
              <a:rPr lang="en-US" sz="2000" dirty="0" smtClean="0"/>
              <a:t>Note - this choice only affects Central Administration</a:t>
            </a:r>
          </a:p>
          <a:p>
            <a:endParaRPr lang="en-US" sz="2400" dirty="0"/>
          </a:p>
          <a:p>
            <a:endParaRPr lang="en-US" sz="2400" dirty="0" smtClean="0"/>
          </a:p>
          <a:p>
            <a:endParaRPr lang="en-US" sz="2400" dirty="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5" name="Picture 4"/>
          <p:cNvPicPr>
            <a:picLocks noChangeAspect="1"/>
          </p:cNvPicPr>
          <p:nvPr/>
        </p:nvPicPr>
        <p:blipFill>
          <a:blip r:embed="rId3"/>
          <a:stretch>
            <a:fillRect/>
          </a:stretch>
        </p:blipFill>
        <p:spPr>
          <a:xfrm>
            <a:off x="1143000" y="2898228"/>
            <a:ext cx="4239499" cy="3654972"/>
          </a:xfrm>
          <a:prstGeom prst="rect">
            <a:avLst/>
          </a:prstGeom>
        </p:spPr>
      </p:pic>
    </p:spTree>
    <p:extLst>
      <p:ext uri="{BB962C8B-B14F-4D97-AF65-F5344CB8AC3E}">
        <p14:creationId xmlns:p14="http://schemas.microsoft.com/office/powerpoint/2010/main" val="1022799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SharePoint Products Configuration </a:t>
            </a:r>
            <a:r>
              <a:rPr lang="en-US" sz="2000" dirty="0" smtClean="0"/>
              <a:t>Wizard (Part 6)</a:t>
            </a:r>
            <a:endParaRPr lang="en-US" sz="2000" dirty="0"/>
          </a:p>
        </p:txBody>
      </p:sp>
      <p:sp>
        <p:nvSpPr>
          <p:cNvPr id="3" name="Content Placeholder 2"/>
          <p:cNvSpPr>
            <a:spLocks noGrp="1"/>
          </p:cNvSpPr>
          <p:nvPr>
            <p:ph idx="1"/>
          </p:nvPr>
        </p:nvSpPr>
        <p:spPr/>
        <p:txBody>
          <a:bodyPr/>
          <a:lstStyle/>
          <a:p>
            <a:r>
              <a:rPr lang="en-US" dirty="0" smtClean="0"/>
              <a:t>Success!</a:t>
            </a:r>
          </a:p>
          <a:p>
            <a:pPr lvl="1"/>
            <a:r>
              <a:rPr lang="en-US" dirty="0" smtClean="0"/>
              <a:t>Farm and configuration database have been created</a:t>
            </a:r>
          </a:p>
          <a:p>
            <a:pPr lvl="1"/>
            <a:r>
              <a:rPr lang="en-US" dirty="0" smtClean="0"/>
              <a:t>You can now access Central Administration </a:t>
            </a:r>
            <a:endParaRPr lang="en-US" dirty="0"/>
          </a:p>
        </p:txBody>
      </p:sp>
      <p:pic>
        <p:nvPicPr>
          <p:cNvPr id="4" name="Picture 3"/>
          <p:cNvPicPr>
            <a:picLocks noChangeAspect="1"/>
          </p:cNvPicPr>
          <p:nvPr/>
        </p:nvPicPr>
        <p:blipFill>
          <a:blip r:embed="rId3"/>
          <a:stretch>
            <a:fillRect/>
          </a:stretch>
        </p:blipFill>
        <p:spPr>
          <a:xfrm>
            <a:off x="1295400" y="2971800"/>
            <a:ext cx="4242547" cy="3657600"/>
          </a:xfrm>
          <a:prstGeom prst="rect">
            <a:avLst/>
          </a:prstGeom>
        </p:spPr>
      </p:pic>
    </p:spTree>
    <p:extLst>
      <p:ext uri="{BB962C8B-B14F-4D97-AF65-F5344CB8AC3E}">
        <p14:creationId xmlns:p14="http://schemas.microsoft.com/office/powerpoint/2010/main" val="627967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4" name="Content Placeholder 3"/>
          <p:cNvSpPr>
            <a:spLocks noGrp="1"/>
          </p:cNvSpPr>
          <p:nvPr>
            <p:ph idx="1"/>
          </p:nvPr>
        </p:nvSpPr>
        <p:spPr/>
        <p:txBody>
          <a:bodyPr/>
          <a:lstStyle/>
          <a:p>
            <a:pPr marL="0" indent="0">
              <a:buNone/>
            </a:pPr>
            <a:r>
              <a:rPr lang="en-US" dirty="0" smtClean="0"/>
              <a:t>Welcome to your new home</a:t>
            </a:r>
          </a:p>
        </p:txBody>
      </p:sp>
      <p:pic>
        <p:nvPicPr>
          <p:cNvPr id="3" name="Picture 2"/>
          <p:cNvPicPr>
            <a:picLocks noChangeAspect="1"/>
          </p:cNvPicPr>
          <p:nvPr/>
        </p:nvPicPr>
        <p:blipFill>
          <a:blip r:embed="rId3"/>
          <a:stretch>
            <a:fillRect/>
          </a:stretch>
        </p:blipFill>
        <p:spPr>
          <a:xfrm>
            <a:off x="571631" y="2133600"/>
            <a:ext cx="8000737" cy="4038600"/>
          </a:xfrm>
          <a:prstGeom prst="rect">
            <a:avLst/>
          </a:prstGeom>
          <a:ln>
            <a:solidFill>
              <a:schemeClr val="bg1">
                <a:lumMod val="75000"/>
              </a:schemeClr>
            </a:solidFill>
          </a:ln>
        </p:spPr>
      </p:pic>
    </p:spTree>
    <p:extLst>
      <p:ext uri="{BB962C8B-B14F-4D97-AF65-F5344CB8AC3E}">
        <p14:creationId xmlns:p14="http://schemas.microsoft.com/office/powerpoint/2010/main" val="1791749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Hardware and Software </a:t>
            </a:r>
            <a:r>
              <a:rPr lang="en-US" dirty="0" smtClean="0"/>
              <a:t>Requirements</a:t>
            </a:r>
            <a:endParaRPr lang="en-US" dirty="0"/>
          </a:p>
          <a:p>
            <a:pPr>
              <a:buFont typeface="Wingdings" panose="05000000000000000000" pitchFamily="2" charset="2"/>
              <a:buChar char="ü"/>
            </a:pPr>
            <a:r>
              <a:rPr lang="en-US" dirty="0" smtClean="0"/>
              <a:t>Creating Dedicated Service Accounts</a:t>
            </a:r>
          </a:p>
          <a:p>
            <a:pPr>
              <a:buFont typeface="Wingdings" panose="05000000000000000000" pitchFamily="2" charset="2"/>
              <a:buChar char="ü"/>
            </a:pPr>
            <a:r>
              <a:rPr lang="en-US" dirty="0" smtClean="0"/>
              <a:t>Installing SharePoint Server 2013</a:t>
            </a:r>
          </a:p>
          <a:p>
            <a:pPr>
              <a:buFont typeface="Wingdings" panose="05000000000000000000" pitchFamily="2" charset="2"/>
              <a:buChar char="ü"/>
            </a:pPr>
            <a:r>
              <a:rPr lang="en-US" dirty="0" smtClean="0"/>
              <a:t>Creating a new SharePoint 2013 Farm</a:t>
            </a:r>
          </a:p>
          <a:p>
            <a:pPr>
              <a:buFont typeface="Wingdings" panose="05000000000000000000" pitchFamily="2" charset="2"/>
              <a:buChar char="Ø"/>
            </a:pPr>
            <a:r>
              <a:rPr lang="en-US" dirty="0" smtClean="0"/>
              <a:t>Getting Around in Central Administration</a:t>
            </a:r>
          </a:p>
        </p:txBody>
      </p:sp>
    </p:spTree>
    <p:extLst>
      <p:ext uri="{BB962C8B-B14F-4D97-AF65-F5344CB8AC3E}">
        <p14:creationId xmlns:p14="http://schemas.microsoft.com/office/powerpoint/2010/main" val="2678282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3" name="Content Placeholder 2"/>
          <p:cNvSpPr>
            <a:spLocks noGrp="1"/>
          </p:cNvSpPr>
          <p:nvPr>
            <p:ph idx="1"/>
          </p:nvPr>
        </p:nvSpPr>
        <p:spPr/>
        <p:txBody>
          <a:bodyPr/>
          <a:lstStyle/>
          <a:p>
            <a:r>
              <a:rPr lang="en-US" dirty="0" smtClean="0"/>
              <a:t>Site for Administrators to make farm wide settings</a:t>
            </a:r>
          </a:p>
          <a:p>
            <a:pPr lvl="1"/>
            <a:r>
              <a:rPr lang="en-US" dirty="0" smtClean="0"/>
              <a:t>Home page has sections broken out by functionality</a:t>
            </a:r>
            <a:endParaRPr lang="en-US" dirty="0"/>
          </a:p>
        </p:txBody>
      </p:sp>
      <p:pic>
        <p:nvPicPr>
          <p:cNvPr id="4" name="Picture 3"/>
          <p:cNvPicPr>
            <a:picLocks noChangeAspect="1"/>
          </p:cNvPicPr>
          <p:nvPr/>
        </p:nvPicPr>
        <p:blipFill>
          <a:blip r:embed="rId3"/>
          <a:stretch>
            <a:fillRect/>
          </a:stretch>
        </p:blipFill>
        <p:spPr>
          <a:xfrm>
            <a:off x="1295400" y="2514600"/>
            <a:ext cx="5953125" cy="3876675"/>
          </a:xfrm>
          <a:prstGeom prst="rect">
            <a:avLst/>
          </a:prstGeom>
          <a:ln>
            <a:solidFill>
              <a:schemeClr val="bg1">
                <a:lumMod val="75000"/>
              </a:schemeClr>
            </a:solidFill>
          </a:ln>
        </p:spPr>
      </p:pic>
    </p:spTree>
    <p:extLst>
      <p:ext uri="{BB962C8B-B14F-4D97-AF65-F5344CB8AC3E}">
        <p14:creationId xmlns:p14="http://schemas.microsoft.com/office/powerpoint/2010/main" val="125611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Hardware Requirements</a:t>
            </a:r>
            <a:endParaRPr lang="en-US" dirty="0"/>
          </a:p>
        </p:txBody>
      </p:sp>
      <p:sp>
        <p:nvSpPr>
          <p:cNvPr id="3" name="Content Placeholder 2"/>
          <p:cNvSpPr>
            <a:spLocks noGrp="1"/>
          </p:cNvSpPr>
          <p:nvPr>
            <p:ph idx="1"/>
          </p:nvPr>
        </p:nvSpPr>
        <p:spPr/>
        <p:txBody>
          <a:bodyPr/>
          <a:lstStyle/>
          <a:p>
            <a:r>
              <a:rPr lang="en-US" dirty="0" smtClean="0"/>
              <a:t>Microsoft's minimum recommendations</a:t>
            </a:r>
          </a:p>
          <a:p>
            <a:endParaRPr lang="en-US" dirty="0"/>
          </a:p>
          <a:p>
            <a:endParaRPr lang="en-US" dirty="0" smtClean="0"/>
          </a:p>
          <a:p>
            <a:endParaRPr lang="en-US" dirty="0"/>
          </a:p>
          <a:p>
            <a:endParaRPr lang="en-US" dirty="0" smtClean="0"/>
          </a:p>
          <a:p>
            <a:r>
              <a:rPr lang="en-US" dirty="0" smtClean="0"/>
              <a:t>Network adapter speed should be &gt;= 1GB</a:t>
            </a:r>
          </a:p>
          <a:p>
            <a:pPr marL="347662" lvl="1"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191843053"/>
              </p:ext>
            </p:extLst>
          </p:nvPr>
        </p:nvGraphicFramePr>
        <p:xfrm>
          <a:off x="838201" y="2057400"/>
          <a:ext cx="7772399" cy="1685544"/>
        </p:xfrm>
        <a:graphic>
          <a:graphicData uri="http://schemas.openxmlformats.org/drawingml/2006/table">
            <a:tbl>
              <a:tblPr>
                <a:tableStyleId>{5C22544A-7EE6-4342-B048-85BDC9FD1C3A}</a:tableStyleId>
              </a:tblPr>
              <a:tblGrid>
                <a:gridCol w="4140437"/>
                <a:gridCol w="653753"/>
                <a:gridCol w="1089589"/>
                <a:gridCol w="1888620"/>
              </a:tblGrid>
              <a:tr h="0">
                <a:tc>
                  <a:txBody>
                    <a:bodyPr/>
                    <a:lstStyle/>
                    <a:p>
                      <a:pPr algn="l" fontAlgn="b"/>
                      <a:r>
                        <a:rPr lang="en-US" sz="1100" b="1" u="none" strike="noStrike" dirty="0">
                          <a:solidFill>
                            <a:schemeClr val="bg1"/>
                          </a:solidFill>
                          <a:effectLst/>
                        </a:rPr>
                        <a:t>Deployment type and scale</a:t>
                      </a:r>
                      <a:endParaRPr lang="en-US" sz="1100" b="1" i="0" u="none" strike="noStrike" dirty="0">
                        <a:solidFill>
                          <a:schemeClr val="bg1"/>
                        </a:solidFill>
                        <a:effectLst/>
                        <a:latin typeface="Calibri" panose="020F0502020204030204" pitchFamily="34" charset="0"/>
                      </a:endParaRPr>
                    </a:p>
                  </a:txBody>
                  <a:tcPr marR="7620" marT="36576" marB="36576" anchor="b">
                    <a:solidFill>
                      <a:schemeClr val="tx1"/>
                    </a:solidFill>
                  </a:tcPr>
                </a:tc>
                <a:tc>
                  <a:txBody>
                    <a:bodyPr/>
                    <a:lstStyle/>
                    <a:p>
                      <a:pPr algn="l" fontAlgn="b"/>
                      <a:r>
                        <a:rPr lang="en-US" sz="1100" b="1" u="none" strike="noStrike" dirty="0">
                          <a:solidFill>
                            <a:schemeClr val="bg1"/>
                          </a:solidFill>
                          <a:effectLst/>
                        </a:rPr>
                        <a:t>RAM</a:t>
                      </a:r>
                      <a:endParaRPr lang="en-US" sz="1100" b="1" i="0" u="none" strike="noStrike" dirty="0">
                        <a:solidFill>
                          <a:schemeClr val="bg1"/>
                        </a:solidFill>
                        <a:effectLst/>
                        <a:latin typeface="Calibri" panose="020F0502020204030204" pitchFamily="34" charset="0"/>
                      </a:endParaRPr>
                    </a:p>
                  </a:txBody>
                  <a:tcPr marR="7620" marT="36576" marB="36576" anchor="b">
                    <a:solidFill>
                      <a:schemeClr val="tx1"/>
                    </a:solidFill>
                  </a:tcPr>
                </a:tc>
                <a:tc>
                  <a:txBody>
                    <a:bodyPr/>
                    <a:lstStyle/>
                    <a:p>
                      <a:pPr algn="l" fontAlgn="b"/>
                      <a:r>
                        <a:rPr lang="en-US" sz="1100" b="1" u="none" strike="noStrike" dirty="0">
                          <a:solidFill>
                            <a:schemeClr val="bg1"/>
                          </a:solidFill>
                          <a:effectLst/>
                        </a:rPr>
                        <a:t>Processor</a:t>
                      </a:r>
                      <a:endParaRPr lang="en-US" sz="1100" b="1" i="0" u="none" strike="noStrike" dirty="0">
                        <a:solidFill>
                          <a:schemeClr val="bg1"/>
                        </a:solidFill>
                        <a:effectLst/>
                        <a:latin typeface="Calibri" panose="020F0502020204030204" pitchFamily="34" charset="0"/>
                      </a:endParaRPr>
                    </a:p>
                  </a:txBody>
                  <a:tcPr marR="7620" marT="36576" marB="36576" anchor="b">
                    <a:solidFill>
                      <a:schemeClr val="tx1"/>
                    </a:solidFill>
                  </a:tcPr>
                </a:tc>
                <a:tc>
                  <a:txBody>
                    <a:bodyPr/>
                    <a:lstStyle/>
                    <a:p>
                      <a:pPr algn="l" fontAlgn="b"/>
                      <a:r>
                        <a:rPr lang="en-US" sz="1100" b="1" u="none" strike="noStrike" dirty="0">
                          <a:solidFill>
                            <a:schemeClr val="bg1"/>
                          </a:solidFill>
                          <a:effectLst/>
                        </a:rPr>
                        <a:t>Hard disk space</a:t>
                      </a:r>
                      <a:endParaRPr lang="en-US" sz="1100" b="1" i="0" u="none" strike="noStrike" dirty="0">
                        <a:solidFill>
                          <a:schemeClr val="bg1"/>
                        </a:solidFill>
                        <a:effectLst/>
                        <a:latin typeface="Calibri" panose="020F0502020204030204" pitchFamily="34" charset="0"/>
                      </a:endParaRPr>
                    </a:p>
                  </a:txBody>
                  <a:tcPr marR="7620" marT="36576" marB="36576" anchor="b">
                    <a:solidFill>
                      <a:schemeClr val="tx1"/>
                    </a:solidFill>
                  </a:tcPr>
                </a:tc>
              </a:tr>
              <a:tr h="182880">
                <a:tc>
                  <a:txBody>
                    <a:bodyPr/>
                    <a:lstStyle/>
                    <a:p>
                      <a:pPr algn="l" fontAlgn="b"/>
                      <a:r>
                        <a:rPr lang="en-US" sz="1100" u="none" strike="noStrike" dirty="0">
                          <a:effectLst/>
                          <a:latin typeface="+mn-lt"/>
                        </a:rPr>
                        <a:t>Single </a:t>
                      </a:r>
                      <a:r>
                        <a:rPr lang="en-US" sz="1100" u="none" strike="noStrike" dirty="0" smtClean="0">
                          <a:effectLst/>
                          <a:latin typeface="+mn-lt"/>
                        </a:rPr>
                        <a:t>server farm </a:t>
                      </a:r>
                      <a:r>
                        <a:rPr lang="en-US" sz="1100" u="none" strike="noStrike" dirty="0">
                          <a:effectLst/>
                          <a:latin typeface="+mn-lt"/>
                        </a:rPr>
                        <a:t>for </a:t>
                      </a:r>
                      <a:r>
                        <a:rPr lang="en-US" sz="1100" u="none" strike="noStrike" dirty="0" smtClean="0">
                          <a:effectLst/>
                          <a:latin typeface="+mn-lt"/>
                        </a:rPr>
                        <a:t>testing scenarios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8 GB</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64-bit, 4 cores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80 GB for system drive</a:t>
                      </a:r>
                      <a:endParaRPr lang="en-US" sz="1100" b="0" i="0" u="none" strike="noStrike" dirty="0">
                        <a:solidFill>
                          <a:srgbClr val="000000"/>
                        </a:solidFill>
                        <a:effectLst/>
                        <a:latin typeface="+mn-lt"/>
                      </a:endParaRPr>
                    </a:p>
                  </a:txBody>
                  <a:tcPr marR="7620" marT="36576" marB="36576" anchor="b"/>
                </a:tc>
              </a:tr>
              <a:tr h="182880">
                <a:tc>
                  <a:txBody>
                    <a:bodyPr/>
                    <a:lstStyle/>
                    <a:p>
                      <a:pPr algn="l" fontAlgn="b"/>
                      <a:r>
                        <a:rPr lang="en-US" sz="1100" u="none" strike="noStrike" dirty="0">
                          <a:effectLst/>
                          <a:latin typeface="+mn-lt"/>
                        </a:rPr>
                        <a:t>Single server </a:t>
                      </a:r>
                      <a:r>
                        <a:rPr lang="en-US" sz="1100" u="none" strike="noStrike" dirty="0" smtClean="0">
                          <a:effectLst/>
                          <a:latin typeface="+mn-lt"/>
                        </a:rPr>
                        <a:t>farm used for development </a:t>
                      </a:r>
                      <a:r>
                        <a:rPr lang="en-US" sz="1100" u="none" strike="noStrike" dirty="0">
                          <a:effectLst/>
                          <a:latin typeface="+mn-lt"/>
                        </a:rPr>
                        <a:t>with Visual </a:t>
                      </a:r>
                      <a:r>
                        <a:rPr lang="en-US" sz="1100" u="none" strike="noStrike" dirty="0" smtClean="0">
                          <a:effectLst/>
                          <a:latin typeface="+mn-lt"/>
                        </a:rPr>
                        <a:t>Studio 2012</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10 GB</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64-bit, 4 cores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80 GB for system drive</a:t>
                      </a:r>
                      <a:endParaRPr lang="en-US" sz="1100" b="0" i="0" u="none" strike="noStrike" dirty="0">
                        <a:solidFill>
                          <a:srgbClr val="000000"/>
                        </a:solidFill>
                        <a:effectLst/>
                        <a:latin typeface="+mn-lt"/>
                      </a:endParaRPr>
                    </a:p>
                  </a:txBody>
                  <a:tcPr marR="7620" marT="36576" marB="36576" anchor="b"/>
                </a:tc>
              </a:tr>
              <a:tr h="182880">
                <a:tc>
                  <a:txBody>
                    <a:bodyPr/>
                    <a:lstStyle/>
                    <a:p>
                      <a:pPr algn="l" fontAlgn="b"/>
                      <a:r>
                        <a:rPr lang="en-US" sz="1100" u="none" strike="noStrike" dirty="0">
                          <a:effectLst/>
                          <a:latin typeface="+mn-lt"/>
                        </a:rPr>
                        <a:t>Single </a:t>
                      </a:r>
                      <a:r>
                        <a:rPr lang="en-US" sz="1100" u="none" strike="noStrike" dirty="0" smtClean="0">
                          <a:effectLst/>
                          <a:latin typeface="+mn-lt"/>
                        </a:rPr>
                        <a:t>server farm </a:t>
                      </a:r>
                      <a:r>
                        <a:rPr lang="en-US" sz="1100" u="none" strike="noStrike" dirty="0">
                          <a:effectLst/>
                          <a:latin typeface="+mn-lt"/>
                        </a:rPr>
                        <a:t>running all </a:t>
                      </a:r>
                      <a:r>
                        <a:rPr lang="en-US" sz="1100" u="none" strike="noStrike" dirty="0" smtClean="0">
                          <a:effectLst/>
                          <a:latin typeface="+mn-lt"/>
                        </a:rPr>
                        <a:t>SharePoint Server 2013 </a:t>
                      </a:r>
                      <a:r>
                        <a:rPr lang="en-US" sz="1100" u="none" strike="noStrike" dirty="0">
                          <a:effectLst/>
                          <a:latin typeface="+mn-lt"/>
                        </a:rPr>
                        <a:t>services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24 GB</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64-bit, 4 cores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80 GB for system drive</a:t>
                      </a:r>
                      <a:endParaRPr lang="en-US" sz="1100" b="0" i="0" u="none" strike="noStrike" dirty="0">
                        <a:solidFill>
                          <a:srgbClr val="000000"/>
                        </a:solidFill>
                        <a:effectLst/>
                        <a:latin typeface="+mn-lt"/>
                      </a:endParaRPr>
                    </a:p>
                  </a:txBody>
                  <a:tcPr marR="7620" marT="36576" marB="36576" anchor="b"/>
                </a:tc>
              </a:tr>
              <a:tr h="182880">
                <a:tc>
                  <a:txBody>
                    <a:bodyPr/>
                    <a:lstStyle/>
                    <a:p>
                      <a:pPr algn="l" fontAlgn="b"/>
                      <a:r>
                        <a:rPr lang="en-US" sz="1100" u="none" strike="noStrike" dirty="0">
                          <a:effectLst/>
                          <a:latin typeface="+mn-lt"/>
                        </a:rPr>
                        <a:t>Web </a:t>
                      </a:r>
                      <a:r>
                        <a:rPr lang="en-US" sz="1100" u="none" strike="noStrike" dirty="0" smtClean="0">
                          <a:effectLst/>
                          <a:latin typeface="+mn-lt"/>
                        </a:rPr>
                        <a:t>server </a:t>
                      </a:r>
                      <a:r>
                        <a:rPr lang="en-US" sz="1100" u="none" strike="noStrike" dirty="0">
                          <a:effectLst/>
                          <a:latin typeface="+mn-lt"/>
                        </a:rPr>
                        <a:t>or </a:t>
                      </a:r>
                      <a:r>
                        <a:rPr lang="en-US" sz="1100" u="none" strike="noStrike" dirty="0" smtClean="0">
                          <a:effectLst/>
                          <a:latin typeface="+mn-lt"/>
                        </a:rPr>
                        <a:t>application server </a:t>
                      </a:r>
                      <a:r>
                        <a:rPr lang="en-US" sz="1100" u="none" strike="noStrike" dirty="0">
                          <a:effectLst/>
                          <a:latin typeface="+mn-lt"/>
                        </a:rPr>
                        <a:t>in production farm</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12 GB</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64-bit, 4 cores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a:effectLst/>
                          <a:latin typeface="+mn-lt"/>
                        </a:rPr>
                        <a:t>80 GB for system </a:t>
                      </a:r>
                      <a:r>
                        <a:rPr lang="en-US" sz="1100" u="none" strike="noStrike" dirty="0" smtClean="0">
                          <a:effectLst/>
                          <a:latin typeface="+mn-lt"/>
                        </a:rPr>
                        <a:t>drive</a:t>
                      </a:r>
                      <a:endParaRPr lang="en-US" sz="1100" b="0" i="0" u="none" strike="noStrike" dirty="0">
                        <a:solidFill>
                          <a:srgbClr val="000000"/>
                        </a:solidFill>
                        <a:effectLst/>
                        <a:latin typeface="+mn-lt"/>
                      </a:endParaRPr>
                    </a:p>
                  </a:txBody>
                  <a:tcPr marR="7620" marT="36576" marB="36576" anchor="b"/>
                </a:tc>
              </a:tr>
              <a:tr h="182880">
                <a:tc>
                  <a:txBody>
                    <a:bodyPr/>
                    <a:lstStyle/>
                    <a:p>
                      <a:pPr algn="l" fontAlgn="b"/>
                      <a:r>
                        <a:rPr lang="en-US" sz="1100" b="0" i="0" u="none" strike="noStrike" dirty="0" smtClean="0">
                          <a:solidFill>
                            <a:srgbClr val="000000"/>
                          </a:solidFill>
                          <a:effectLst/>
                          <a:latin typeface="+mn-lt"/>
                        </a:rPr>
                        <a:t>Database server in smaller deployment ( &lt;1000 users)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b="0" i="0" u="none" strike="noStrike" dirty="0" smtClean="0">
                          <a:solidFill>
                            <a:srgbClr val="000000"/>
                          </a:solidFill>
                          <a:effectLst/>
                          <a:latin typeface="+mn-lt"/>
                        </a:rPr>
                        <a:t>8GB</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smtClean="0">
                          <a:effectLst/>
                          <a:latin typeface="+mn-lt"/>
                        </a:rPr>
                        <a:t>64-bit, 4 cores</a:t>
                      </a:r>
                      <a:endParaRPr lang="en-US" sz="1100" b="0" i="0" u="none" strike="noStrike" dirty="0">
                        <a:solidFill>
                          <a:srgbClr val="000000"/>
                        </a:solidFill>
                        <a:effectLst/>
                        <a:latin typeface="+mn-lt"/>
                      </a:endParaRPr>
                    </a:p>
                  </a:txBody>
                  <a:tcPr marR="7620" marT="36576" marB="36576"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mn-lt"/>
                        </a:rPr>
                        <a:t>80 GB for system drive</a:t>
                      </a:r>
                      <a:endParaRPr lang="en-US" sz="1100" b="0" i="0" u="none" strike="noStrike" dirty="0" smtClean="0">
                        <a:solidFill>
                          <a:srgbClr val="000000"/>
                        </a:solidFill>
                        <a:effectLst/>
                        <a:latin typeface="+mn-lt"/>
                      </a:endParaRPr>
                    </a:p>
                  </a:txBody>
                  <a:tcPr marR="7620" marT="36576" marB="36576" anchor="b"/>
                </a:tc>
              </a:tr>
              <a:tr h="18288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Database server in smaller deployment ( &gt;1000 users)</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b="0" i="0" u="none" strike="noStrike" dirty="0" smtClean="0">
                          <a:solidFill>
                            <a:srgbClr val="000000"/>
                          </a:solidFill>
                          <a:effectLst/>
                          <a:latin typeface="+mn-lt"/>
                        </a:rPr>
                        <a:t>16GB</a:t>
                      </a:r>
                      <a:endParaRPr lang="en-US" sz="1100" b="0" i="0" u="none" strike="noStrike" dirty="0">
                        <a:solidFill>
                          <a:srgbClr val="000000"/>
                        </a:solidFill>
                        <a:effectLst/>
                        <a:latin typeface="+mn-lt"/>
                      </a:endParaRPr>
                    </a:p>
                  </a:txBody>
                  <a:tcPr marR="7620" marT="36576" marB="36576" anchor="b"/>
                </a:tc>
                <a:tc>
                  <a:txBody>
                    <a:bodyPr/>
                    <a:lstStyle/>
                    <a:p>
                      <a:pPr algn="l" fontAlgn="b"/>
                      <a:r>
                        <a:rPr lang="en-US" sz="1100" u="none" strike="noStrike" dirty="0" smtClean="0">
                          <a:effectLst/>
                          <a:latin typeface="+mn-lt"/>
                        </a:rPr>
                        <a:t>64-bit, 8 cores</a:t>
                      </a:r>
                      <a:endParaRPr lang="en-US" sz="1100" b="0" i="0" u="none" strike="noStrike" dirty="0">
                        <a:solidFill>
                          <a:srgbClr val="000000"/>
                        </a:solidFill>
                        <a:effectLst/>
                        <a:latin typeface="+mn-lt"/>
                      </a:endParaRPr>
                    </a:p>
                  </a:txBody>
                  <a:tcPr marR="7620" marT="36576" marB="36576"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mn-lt"/>
                        </a:rPr>
                        <a:t>80 GB for system drive</a:t>
                      </a:r>
                      <a:endParaRPr lang="en-US" sz="1100" b="0" i="0" u="none" strike="noStrike" dirty="0" smtClean="0">
                        <a:solidFill>
                          <a:srgbClr val="000000"/>
                        </a:solidFill>
                        <a:effectLst/>
                        <a:latin typeface="+mn-lt"/>
                      </a:endParaRPr>
                    </a:p>
                  </a:txBody>
                  <a:tcPr marR="7620" marT="36576" marB="36576" anchor="b"/>
                </a:tc>
              </a:tr>
            </a:tbl>
          </a:graphicData>
        </a:graphic>
      </p:graphicFrame>
    </p:spTree>
    <p:extLst>
      <p:ext uri="{BB962C8B-B14F-4D97-AF65-F5344CB8AC3E}">
        <p14:creationId xmlns:p14="http://schemas.microsoft.com/office/powerpoint/2010/main" val="2389330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Management</a:t>
            </a:r>
            <a:endParaRPr lang="en-US" dirty="0"/>
          </a:p>
        </p:txBody>
      </p:sp>
      <p:sp>
        <p:nvSpPr>
          <p:cNvPr id="3" name="Content Placeholder 2"/>
          <p:cNvSpPr>
            <a:spLocks noGrp="1"/>
          </p:cNvSpPr>
          <p:nvPr>
            <p:ph idx="1"/>
          </p:nvPr>
        </p:nvSpPr>
        <p:spPr/>
        <p:txBody>
          <a:bodyPr>
            <a:normAutofit/>
          </a:bodyPr>
          <a:lstStyle/>
          <a:p>
            <a:r>
              <a:rPr lang="en-US" sz="2400" dirty="0" smtClean="0"/>
              <a:t>Top-level manage of applications and content</a:t>
            </a:r>
          </a:p>
          <a:p>
            <a:pPr lvl="1"/>
            <a:r>
              <a:rPr lang="en-US" sz="2000" dirty="0" smtClean="0"/>
              <a:t>Web Application </a:t>
            </a:r>
          </a:p>
          <a:p>
            <a:pPr lvl="1"/>
            <a:r>
              <a:rPr lang="en-US" sz="2000" dirty="0" smtClean="0"/>
              <a:t>Site Collections</a:t>
            </a:r>
          </a:p>
          <a:p>
            <a:pPr lvl="1"/>
            <a:r>
              <a:rPr lang="en-US" sz="2000" dirty="0" smtClean="0"/>
              <a:t>Service Applications</a:t>
            </a:r>
          </a:p>
          <a:p>
            <a:pPr lvl="1"/>
            <a:r>
              <a:rPr lang="en-US" sz="2000" dirty="0" smtClean="0"/>
              <a:t>Content Databases</a:t>
            </a:r>
            <a:endParaRPr lang="en-US" sz="2000" dirty="0"/>
          </a:p>
        </p:txBody>
      </p:sp>
      <p:pic>
        <p:nvPicPr>
          <p:cNvPr id="5" name="Picture 4"/>
          <p:cNvPicPr>
            <a:picLocks noChangeAspect="1"/>
          </p:cNvPicPr>
          <p:nvPr/>
        </p:nvPicPr>
        <p:blipFill>
          <a:blip r:embed="rId3"/>
          <a:stretch>
            <a:fillRect/>
          </a:stretch>
        </p:blipFill>
        <p:spPr>
          <a:xfrm>
            <a:off x="1219200" y="3581400"/>
            <a:ext cx="4495800" cy="2527653"/>
          </a:xfrm>
          <a:prstGeom prst="rect">
            <a:avLst/>
          </a:prstGeom>
          <a:ln>
            <a:solidFill>
              <a:schemeClr val="bg1">
                <a:lumMod val="75000"/>
              </a:schemeClr>
            </a:solidFill>
          </a:ln>
        </p:spPr>
      </p:pic>
    </p:spTree>
    <p:extLst>
      <p:ext uri="{BB962C8B-B14F-4D97-AF65-F5344CB8AC3E}">
        <p14:creationId xmlns:p14="http://schemas.microsoft.com/office/powerpoint/2010/main" val="2648921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Management</a:t>
            </a:r>
            <a:endParaRPr lang="en-US" dirty="0"/>
          </a:p>
        </p:txBody>
      </p:sp>
      <p:sp>
        <p:nvSpPr>
          <p:cNvPr id="3" name="Content Placeholder 2"/>
          <p:cNvSpPr>
            <a:spLocks noGrp="1"/>
          </p:cNvSpPr>
          <p:nvPr>
            <p:ph idx="1"/>
          </p:nvPr>
        </p:nvSpPr>
        <p:spPr/>
        <p:txBody>
          <a:bodyPr/>
          <a:lstStyle/>
          <a:p>
            <a:r>
              <a:rPr lang="en-US" dirty="0"/>
              <a:t>Web </a:t>
            </a:r>
            <a:r>
              <a:rPr lang="en-US" dirty="0" smtClean="0"/>
              <a:t>application page allows you to…</a:t>
            </a:r>
          </a:p>
          <a:p>
            <a:pPr lvl="1"/>
            <a:r>
              <a:rPr lang="en-US" dirty="0" smtClean="0"/>
              <a:t>Inspect and configure </a:t>
            </a:r>
            <a:r>
              <a:rPr lang="en-US" dirty="0"/>
              <a:t>e</a:t>
            </a:r>
            <a:r>
              <a:rPr lang="en-US" dirty="0" smtClean="0"/>
              <a:t>xisting Web applications</a:t>
            </a:r>
          </a:p>
          <a:p>
            <a:pPr lvl="1"/>
            <a:r>
              <a:rPr lang="en-US" dirty="0"/>
              <a:t>Create new Web </a:t>
            </a:r>
            <a:r>
              <a:rPr lang="en-US" dirty="0" smtClean="0"/>
              <a:t>applications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marL="347662" lvl="1" indent="0">
              <a:buNone/>
            </a:pPr>
            <a:endParaRPr lang="en-US" sz="1800" dirty="0" smtClean="0"/>
          </a:p>
          <a:p>
            <a:pPr marL="347662" lvl="1" indent="0">
              <a:buNone/>
            </a:pPr>
            <a:r>
              <a:rPr lang="en-US" sz="1800" dirty="0" smtClean="0"/>
              <a:t>Web Application for </a:t>
            </a:r>
            <a:r>
              <a:rPr lang="en-US" sz="1800" dirty="0"/>
              <a:t>Central Administration</a:t>
            </a:r>
            <a:r>
              <a:rPr lang="en-US" sz="1800" dirty="0" smtClean="0"/>
              <a:t> is created when farm is created</a:t>
            </a:r>
            <a:endParaRPr lang="en-US" sz="1800" dirty="0"/>
          </a:p>
          <a:p>
            <a:pPr lvl="1"/>
            <a:endParaRPr lang="en-US" dirty="0" smtClean="0"/>
          </a:p>
          <a:p>
            <a:endParaRPr lang="en-US" dirty="0"/>
          </a:p>
        </p:txBody>
      </p:sp>
      <p:pic>
        <p:nvPicPr>
          <p:cNvPr id="6" name="Picture 5"/>
          <p:cNvPicPr>
            <a:picLocks noChangeAspect="1"/>
          </p:cNvPicPr>
          <p:nvPr/>
        </p:nvPicPr>
        <p:blipFill>
          <a:blip r:embed="rId3"/>
          <a:stretch>
            <a:fillRect/>
          </a:stretch>
        </p:blipFill>
        <p:spPr>
          <a:xfrm>
            <a:off x="954881" y="3048000"/>
            <a:ext cx="7234238" cy="2411413"/>
          </a:xfrm>
          <a:prstGeom prst="rect">
            <a:avLst/>
          </a:prstGeom>
          <a:ln>
            <a:solidFill>
              <a:schemeClr val="bg1">
                <a:lumMod val="65000"/>
              </a:schemeClr>
            </a:solidFill>
          </a:ln>
        </p:spPr>
      </p:pic>
    </p:spTree>
    <p:extLst>
      <p:ext uri="{BB962C8B-B14F-4D97-AF65-F5344CB8AC3E}">
        <p14:creationId xmlns:p14="http://schemas.microsoft.com/office/powerpoint/2010/main" val="3974314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Settings</a:t>
            </a:r>
            <a:endParaRPr lang="en-US" dirty="0"/>
          </a:p>
        </p:txBody>
      </p:sp>
      <p:sp>
        <p:nvSpPr>
          <p:cNvPr id="3" name="Content Placeholder 2"/>
          <p:cNvSpPr>
            <a:spLocks noGrp="1"/>
          </p:cNvSpPr>
          <p:nvPr>
            <p:ph idx="1"/>
          </p:nvPr>
        </p:nvSpPr>
        <p:spPr/>
        <p:txBody>
          <a:bodyPr>
            <a:normAutofit/>
          </a:bodyPr>
          <a:lstStyle/>
          <a:p>
            <a:r>
              <a:rPr lang="en-US" sz="2400" dirty="0" smtClean="0"/>
              <a:t>System Settings page allows you to…</a:t>
            </a:r>
          </a:p>
          <a:p>
            <a:pPr lvl="1"/>
            <a:r>
              <a:rPr lang="en-US" sz="2000" dirty="0" smtClean="0"/>
              <a:t>Inspect and configure servers in farm</a:t>
            </a:r>
          </a:p>
          <a:p>
            <a:pPr lvl="1"/>
            <a:r>
              <a:rPr lang="en-US" sz="2000" dirty="0" smtClean="0"/>
              <a:t>Inspect, configure and create application services</a:t>
            </a:r>
          </a:p>
          <a:p>
            <a:pPr lvl="1"/>
            <a:r>
              <a:rPr lang="en-US" sz="2000" dirty="0" smtClean="0"/>
              <a:t>Configure farm e-mail settings</a:t>
            </a:r>
          </a:p>
          <a:p>
            <a:pPr lvl="1"/>
            <a:r>
              <a:rPr lang="en-US" sz="2000" dirty="0" smtClean="0"/>
              <a:t>Navigate to other farm management pages</a:t>
            </a:r>
            <a:endParaRPr lang="en-US" sz="2000" dirty="0"/>
          </a:p>
        </p:txBody>
      </p:sp>
      <p:pic>
        <p:nvPicPr>
          <p:cNvPr id="4" name="Picture 3"/>
          <p:cNvPicPr>
            <a:picLocks noChangeAspect="1"/>
          </p:cNvPicPr>
          <p:nvPr/>
        </p:nvPicPr>
        <p:blipFill>
          <a:blip r:embed="rId3"/>
          <a:stretch>
            <a:fillRect/>
          </a:stretch>
        </p:blipFill>
        <p:spPr>
          <a:xfrm>
            <a:off x="1143000" y="3581400"/>
            <a:ext cx="4857750" cy="2260840"/>
          </a:xfrm>
          <a:prstGeom prst="rect">
            <a:avLst/>
          </a:prstGeom>
          <a:ln>
            <a:solidFill>
              <a:schemeClr val="bg1">
                <a:lumMod val="75000"/>
              </a:schemeClr>
            </a:solidFill>
          </a:ln>
        </p:spPr>
      </p:pic>
    </p:spTree>
    <p:extLst>
      <p:ext uri="{BB962C8B-B14F-4D97-AF65-F5344CB8AC3E}">
        <p14:creationId xmlns:p14="http://schemas.microsoft.com/office/powerpoint/2010/main" val="4184786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 in Farm</a:t>
            </a:r>
            <a:endParaRPr lang="en-US" dirty="0"/>
          </a:p>
        </p:txBody>
      </p:sp>
      <p:sp>
        <p:nvSpPr>
          <p:cNvPr id="3" name="Content Placeholder 2"/>
          <p:cNvSpPr>
            <a:spLocks noGrp="1"/>
          </p:cNvSpPr>
          <p:nvPr>
            <p:ph idx="1"/>
          </p:nvPr>
        </p:nvSpPr>
        <p:spPr/>
        <p:txBody>
          <a:bodyPr/>
          <a:lstStyle/>
          <a:p>
            <a:r>
              <a:rPr lang="en-US" dirty="0" smtClean="0"/>
              <a:t>Servers in Farm page allows you to see…</a:t>
            </a:r>
          </a:p>
          <a:p>
            <a:pPr lvl="1"/>
            <a:r>
              <a:rPr lang="en-US" dirty="0" smtClean="0"/>
              <a:t>Database Server(s)</a:t>
            </a:r>
          </a:p>
          <a:p>
            <a:pPr lvl="1"/>
            <a:r>
              <a:rPr lang="en-US" dirty="0" smtClean="0"/>
              <a:t>Web Server(s)</a:t>
            </a:r>
          </a:p>
          <a:p>
            <a:pPr lvl="1"/>
            <a:r>
              <a:rPr lang="en-US" dirty="0" smtClean="0"/>
              <a:t>Application Server(s)</a:t>
            </a:r>
            <a:endParaRPr lang="en-US" dirty="0"/>
          </a:p>
        </p:txBody>
      </p:sp>
      <p:pic>
        <p:nvPicPr>
          <p:cNvPr id="4" name="Picture 3"/>
          <p:cNvPicPr>
            <a:picLocks noChangeAspect="1"/>
          </p:cNvPicPr>
          <p:nvPr/>
        </p:nvPicPr>
        <p:blipFill>
          <a:blip r:embed="rId3"/>
          <a:stretch>
            <a:fillRect/>
          </a:stretch>
        </p:blipFill>
        <p:spPr>
          <a:xfrm>
            <a:off x="869156" y="3505200"/>
            <a:ext cx="7405688" cy="2689007"/>
          </a:xfrm>
          <a:prstGeom prst="rect">
            <a:avLst/>
          </a:prstGeom>
          <a:ln>
            <a:solidFill>
              <a:schemeClr val="bg1">
                <a:lumMod val="65000"/>
              </a:schemeClr>
            </a:solidFill>
          </a:ln>
        </p:spPr>
      </p:pic>
    </p:spTree>
    <p:extLst>
      <p:ext uri="{BB962C8B-B14F-4D97-AF65-F5344CB8AC3E}">
        <p14:creationId xmlns:p14="http://schemas.microsoft.com/office/powerpoint/2010/main" val="4237991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on Server</a:t>
            </a:r>
            <a:endParaRPr lang="en-US" dirty="0"/>
          </a:p>
        </p:txBody>
      </p:sp>
      <p:sp>
        <p:nvSpPr>
          <p:cNvPr id="3" name="Content Placeholder 2"/>
          <p:cNvSpPr>
            <a:spLocks noGrp="1"/>
          </p:cNvSpPr>
          <p:nvPr>
            <p:ph idx="1"/>
          </p:nvPr>
        </p:nvSpPr>
        <p:spPr/>
        <p:txBody>
          <a:bodyPr>
            <a:normAutofit/>
          </a:bodyPr>
          <a:lstStyle/>
          <a:p>
            <a:r>
              <a:rPr lang="en-US" sz="2400" dirty="0" smtClean="0"/>
              <a:t>SharePoint Server 2013 installs many services</a:t>
            </a:r>
          </a:p>
          <a:p>
            <a:pPr lvl="1"/>
            <a:r>
              <a:rPr lang="en-US" sz="2000" dirty="0" smtClean="0"/>
              <a:t>Complete install adds services for Web server(s)</a:t>
            </a:r>
          </a:p>
          <a:p>
            <a:pPr lvl="1"/>
            <a:r>
              <a:rPr lang="en-US" sz="2000" dirty="0"/>
              <a:t>Complete install adds </a:t>
            </a:r>
            <a:r>
              <a:rPr lang="en-US" sz="2000" dirty="0" smtClean="0"/>
              <a:t>services </a:t>
            </a:r>
            <a:r>
              <a:rPr lang="en-US" sz="2000" dirty="0"/>
              <a:t>for </a:t>
            </a:r>
            <a:r>
              <a:rPr lang="en-US" sz="2000" dirty="0" smtClean="0"/>
              <a:t>Application server(s)</a:t>
            </a:r>
          </a:p>
          <a:p>
            <a:pPr lvl="1"/>
            <a:r>
              <a:rPr lang="en-US" sz="2000" dirty="0" smtClean="0"/>
              <a:t>Many of the services provided must be configured</a:t>
            </a:r>
          </a:p>
          <a:p>
            <a:pPr lvl="1"/>
            <a:r>
              <a:rPr lang="en-US" sz="2000" dirty="0" smtClean="0"/>
              <a:t>Many (but not all) services list here are service applications</a:t>
            </a:r>
          </a:p>
          <a:p>
            <a:pPr lvl="1"/>
            <a:endParaRPr lang="en-US" sz="2000" dirty="0"/>
          </a:p>
          <a:p>
            <a:pPr lvl="1"/>
            <a:endParaRPr lang="en-US" sz="2000" dirty="0"/>
          </a:p>
        </p:txBody>
      </p:sp>
      <p:pic>
        <p:nvPicPr>
          <p:cNvPr id="4" name="Picture 3"/>
          <p:cNvPicPr>
            <a:picLocks noChangeAspect="1"/>
          </p:cNvPicPr>
          <p:nvPr/>
        </p:nvPicPr>
        <p:blipFill>
          <a:blip r:embed="rId3"/>
          <a:stretch>
            <a:fillRect/>
          </a:stretch>
        </p:blipFill>
        <p:spPr>
          <a:xfrm>
            <a:off x="1143000" y="3505200"/>
            <a:ext cx="6069769" cy="2976926"/>
          </a:xfrm>
          <a:prstGeom prst="rect">
            <a:avLst/>
          </a:prstGeom>
          <a:ln>
            <a:solidFill>
              <a:schemeClr val="bg1">
                <a:lumMod val="65000"/>
              </a:schemeClr>
            </a:solidFill>
          </a:ln>
        </p:spPr>
      </p:pic>
    </p:spTree>
    <p:extLst>
      <p:ext uri="{BB962C8B-B14F-4D97-AF65-F5344CB8AC3E}">
        <p14:creationId xmlns:p14="http://schemas.microsoft.com/office/powerpoint/2010/main" val="253796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Jobs</a:t>
            </a:r>
            <a:endParaRPr lang="en-US" dirty="0"/>
          </a:p>
        </p:txBody>
      </p:sp>
      <p:sp>
        <p:nvSpPr>
          <p:cNvPr id="3" name="Content Placeholder 2"/>
          <p:cNvSpPr>
            <a:spLocks noGrp="1"/>
          </p:cNvSpPr>
          <p:nvPr>
            <p:ph idx="1"/>
          </p:nvPr>
        </p:nvSpPr>
        <p:spPr/>
        <p:txBody>
          <a:bodyPr/>
          <a:lstStyle/>
          <a:p>
            <a:r>
              <a:rPr lang="en-US" dirty="0" smtClean="0"/>
              <a:t>SharePoint Foundation supports timer jobs</a:t>
            </a:r>
          </a:p>
          <a:p>
            <a:pPr lvl="1"/>
            <a:r>
              <a:rPr lang="en-US" dirty="0" smtClean="0"/>
              <a:t>Timer jobs used to automate administrative tasks</a:t>
            </a:r>
          </a:p>
          <a:p>
            <a:pPr lvl="1"/>
            <a:r>
              <a:rPr lang="en-US" dirty="0" smtClean="0"/>
              <a:t>Job </a:t>
            </a:r>
            <a:r>
              <a:rPr lang="en-US" dirty="0"/>
              <a:t>definition </a:t>
            </a:r>
            <a:r>
              <a:rPr lang="en-US" dirty="0" smtClean="0"/>
              <a:t>can be scheduled or run immediately</a:t>
            </a:r>
          </a:p>
          <a:p>
            <a:pPr lvl="1"/>
            <a:r>
              <a:rPr lang="en-US" dirty="0" smtClean="0"/>
              <a:t>Job history shows what time jobs have runs</a:t>
            </a:r>
            <a:endParaRPr lang="en-US" dirty="0"/>
          </a:p>
        </p:txBody>
      </p:sp>
      <p:pic>
        <p:nvPicPr>
          <p:cNvPr id="4" name="Picture 3"/>
          <p:cNvPicPr>
            <a:picLocks noChangeAspect="1"/>
          </p:cNvPicPr>
          <p:nvPr/>
        </p:nvPicPr>
        <p:blipFill>
          <a:blip r:embed="rId3"/>
          <a:stretch>
            <a:fillRect/>
          </a:stretch>
        </p:blipFill>
        <p:spPr>
          <a:xfrm>
            <a:off x="838200" y="3429000"/>
            <a:ext cx="7086600" cy="2708179"/>
          </a:xfrm>
          <a:prstGeom prst="rect">
            <a:avLst/>
          </a:prstGeom>
          <a:ln>
            <a:solidFill>
              <a:schemeClr val="bg1">
                <a:lumMod val="75000"/>
              </a:schemeClr>
            </a:solidFill>
          </a:ln>
        </p:spPr>
      </p:pic>
    </p:spTree>
    <p:extLst>
      <p:ext uri="{BB962C8B-B14F-4D97-AF65-F5344CB8AC3E}">
        <p14:creationId xmlns:p14="http://schemas.microsoft.com/office/powerpoint/2010/main" val="390369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Job Definitions</a:t>
            </a:r>
            <a:endParaRPr lang="en-US" dirty="0"/>
          </a:p>
        </p:txBody>
      </p:sp>
      <p:sp>
        <p:nvSpPr>
          <p:cNvPr id="3" name="Content Placeholder 2"/>
          <p:cNvSpPr>
            <a:spLocks noGrp="1"/>
          </p:cNvSpPr>
          <p:nvPr>
            <p:ph idx="1"/>
          </p:nvPr>
        </p:nvSpPr>
        <p:spPr/>
        <p:txBody>
          <a:bodyPr/>
          <a:lstStyle/>
          <a:p>
            <a:r>
              <a:rPr lang="en-US" dirty="0" smtClean="0"/>
              <a:t>SharePoint 2013 provides built-in job definitions</a:t>
            </a:r>
          </a:p>
          <a:p>
            <a:pPr lvl="1"/>
            <a:r>
              <a:rPr lang="en-US" dirty="0" smtClean="0"/>
              <a:t>You can manually run a job definition on demand</a:t>
            </a:r>
          </a:p>
          <a:p>
            <a:pPr lvl="1"/>
            <a:r>
              <a:rPr lang="en-US" dirty="0" smtClean="0"/>
              <a:t>You can configure scheduling of a job definition</a:t>
            </a:r>
          </a:p>
          <a:p>
            <a:pPr lvl="1"/>
            <a:r>
              <a:rPr lang="en-US" dirty="0" smtClean="0"/>
              <a:t>You can enable/disable a job definition</a:t>
            </a:r>
          </a:p>
          <a:p>
            <a:pPr lvl="1"/>
            <a:endParaRPr lang="en-US" dirty="0"/>
          </a:p>
        </p:txBody>
      </p:sp>
      <p:pic>
        <p:nvPicPr>
          <p:cNvPr id="5" name="Picture 4"/>
          <p:cNvPicPr>
            <a:picLocks noChangeAspect="1"/>
          </p:cNvPicPr>
          <p:nvPr/>
        </p:nvPicPr>
        <p:blipFill>
          <a:blip r:embed="rId3"/>
          <a:stretch>
            <a:fillRect/>
          </a:stretch>
        </p:blipFill>
        <p:spPr>
          <a:xfrm>
            <a:off x="1219200" y="3482546"/>
            <a:ext cx="3895725" cy="3146854"/>
          </a:xfrm>
          <a:prstGeom prst="rect">
            <a:avLst/>
          </a:prstGeom>
          <a:ln>
            <a:solidFill>
              <a:schemeClr val="bg1">
                <a:lumMod val="75000"/>
              </a:schemeClr>
            </a:solidFill>
          </a:ln>
        </p:spPr>
      </p:pic>
    </p:spTree>
    <p:extLst>
      <p:ext uri="{BB962C8B-B14F-4D97-AF65-F5344CB8AC3E}">
        <p14:creationId xmlns:p14="http://schemas.microsoft.com/office/powerpoint/2010/main" val="251719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Health Analyzer</a:t>
            </a:r>
            <a:endParaRPr lang="en-US" dirty="0"/>
          </a:p>
        </p:txBody>
      </p:sp>
      <p:sp>
        <p:nvSpPr>
          <p:cNvPr id="5" name="Content Placeholder 4"/>
          <p:cNvSpPr>
            <a:spLocks noGrp="1"/>
          </p:cNvSpPr>
          <p:nvPr>
            <p:ph idx="1"/>
          </p:nvPr>
        </p:nvSpPr>
        <p:spPr/>
        <p:txBody>
          <a:bodyPr/>
          <a:lstStyle/>
          <a:p>
            <a:r>
              <a:rPr lang="en-US" dirty="0" smtClean="0"/>
              <a:t>Installation enables health rule checks</a:t>
            </a:r>
          </a:p>
          <a:p>
            <a:pPr lvl="1"/>
            <a:r>
              <a:rPr lang="en-US" dirty="0" smtClean="0"/>
              <a:t>Health checks are run using timer jobs</a:t>
            </a:r>
          </a:p>
          <a:p>
            <a:pPr lvl="1"/>
            <a:r>
              <a:rPr lang="en-US" dirty="0" smtClean="0"/>
              <a:t>Central Administration provides notifications when there are problems or potential problems</a:t>
            </a:r>
            <a:endParaRPr lang="en-US" dirty="0"/>
          </a:p>
        </p:txBody>
      </p:sp>
      <p:pic>
        <p:nvPicPr>
          <p:cNvPr id="8" name="Picture 7"/>
          <p:cNvPicPr>
            <a:picLocks noChangeAspect="1"/>
          </p:cNvPicPr>
          <p:nvPr/>
        </p:nvPicPr>
        <p:blipFill>
          <a:blip r:embed="rId2"/>
          <a:stretch>
            <a:fillRect/>
          </a:stretch>
        </p:blipFill>
        <p:spPr>
          <a:xfrm>
            <a:off x="1219200" y="3324196"/>
            <a:ext cx="6217444" cy="3305204"/>
          </a:xfrm>
          <a:prstGeom prst="rect">
            <a:avLst/>
          </a:prstGeom>
          <a:ln>
            <a:solidFill>
              <a:schemeClr val="bg1">
                <a:lumMod val="75000"/>
              </a:schemeClr>
            </a:solidFill>
          </a:ln>
        </p:spPr>
      </p:pic>
    </p:spTree>
    <p:extLst>
      <p:ext uri="{BB962C8B-B14F-4D97-AF65-F5344CB8AC3E}">
        <p14:creationId xmlns:p14="http://schemas.microsoft.com/office/powerpoint/2010/main" val="440867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Around in Central Administration</a:t>
            </a:r>
            <a:endParaRPr lang="en-US" dirty="0"/>
          </a:p>
        </p:txBody>
      </p:sp>
    </p:spTree>
    <p:extLst>
      <p:ext uri="{BB962C8B-B14F-4D97-AF65-F5344CB8AC3E}">
        <p14:creationId xmlns:p14="http://schemas.microsoft.com/office/powerpoint/2010/main" val="2984921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Hardware and Software Requirements</a:t>
            </a:r>
          </a:p>
          <a:p>
            <a:pPr>
              <a:buFont typeface="Wingdings" pitchFamily="2" charset="2"/>
              <a:buChar char="ü"/>
            </a:pPr>
            <a:r>
              <a:rPr lang="en-US" dirty="0" smtClean="0"/>
              <a:t>Creating </a:t>
            </a:r>
            <a:r>
              <a:rPr lang="en-US" dirty="0"/>
              <a:t>Dedicated Service Accounts</a:t>
            </a:r>
          </a:p>
          <a:p>
            <a:pPr>
              <a:buFont typeface="Wingdings" pitchFamily="2" charset="2"/>
              <a:buChar char="ü"/>
            </a:pPr>
            <a:r>
              <a:rPr lang="en-US" dirty="0"/>
              <a:t>Installing SharePoint Server 2013</a:t>
            </a:r>
          </a:p>
          <a:p>
            <a:pPr>
              <a:buFont typeface="Wingdings" pitchFamily="2" charset="2"/>
              <a:buChar char="ü"/>
            </a:pPr>
            <a:r>
              <a:rPr lang="en-US" dirty="0"/>
              <a:t>Creating a new SharePoint 2013 Farm</a:t>
            </a:r>
          </a:p>
          <a:p>
            <a:pPr>
              <a:buFont typeface="Wingdings" pitchFamily="2" charset="2"/>
              <a:buChar char="ü"/>
            </a:pPr>
            <a:r>
              <a:rPr lang="en-US" dirty="0"/>
              <a:t>Getting Around in Central Administration</a:t>
            </a:r>
          </a:p>
        </p:txBody>
      </p:sp>
    </p:spTree>
    <p:extLst>
      <p:ext uri="{BB962C8B-B14F-4D97-AF65-F5344CB8AC3E}">
        <p14:creationId xmlns:p14="http://schemas.microsoft.com/office/powerpoint/2010/main" val="3923064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Operating System Requirements</a:t>
            </a:r>
            <a:endParaRPr lang="en-US" dirty="0"/>
          </a:p>
        </p:txBody>
      </p:sp>
      <p:sp>
        <p:nvSpPr>
          <p:cNvPr id="3" name="Content Placeholder 2"/>
          <p:cNvSpPr>
            <a:spLocks noGrp="1"/>
          </p:cNvSpPr>
          <p:nvPr>
            <p:ph idx="1"/>
          </p:nvPr>
        </p:nvSpPr>
        <p:spPr/>
        <p:txBody>
          <a:bodyPr>
            <a:normAutofit/>
          </a:bodyPr>
          <a:lstStyle/>
          <a:p>
            <a:r>
              <a:rPr lang="en-US" sz="2400" dirty="0" smtClean="0"/>
              <a:t>Operating system required for SharePoint 2013</a:t>
            </a:r>
          </a:p>
          <a:p>
            <a:pPr lvl="1"/>
            <a:r>
              <a:rPr lang="en-US" sz="2000" dirty="0" smtClean="0"/>
              <a:t>64-bit version of Windows Server 2008 R2</a:t>
            </a:r>
          </a:p>
          <a:p>
            <a:pPr lvl="1"/>
            <a:r>
              <a:rPr lang="en-US" sz="2000" dirty="0" smtClean="0"/>
              <a:t>64-bit version of Windows Server 2012</a:t>
            </a:r>
          </a:p>
          <a:p>
            <a:pPr lvl="1"/>
            <a:endParaRPr lang="en-US" sz="2000" dirty="0" smtClean="0"/>
          </a:p>
          <a:p>
            <a:r>
              <a:rPr lang="en-US" sz="2400" dirty="0" smtClean="0"/>
              <a:t>SharePoint 2013 </a:t>
            </a:r>
            <a:r>
              <a:rPr lang="en-US" sz="2400" dirty="0"/>
              <a:t>cannot </a:t>
            </a:r>
            <a:r>
              <a:rPr lang="en-US" sz="2400" dirty="0" smtClean="0"/>
              <a:t>be installed </a:t>
            </a:r>
            <a:r>
              <a:rPr lang="en-US" sz="2400" dirty="0"/>
              <a:t>on </a:t>
            </a:r>
            <a:r>
              <a:rPr lang="en-US" sz="2400" dirty="0" smtClean="0"/>
              <a:t>any client OS</a:t>
            </a:r>
          </a:p>
          <a:p>
            <a:pPr lvl="1"/>
            <a:r>
              <a:rPr lang="en-US" sz="2000" dirty="0" smtClean="0"/>
              <a:t>Different from SharePoint 2010 which installs on Windows 7</a:t>
            </a:r>
          </a:p>
          <a:p>
            <a:pPr lvl="1"/>
            <a:endParaRPr lang="en-US" sz="2000" dirty="0" smtClean="0"/>
          </a:p>
          <a:p>
            <a:r>
              <a:rPr lang="en-US" sz="2400" dirty="0"/>
              <a:t>SharePoint 2013 </a:t>
            </a:r>
            <a:r>
              <a:rPr lang="en-US" sz="2400" dirty="0" smtClean="0"/>
              <a:t>can be virtualized on Windows 8</a:t>
            </a:r>
          </a:p>
          <a:p>
            <a:pPr lvl="1"/>
            <a:r>
              <a:rPr lang="en-US" sz="2000" dirty="0" smtClean="0"/>
              <a:t>Windows 8 supports running VMs in Hyper-V environment</a:t>
            </a:r>
          </a:p>
          <a:p>
            <a:pPr lvl="1"/>
            <a:r>
              <a:rPr lang="en-US" sz="2000" dirty="0" smtClean="0"/>
              <a:t>VM can be created using Windows Server 2012</a:t>
            </a:r>
          </a:p>
          <a:p>
            <a:pPr lvl="1"/>
            <a:r>
              <a:rPr lang="en-US" sz="2000" dirty="0" smtClean="0"/>
              <a:t>VM </a:t>
            </a:r>
            <a:r>
              <a:rPr lang="en-US" sz="2000" dirty="0"/>
              <a:t>can be created using </a:t>
            </a:r>
            <a:r>
              <a:rPr lang="en-US" sz="2000" dirty="0" smtClean="0"/>
              <a:t>Windows </a:t>
            </a:r>
            <a:r>
              <a:rPr lang="en-US" sz="2000" dirty="0"/>
              <a:t>Server </a:t>
            </a:r>
            <a:r>
              <a:rPr lang="en-US" sz="2000" dirty="0" smtClean="0"/>
              <a:t>2008 R2</a:t>
            </a:r>
            <a:endParaRPr lang="en-US" sz="2000" dirty="0"/>
          </a:p>
          <a:p>
            <a:pPr lvl="1"/>
            <a:endParaRPr lang="en-US" sz="2000" dirty="0" smtClean="0"/>
          </a:p>
        </p:txBody>
      </p:sp>
    </p:spTree>
    <p:extLst>
      <p:ext uri="{BB962C8B-B14F-4D97-AF65-F5344CB8AC3E}">
        <p14:creationId xmlns:p14="http://schemas.microsoft.com/office/powerpoint/2010/main" val="35939284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Domain Requirements</a:t>
            </a:r>
            <a:endParaRPr lang="en-US" dirty="0"/>
          </a:p>
        </p:txBody>
      </p:sp>
      <p:sp>
        <p:nvSpPr>
          <p:cNvPr id="3" name="Content Placeholder 2"/>
          <p:cNvSpPr>
            <a:spLocks noGrp="1"/>
          </p:cNvSpPr>
          <p:nvPr>
            <p:ph idx="1"/>
          </p:nvPr>
        </p:nvSpPr>
        <p:spPr/>
        <p:txBody>
          <a:bodyPr/>
          <a:lstStyle/>
          <a:p>
            <a:r>
              <a:rPr lang="en-US" dirty="0" smtClean="0"/>
              <a:t>SharePoint farm should be create in AD domain</a:t>
            </a:r>
          </a:p>
          <a:p>
            <a:pPr lvl="1"/>
            <a:r>
              <a:rPr lang="en-US" dirty="0" smtClean="0"/>
              <a:t>All servers in farm should be added to single domain</a:t>
            </a:r>
          </a:p>
          <a:p>
            <a:pPr lvl="1"/>
            <a:r>
              <a:rPr lang="en-US" dirty="0" smtClean="0"/>
              <a:t>Domains accounts are created for service accounts</a:t>
            </a:r>
          </a:p>
          <a:p>
            <a:pPr lvl="1"/>
            <a:r>
              <a:rPr lang="en-US" dirty="0" smtClean="0"/>
              <a:t>Never rely on local accounts for service accounts</a:t>
            </a:r>
          </a:p>
          <a:p>
            <a:pPr lvl="1"/>
            <a:endParaRPr lang="en-US" dirty="0" smtClean="0"/>
          </a:p>
          <a:p>
            <a:r>
              <a:rPr lang="en-US" dirty="0" smtClean="0"/>
              <a:t>No support for single </a:t>
            </a:r>
            <a:r>
              <a:rPr lang="en-US" dirty="0"/>
              <a:t>label domain </a:t>
            </a:r>
            <a:r>
              <a:rPr lang="en-US" dirty="0" smtClean="0"/>
              <a:t>names</a:t>
            </a:r>
          </a:p>
          <a:p>
            <a:pPr lvl="1"/>
            <a:r>
              <a:rPr lang="en-US" dirty="0" smtClean="0"/>
              <a:t>Domain name can be </a:t>
            </a:r>
            <a:r>
              <a:rPr lang="en-US" b="1" dirty="0" smtClean="0"/>
              <a:t>wingtip.com</a:t>
            </a:r>
            <a:r>
              <a:rPr lang="en-US" dirty="0" smtClean="0"/>
              <a:t> but not </a:t>
            </a:r>
            <a:r>
              <a:rPr lang="en-US" b="1" dirty="0" smtClean="0"/>
              <a:t>wingtip</a:t>
            </a:r>
          </a:p>
        </p:txBody>
      </p:sp>
    </p:spTree>
    <p:extLst>
      <p:ext uri="{BB962C8B-B14F-4D97-AF65-F5344CB8AC3E}">
        <p14:creationId xmlns:p14="http://schemas.microsoft.com/office/powerpoint/2010/main" val="3364275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Server Requirements</a:t>
            </a:r>
            <a:endParaRPr lang="en-US" dirty="0"/>
          </a:p>
        </p:txBody>
      </p:sp>
      <p:sp>
        <p:nvSpPr>
          <p:cNvPr id="3" name="Content Placeholder 2"/>
          <p:cNvSpPr>
            <a:spLocks noGrp="1"/>
          </p:cNvSpPr>
          <p:nvPr>
            <p:ph idx="1"/>
          </p:nvPr>
        </p:nvSpPr>
        <p:spPr/>
        <p:txBody>
          <a:bodyPr/>
          <a:lstStyle/>
          <a:p>
            <a:r>
              <a:rPr lang="en-US" dirty="0" smtClean="0"/>
              <a:t>Supported version of SQL Server </a:t>
            </a:r>
            <a:r>
              <a:rPr lang="en-US" sz="2400" dirty="0" smtClean="0"/>
              <a:t>(64-bit only)</a:t>
            </a:r>
            <a:endParaRPr lang="en-US" dirty="0" smtClean="0"/>
          </a:p>
          <a:p>
            <a:pPr lvl="1"/>
            <a:r>
              <a:rPr lang="en-US" dirty="0" smtClean="0"/>
              <a:t>SQL Server 2008 R2</a:t>
            </a:r>
          </a:p>
          <a:p>
            <a:pPr lvl="1"/>
            <a:r>
              <a:rPr lang="en-US" dirty="0" smtClean="0"/>
              <a:t>SQL Server 2012</a:t>
            </a:r>
          </a:p>
          <a:p>
            <a:pPr lvl="1"/>
            <a:r>
              <a:rPr lang="en-US" dirty="0" smtClean="0"/>
              <a:t>SQL Server 2012 with SP1 </a:t>
            </a:r>
            <a:r>
              <a:rPr lang="en-US" sz="2000" dirty="0" smtClean="0"/>
              <a:t>(required for new BI support)</a:t>
            </a:r>
            <a:endParaRPr lang="en-US" dirty="0" smtClean="0"/>
          </a:p>
          <a:p>
            <a:pPr lvl="1"/>
            <a:endParaRPr lang="en-US" dirty="0" smtClean="0"/>
          </a:p>
          <a:p>
            <a:r>
              <a:rPr lang="en-US" dirty="0" smtClean="0"/>
              <a:t>SQL Server components to install</a:t>
            </a:r>
          </a:p>
          <a:p>
            <a:pPr lvl="1"/>
            <a:r>
              <a:rPr lang="en-US" dirty="0" smtClean="0"/>
              <a:t>Database Engine </a:t>
            </a:r>
            <a:r>
              <a:rPr lang="en-US" sz="2000" dirty="0" smtClean="0"/>
              <a:t>(required)</a:t>
            </a:r>
            <a:endParaRPr lang="en-US" dirty="0" smtClean="0"/>
          </a:p>
          <a:p>
            <a:pPr lvl="1"/>
            <a:r>
              <a:rPr lang="en-US" dirty="0" smtClean="0"/>
              <a:t>SQL Server Analyses Services (SSAS) </a:t>
            </a:r>
            <a:r>
              <a:rPr lang="en-US" sz="2000" dirty="0" smtClean="0"/>
              <a:t>(optional)</a:t>
            </a:r>
            <a:endParaRPr lang="en-US" dirty="0" smtClean="0"/>
          </a:p>
          <a:p>
            <a:pPr lvl="1"/>
            <a:r>
              <a:rPr lang="en-US" dirty="0" smtClean="0"/>
              <a:t>SQL Server Reporting Services (SSRS) </a:t>
            </a:r>
            <a:r>
              <a:rPr lang="en-US" sz="2000" dirty="0" smtClean="0"/>
              <a:t>(optional)</a:t>
            </a:r>
            <a:endParaRPr lang="en-US" dirty="0" smtClean="0"/>
          </a:p>
        </p:txBody>
      </p:sp>
    </p:spTree>
    <p:extLst>
      <p:ext uri="{BB962C8B-B14F-4D97-AF65-F5344CB8AC3E}">
        <p14:creationId xmlns:p14="http://schemas.microsoft.com/office/powerpoint/2010/main" val="40800761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with SharePoint 2013</a:t>
            </a:r>
            <a:endParaRPr lang="en-US" dirty="0"/>
          </a:p>
        </p:txBody>
      </p:sp>
      <p:sp>
        <p:nvSpPr>
          <p:cNvPr id="3" name="Content Placeholder 2"/>
          <p:cNvSpPr>
            <a:spLocks noGrp="1"/>
          </p:cNvSpPr>
          <p:nvPr>
            <p:ph idx="1"/>
          </p:nvPr>
        </p:nvSpPr>
        <p:spPr>
          <a:xfrm>
            <a:off x="533400" y="1203287"/>
            <a:ext cx="8382000" cy="5181600"/>
          </a:xfrm>
        </p:spPr>
        <p:txBody>
          <a:bodyPr/>
          <a:lstStyle/>
          <a:p>
            <a:r>
              <a:rPr lang="en-US" dirty="0" smtClean="0"/>
              <a:t>SharePoint 2013 can run in virtual machine (VM)</a:t>
            </a:r>
          </a:p>
          <a:p>
            <a:pPr lvl="1"/>
            <a:r>
              <a:rPr lang="en-US" dirty="0" smtClean="0"/>
              <a:t>VM can be created using Hyper-V, </a:t>
            </a:r>
            <a:r>
              <a:rPr lang="en-US" dirty="0"/>
              <a:t>V</a:t>
            </a:r>
            <a:r>
              <a:rPr lang="en-US" dirty="0" smtClean="0"/>
              <a:t>MWare, etc.</a:t>
            </a:r>
          </a:p>
          <a:p>
            <a:pPr lvl="1"/>
            <a:r>
              <a:rPr lang="en-US" dirty="0" smtClean="0"/>
              <a:t>Early versions of Hyper-V use older </a:t>
            </a:r>
            <a:r>
              <a:rPr lang="en-US" b="1" dirty="0" smtClean="0">
                <a:solidFill>
                  <a:schemeClr val="tx2">
                    <a:lumMod val="90000"/>
                    <a:lumOff val="10000"/>
                  </a:schemeClr>
                </a:solidFill>
              </a:rPr>
              <a:t>.</a:t>
            </a:r>
            <a:r>
              <a:rPr lang="en-US" b="1" dirty="0" err="1" smtClean="0">
                <a:solidFill>
                  <a:schemeClr val="tx2">
                    <a:lumMod val="90000"/>
                    <a:lumOff val="10000"/>
                  </a:schemeClr>
                </a:solidFill>
              </a:rPr>
              <a:t>vhd</a:t>
            </a:r>
            <a:r>
              <a:rPr lang="en-US" dirty="0" smtClean="0"/>
              <a:t> format</a:t>
            </a:r>
          </a:p>
          <a:p>
            <a:pPr lvl="1"/>
            <a:r>
              <a:rPr lang="en-US" dirty="0" smtClean="0"/>
              <a:t>Recent versions </a:t>
            </a:r>
            <a:r>
              <a:rPr lang="en-US" dirty="0"/>
              <a:t>of Hyper-V use </a:t>
            </a:r>
            <a:r>
              <a:rPr lang="en-US" dirty="0" smtClean="0"/>
              <a:t>newer </a:t>
            </a:r>
            <a:r>
              <a:rPr lang="en-US" b="1" dirty="0" smtClean="0">
                <a:solidFill>
                  <a:schemeClr val="tx2">
                    <a:lumMod val="90000"/>
                    <a:lumOff val="10000"/>
                  </a:schemeClr>
                </a:solidFill>
              </a:rPr>
              <a:t>.</a:t>
            </a:r>
            <a:r>
              <a:rPr lang="en-US" b="1" dirty="0" err="1" smtClean="0">
                <a:solidFill>
                  <a:schemeClr val="tx2">
                    <a:lumMod val="90000"/>
                    <a:lumOff val="10000"/>
                  </a:schemeClr>
                </a:solidFill>
              </a:rPr>
              <a:t>vhdx</a:t>
            </a:r>
            <a:r>
              <a:rPr lang="en-US" dirty="0" smtClean="0"/>
              <a:t> format</a:t>
            </a:r>
            <a:endParaRPr lang="en-US" dirty="0"/>
          </a:p>
        </p:txBody>
      </p:sp>
      <p:sp>
        <p:nvSpPr>
          <p:cNvPr id="4" name="Rectangle 3"/>
          <p:cNvSpPr/>
          <p:nvPr/>
        </p:nvSpPr>
        <p:spPr>
          <a:xfrm>
            <a:off x="4724400" y="3733800"/>
            <a:ext cx="2895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b="1" dirty="0" smtClean="0"/>
              <a:t>Windows 8 Host</a:t>
            </a:r>
          </a:p>
          <a:p>
            <a:pPr algn="ctr"/>
            <a:r>
              <a:rPr lang="en-US" sz="1400" b="1" dirty="0" smtClean="0"/>
              <a:t>Windows Server 2012 Host</a:t>
            </a:r>
          </a:p>
          <a:p>
            <a:pPr algn="ctr"/>
            <a:endParaRPr lang="en-US" sz="1400" dirty="0"/>
          </a:p>
        </p:txBody>
      </p:sp>
      <p:sp>
        <p:nvSpPr>
          <p:cNvPr id="6" name="Rectangle 5"/>
          <p:cNvSpPr/>
          <p:nvPr/>
        </p:nvSpPr>
        <p:spPr>
          <a:xfrm>
            <a:off x="4953000" y="4368167"/>
            <a:ext cx="2438400" cy="1752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91440" rtlCol="0" anchor="b" anchorCtr="0"/>
          <a:lstStyle/>
          <a:p>
            <a:pPr algn="ctr"/>
            <a:r>
              <a:rPr lang="en-US" sz="1200" dirty="0" smtClean="0">
                <a:solidFill>
                  <a:schemeClr val="tx1"/>
                </a:solidFill>
              </a:rPr>
              <a:t>Hyper-V Environment</a:t>
            </a:r>
            <a:endParaRPr lang="en-US" sz="1200" dirty="0">
              <a:solidFill>
                <a:schemeClr val="tx1"/>
              </a:solidFill>
            </a:endParaRPr>
          </a:p>
        </p:txBody>
      </p:sp>
      <p:sp>
        <p:nvSpPr>
          <p:cNvPr id="7" name="Rectangle 6"/>
          <p:cNvSpPr/>
          <p:nvPr/>
        </p:nvSpPr>
        <p:spPr>
          <a:xfrm>
            <a:off x="5105400" y="5434967"/>
            <a:ext cx="2133600" cy="3048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bg1"/>
                </a:solidFill>
              </a:rPr>
              <a:t>VM  using .</a:t>
            </a:r>
            <a:r>
              <a:rPr lang="en-US" sz="1200" b="1" dirty="0" err="1" smtClean="0">
                <a:solidFill>
                  <a:schemeClr val="bg1"/>
                </a:solidFill>
              </a:rPr>
              <a:t>vhdx</a:t>
            </a:r>
            <a:r>
              <a:rPr lang="en-US" sz="1200" b="1" dirty="0" smtClean="0">
                <a:solidFill>
                  <a:schemeClr val="bg1"/>
                </a:solidFill>
              </a:rPr>
              <a:t> format</a:t>
            </a:r>
            <a:endParaRPr lang="en-US" sz="1200" b="1" dirty="0">
              <a:solidFill>
                <a:schemeClr val="bg1"/>
              </a:solidFill>
            </a:endParaRPr>
          </a:p>
        </p:txBody>
      </p:sp>
      <p:sp>
        <p:nvSpPr>
          <p:cNvPr id="8" name="Rectangle 7"/>
          <p:cNvSpPr/>
          <p:nvPr/>
        </p:nvSpPr>
        <p:spPr>
          <a:xfrm>
            <a:off x="5105400" y="5130167"/>
            <a:ext cx="2133600" cy="304800"/>
          </a:xfrm>
          <a:prstGeom prst="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Windows Server 2012</a:t>
            </a:r>
            <a:endParaRPr lang="en-US" sz="1200" b="1" dirty="0">
              <a:solidFill>
                <a:schemeClr val="tx1"/>
              </a:solidFill>
            </a:endParaRPr>
          </a:p>
        </p:txBody>
      </p:sp>
      <p:sp>
        <p:nvSpPr>
          <p:cNvPr id="9" name="Rectangle 8"/>
          <p:cNvSpPr/>
          <p:nvPr/>
        </p:nvSpPr>
        <p:spPr>
          <a:xfrm>
            <a:off x="5105400" y="4825367"/>
            <a:ext cx="2133600" cy="304800"/>
          </a:xfrm>
          <a:prstGeom prst="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SQL Server 2012 with SP1</a:t>
            </a:r>
            <a:endParaRPr lang="en-US" sz="1200" b="1" dirty="0">
              <a:solidFill>
                <a:schemeClr val="tx1"/>
              </a:solidFill>
            </a:endParaRPr>
          </a:p>
        </p:txBody>
      </p:sp>
      <p:sp>
        <p:nvSpPr>
          <p:cNvPr id="10" name="Rectangle 9"/>
          <p:cNvSpPr/>
          <p:nvPr/>
        </p:nvSpPr>
        <p:spPr>
          <a:xfrm>
            <a:off x="5105400" y="4520567"/>
            <a:ext cx="2133600" cy="304800"/>
          </a:xfrm>
          <a:prstGeom prst="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SharePoint Server 2013</a:t>
            </a:r>
            <a:endParaRPr lang="en-US" sz="1200" b="1" dirty="0">
              <a:solidFill>
                <a:schemeClr val="tx1"/>
              </a:solidFill>
            </a:endParaRPr>
          </a:p>
        </p:txBody>
      </p:sp>
      <p:sp>
        <p:nvSpPr>
          <p:cNvPr id="11" name="Rectangle 10"/>
          <p:cNvSpPr/>
          <p:nvPr/>
        </p:nvSpPr>
        <p:spPr>
          <a:xfrm>
            <a:off x="1143000" y="3747095"/>
            <a:ext cx="2895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b="1" dirty="0" smtClean="0"/>
              <a:t>Windows Server 2008 Host</a:t>
            </a:r>
          </a:p>
          <a:p>
            <a:pPr algn="ctr"/>
            <a:r>
              <a:rPr lang="en-US" sz="1400" b="1" dirty="0"/>
              <a:t>Windows Server 2008 </a:t>
            </a:r>
            <a:r>
              <a:rPr lang="en-US" sz="1400" b="1" dirty="0" smtClean="0"/>
              <a:t>R2 Host</a:t>
            </a:r>
            <a:endParaRPr lang="en-US" sz="1400" b="1" dirty="0"/>
          </a:p>
          <a:p>
            <a:pPr algn="ctr"/>
            <a:endParaRPr lang="en-US" sz="1400" b="1" dirty="0" smtClean="0"/>
          </a:p>
          <a:p>
            <a:pPr algn="ctr"/>
            <a:endParaRPr lang="en-US" sz="1400" dirty="0"/>
          </a:p>
        </p:txBody>
      </p:sp>
      <p:sp>
        <p:nvSpPr>
          <p:cNvPr id="12" name="Rectangle 11"/>
          <p:cNvSpPr/>
          <p:nvPr/>
        </p:nvSpPr>
        <p:spPr>
          <a:xfrm>
            <a:off x="1371600" y="4356695"/>
            <a:ext cx="2438400" cy="1752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91440" rtlCol="0" anchor="b" anchorCtr="0"/>
          <a:lstStyle/>
          <a:p>
            <a:pPr algn="ctr"/>
            <a:r>
              <a:rPr lang="en-US" sz="1200" dirty="0" smtClean="0">
                <a:solidFill>
                  <a:schemeClr val="tx1"/>
                </a:solidFill>
              </a:rPr>
              <a:t>Hyper-V Environment</a:t>
            </a:r>
            <a:endParaRPr lang="en-US" sz="1200" dirty="0">
              <a:solidFill>
                <a:schemeClr val="tx1"/>
              </a:solidFill>
            </a:endParaRPr>
          </a:p>
        </p:txBody>
      </p:sp>
      <p:sp>
        <p:nvSpPr>
          <p:cNvPr id="13" name="Rectangle 12"/>
          <p:cNvSpPr/>
          <p:nvPr/>
        </p:nvSpPr>
        <p:spPr>
          <a:xfrm>
            <a:off x="1524000" y="5423495"/>
            <a:ext cx="2133600" cy="3048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bg1"/>
                </a:solidFill>
              </a:rPr>
              <a:t>VM  using .</a:t>
            </a:r>
            <a:r>
              <a:rPr lang="en-US" sz="1200" b="1" dirty="0" err="1" smtClean="0">
                <a:solidFill>
                  <a:schemeClr val="bg1"/>
                </a:solidFill>
              </a:rPr>
              <a:t>vhd</a:t>
            </a:r>
            <a:r>
              <a:rPr lang="en-US" sz="1200" b="1" dirty="0" smtClean="0">
                <a:solidFill>
                  <a:schemeClr val="bg1"/>
                </a:solidFill>
              </a:rPr>
              <a:t> format</a:t>
            </a:r>
            <a:endParaRPr lang="en-US" sz="1200" b="1" dirty="0">
              <a:solidFill>
                <a:schemeClr val="bg1"/>
              </a:solidFill>
            </a:endParaRPr>
          </a:p>
        </p:txBody>
      </p:sp>
      <p:sp>
        <p:nvSpPr>
          <p:cNvPr id="14" name="Rectangle 13"/>
          <p:cNvSpPr/>
          <p:nvPr/>
        </p:nvSpPr>
        <p:spPr>
          <a:xfrm>
            <a:off x="1524000" y="5118695"/>
            <a:ext cx="2133600" cy="304800"/>
          </a:xfrm>
          <a:prstGeom prst="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Windows Server 2008 R2</a:t>
            </a:r>
            <a:endParaRPr lang="en-US" sz="1200" b="1" dirty="0">
              <a:solidFill>
                <a:schemeClr val="tx1"/>
              </a:solidFill>
            </a:endParaRPr>
          </a:p>
        </p:txBody>
      </p:sp>
      <p:sp>
        <p:nvSpPr>
          <p:cNvPr id="15" name="Rectangle 14"/>
          <p:cNvSpPr/>
          <p:nvPr/>
        </p:nvSpPr>
        <p:spPr>
          <a:xfrm>
            <a:off x="1524000" y="4813895"/>
            <a:ext cx="2133600" cy="304800"/>
          </a:xfrm>
          <a:prstGeom prst="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SQL Server 2008 R2</a:t>
            </a:r>
            <a:endParaRPr lang="en-US" sz="1200" b="1" dirty="0">
              <a:solidFill>
                <a:schemeClr val="tx1"/>
              </a:solidFill>
            </a:endParaRPr>
          </a:p>
        </p:txBody>
      </p:sp>
      <p:sp>
        <p:nvSpPr>
          <p:cNvPr id="16" name="Rectangle 15"/>
          <p:cNvSpPr/>
          <p:nvPr/>
        </p:nvSpPr>
        <p:spPr>
          <a:xfrm>
            <a:off x="1524000" y="4509095"/>
            <a:ext cx="2133600" cy="304800"/>
          </a:xfrm>
          <a:prstGeom prst="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SharePoint Server 2013</a:t>
            </a:r>
            <a:endParaRPr lang="en-US" sz="1200" b="1" dirty="0">
              <a:solidFill>
                <a:schemeClr val="tx1"/>
              </a:solidFill>
            </a:endParaRPr>
          </a:p>
        </p:txBody>
      </p:sp>
      <p:sp>
        <p:nvSpPr>
          <p:cNvPr id="17" name="TextBox 16"/>
          <p:cNvSpPr txBox="1"/>
          <p:nvPr/>
        </p:nvSpPr>
        <p:spPr>
          <a:xfrm>
            <a:off x="4493211" y="3392557"/>
            <a:ext cx="3368230" cy="338554"/>
          </a:xfrm>
          <a:prstGeom prst="rect">
            <a:avLst/>
          </a:prstGeom>
          <a:noFill/>
        </p:spPr>
        <p:txBody>
          <a:bodyPr wrap="none" rtlCol="0">
            <a:spAutoFit/>
          </a:bodyPr>
          <a:lstStyle/>
          <a:p>
            <a:r>
              <a:rPr lang="en-US" sz="1600" b="1" dirty="0" smtClean="0">
                <a:solidFill>
                  <a:schemeClr val="tx2">
                    <a:lumMod val="90000"/>
                    <a:lumOff val="10000"/>
                  </a:schemeClr>
                </a:solidFill>
              </a:rPr>
              <a:t>Cutting edge virtualization setup</a:t>
            </a:r>
            <a:endParaRPr lang="en-US" sz="1600" b="1" dirty="0">
              <a:solidFill>
                <a:schemeClr val="tx2">
                  <a:lumMod val="90000"/>
                  <a:lumOff val="10000"/>
                </a:schemeClr>
              </a:solidFill>
            </a:endParaRPr>
          </a:p>
        </p:txBody>
      </p:sp>
      <p:sp>
        <p:nvSpPr>
          <p:cNvPr id="18" name="TextBox 17"/>
          <p:cNvSpPr txBox="1"/>
          <p:nvPr/>
        </p:nvSpPr>
        <p:spPr>
          <a:xfrm>
            <a:off x="1090786" y="3352800"/>
            <a:ext cx="3017173" cy="338554"/>
          </a:xfrm>
          <a:prstGeom prst="rect">
            <a:avLst/>
          </a:prstGeom>
          <a:noFill/>
        </p:spPr>
        <p:txBody>
          <a:bodyPr wrap="none" rtlCol="0">
            <a:spAutoFit/>
          </a:bodyPr>
          <a:lstStyle/>
          <a:p>
            <a:r>
              <a:rPr lang="en-US" sz="1600" b="1" dirty="0" smtClean="0">
                <a:solidFill>
                  <a:schemeClr val="tx2">
                    <a:lumMod val="90000"/>
                    <a:lumOff val="10000"/>
                  </a:schemeClr>
                </a:solidFill>
              </a:rPr>
              <a:t>Minimum virtualization setup</a:t>
            </a:r>
            <a:endParaRPr lang="en-US" sz="1600" b="1" dirty="0">
              <a:solidFill>
                <a:schemeClr val="tx2">
                  <a:lumMod val="90000"/>
                  <a:lumOff val="10000"/>
                </a:schemeClr>
              </a:solidFill>
            </a:endParaRPr>
          </a:p>
        </p:txBody>
      </p:sp>
    </p:spTree>
    <p:extLst>
      <p:ext uri="{BB962C8B-B14F-4D97-AF65-F5344CB8AC3E}">
        <p14:creationId xmlns:p14="http://schemas.microsoft.com/office/powerpoint/2010/main" val="276938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Hardware and Software Requirements</a:t>
            </a:r>
          </a:p>
          <a:p>
            <a:pPr>
              <a:buFont typeface="Wingdings" panose="05000000000000000000" pitchFamily="2" charset="2"/>
              <a:buChar char="Ø"/>
            </a:pPr>
            <a:r>
              <a:rPr lang="en-US" dirty="0" smtClean="0"/>
              <a:t>Creating Dedicated Service Accounts</a:t>
            </a:r>
          </a:p>
          <a:p>
            <a:r>
              <a:rPr lang="en-US" dirty="0" smtClean="0"/>
              <a:t>Installing SharePoint Server 2013</a:t>
            </a:r>
          </a:p>
          <a:p>
            <a:r>
              <a:rPr lang="en-US" dirty="0" smtClean="0"/>
              <a:t>Creating a new SharePoint 2013 Farm</a:t>
            </a:r>
          </a:p>
          <a:p>
            <a:r>
              <a:rPr lang="en-US" dirty="0" smtClean="0"/>
              <a:t>Getting Around in Central Administration</a:t>
            </a:r>
          </a:p>
        </p:txBody>
      </p:sp>
    </p:spTree>
    <p:extLst>
      <p:ext uri="{BB962C8B-B14F-4D97-AF65-F5344CB8AC3E}">
        <p14:creationId xmlns:p14="http://schemas.microsoft.com/office/powerpoint/2010/main" val="1126482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SharePoint Service Accounts</a:t>
            </a:r>
            <a:endParaRPr lang="en-US" dirty="0"/>
          </a:p>
        </p:txBody>
      </p:sp>
      <p:sp>
        <p:nvSpPr>
          <p:cNvPr id="3" name="Content Placeholder 2"/>
          <p:cNvSpPr>
            <a:spLocks noGrp="1"/>
          </p:cNvSpPr>
          <p:nvPr>
            <p:ph idx="1"/>
          </p:nvPr>
        </p:nvSpPr>
        <p:spPr/>
        <p:txBody>
          <a:bodyPr/>
          <a:lstStyle/>
          <a:p>
            <a:r>
              <a:rPr lang="en-US" dirty="0" smtClean="0"/>
              <a:t>You should create dedicated service accounts</a:t>
            </a:r>
          </a:p>
          <a:p>
            <a:pPr lvl="1"/>
            <a:r>
              <a:rPr lang="en-US" dirty="0" smtClean="0"/>
              <a:t>Optionally, create an Organizational Unit (OU) in Active Directory to </a:t>
            </a:r>
            <a:r>
              <a:rPr lang="en-US" dirty="0"/>
              <a:t>isolate dedicated service </a:t>
            </a:r>
            <a:r>
              <a:rPr lang="en-US" dirty="0" smtClean="0"/>
              <a:t>accounts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43000" y="2895600"/>
            <a:ext cx="6667500" cy="3162300"/>
          </a:xfrm>
          <a:prstGeom prst="rect">
            <a:avLst/>
          </a:prstGeom>
        </p:spPr>
      </p:pic>
    </p:spTree>
    <p:extLst>
      <p:ext uri="{BB962C8B-B14F-4D97-AF65-F5344CB8AC3E}">
        <p14:creationId xmlns:p14="http://schemas.microsoft.com/office/powerpoint/2010/main" val="4170785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schemas.openxmlformats.org/package/2006/metadata/core-properties"/>
    <ds:schemaRef ds:uri="http://purl.org/dc/dcmitype/"/>
    <ds:schemaRef ds:uri="http://schemas.microsoft.com/office/2006/metadata/properties"/>
    <ds:schemaRef ds:uri="http://schemas.microsoft.com/office/2006/documentManagement/types"/>
    <ds:schemaRef ds:uri="http://www.w3.org/XML/1998/namespace"/>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3969</TotalTime>
  <Words>3668</Words>
  <Application>Microsoft Office PowerPoint</Application>
  <PresentationFormat>On-screen Show (4:3)</PresentationFormat>
  <Paragraphs>481</Paragraphs>
  <Slides>39</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Lucida Console</vt:lpstr>
      <vt:lpstr>Wingdings</vt:lpstr>
      <vt:lpstr>CPT Course Module</vt:lpstr>
      <vt:lpstr>Installing SharePoint 2013</vt:lpstr>
      <vt:lpstr>Agenda</vt:lpstr>
      <vt:lpstr>Server Hardware Requirements</vt:lpstr>
      <vt:lpstr>Operating System Requirements</vt:lpstr>
      <vt:lpstr>Active Directory Domain Requirements</vt:lpstr>
      <vt:lpstr>SQL Server Requirements</vt:lpstr>
      <vt:lpstr>Virtualization with SharePoint 2013</vt:lpstr>
      <vt:lpstr>Agenda</vt:lpstr>
      <vt:lpstr>Creating SharePoint Service Accounts</vt:lpstr>
      <vt:lpstr>Creating Service Accounts using a Windows PowerShell Script</vt:lpstr>
      <vt:lpstr>Creating Dedicated Service Accounts</vt:lpstr>
      <vt:lpstr>Domain Accounts Required for Install</vt:lpstr>
      <vt:lpstr>Agenda</vt:lpstr>
      <vt:lpstr>SharePoint Server Install Files</vt:lpstr>
      <vt:lpstr>Running PrerequisiteInstaller.exe</vt:lpstr>
      <vt:lpstr>Running Setup.exe</vt:lpstr>
      <vt:lpstr>Server Type</vt:lpstr>
      <vt:lpstr>Agenda</vt:lpstr>
      <vt:lpstr>After The Installation Is Complete</vt:lpstr>
      <vt:lpstr>The SharePoint 2013 PowerShell Snap-in</vt:lpstr>
      <vt:lpstr>SharePoint Products Configuration Wizard (Part 1)</vt:lpstr>
      <vt:lpstr>SharePoint Products Configuration Wizard (Part 2)</vt:lpstr>
      <vt:lpstr>SharePoint Products Configuration Wizard (Part 3)</vt:lpstr>
      <vt:lpstr>SharePoint Products Configuration Wizard (Part 4)</vt:lpstr>
      <vt:lpstr>SharePoint Products Configuration Wizard (Part 5)</vt:lpstr>
      <vt:lpstr>SharePoint Products Configuration Wizard (Part 6)</vt:lpstr>
      <vt:lpstr>Central Administration</vt:lpstr>
      <vt:lpstr>Agenda</vt:lpstr>
      <vt:lpstr>Central Administration</vt:lpstr>
      <vt:lpstr>Application Management</vt:lpstr>
      <vt:lpstr>Web Application Management</vt:lpstr>
      <vt:lpstr>System Settings</vt:lpstr>
      <vt:lpstr>Servers in Farm</vt:lpstr>
      <vt:lpstr>Services on Server</vt:lpstr>
      <vt:lpstr>Timer Jobs</vt:lpstr>
      <vt:lpstr>Timer Job Definitions</vt:lpstr>
      <vt:lpstr>Health Analyzer</vt:lpstr>
      <vt:lpstr>Getting Around in Central Administration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SharePoint 2013</dc:title>
  <dc:creator>Windows User</dc:creator>
  <cp:lastModifiedBy>Ted Pattison</cp:lastModifiedBy>
  <cp:revision>117</cp:revision>
  <dcterms:created xsi:type="dcterms:W3CDTF">2012-07-07T16:44:54Z</dcterms:created>
  <dcterms:modified xsi:type="dcterms:W3CDTF">2013-03-19T11:09:00Z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