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2"/>
  </p:notesMasterIdLst>
  <p:handoutMasterIdLst>
    <p:handoutMasterId r:id="rId43"/>
  </p:handoutMasterIdLst>
  <p:sldIdLst>
    <p:sldId id="279" r:id="rId6"/>
    <p:sldId id="280" r:id="rId7"/>
    <p:sldId id="317" r:id="rId8"/>
    <p:sldId id="322" r:id="rId9"/>
    <p:sldId id="331" r:id="rId10"/>
    <p:sldId id="318" r:id="rId11"/>
    <p:sldId id="332" r:id="rId12"/>
    <p:sldId id="338" r:id="rId13"/>
    <p:sldId id="339" r:id="rId14"/>
    <p:sldId id="325" r:id="rId15"/>
    <p:sldId id="326" r:id="rId16"/>
    <p:sldId id="327" r:id="rId17"/>
    <p:sldId id="328" r:id="rId18"/>
    <p:sldId id="329" r:id="rId19"/>
    <p:sldId id="330" r:id="rId20"/>
    <p:sldId id="333" r:id="rId21"/>
    <p:sldId id="334" r:id="rId22"/>
    <p:sldId id="282" r:id="rId23"/>
    <p:sldId id="283" r:id="rId24"/>
    <p:sldId id="284" r:id="rId25"/>
    <p:sldId id="285" r:id="rId26"/>
    <p:sldId id="287" r:id="rId27"/>
    <p:sldId id="289" r:id="rId28"/>
    <p:sldId id="290" r:id="rId29"/>
    <p:sldId id="335" r:id="rId30"/>
    <p:sldId id="292" r:id="rId31"/>
    <p:sldId id="293" r:id="rId32"/>
    <p:sldId id="294" r:id="rId33"/>
    <p:sldId id="336" r:id="rId34"/>
    <p:sldId id="297" r:id="rId35"/>
    <p:sldId id="298" r:id="rId36"/>
    <p:sldId id="300" r:id="rId37"/>
    <p:sldId id="303" r:id="rId38"/>
    <p:sldId id="304" r:id="rId39"/>
    <p:sldId id="305" r:id="rId40"/>
    <p:sldId id="337"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ext uri="{19B8F6BF-5375-455C-9EA6-DF929625EA0E}">
        <p15:presenceInfo xmlns:p15="http://schemas.microsoft.com/office/powerpoint/2012/main" userId="bdded38f29ae6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0" autoAdjust="0"/>
    <p:restoredTop sz="63042" autoAdjust="0"/>
  </p:normalViewPr>
  <p:slideViewPr>
    <p:cSldViewPr>
      <p:cViewPr varScale="1">
        <p:scale>
          <a:sx n="70" d="100"/>
          <a:sy n="70" d="100"/>
        </p:scale>
        <p:origin x="2646" y="5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DE87D5-7DA5-4588-9E0E-8905B1645601}" type="doc">
      <dgm:prSet loTypeId="urn:microsoft.com/office/officeart/2005/8/layout/hProcess9" loCatId="process" qsTypeId="urn:microsoft.com/office/officeart/2005/8/quickstyle/simple5" qsCatId="simple" csTypeId="urn:microsoft.com/office/officeart/2005/8/colors/accent1_2" csCatId="accent1"/>
      <dgm:spPr/>
      <dgm:t>
        <a:bodyPr/>
        <a:lstStyle/>
        <a:p>
          <a:endParaRPr lang="en-US"/>
        </a:p>
      </dgm:t>
    </dgm:pt>
    <dgm:pt modelId="{ECC9687D-CA61-4530-8E1C-A4B5D743DADD}">
      <dgm:prSet/>
      <dgm:spPr/>
      <dgm:t>
        <a:bodyPr/>
        <a:lstStyle/>
        <a:p>
          <a:pPr rtl="0"/>
          <a:r>
            <a:rPr lang="en-US" smtClean="0"/>
            <a:t>Preserve</a:t>
          </a:r>
          <a:endParaRPr lang="en-US"/>
        </a:p>
      </dgm:t>
    </dgm:pt>
    <dgm:pt modelId="{790AB7FE-0C55-4100-8B4A-E92F69416D5D}" type="parTrans" cxnId="{21B7CD1C-CBE1-4F95-ACF9-6FC031F53041}">
      <dgm:prSet/>
      <dgm:spPr/>
      <dgm:t>
        <a:bodyPr/>
        <a:lstStyle/>
        <a:p>
          <a:endParaRPr lang="en-US"/>
        </a:p>
      </dgm:t>
    </dgm:pt>
    <dgm:pt modelId="{700E1865-87FD-4904-8055-BC645BF654EA}" type="sibTrans" cxnId="{21B7CD1C-CBE1-4F95-ACF9-6FC031F53041}">
      <dgm:prSet/>
      <dgm:spPr/>
      <dgm:t>
        <a:bodyPr/>
        <a:lstStyle/>
        <a:p>
          <a:endParaRPr lang="en-US"/>
        </a:p>
      </dgm:t>
    </dgm:pt>
    <dgm:pt modelId="{1AF0E5AF-F7E5-4CD6-AB17-48B51A46A86D}">
      <dgm:prSet/>
      <dgm:spPr/>
      <dgm:t>
        <a:bodyPr/>
        <a:lstStyle/>
        <a:p>
          <a:pPr rtl="0"/>
          <a:r>
            <a:rPr lang="en-US" smtClean="0"/>
            <a:t>Create Case</a:t>
          </a:r>
          <a:endParaRPr lang="en-US"/>
        </a:p>
      </dgm:t>
    </dgm:pt>
    <dgm:pt modelId="{5DEB275A-C1DD-48C8-B19F-16959A402F98}" type="parTrans" cxnId="{08B2F55C-7E3C-4B69-994C-C78CE79C5368}">
      <dgm:prSet/>
      <dgm:spPr/>
      <dgm:t>
        <a:bodyPr/>
        <a:lstStyle/>
        <a:p>
          <a:endParaRPr lang="en-US"/>
        </a:p>
      </dgm:t>
    </dgm:pt>
    <dgm:pt modelId="{350B8330-D362-4D2D-A660-2050E227CE92}" type="sibTrans" cxnId="{08B2F55C-7E3C-4B69-994C-C78CE79C5368}">
      <dgm:prSet/>
      <dgm:spPr/>
      <dgm:t>
        <a:bodyPr/>
        <a:lstStyle/>
        <a:p>
          <a:endParaRPr lang="en-US"/>
        </a:p>
      </dgm:t>
    </dgm:pt>
    <dgm:pt modelId="{B15B11FB-C817-43C4-8566-45B853F64030}">
      <dgm:prSet/>
      <dgm:spPr/>
      <dgm:t>
        <a:bodyPr/>
        <a:lstStyle/>
        <a:p>
          <a:pPr rtl="0"/>
          <a:r>
            <a:rPr lang="en-US" smtClean="0"/>
            <a:t>Apply Hold</a:t>
          </a:r>
          <a:endParaRPr lang="en-US"/>
        </a:p>
      </dgm:t>
    </dgm:pt>
    <dgm:pt modelId="{ECB5337E-4DC1-4BF6-BDA5-1FD25D156AD7}" type="parTrans" cxnId="{C2608771-C70C-4CFC-A449-C3C611F60AD3}">
      <dgm:prSet/>
      <dgm:spPr/>
      <dgm:t>
        <a:bodyPr/>
        <a:lstStyle/>
        <a:p>
          <a:endParaRPr lang="en-US"/>
        </a:p>
      </dgm:t>
    </dgm:pt>
    <dgm:pt modelId="{AB439E49-811A-401E-A144-047FD1DDDD1A}" type="sibTrans" cxnId="{C2608771-C70C-4CFC-A449-C3C611F60AD3}">
      <dgm:prSet/>
      <dgm:spPr/>
      <dgm:t>
        <a:bodyPr/>
        <a:lstStyle/>
        <a:p>
          <a:endParaRPr lang="en-US"/>
        </a:p>
      </dgm:t>
    </dgm:pt>
    <dgm:pt modelId="{1B67D275-55DF-4BC2-90D9-088EC1C80B1A}">
      <dgm:prSet/>
      <dgm:spPr/>
      <dgm:t>
        <a:bodyPr/>
        <a:lstStyle/>
        <a:p>
          <a:pPr rtl="0"/>
          <a:r>
            <a:rPr lang="en-US" smtClean="0"/>
            <a:t>Search</a:t>
          </a:r>
          <a:endParaRPr lang="en-US"/>
        </a:p>
      </dgm:t>
    </dgm:pt>
    <dgm:pt modelId="{A608CCDA-5814-455B-BEB4-623BD1FB90A7}" type="parTrans" cxnId="{2C070607-807D-423F-9F2B-A328C5940A97}">
      <dgm:prSet/>
      <dgm:spPr/>
      <dgm:t>
        <a:bodyPr/>
        <a:lstStyle/>
        <a:p>
          <a:endParaRPr lang="en-US"/>
        </a:p>
      </dgm:t>
    </dgm:pt>
    <dgm:pt modelId="{B146212C-90B2-48CC-90CA-9B63DBEC095C}" type="sibTrans" cxnId="{2C070607-807D-423F-9F2B-A328C5940A97}">
      <dgm:prSet/>
      <dgm:spPr/>
      <dgm:t>
        <a:bodyPr/>
        <a:lstStyle/>
        <a:p>
          <a:endParaRPr lang="en-US"/>
        </a:p>
      </dgm:t>
    </dgm:pt>
    <dgm:pt modelId="{F1EEFB7F-6A1C-416D-A8EF-2F1ACB209353}">
      <dgm:prSet/>
      <dgm:spPr/>
      <dgm:t>
        <a:bodyPr/>
        <a:lstStyle/>
        <a:p>
          <a:pPr rtl="0"/>
          <a:r>
            <a:rPr lang="en-US" smtClean="0"/>
            <a:t>Query</a:t>
          </a:r>
          <a:endParaRPr lang="en-US"/>
        </a:p>
      </dgm:t>
    </dgm:pt>
    <dgm:pt modelId="{7A9ACECF-0247-47D0-94C2-BAEF66CD57A2}" type="parTrans" cxnId="{04261AB2-49E3-4847-8A9E-19FAF2BF5ED2}">
      <dgm:prSet/>
      <dgm:spPr/>
      <dgm:t>
        <a:bodyPr/>
        <a:lstStyle/>
        <a:p>
          <a:endParaRPr lang="en-US"/>
        </a:p>
      </dgm:t>
    </dgm:pt>
    <dgm:pt modelId="{EBDAEB68-69C9-4E52-9D48-488A1148D633}" type="sibTrans" cxnId="{04261AB2-49E3-4847-8A9E-19FAF2BF5ED2}">
      <dgm:prSet/>
      <dgm:spPr/>
      <dgm:t>
        <a:bodyPr/>
        <a:lstStyle/>
        <a:p>
          <a:endParaRPr lang="en-US"/>
        </a:p>
      </dgm:t>
    </dgm:pt>
    <dgm:pt modelId="{56D31550-9DF9-4C9E-BE1A-5734EF4CBFAE}">
      <dgm:prSet/>
      <dgm:spPr/>
      <dgm:t>
        <a:bodyPr/>
        <a:lstStyle/>
        <a:p>
          <a:pPr rtl="0"/>
          <a:r>
            <a:rPr lang="en-US" smtClean="0"/>
            <a:t>De-duplicate</a:t>
          </a:r>
          <a:endParaRPr lang="en-US"/>
        </a:p>
      </dgm:t>
    </dgm:pt>
    <dgm:pt modelId="{58A4687F-8FD4-4FF8-9A3F-48E920B9FF23}" type="parTrans" cxnId="{7EBE706C-1C11-44C3-9808-945EA6D21097}">
      <dgm:prSet/>
      <dgm:spPr/>
      <dgm:t>
        <a:bodyPr/>
        <a:lstStyle/>
        <a:p>
          <a:endParaRPr lang="en-US"/>
        </a:p>
      </dgm:t>
    </dgm:pt>
    <dgm:pt modelId="{6E0F3736-5E8C-4912-AD11-788513068DFB}" type="sibTrans" cxnId="{7EBE706C-1C11-44C3-9808-945EA6D21097}">
      <dgm:prSet/>
      <dgm:spPr/>
      <dgm:t>
        <a:bodyPr/>
        <a:lstStyle/>
        <a:p>
          <a:endParaRPr lang="en-US"/>
        </a:p>
      </dgm:t>
    </dgm:pt>
    <dgm:pt modelId="{924AF4A1-351A-47C7-8D2A-AC20CF4B8DF7}">
      <dgm:prSet/>
      <dgm:spPr/>
      <dgm:t>
        <a:bodyPr/>
        <a:lstStyle/>
        <a:p>
          <a:pPr rtl="0"/>
          <a:r>
            <a:rPr lang="en-US" dirty="0" smtClean="0"/>
            <a:t>Review</a:t>
          </a:r>
          <a:endParaRPr lang="en-US" dirty="0"/>
        </a:p>
      </dgm:t>
    </dgm:pt>
    <dgm:pt modelId="{ECD04F5F-B4C1-4B30-AB34-B65589B4F860}" type="parTrans" cxnId="{725A2BF5-110B-454F-82B2-D4FEF0BFFD5B}">
      <dgm:prSet/>
      <dgm:spPr/>
      <dgm:t>
        <a:bodyPr/>
        <a:lstStyle/>
        <a:p>
          <a:endParaRPr lang="en-US"/>
        </a:p>
      </dgm:t>
    </dgm:pt>
    <dgm:pt modelId="{E78023EF-E312-4A93-ADD6-00409BCBDC69}" type="sibTrans" cxnId="{725A2BF5-110B-454F-82B2-D4FEF0BFFD5B}">
      <dgm:prSet/>
      <dgm:spPr/>
      <dgm:t>
        <a:bodyPr/>
        <a:lstStyle/>
        <a:p>
          <a:endParaRPr lang="en-US"/>
        </a:p>
      </dgm:t>
    </dgm:pt>
    <dgm:pt modelId="{65F73841-4BE3-4312-8168-0A6F16FDB164}">
      <dgm:prSet/>
      <dgm:spPr/>
      <dgm:t>
        <a:bodyPr/>
        <a:lstStyle/>
        <a:p>
          <a:pPr rtl="0"/>
          <a:r>
            <a:rPr lang="en-US" smtClean="0"/>
            <a:t>Visualize</a:t>
          </a:r>
          <a:endParaRPr lang="en-US"/>
        </a:p>
      </dgm:t>
    </dgm:pt>
    <dgm:pt modelId="{518724B8-B2AD-42CB-A1A1-B148F3A86291}" type="parTrans" cxnId="{FD01081A-A4AB-4EFC-846E-CB5745D24805}">
      <dgm:prSet/>
      <dgm:spPr/>
      <dgm:t>
        <a:bodyPr/>
        <a:lstStyle/>
        <a:p>
          <a:endParaRPr lang="en-US"/>
        </a:p>
      </dgm:t>
    </dgm:pt>
    <dgm:pt modelId="{C744BB96-C450-4A96-9DAA-9B49CA41D772}" type="sibTrans" cxnId="{FD01081A-A4AB-4EFC-846E-CB5745D24805}">
      <dgm:prSet/>
      <dgm:spPr/>
      <dgm:t>
        <a:bodyPr/>
        <a:lstStyle/>
        <a:p>
          <a:endParaRPr lang="en-US"/>
        </a:p>
      </dgm:t>
    </dgm:pt>
    <dgm:pt modelId="{7E5C42AA-8844-4946-B7B1-5E93EB6938EC}">
      <dgm:prSet/>
      <dgm:spPr/>
      <dgm:t>
        <a:bodyPr/>
        <a:lstStyle/>
        <a:p>
          <a:pPr rtl="0"/>
          <a:r>
            <a:rPr lang="en-US" smtClean="0"/>
            <a:t>Read</a:t>
          </a:r>
          <a:endParaRPr lang="en-US"/>
        </a:p>
      </dgm:t>
    </dgm:pt>
    <dgm:pt modelId="{E4805D7F-5B1E-434E-983E-EE1D243B7F3B}" type="parTrans" cxnId="{D87F3283-DDFE-4D27-9998-2E4C8CBE738E}">
      <dgm:prSet/>
      <dgm:spPr/>
      <dgm:t>
        <a:bodyPr/>
        <a:lstStyle/>
        <a:p>
          <a:endParaRPr lang="en-US"/>
        </a:p>
      </dgm:t>
    </dgm:pt>
    <dgm:pt modelId="{778C8F9F-BA8D-4220-86AD-47D7064401AA}" type="sibTrans" cxnId="{D87F3283-DDFE-4D27-9998-2E4C8CBE738E}">
      <dgm:prSet/>
      <dgm:spPr/>
      <dgm:t>
        <a:bodyPr/>
        <a:lstStyle/>
        <a:p>
          <a:endParaRPr lang="en-US"/>
        </a:p>
      </dgm:t>
    </dgm:pt>
    <dgm:pt modelId="{48B590E4-71D6-4B04-9203-569C8600E687}">
      <dgm:prSet/>
      <dgm:spPr/>
      <dgm:t>
        <a:bodyPr/>
        <a:lstStyle/>
        <a:p>
          <a:pPr rtl="0"/>
          <a:r>
            <a:rPr lang="en-US" smtClean="0"/>
            <a:t>Export</a:t>
          </a:r>
          <a:endParaRPr lang="en-US"/>
        </a:p>
      </dgm:t>
    </dgm:pt>
    <dgm:pt modelId="{EAF1C4A6-F8FA-4ABB-B125-C101D79938FD}" type="parTrans" cxnId="{F33370CB-1AF7-49D6-9E57-D465401585E9}">
      <dgm:prSet/>
      <dgm:spPr/>
      <dgm:t>
        <a:bodyPr/>
        <a:lstStyle/>
        <a:p>
          <a:endParaRPr lang="en-US"/>
        </a:p>
      </dgm:t>
    </dgm:pt>
    <dgm:pt modelId="{E75523A2-A2D6-42CA-865A-7DC95502B520}" type="sibTrans" cxnId="{F33370CB-1AF7-49D6-9E57-D465401585E9}">
      <dgm:prSet/>
      <dgm:spPr/>
      <dgm:t>
        <a:bodyPr/>
        <a:lstStyle/>
        <a:p>
          <a:endParaRPr lang="en-US"/>
        </a:p>
      </dgm:t>
    </dgm:pt>
    <dgm:pt modelId="{7D240133-2F7F-4574-8C85-66363E8A4739}">
      <dgm:prSet/>
      <dgm:spPr/>
      <dgm:t>
        <a:bodyPr/>
        <a:lstStyle/>
        <a:p>
          <a:pPr rtl="0"/>
          <a:r>
            <a:rPr lang="en-US" smtClean="0"/>
            <a:t>Save as PDF/TIFF</a:t>
          </a:r>
          <a:endParaRPr lang="en-US"/>
        </a:p>
      </dgm:t>
    </dgm:pt>
    <dgm:pt modelId="{B53F6C13-5BD0-424B-A269-75AC64A225A6}" type="parTrans" cxnId="{F498C7F2-CFE9-4928-A7DF-12962C296B0B}">
      <dgm:prSet/>
      <dgm:spPr/>
      <dgm:t>
        <a:bodyPr/>
        <a:lstStyle/>
        <a:p>
          <a:endParaRPr lang="en-US"/>
        </a:p>
      </dgm:t>
    </dgm:pt>
    <dgm:pt modelId="{ECA27AE9-B1CA-4ACE-AFC0-653696F7E6DB}" type="sibTrans" cxnId="{F498C7F2-CFE9-4928-A7DF-12962C296B0B}">
      <dgm:prSet/>
      <dgm:spPr/>
      <dgm:t>
        <a:bodyPr/>
        <a:lstStyle/>
        <a:p>
          <a:endParaRPr lang="en-US"/>
        </a:p>
      </dgm:t>
    </dgm:pt>
    <dgm:pt modelId="{0D1C5C58-BBB2-46F3-BE69-3B38867A7396}">
      <dgm:prSet/>
      <dgm:spPr/>
      <dgm:t>
        <a:bodyPr/>
        <a:lstStyle/>
        <a:p>
          <a:pPr rtl="0"/>
          <a:r>
            <a:rPr lang="en-US" smtClean="0"/>
            <a:t>Print</a:t>
          </a:r>
          <a:endParaRPr lang="en-US"/>
        </a:p>
      </dgm:t>
    </dgm:pt>
    <dgm:pt modelId="{D2714ACB-F800-44F7-9771-E91D2E7BC46B}" type="parTrans" cxnId="{3132EE85-7719-4B6A-9274-C389F85E8CD6}">
      <dgm:prSet/>
      <dgm:spPr/>
      <dgm:t>
        <a:bodyPr/>
        <a:lstStyle/>
        <a:p>
          <a:endParaRPr lang="en-US"/>
        </a:p>
      </dgm:t>
    </dgm:pt>
    <dgm:pt modelId="{D6F5760F-D97E-4F78-B372-F0C913145978}" type="sibTrans" cxnId="{3132EE85-7719-4B6A-9274-C389F85E8CD6}">
      <dgm:prSet/>
      <dgm:spPr/>
      <dgm:t>
        <a:bodyPr/>
        <a:lstStyle/>
        <a:p>
          <a:endParaRPr lang="en-US"/>
        </a:p>
      </dgm:t>
    </dgm:pt>
    <dgm:pt modelId="{FCCD0AE3-6B2D-4132-84AA-8AB590FF7BEF}" type="pres">
      <dgm:prSet presAssocID="{03DE87D5-7DA5-4588-9E0E-8905B1645601}" presName="CompostProcess" presStyleCnt="0">
        <dgm:presLayoutVars>
          <dgm:dir/>
          <dgm:resizeHandles val="exact"/>
        </dgm:presLayoutVars>
      </dgm:prSet>
      <dgm:spPr/>
      <dgm:t>
        <a:bodyPr/>
        <a:lstStyle/>
        <a:p>
          <a:endParaRPr lang="en-US"/>
        </a:p>
      </dgm:t>
    </dgm:pt>
    <dgm:pt modelId="{1638D1EE-F7E8-40A3-9FFA-DC8F665520CC}" type="pres">
      <dgm:prSet presAssocID="{03DE87D5-7DA5-4588-9E0E-8905B1645601}" presName="arrow" presStyleLbl="bgShp" presStyleIdx="0" presStyleCnt="1"/>
      <dgm:spPr/>
    </dgm:pt>
    <dgm:pt modelId="{B7CE65A3-8D8B-40D3-85DF-481B23418D89}" type="pres">
      <dgm:prSet presAssocID="{03DE87D5-7DA5-4588-9E0E-8905B1645601}" presName="linearProcess" presStyleCnt="0"/>
      <dgm:spPr/>
    </dgm:pt>
    <dgm:pt modelId="{0E4BFDE7-8450-4DF1-89F8-F86E7A2ABE24}" type="pres">
      <dgm:prSet presAssocID="{ECC9687D-CA61-4530-8E1C-A4B5D743DADD}" presName="textNode" presStyleLbl="node1" presStyleIdx="0" presStyleCnt="4">
        <dgm:presLayoutVars>
          <dgm:bulletEnabled val="1"/>
        </dgm:presLayoutVars>
      </dgm:prSet>
      <dgm:spPr/>
      <dgm:t>
        <a:bodyPr/>
        <a:lstStyle/>
        <a:p>
          <a:endParaRPr lang="en-US"/>
        </a:p>
      </dgm:t>
    </dgm:pt>
    <dgm:pt modelId="{D603B016-C87E-4F6C-906E-63766C60B61E}" type="pres">
      <dgm:prSet presAssocID="{700E1865-87FD-4904-8055-BC645BF654EA}" presName="sibTrans" presStyleCnt="0"/>
      <dgm:spPr/>
    </dgm:pt>
    <dgm:pt modelId="{1D26CBAB-C360-47ED-B342-D461F7D5516F}" type="pres">
      <dgm:prSet presAssocID="{1B67D275-55DF-4BC2-90D9-088EC1C80B1A}" presName="textNode" presStyleLbl="node1" presStyleIdx="1" presStyleCnt="4">
        <dgm:presLayoutVars>
          <dgm:bulletEnabled val="1"/>
        </dgm:presLayoutVars>
      </dgm:prSet>
      <dgm:spPr/>
      <dgm:t>
        <a:bodyPr/>
        <a:lstStyle/>
        <a:p>
          <a:endParaRPr lang="en-US"/>
        </a:p>
      </dgm:t>
    </dgm:pt>
    <dgm:pt modelId="{40A4C2C5-A4A3-4958-82E7-73A0B7806950}" type="pres">
      <dgm:prSet presAssocID="{B146212C-90B2-48CC-90CA-9B63DBEC095C}" presName="sibTrans" presStyleCnt="0"/>
      <dgm:spPr/>
    </dgm:pt>
    <dgm:pt modelId="{A8AFDDA7-017F-4323-AF70-4F0767F4F6CA}" type="pres">
      <dgm:prSet presAssocID="{924AF4A1-351A-47C7-8D2A-AC20CF4B8DF7}" presName="textNode" presStyleLbl="node1" presStyleIdx="2" presStyleCnt="4">
        <dgm:presLayoutVars>
          <dgm:bulletEnabled val="1"/>
        </dgm:presLayoutVars>
      </dgm:prSet>
      <dgm:spPr/>
      <dgm:t>
        <a:bodyPr/>
        <a:lstStyle/>
        <a:p>
          <a:endParaRPr lang="en-US"/>
        </a:p>
      </dgm:t>
    </dgm:pt>
    <dgm:pt modelId="{79740BF2-3F89-4A9E-B9C5-C9D0B8926812}" type="pres">
      <dgm:prSet presAssocID="{E78023EF-E312-4A93-ADD6-00409BCBDC69}" presName="sibTrans" presStyleCnt="0"/>
      <dgm:spPr/>
    </dgm:pt>
    <dgm:pt modelId="{DB14E1A6-9D54-4D52-9AFB-2FBE1B25C0C7}" type="pres">
      <dgm:prSet presAssocID="{48B590E4-71D6-4B04-9203-569C8600E687}" presName="textNode" presStyleLbl="node1" presStyleIdx="3" presStyleCnt="4">
        <dgm:presLayoutVars>
          <dgm:bulletEnabled val="1"/>
        </dgm:presLayoutVars>
      </dgm:prSet>
      <dgm:spPr/>
      <dgm:t>
        <a:bodyPr/>
        <a:lstStyle/>
        <a:p>
          <a:endParaRPr lang="en-US"/>
        </a:p>
      </dgm:t>
    </dgm:pt>
  </dgm:ptLst>
  <dgm:cxnLst>
    <dgm:cxn modelId="{21B7CD1C-CBE1-4F95-ACF9-6FC031F53041}" srcId="{03DE87D5-7DA5-4588-9E0E-8905B1645601}" destId="{ECC9687D-CA61-4530-8E1C-A4B5D743DADD}" srcOrd="0" destOrd="0" parTransId="{790AB7FE-0C55-4100-8B4A-E92F69416D5D}" sibTransId="{700E1865-87FD-4904-8055-BC645BF654EA}"/>
    <dgm:cxn modelId="{EE6F1C0B-F738-4748-8FD6-936FE6102C40}" type="presOf" srcId="{ECC9687D-CA61-4530-8E1C-A4B5D743DADD}" destId="{0E4BFDE7-8450-4DF1-89F8-F86E7A2ABE24}" srcOrd="0" destOrd="0" presId="urn:microsoft.com/office/officeart/2005/8/layout/hProcess9"/>
    <dgm:cxn modelId="{96BEDB69-3612-49CB-8ADA-CD6BE0386DBB}" type="presOf" srcId="{924AF4A1-351A-47C7-8D2A-AC20CF4B8DF7}" destId="{A8AFDDA7-017F-4323-AF70-4F0767F4F6CA}" srcOrd="0" destOrd="0" presId="urn:microsoft.com/office/officeart/2005/8/layout/hProcess9"/>
    <dgm:cxn modelId="{F33370CB-1AF7-49D6-9E57-D465401585E9}" srcId="{03DE87D5-7DA5-4588-9E0E-8905B1645601}" destId="{48B590E4-71D6-4B04-9203-569C8600E687}" srcOrd="3" destOrd="0" parTransId="{EAF1C4A6-F8FA-4ABB-B125-C101D79938FD}" sibTransId="{E75523A2-A2D6-42CA-865A-7DC95502B520}"/>
    <dgm:cxn modelId="{36326BC0-9154-46E3-A0DE-AB54E1689ED4}" type="presOf" srcId="{7D240133-2F7F-4574-8C85-66363E8A4739}" destId="{DB14E1A6-9D54-4D52-9AFB-2FBE1B25C0C7}" srcOrd="0" destOrd="1" presId="urn:microsoft.com/office/officeart/2005/8/layout/hProcess9"/>
    <dgm:cxn modelId="{F498C7F2-CFE9-4928-A7DF-12962C296B0B}" srcId="{48B590E4-71D6-4B04-9203-569C8600E687}" destId="{7D240133-2F7F-4574-8C85-66363E8A4739}" srcOrd="0" destOrd="0" parTransId="{B53F6C13-5BD0-424B-A269-75AC64A225A6}" sibTransId="{ECA27AE9-B1CA-4ACE-AFC0-653696F7E6DB}"/>
    <dgm:cxn modelId="{9D1E8DDC-3D49-47CD-AA8E-76BACE997815}" type="presOf" srcId="{1B67D275-55DF-4BC2-90D9-088EC1C80B1A}" destId="{1D26CBAB-C360-47ED-B342-D461F7D5516F}" srcOrd="0" destOrd="0" presId="urn:microsoft.com/office/officeart/2005/8/layout/hProcess9"/>
    <dgm:cxn modelId="{C2608771-C70C-4CFC-A449-C3C611F60AD3}" srcId="{ECC9687D-CA61-4530-8E1C-A4B5D743DADD}" destId="{B15B11FB-C817-43C4-8566-45B853F64030}" srcOrd="1" destOrd="0" parTransId="{ECB5337E-4DC1-4BF6-BDA5-1FD25D156AD7}" sibTransId="{AB439E49-811A-401E-A144-047FD1DDDD1A}"/>
    <dgm:cxn modelId="{25A95BF2-4C64-44A2-AC4A-F09510F675E4}" type="presOf" srcId="{56D31550-9DF9-4C9E-BE1A-5734EF4CBFAE}" destId="{1D26CBAB-C360-47ED-B342-D461F7D5516F}" srcOrd="0" destOrd="2" presId="urn:microsoft.com/office/officeart/2005/8/layout/hProcess9"/>
    <dgm:cxn modelId="{6002A3EC-ABB2-45F1-8D6B-0535541C8D72}" type="presOf" srcId="{0D1C5C58-BBB2-46F3-BE69-3B38867A7396}" destId="{DB14E1A6-9D54-4D52-9AFB-2FBE1B25C0C7}" srcOrd="0" destOrd="2" presId="urn:microsoft.com/office/officeart/2005/8/layout/hProcess9"/>
    <dgm:cxn modelId="{FD01081A-A4AB-4EFC-846E-CB5745D24805}" srcId="{924AF4A1-351A-47C7-8D2A-AC20CF4B8DF7}" destId="{65F73841-4BE3-4312-8168-0A6F16FDB164}" srcOrd="0" destOrd="0" parTransId="{518724B8-B2AD-42CB-A1A1-B148F3A86291}" sibTransId="{C744BB96-C450-4A96-9DAA-9B49CA41D772}"/>
    <dgm:cxn modelId="{8A451B23-4193-4D1E-8B02-414BDF13F256}" type="presOf" srcId="{B15B11FB-C817-43C4-8566-45B853F64030}" destId="{0E4BFDE7-8450-4DF1-89F8-F86E7A2ABE24}" srcOrd="0" destOrd="2" presId="urn:microsoft.com/office/officeart/2005/8/layout/hProcess9"/>
    <dgm:cxn modelId="{D87F3283-DDFE-4D27-9998-2E4C8CBE738E}" srcId="{924AF4A1-351A-47C7-8D2A-AC20CF4B8DF7}" destId="{7E5C42AA-8844-4946-B7B1-5E93EB6938EC}" srcOrd="1" destOrd="0" parTransId="{E4805D7F-5B1E-434E-983E-EE1D243B7F3B}" sibTransId="{778C8F9F-BA8D-4220-86AD-47D7064401AA}"/>
    <dgm:cxn modelId="{2C070607-807D-423F-9F2B-A328C5940A97}" srcId="{03DE87D5-7DA5-4588-9E0E-8905B1645601}" destId="{1B67D275-55DF-4BC2-90D9-088EC1C80B1A}" srcOrd="1" destOrd="0" parTransId="{A608CCDA-5814-455B-BEB4-623BD1FB90A7}" sibTransId="{B146212C-90B2-48CC-90CA-9B63DBEC095C}"/>
    <dgm:cxn modelId="{35EC99BD-011D-4A85-A906-BDFCBF90276E}" type="presOf" srcId="{1AF0E5AF-F7E5-4CD6-AB17-48B51A46A86D}" destId="{0E4BFDE7-8450-4DF1-89F8-F86E7A2ABE24}" srcOrd="0" destOrd="1" presId="urn:microsoft.com/office/officeart/2005/8/layout/hProcess9"/>
    <dgm:cxn modelId="{27F16E0E-BF1F-4B34-8F79-3116F2176929}" type="presOf" srcId="{F1EEFB7F-6A1C-416D-A8EF-2F1ACB209353}" destId="{1D26CBAB-C360-47ED-B342-D461F7D5516F}" srcOrd="0" destOrd="1" presId="urn:microsoft.com/office/officeart/2005/8/layout/hProcess9"/>
    <dgm:cxn modelId="{26DED199-24B8-466D-8361-8553165F7F58}" type="presOf" srcId="{48B590E4-71D6-4B04-9203-569C8600E687}" destId="{DB14E1A6-9D54-4D52-9AFB-2FBE1B25C0C7}" srcOrd="0" destOrd="0" presId="urn:microsoft.com/office/officeart/2005/8/layout/hProcess9"/>
    <dgm:cxn modelId="{A341103F-E2A1-4D6B-BF83-9D9E61294F1D}" type="presOf" srcId="{03DE87D5-7DA5-4588-9E0E-8905B1645601}" destId="{FCCD0AE3-6B2D-4132-84AA-8AB590FF7BEF}" srcOrd="0" destOrd="0" presId="urn:microsoft.com/office/officeart/2005/8/layout/hProcess9"/>
    <dgm:cxn modelId="{7EBE706C-1C11-44C3-9808-945EA6D21097}" srcId="{1B67D275-55DF-4BC2-90D9-088EC1C80B1A}" destId="{56D31550-9DF9-4C9E-BE1A-5734EF4CBFAE}" srcOrd="1" destOrd="0" parTransId="{58A4687F-8FD4-4FF8-9A3F-48E920B9FF23}" sibTransId="{6E0F3736-5E8C-4912-AD11-788513068DFB}"/>
    <dgm:cxn modelId="{3132EE85-7719-4B6A-9274-C389F85E8CD6}" srcId="{48B590E4-71D6-4B04-9203-569C8600E687}" destId="{0D1C5C58-BBB2-46F3-BE69-3B38867A7396}" srcOrd="1" destOrd="0" parTransId="{D2714ACB-F800-44F7-9771-E91D2E7BC46B}" sibTransId="{D6F5760F-D97E-4F78-B372-F0C913145978}"/>
    <dgm:cxn modelId="{3ACA5293-511F-4149-B27F-1B4E30129B45}" type="presOf" srcId="{7E5C42AA-8844-4946-B7B1-5E93EB6938EC}" destId="{A8AFDDA7-017F-4323-AF70-4F0767F4F6CA}" srcOrd="0" destOrd="2" presId="urn:microsoft.com/office/officeart/2005/8/layout/hProcess9"/>
    <dgm:cxn modelId="{04261AB2-49E3-4847-8A9E-19FAF2BF5ED2}" srcId="{1B67D275-55DF-4BC2-90D9-088EC1C80B1A}" destId="{F1EEFB7F-6A1C-416D-A8EF-2F1ACB209353}" srcOrd="0" destOrd="0" parTransId="{7A9ACECF-0247-47D0-94C2-BAEF66CD57A2}" sibTransId="{EBDAEB68-69C9-4E52-9D48-488A1148D633}"/>
    <dgm:cxn modelId="{8E6F24ED-7CA2-499A-B9A1-2432AB47B24C}" type="presOf" srcId="{65F73841-4BE3-4312-8168-0A6F16FDB164}" destId="{A8AFDDA7-017F-4323-AF70-4F0767F4F6CA}" srcOrd="0" destOrd="1" presId="urn:microsoft.com/office/officeart/2005/8/layout/hProcess9"/>
    <dgm:cxn modelId="{08B2F55C-7E3C-4B69-994C-C78CE79C5368}" srcId="{ECC9687D-CA61-4530-8E1C-A4B5D743DADD}" destId="{1AF0E5AF-F7E5-4CD6-AB17-48B51A46A86D}" srcOrd="0" destOrd="0" parTransId="{5DEB275A-C1DD-48C8-B19F-16959A402F98}" sibTransId="{350B8330-D362-4D2D-A660-2050E227CE92}"/>
    <dgm:cxn modelId="{725A2BF5-110B-454F-82B2-D4FEF0BFFD5B}" srcId="{03DE87D5-7DA5-4588-9E0E-8905B1645601}" destId="{924AF4A1-351A-47C7-8D2A-AC20CF4B8DF7}" srcOrd="2" destOrd="0" parTransId="{ECD04F5F-B4C1-4B30-AB34-B65589B4F860}" sibTransId="{E78023EF-E312-4A93-ADD6-00409BCBDC69}"/>
    <dgm:cxn modelId="{0EF36851-B7C5-464B-A35E-652CDB92AD8F}" type="presParOf" srcId="{FCCD0AE3-6B2D-4132-84AA-8AB590FF7BEF}" destId="{1638D1EE-F7E8-40A3-9FFA-DC8F665520CC}" srcOrd="0" destOrd="0" presId="urn:microsoft.com/office/officeart/2005/8/layout/hProcess9"/>
    <dgm:cxn modelId="{D53DF097-E0F0-4377-95DC-0A8A9BEEC824}" type="presParOf" srcId="{FCCD0AE3-6B2D-4132-84AA-8AB590FF7BEF}" destId="{B7CE65A3-8D8B-40D3-85DF-481B23418D89}" srcOrd="1" destOrd="0" presId="urn:microsoft.com/office/officeart/2005/8/layout/hProcess9"/>
    <dgm:cxn modelId="{5AACDCD8-1D8F-45A6-B5CC-D99F1A403BD3}" type="presParOf" srcId="{B7CE65A3-8D8B-40D3-85DF-481B23418D89}" destId="{0E4BFDE7-8450-4DF1-89F8-F86E7A2ABE24}" srcOrd="0" destOrd="0" presId="urn:microsoft.com/office/officeart/2005/8/layout/hProcess9"/>
    <dgm:cxn modelId="{35B8A725-BF65-4D3A-9633-079AE9A674F0}" type="presParOf" srcId="{B7CE65A3-8D8B-40D3-85DF-481B23418D89}" destId="{D603B016-C87E-4F6C-906E-63766C60B61E}" srcOrd="1" destOrd="0" presId="urn:microsoft.com/office/officeart/2005/8/layout/hProcess9"/>
    <dgm:cxn modelId="{D70B3815-6AF4-4630-8EC5-D805CD0C051E}" type="presParOf" srcId="{B7CE65A3-8D8B-40D3-85DF-481B23418D89}" destId="{1D26CBAB-C360-47ED-B342-D461F7D5516F}" srcOrd="2" destOrd="0" presId="urn:microsoft.com/office/officeart/2005/8/layout/hProcess9"/>
    <dgm:cxn modelId="{D20D2C72-E8E9-420D-BDB9-5B81D22CAE7B}" type="presParOf" srcId="{B7CE65A3-8D8B-40D3-85DF-481B23418D89}" destId="{40A4C2C5-A4A3-4958-82E7-73A0B7806950}" srcOrd="3" destOrd="0" presId="urn:microsoft.com/office/officeart/2005/8/layout/hProcess9"/>
    <dgm:cxn modelId="{0C29BA44-086E-4B6E-ACDC-0BA990873F7F}" type="presParOf" srcId="{B7CE65A3-8D8B-40D3-85DF-481B23418D89}" destId="{A8AFDDA7-017F-4323-AF70-4F0767F4F6CA}" srcOrd="4" destOrd="0" presId="urn:microsoft.com/office/officeart/2005/8/layout/hProcess9"/>
    <dgm:cxn modelId="{719AD8B0-EB62-4E6B-9449-A322BED7608B}" type="presParOf" srcId="{B7CE65A3-8D8B-40D3-85DF-481B23418D89}" destId="{79740BF2-3F89-4A9E-B9C5-C9D0B8926812}" srcOrd="5" destOrd="0" presId="urn:microsoft.com/office/officeart/2005/8/layout/hProcess9"/>
    <dgm:cxn modelId="{D9EF7AF4-7D05-4394-9BAE-F3CFB45E4776}" type="presParOf" srcId="{B7CE65A3-8D8B-40D3-85DF-481B23418D89}" destId="{DB14E1A6-9D54-4D52-9AFB-2FBE1B25C0C7}"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2012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module introduces the architecture, capabilities and enhancements to the Managed Metadata Service and the Term Store in SharePoint 2013. You will learn how to create taxonomies of managed metadata which can be used to tag items and documents. You will also see how to use the Content Organizer to route documents based on criteria such as the document's content type and metadata tags. There will be a discussion of configuring a site collection as a Content Type Publishing Hub to syndicate a collection of custom content types and site columns for use across all the site collections within a farm.</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Managed Metadata term sets are categorized</a:t>
            </a:r>
            <a:r>
              <a:rPr lang="en-US" baseline="0" dirty="0" smtClean="0"/>
              <a:t> as local or global term sets. A </a:t>
            </a:r>
            <a:r>
              <a:rPr lang="en-US" b="1" baseline="0" dirty="0" smtClean="0"/>
              <a:t>global term set </a:t>
            </a:r>
            <a:r>
              <a:rPr lang="en-US" baseline="0" dirty="0" smtClean="0"/>
              <a:t>is one that can be used by any site collection connected to the MMS service application. A </a:t>
            </a:r>
            <a:r>
              <a:rPr lang="en-US" b="1" baseline="0" dirty="0" smtClean="0"/>
              <a:t>local term set </a:t>
            </a:r>
            <a:r>
              <a:rPr lang="en-US" baseline="0" dirty="0" smtClean="0"/>
              <a:t>is one that while stored in the MMS service application, is only available to a specific site collection.</a:t>
            </a:r>
          </a:p>
          <a:p>
            <a:endParaRPr lang="en-US" baseline="0" dirty="0" smtClean="0"/>
          </a:p>
          <a:p>
            <a:r>
              <a:rPr lang="en-US" baseline="0" dirty="0" smtClean="0"/>
              <a:t>SharePoint 2013 now allows users to make a local term set available to other site collections by specifying the URL or the site collection.</a:t>
            </a:r>
            <a:endParaRPr lang="en-US" dirty="0"/>
          </a:p>
        </p:txBody>
      </p:sp>
    </p:spTree>
    <p:extLst>
      <p:ext uri="{BB962C8B-B14F-4D97-AF65-F5344CB8AC3E}">
        <p14:creationId xmlns:p14="http://schemas.microsoft.com/office/powerpoint/2010/main" val="1835879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Expand the current model where only installed language packs are available to include the 40 SharePoint LCIDs and the 138 other LCIDs. Users of the Term Store can use any of these to label their terms. </a:t>
            </a:r>
            <a:endParaRPr lang="en-US" dirty="0"/>
          </a:p>
        </p:txBody>
      </p:sp>
    </p:spTree>
    <p:extLst>
      <p:ext uri="{BB962C8B-B14F-4D97-AF65-F5344CB8AC3E}">
        <p14:creationId xmlns:p14="http://schemas.microsoft.com/office/powerpoint/2010/main" val="1038177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2010, terms in term sets had</a:t>
            </a:r>
            <a:r>
              <a:rPr lang="en-US" baseline="0" dirty="0" smtClean="0"/>
              <a:t> properties that could be managed and accessed via the Taxonomy API. However these properties were not accessible via the browser.</a:t>
            </a:r>
          </a:p>
          <a:p>
            <a:endParaRPr lang="en-US" baseline="0" dirty="0" smtClean="0"/>
          </a:p>
          <a:p>
            <a:r>
              <a:rPr lang="en-US" baseline="0" dirty="0" smtClean="0"/>
              <a:t>SharePoint 2013 now includes the ability to add, edit and manage the properties of terms and term sets through the bowser. The properties can also be classified as shared properties, or those that are available in all reused and pinned instances of the term wherever it is used throughout a term store or as a local property in that it is only accessible for the term within the term set.</a:t>
            </a:r>
            <a:endParaRPr lang="en-US" dirty="0"/>
          </a:p>
        </p:txBody>
      </p:sp>
    </p:spTree>
    <p:extLst>
      <p:ext uri="{BB962C8B-B14F-4D97-AF65-F5344CB8AC3E}">
        <p14:creationId xmlns:p14="http://schemas.microsoft.com/office/powerpoint/2010/main" val="3504524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16</a:t>
            </a:fld>
            <a:endParaRPr lang="en-US" dirty="0"/>
          </a:p>
        </p:txBody>
      </p:sp>
    </p:spTree>
    <p:extLst>
      <p:ext uri="{BB962C8B-B14F-4D97-AF65-F5344CB8AC3E}">
        <p14:creationId xmlns:p14="http://schemas.microsoft.com/office/powerpoint/2010/main" val="954660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The Document Sets </a:t>
            </a:r>
            <a:r>
              <a:rPr lang="en-US" dirty="0" smtClean="0"/>
              <a:t>feature is a site collection features</a:t>
            </a:r>
            <a:r>
              <a:rPr lang="en-US" baseline="0" dirty="0" smtClean="0"/>
              <a:t> that is not activated by default.</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Document sets pull multiple items together to create a single work product.</a:t>
            </a:r>
          </a:p>
          <a:p>
            <a:pPr marL="0" indent="0">
              <a:buFont typeface="Arial" pitchFamily="34" charset="0"/>
              <a:buNone/>
            </a:pPr>
            <a:endParaRPr lang="en-US" dirty="0" smtClean="0"/>
          </a:p>
          <a:p>
            <a:pPr marL="0" indent="0">
              <a:buFont typeface="Arial" pitchFamily="34" charset="0"/>
              <a:buNone/>
            </a:pPr>
            <a:r>
              <a:rPr lang="en-US" dirty="0" smtClean="0"/>
              <a:t>Each item is seen as an individual item, but the whole set can be versioned, participate in a workflow or downloaded.</a:t>
            </a:r>
          </a:p>
          <a:p>
            <a:pPr marL="0" indent="0">
              <a:buFont typeface="Arial" pitchFamily="34" charset="0"/>
              <a:buNone/>
            </a:pPr>
            <a:endParaRPr lang="en-US" dirty="0" smtClean="0"/>
          </a:p>
          <a:p>
            <a:pPr marL="0" indent="0">
              <a:buFont typeface="Arial" pitchFamily="34" charset="0"/>
              <a:buNone/>
            </a:pPr>
            <a:r>
              <a:rPr lang="en-US" dirty="0" smtClean="0"/>
              <a:t>A document set can contain a collection of documents</a:t>
            </a:r>
            <a:r>
              <a:rPr lang="en-US" baseline="0" dirty="0" smtClean="0"/>
              <a:t> of different types.</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18</a:t>
            </a:fld>
            <a:endParaRPr lang="en-US" dirty="0"/>
          </a:p>
        </p:txBody>
      </p:sp>
    </p:spTree>
    <p:extLst>
      <p:ext uri="{BB962C8B-B14F-4D97-AF65-F5344CB8AC3E}">
        <p14:creationId xmlns:p14="http://schemas.microsoft.com/office/powerpoint/2010/main" val="2297578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A </a:t>
            </a:r>
            <a:r>
              <a:rPr lang="en-US" b="1" dirty="0" smtClean="0"/>
              <a:t>Document set</a:t>
            </a:r>
            <a:r>
              <a:rPr lang="en-US" dirty="0" smtClean="0"/>
              <a:t> is a content type</a:t>
            </a:r>
            <a:r>
              <a:rPr lang="en-US" baseline="0" dirty="0" smtClean="0"/>
              <a:t> that contains other content types, so a document set can only be created on a document library that is content type enabled.</a:t>
            </a:r>
          </a:p>
          <a:p>
            <a:pPr marL="0" indent="0">
              <a:buFont typeface="Arial" pitchFamily="34" charset="0"/>
              <a:buNone/>
            </a:pPr>
            <a:endParaRPr lang="en-US" baseline="0" dirty="0" smtClean="0"/>
          </a:p>
          <a:p>
            <a:pPr marL="0" indent="0">
              <a:buFont typeface="Arial" pitchFamily="34" charset="0"/>
              <a:buNone/>
            </a:pPr>
            <a:r>
              <a:rPr lang="en-US" baseline="0" dirty="0" smtClean="0"/>
              <a:t>The </a:t>
            </a:r>
            <a:r>
              <a:rPr lang="en-US" b="1" baseline="0" dirty="0" smtClean="0"/>
              <a:t>Document set </a:t>
            </a:r>
            <a:r>
              <a:rPr lang="en-US" baseline="0" dirty="0" smtClean="0"/>
              <a:t>content type is represented as a folder.</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The Welcome page is a Web Part page</a:t>
            </a:r>
            <a:r>
              <a:rPr lang="en-US" baseline="0" dirty="0" smtClean="0"/>
              <a:t> that can be customized. From here you can manage the properties of the document set and upload documents using the buttons on the ribbon.</a:t>
            </a:r>
          </a:p>
          <a:p>
            <a:pPr marL="0" indent="0">
              <a:buFont typeface="Arial" pitchFamily="34" charset="0"/>
              <a:buNone/>
            </a:pPr>
            <a:endParaRPr lang="en-US" baseline="0" dirty="0" smtClean="0"/>
          </a:p>
          <a:p>
            <a:pPr marL="0" indent="0">
              <a:buFont typeface="Arial" pitchFamily="34" charset="0"/>
              <a:buNone/>
            </a:pPr>
            <a:r>
              <a:rPr lang="en-US" baseline="0" dirty="0" smtClean="0"/>
              <a:t>Content in shared columns is pushed down to each item in the set.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19</a:t>
            </a:fld>
            <a:endParaRPr lang="en-US" dirty="0"/>
          </a:p>
        </p:txBody>
      </p:sp>
    </p:spTree>
    <p:extLst>
      <p:ext uri="{BB962C8B-B14F-4D97-AF65-F5344CB8AC3E}">
        <p14:creationId xmlns:p14="http://schemas.microsoft.com/office/powerpoint/2010/main" val="579050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Administrators can provide document</a:t>
            </a:r>
            <a:r>
              <a:rPr lang="en-US" baseline="0" dirty="0" smtClean="0"/>
              <a:t> templates that have to be used when creating items that are part of a document set.</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A</a:t>
            </a:r>
            <a:r>
              <a:rPr lang="en-US" baseline="0" dirty="0" smtClean="0"/>
              <a:t>document set must be seen as a single atomic unit that is comprised of many child components.</a:t>
            </a:r>
          </a:p>
          <a:p>
            <a:pPr marL="0" indent="0">
              <a:buFont typeface="Arial" pitchFamily="34" charset="0"/>
              <a:buNone/>
            </a:pPr>
            <a:endParaRPr lang="en-US" baseline="0" dirty="0" smtClean="0"/>
          </a:p>
          <a:p>
            <a:pPr marL="0" indent="0">
              <a:buFont typeface="Arial" pitchFamily="34" charset="0"/>
              <a:buNone/>
            </a:pPr>
            <a:r>
              <a:rPr lang="en-US" baseline="0" dirty="0" smtClean="0"/>
              <a:t>There are a number of actions that can be taken on the document set as a whole:</a:t>
            </a:r>
          </a:p>
          <a:p>
            <a:pPr marL="628650" lvl="1" indent="-171450">
              <a:buFont typeface="Arial" pitchFamily="34" charset="0"/>
              <a:buChar char="•"/>
            </a:pPr>
            <a:r>
              <a:rPr lang="en-US" baseline="0" dirty="0" smtClean="0"/>
              <a:t>Copy the document set: </a:t>
            </a:r>
            <a:r>
              <a:rPr lang="en-US" dirty="0" smtClean="0"/>
              <a:t>selecting the </a:t>
            </a:r>
            <a:r>
              <a:rPr lang="en-US" b="1" dirty="0" smtClean="0"/>
              <a:t>Download a Copy</a:t>
            </a:r>
            <a:r>
              <a:rPr lang="en-US" dirty="0" smtClean="0"/>
              <a:t> menu item</a:t>
            </a:r>
            <a:r>
              <a:rPr lang="en-US" baseline="0" dirty="0" smtClean="0"/>
              <a:t> from the Edit Control Block, </a:t>
            </a:r>
            <a:r>
              <a:rPr lang="en-US" dirty="0" smtClean="0"/>
              <a:t>the file(s) are zipped into a single zip file. </a:t>
            </a:r>
          </a:p>
          <a:p>
            <a:pPr marL="628650" lvl="1" indent="-171450">
              <a:buFont typeface="Arial" pitchFamily="34" charset="0"/>
              <a:buChar char="•"/>
            </a:pPr>
            <a:r>
              <a:rPr lang="en-US" dirty="0" smtClean="0"/>
              <a:t>Start a workflow on the document set.</a:t>
            </a:r>
          </a:p>
          <a:p>
            <a:pPr marL="628650" lvl="1" indent="-171450">
              <a:buFont typeface="Arial" pitchFamily="34" charset="0"/>
              <a:buChar char="•"/>
            </a:pPr>
            <a:r>
              <a:rPr lang="en-US" dirty="0" smtClean="0"/>
              <a:t>View</a:t>
            </a:r>
            <a:r>
              <a:rPr lang="en-US" baseline="0" dirty="0" smtClean="0"/>
              <a:t> the history of the document set.</a:t>
            </a:r>
            <a:endParaRPr lang="en-US" dirty="0" smtClean="0"/>
          </a:p>
          <a:p>
            <a:pPr marL="628650" lvl="1" indent="-171450">
              <a:buFont typeface="Arial" pitchFamily="34" charset="0"/>
              <a:buChar char="•"/>
            </a:pPr>
            <a:r>
              <a:rPr lang="en-US" dirty="0" smtClean="0"/>
              <a:t>Versioning is applied to the Document Set as a whole, allowing users to capture snapshots of the version of each document at a point in time in case a roll back is needed. </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20</a:t>
            </a:fld>
            <a:endParaRPr lang="en-US" dirty="0"/>
          </a:p>
        </p:txBody>
      </p:sp>
    </p:spTree>
    <p:extLst>
      <p:ext uri="{BB962C8B-B14F-4D97-AF65-F5344CB8AC3E}">
        <p14:creationId xmlns:p14="http://schemas.microsoft.com/office/powerpoint/2010/main" val="2170614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21</a:t>
            </a:fld>
            <a:endParaRPr lang="en-US" dirty="0"/>
          </a:p>
        </p:txBody>
      </p:sp>
    </p:spTree>
    <p:extLst>
      <p:ext uri="{BB962C8B-B14F-4D97-AF65-F5344CB8AC3E}">
        <p14:creationId xmlns:p14="http://schemas.microsoft.com/office/powerpoint/2010/main" val="1167914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22</a:t>
            </a:fld>
            <a:endParaRPr lang="en-US" dirty="0"/>
          </a:p>
        </p:txBody>
      </p:sp>
    </p:spTree>
    <p:extLst>
      <p:ext uri="{BB962C8B-B14F-4D97-AF65-F5344CB8AC3E}">
        <p14:creationId xmlns:p14="http://schemas.microsoft.com/office/powerpoint/2010/main" val="1530410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Records</a:t>
            </a:r>
            <a:r>
              <a:rPr lang="en-US" baseline="0" dirty="0" smtClean="0"/>
              <a:t> management capabilities are no longer required for a specific site template… they have been refactored to Features. This allows for activation of the features in standard SharePoint sites, and not only in a site based on the Records Management site template.</a:t>
            </a:r>
          </a:p>
          <a:p>
            <a:pPr marL="0" indent="0">
              <a:buFont typeface="Arial" pitchFamily="34" charset="0"/>
              <a:buNone/>
            </a:pPr>
            <a:endParaRPr lang="en-US" baseline="0" dirty="0" smtClean="0"/>
          </a:p>
          <a:p>
            <a:pPr marL="0" indent="0">
              <a:buFont typeface="Arial" pitchFamily="34" charset="0"/>
              <a:buNone/>
            </a:pPr>
            <a:r>
              <a:rPr lang="en-US" baseline="0" dirty="0" smtClean="0"/>
              <a:t>Records can now be created side by side with other documents in the same library.</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23</a:t>
            </a:fld>
            <a:endParaRPr lang="en-US" dirty="0"/>
          </a:p>
        </p:txBody>
      </p:sp>
    </p:spTree>
    <p:extLst>
      <p:ext uri="{BB962C8B-B14F-4D97-AF65-F5344CB8AC3E}">
        <p14:creationId xmlns:p14="http://schemas.microsoft.com/office/powerpoint/2010/main" val="3649717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a:t>
            </a:fld>
            <a:endParaRPr lang="en-US" dirty="0"/>
          </a:p>
        </p:txBody>
      </p:sp>
    </p:spTree>
    <p:extLst>
      <p:ext uri="{BB962C8B-B14F-4D97-AF65-F5344CB8AC3E}">
        <p14:creationId xmlns:p14="http://schemas.microsoft.com/office/powerpoint/2010/main" val="1348290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Demo 1 – Show OOB experience &amp; actions in SPD</a:t>
            </a:r>
            <a:r>
              <a:rPr lang="en-US" baseline="0" dirty="0" smtClean="0"/>
              <a:t> 2013</a:t>
            </a:r>
          </a:p>
          <a:p>
            <a:pPr marL="0" indent="0">
              <a:buFont typeface="Arial" pitchFamily="34" charset="0"/>
              <a:buNone/>
            </a:pPr>
            <a:r>
              <a:rPr lang="en-US" baseline="0" dirty="0" smtClean="0"/>
              <a:t>Demo 2 – Show API</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24</a:t>
            </a:fld>
            <a:endParaRPr lang="en-US" dirty="0"/>
          </a:p>
        </p:txBody>
      </p:sp>
    </p:spTree>
    <p:extLst>
      <p:ext uri="{BB962C8B-B14F-4D97-AF65-F5344CB8AC3E}">
        <p14:creationId xmlns:p14="http://schemas.microsoft.com/office/powerpoint/2010/main" val="1595013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New</a:t>
            </a:r>
            <a:r>
              <a:rPr lang="en-US" baseline="0" dirty="0" smtClean="0"/>
              <a:t>to SharePoint 2010 is the ability to assign a document a unique ID, which will be unique to the site collection.</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This ID when used in conjunction with a specific URL (by sticking the ID on the query string) will take people to the document regardless if it is moved within the same document library or across libraries within a site collection.</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26</a:t>
            </a:fld>
            <a:endParaRPr lang="en-US" dirty="0"/>
          </a:p>
        </p:txBody>
      </p:sp>
    </p:spTree>
    <p:extLst>
      <p:ext uri="{BB962C8B-B14F-4D97-AF65-F5344CB8AC3E}">
        <p14:creationId xmlns:p14="http://schemas.microsoft.com/office/powerpoint/2010/main" val="1636763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Content Organizer </a:t>
            </a:r>
            <a:r>
              <a:rPr lang="en-US" dirty="0" smtClean="0"/>
              <a:t>feature is a new routing feature that: </a:t>
            </a:r>
            <a:endParaRPr lang="en-US" baseline="0" dirty="0" smtClean="0"/>
          </a:p>
          <a:p>
            <a:pPr marL="628650" lvl="1" indent="-171450">
              <a:buFont typeface="Arial" pitchFamily="34" charset="0"/>
              <a:buChar char="•"/>
            </a:pPr>
            <a:r>
              <a:rPr lang="en-US" dirty="0" smtClean="0"/>
              <a:t>Allows</a:t>
            </a:r>
            <a:r>
              <a:rPr lang="en-US" baseline="0" dirty="0" smtClean="0"/>
              <a:t>users to </a:t>
            </a:r>
            <a:r>
              <a:rPr lang="en-US" dirty="0" smtClean="0"/>
              <a:t>automatically route documents to different libraries and folders within those libraries based on well defined routing rules.</a:t>
            </a:r>
          </a:p>
          <a:p>
            <a:pPr marL="628650" lvl="1" indent="-171450">
              <a:buFont typeface="Arial" pitchFamily="34" charset="0"/>
              <a:buChar char="•"/>
            </a:pPr>
            <a:r>
              <a:rPr lang="en-US" dirty="0" smtClean="0"/>
              <a:t>Allows</a:t>
            </a:r>
            <a:r>
              <a:rPr lang="en-US" baseline="0" dirty="0" smtClean="0"/>
              <a:t>users to </a:t>
            </a:r>
            <a:r>
              <a:rPr lang="en-US" dirty="0" smtClean="0"/>
              <a:t>find</a:t>
            </a:r>
            <a:r>
              <a:rPr lang="en-US" baseline="0" dirty="0" smtClean="0"/>
              <a:t> the document in the future because the </a:t>
            </a:r>
            <a:r>
              <a:rPr lang="en-US" dirty="0" smtClean="0"/>
              <a:t>upload form displays the URL to the document that has been routed.</a:t>
            </a:r>
          </a:p>
          <a:p>
            <a:pPr marL="628650" lvl="1" indent="-171450">
              <a:buFont typeface="Arial" pitchFamily="34" charset="0"/>
              <a:buChar char="•"/>
            </a:pPr>
            <a:r>
              <a:rPr lang="en-US" dirty="0" smtClean="0"/>
              <a:t>Adds capability for documents to be automatically sent to a Records Center based on a schedule.</a:t>
            </a:r>
          </a:p>
          <a:p>
            <a:pPr marL="628650" lvl="1" indent="-171450">
              <a:buFont typeface="Arial" pitchFamily="34" charset="0"/>
              <a:buChar char="•"/>
            </a:pPr>
            <a:endParaRPr lang="en-US"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27</a:t>
            </a:fld>
            <a:endParaRPr lang="en-US" dirty="0"/>
          </a:p>
        </p:txBody>
      </p:sp>
    </p:spTree>
    <p:extLst>
      <p:ext uri="{BB962C8B-B14F-4D97-AF65-F5344CB8AC3E}">
        <p14:creationId xmlns:p14="http://schemas.microsoft.com/office/powerpoint/2010/main" val="3302639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Routing rules are defined by site administrators.</a:t>
            </a:r>
          </a:p>
          <a:p>
            <a:endParaRPr lang="en-US" dirty="0" smtClean="0"/>
          </a:p>
          <a:p>
            <a:r>
              <a:rPr lang="en-US" dirty="0" smtClean="0"/>
              <a:t>The </a:t>
            </a:r>
            <a:r>
              <a:rPr lang="en-US" b="1" dirty="0" smtClean="0"/>
              <a:t>Content Organizer </a:t>
            </a:r>
            <a:r>
              <a:rPr lang="en-US" dirty="0" smtClean="0"/>
              <a:t>only works on content types that are or derive from the Document content type.  </a:t>
            </a:r>
          </a:p>
          <a:p>
            <a:endParaRPr lang="en-US" dirty="0" smtClean="0"/>
          </a:p>
          <a:p>
            <a:r>
              <a:rPr lang="en-US" dirty="0" smtClean="0"/>
              <a:t>The </a:t>
            </a:r>
            <a:r>
              <a:rPr lang="en-US" b="1" dirty="0" smtClean="0"/>
              <a:t>Content Organizer </a:t>
            </a:r>
            <a:r>
              <a:rPr lang="en-US" dirty="0" smtClean="0"/>
              <a:t>feature is a Site Features that is not activated by default.</a:t>
            </a:r>
          </a:p>
          <a:p>
            <a:endParaRPr lang="en-US" dirty="0" smtClean="0"/>
          </a:p>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28</a:t>
            </a:fld>
            <a:endParaRPr lang="en-US" dirty="0"/>
          </a:p>
        </p:txBody>
      </p:sp>
    </p:spTree>
    <p:extLst>
      <p:ext uri="{BB962C8B-B14F-4D97-AF65-F5344CB8AC3E}">
        <p14:creationId xmlns:p14="http://schemas.microsoft.com/office/powerpoint/2010/main" val="1184456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29</a:t>
            </a:fld>
            <a:endParaRPr lang="en-US" dirty="0"/>
          </a:p>
        </p:txBody>
      </p:sp>
    </p:spTree>
    <p:extLst>
      <p:ext uri="{BB962C8B-B14F-4D97-AF65-F5344CB8AC3E}">
        <p14:creationId xmlns:p14="http://schemas.microsoft.com/office/powerpoint/2010/main" val="3402777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ECM implementation</a:t>
            </a:r>
            <a:r>
              <a:rPr lang="en-US" baseline="0" dirty="0" smtClean="0"/>
              <a:t> has two sides to the solution: (1) getting content classified and into the system and (2) being able to find and act on the content that is in the system. eDiscovery addresses the latter part of this need. eDiscovery is the process of finding relevant content, typically in responding to addressing a legal even, reviewing that content and exporting it for further use.</a:t>
            </a:r>
            <a:endParaRPr lang="en-US" dirty="0"/>
          </a:p>
        </p:txBody>
      </p:sp>
    </p:spTree>
    <p:extLst>
      <p:ext uri="{BB962C8B-B14F-4D97-AF65-F5344CB8AC3E}">
        <p14:creationId xmlns:p14="http://schemas.microsoft.com/office/powerpoint/2010/main" val="422640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7599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SharePoint 2013 introduces a new site for managing discovery cases and holds. The </a:t>
            </a:r>
            <a:r>
              <a:rPr lang="en-US" sz="900" b="1" i="1" kern="1200" dirty="0" smtClean="0">
                <a:solidFill>
                  <a:schemeClr val="tx1"/>
                </a:solidFill>
                <a:effectLst/>
                <a:latin typeface="Segoe UI" pitchFamily="34" charset="0"/>
                <a:ea typeface="+mn-ea"/>
                <a:cs typeface="+mn-cs"/>
              </a:rPr>
              <a:t>Discovery Center</a:t>
            </a:r>
            <a:r>
              <a:rPr lang="en-US" sz="900" b="1" kern="1200" dirty="0" smtClean="0">
                <a:solidFill>
                  <a:schemeClr val="tx1"/>
                </a:solidFill>
                <a:effectLst/>
                <a:latin typeface="Segoe UI" pitchFamily="34" charset="0"/>
                <a:ea typeface="+mn-ea"/>
                <a:cs typeface="+mn-cs"/>
              </a:rPr>
              <a:t> </a:t>
            </a:r>
            <a:r>
              <a:rPr lang="en-US" sz="900" kern="1200" dirty="0" smtClean="0">
                <a:solidFill>
                  <a:schemeClr val="tx1"/>
                </a:solidFill>
                <a:effectLst/>
                <a:latin typeface="Segoe UI" pitchFamily="34" charset="0"/>
                <a:ea typeface="+mn-ea"/>
                <a:cs typeface="+mn-cs"/>
              </a:rPr>
              <a:t>site template creates a portal through which you can access discovery cases to conduct searches, place content on hold, and export content. For each case, you create a new site that uses the </a:t>
            </a:r>
            <a:r>
              <a:rPr lang="en-US" sz="900" b="1" i="1" kern="1200" dirty="0" smtClean="0">
                <a:solidFill>
                  <a:schemeClr val="tx1"/>
                </a:solidFill>
                <a:effectLst/>
                <a:latin typeface="Segoe UI" pitchFamily="34" charset="0"/>
                <a:ea typeface="+mn-ea"/>
                <a:cs typeface="+mn-cs"/>
              </a:rPr>
              <a:t>Discovery Case</a:t>
            </a:r>
            <a:r>
              <a:rPr lang="en-US" sz="900" b="1" kern="1200" dirty="0" smtClean="0">
                <a:solidFill>
                  <a:schemeClr val="tx1"/>
                </a:solidFill>
                <a:effectLst/>
                <a:latin typeface="Segoe UI" pitchFamily="34" charset="0"/>
                <a:ea typeface="+mn-ea"/>
                <a:cs typeface="+mn-cs"/>
              </a:rPr>
              <a:t> </a:t>
            </a:r>
            <a:r>
              <a:rPr lang="en-US" sz="900" kern="1200" dirty="0" smtClean="0">
                <a:solidFill>
                  <a:schemeClr val="tx1"/>
                </a:solidFill>
                <a:effectLst/>
                <a:latin typeface="Segoe UI" pitchFamily="34" charset="0"/>
                <a:ea typeface="+mn-ea"/>
                <a:cs typeface="+mn-cs"/>
              </a:rPr>
              <a:t>site template. Each case is a collaboration site that includes a document library which you can use to store documents related to the management of the case. In addition, you can associate the following things with each case:</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Sources: </a:t>
            </a:r>
            <a:r>
              <a:rPr lang="en-US" sz="900" kern="1200" dirty="0" smtClean="0">
                <a:solidFill>
                  <a:schemeClr val="tx1"/>
                </a:solidFill>
                <a:effectLst/>
                <a:latin typeface="Segoe UI" pitchFamily="34" charset="0"/>
                <a:ea typeface="+mn-ea"/>
                <a:cs typeface="+mn-cs"/>
              </a:rPr>
              <a:t>Exchange mailboxes, SharePoint sites, or file shares from which content can be discovered.</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Queries: </a:t>
            </a:r>
            <a:r>
              <a:rPr lang="en-US" sz="900" kern="1200" dirty="0" smtClean="0">
                <a:solidFill>
                  <a:schemeClr val="tx1"/>
                </a:solidFill>
                <a:effectLst/>
                <a:latin typeface="Segoe UI" pitchFamily="34" charset="0"/>
                <a:ea typeface="+mn-ea"/>
                <a:cs typeface="+mn-cs"/>
              </a:rPr>
              <a:t>The search criteria, such as author, date range, and free-text terms, as well as the scope of the search. Queries are used to identify content to export.</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Discovery sets: </a:t>
            </a:r>
            <a:r>
              <a:rPr lang="en-US" sz="900" kern="1200" dirty="0" smtClean="0">
                <a:solidFill>
                  <a:schemeClr val="tx1"/>
                </a:solidFill>
                <a:effectLst/>
                <a:latin typeface="Segoe UI" pitchFamily="34" charset="0"/>
                <a:ea typeface="+mn-ea"/>
                <a:cs typeface="+mn-cs"/>
              </a:rPr>
              <a:t>Combinations of sources, queries, and whether or not to preserve content. Discovery sets are used to identify and preserve content.</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Exports: </a:t>
            </a:r>
            <a:r>
              <a:rPr lang="en-US" sz="900" kern="1200" dirty="0" smtClean="0">
                <a:solidFill>
                  <a:schemeClr val="tx1"/>
                </a:solidFill>
                <a:effectLst/>
                <a:latin typeface="Segoe UI" pitchFamily="34" charset="0"/>
                <a:ea typeface="+mn-ea"/>
                <a:cs typeface="+mn-cs"/>
              </a:rPr>
              <a:t>A list of all of the exports that have been produced relating to the case.</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When there is a new need for discovery — for example, a legal case or an audit — a user with the appropriate permission can create a new case, add sources of information to be searched, create queries to identify the specific material to be located, and then execute the queries. The user can then preserve the sites and mailboxes in which content was discovered, retain the items that matched the queries, and export the items. When the case is closed, all of the holds associated with the case are released.</a:t>
            </a:r>
            <a:endParaRPr lang="en-US" dirty="0"/>
          </a:p>
        </p:txBody>
      </p:sp>
    </p:spTree>
    <p:extLst>
      <p:ext uri="{BB962C8B-B14F-4D97-AF65-F5344CB8AC3E}">
        <p14:creationId xmlns:p14="http://schemas.microsoft.com/office/powerpoint/2010/main" val="2007814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900" b="1" kern="1200" dirty="0" smtClean="0">
                <a:solidFill>
                  <a:schemeClr val="tx1"/>
                </a:solidFill>
                <a:effectLst/>
                <a:latin typeface="Segoe UI" pitchFamily="34" charset="0"/>
                <a:ea typeface="+mn-ea"/>
                <a:cs typeface="+mn-cs"/>
              </a:rPr>
              <a:t>Enterprise-wide </a:t>
            </a:r>
            <a:r>
              <a:rPr lang="en-US" sz="900" b="1" kern="1200" dirty="0" err="1" smtClean="0">
                <a:solidFill>
                  <a:schemeClr val="tx1"/>
                </a:solidFill>
                <a:effectLst/>
                <a:latin typeface="Segoe UI" pitchFamily="34" charset="0"/>
                <a:ea typeface="+mn-ea"/>
                <a:cs typeface="+mn-cs"/>
              </a:rPr>
              <a:t>eDiscovery</a:t>
            </a:r>
            <a:endParaRPr lang="en-US" sz="900" b="1"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With SharePoint Server 2013 you can centrally manage eDiscovery across multiple SharePoint farms, Exchange servers, and file shares. From one discovery center you can:</a:t>
            </a:r>
          </a:p>
          <a:p>
            <a:pPr lvl="0"/>
            <a:r>
              <a:rPr lang="en-US" sz="900" kern="1200" dirty="0" smtClean="0">
                <a:solidFill>
                  <a:schemeClr val="tx1"/>
                </a:solidFill>
                <a:effectLst/>
                <a:latin typeface="Segoe UI" pitchFamily="34" charset="0"/>
                <a:ea typeface="+mn-ea"/>
                <a:cs typeface="+mn-cs"/>
              </a:rPr>
              <a:t>Create a case, define a query, and search SharePoint Server 2013, Exchange Server, and file shares throughout the enterprise for content that matches the query.</a:t>
            </a:r>
          </a:p>
          <a:p>
            <a:pPr lvl="0"/>
            <a:r>
              <a:rPr lang="en-US" sz="900" kern="1200" dirty="0" smtClean="0">
                <a:solidFill>
                  <a:schemeClr val="tx1"/>
                </a:solidFill>
                <a:effectLst/>
                <a:latin typeface="Segoe UI" pitchFamily="34" charset="0"/>
                <a:ea typeface="+mn-ea"/>
                <a:cs typeface="+mn-cs"/>
              </a:rPr>
              <a:t>Export all of the content that was identified.</a:t>
            </a:r>
          </a:p>
          <a:p>
            <a:pPr lvl="0"/>
            <a:r>
              <a:rPr lang="en-US" sz="900" kern="1200" dirty="0" smtClean="0">
                <a:solidFill>
                  <a:schemeClr val="tx1"/>
                </a:solidFill>
                <a:effectLst/>
                <a:latin typeface="Segoe UI" pitchFamily="34" charset="0"/>
                <a:ea typeface="+mn-ea"/>
                <a:cs typeface="+mn-cs"/>
              </a:rPr>
              <a:t>Preserve items in place in SharePoint Server 2013 or Exchange Server.</a:t>
            </a:r>
          </a:p>
          <a:p>
            <a:pPr lvl="0"/>
            <a:r>
              <a:rPr lang="en-US" sz="900" kern="1200" dirty="0" smtClean="0">
                <a:solidFill>
                  <a:schemeClr val="tx1"/>
                </a:solidFill>
                <a:effectLst/>
                <a:latin typeface="Segoe UI" pitchFamily="34" charset="0"/>
                <a:ea typeface="+mn-ea"/>
                <a:cs typeface="+mn-cs"/>
              </a:rPr>
              <a:t>Track statistics related to the case.</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To implement </a:t>
            </a:r>
            <a:r>
              <a:rPr lang="en-US" sz="900" kern="1200" dirty="0" err="1" smtClean="0">
                <a:solidFill>
                  <a:schemeClr val="tx1"/>
                </a:solidFill>
                <a:effectLst/>
                <a:latin typeface="Segoe UI" pitchFamily="34" charset="0"/>
                <a:ea typeface="+mn-ea"/>
                <a:cs typeface="+mn-cs"/>
              </a:rPr>
              <a:t>eDiscovery</a:t>
            </a:r>
            <a:r>
              <a:rPr lang="en-US" sz="900" kern="1200" dirty="0" smtClean="0">
                <a:solidFill>
                  <a:schemeClr val="tx1"/>
                </a:solidFill>
                <a:effectLst/>
                <a:latin typeface="Segoe UI" pitchFamily="34" charset="0"/>
                <a:ea typeface="+mn-ea"/>
                <a:cs typeface="+mn-cs"/>
              </a:rPr>
              <a:t> across the enterprise, you first select one farm to host the discovery center. The Search Service application that is associated with this farm becomes the central Search Service application, for </a:t>
            </a:r>
            <a:r>
              <a:rPr lang="en-US" sz="900" kern="1200" dirty="0" err="1" smtClean="0">
                <a:solidFill>
                  <a:schemeClr val="tx1"/>
                </a:solidFill>
                <a:effectLst/>
                <a:latin typeface="Segoe UI" pitchFamily="34" charset="0"/>
                <a:ea typeface="+mn-ea"/>
                <a:cs typeface="+mn-cs"/>
              </a:rPr>
              <a:t>eDiscovery</a:t>
            </a:r>
            <a:r>
              <a:rPr lang="en-US" sz="900" kern="1200" dirty="0" smtClean="0">
                <a:solidFill>
                  <a:schemeClr val="tx1"/>
                </a:solidFill>
                <a:effectLst/>
                <a:latin typeface="Segoe UI" pitchFamily="34" charset="0"/>
                <a:ea typeface="+mn-ea"/>
                <a:cs typeface="+mn-cs"/>
              </a:rPr>
              <a:t> purposes. You create a proxy to the central Search Service application in each SharePoint Server farm that contains discoverable content, and configure the central Search Service application to crawl file shares that contain discoverable content. 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automatically discovers the connection to Exchange Server. Any content from SharePoint Server</a:t>
            </a:r>
            <a:r>
              <a:rPr lang="en-US" sz="900" kern="1200" baseline="0" dirty="0" smtClean="0">
                <a:solidFill>
                  <a:schemeClr val="tx1"/>
                </a:solidFill>
                <a:effectLst/>
                <a:latin typeface="Segoe UI" pitchFamily="34" charset="0"/>
                <a:ea typeface="+mn-ea"/>
                <a:cs typeface="+mn-cs"/>
              </a:rPr>
              <a:t> 2013</a:t>
            </a:r>
            <a:r>
              <a:rPr lang="en-US" sz="900" kern="1200" dirty="0" smtClean="0">
                <a:solidFill>
                  <a:schemeClr val="tx1"/>
                </a:solidFill>
                <a:effectLst/>
                <a:latin typeface="Segoe UI" pitchFamily="34" charset="0"/>
                <a:ea typeface="+mn-ea"/>
                <a:cs typeface="+mn-cs"/>
              </a:rPr>
              <a:t>, Exchange Server, or a file share that is indexed by the central Search Service application or by Exchange Server can be discovered from the discovery center.</a:t>
            </a:r>
          </a:p>
          <a:p>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Discovery Export</a:t>
            </a:r>
          </a:p>
          <a:p>
            <a:r>
              <a:rPr lang="en-US" sz="900" kern="1200" dirty="0" smtClean="0">
                <a:solidFill>
                  <a:schemeClr val="tx1"/>
                </a:solidFill>
                <a:effectLst/>
                <a:latin typeface="Segoe UI" pitchFamily="34" charset="0"/>
                <a:ea typeface="+mn-ea"/>
                <a:cs typeface="+mn-cs"/>
              </a:rPr>
              <a:t>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includes the </a:t>
            </a:r>
            <a:r>
              <a:rPr lang="en-US" sz="900" i="1" kern="1200" dirty="0" smtClean="0">
                <a:solidFill>
                  <a:schemeClr val="tx1"/>
                </a:solidFill>
                <a:effectLst/>
                <a:latin typeface="Segoe UI" pitchFamily="34" charset="0"/>
                <a:ea typeface="+mn-ea"/>
                <a:cs typeface="+mn-cs"/>
              </a:rPr>
              <a:t>Discovery Download Manager</a:t>
            </a:r>
            <a:r>
              <a:rPr lang="en-US" sz="900" kern="1200" dirty="0" smtClean="0">
                <a:solidFill>
                  <a:schemeClr val="tx1"/>
                </a:solidFill>
                <a:effectLst/>
                <a:latin typeface="Segoe UI" pitchFamily="34" charset="0"/>
                <a:ea typeface="+mn-ea"/>
                <a:cs typeface="+mn-cs"/>
              </a:rPr>
              <a:t>, a Microsoft Windows® 7 application that you can use to export the results of an eDiscovery search for later import into a review tool. The Discovery Download Manager can export all of the content that is associated with a discovery case, including:</a:t>
            </a:r>
          </a:p>
          <a:p>
            <a:pPr lvl="0"/>
            <a:r>
              <a:rPr lang="en-US" sz="900" kern="1200" dirty="0" smtClean="0">
                <a:solidFill>
                  <a:schemeClr val="tx1"/>
                </a:solidFill>
                <a:effectLst/>
                <a:latin typeface="Segoe UI" pitchFamily="34" charset="0"/>
                <a:ea typeface="+mn-ea"/>
                <a:cs typeface="+mn-cs"/>
              </a:rPr>
              <a:t>Documents: Documents are exported from file shares. Documents and their versions are exported from SharePoint Server </a:t>
            </a:r>
            <a:r>
              <a:rPr lang="en-US" sz="900" kern="1200" baseline="0" dirty="0" smtClean="0">
                <a:solidFill>
                  <a:schemeClr val="tx1"/>
                </a:solidFill>
                <a:effectLst/>
                <a:latin typeface="Segoe UI" pitchFamily="34" charset="0"/>
                <a:ea typeface="+mn-ea"/>
                <a:cs typeface="+mn-cs"/>
              </a:rPr>
              <a:t>2013</a:t>
            </a:r>
            <a:r>
              <a:rPr lang="en-US" sz="900" kern="1200" dirty="0" smtClean="0">
                <a:solidFill>
                  <a:schemeClr val="tx1"/>
                </a:solidFill>
                <a:effectLst/>
                <a:latin typeface="Segoe UI" pitchFamily="34" charset="0"/>
                <a:ea typeface="+mn-ea"/>
                <a:cs typeface="+mn-cs"/>
              </a:rPr>
              <a:t>. </a:t>
            </a:r>
          </a:p>
          <a:p>
            <a:pPr lvl="0"/>
            <a:r>
              <a:rPr lang="en-US" sz="900" kern="1200" dirty="0" smtClean="0">
                <a:solidFill>
                  <a:schemeClr val="tx1"/>
                </a:solidFill>
                <a:effectLst/>
                <a:latin typeface="Segoe UI" pitchFamily="34" charset="0"/>
                <a:ea typeface="+mn-ea"/>
                <a:cs typeface="+mn-cs"/>
              </a:rPr>
              <a:t>Lists: If a list item was included in the </a:t>
            </a:r>
            <a:r>
              <a:rPr lang="en-US" sz="900" kern="1200" dirty="0" err="1" smtClean="0">
                <a:solidFill>
                  <a:schemeClr val="tx1"/>
                </a:solidFill>
                <a:effectLst/>
                <a:latin typeface="Segoe UI" pitchFamily="34" charset="0"/>
                <a:ea typeface="+mn-ea"/>
                <a:cs typeface="+mn-cs"/>
              </a:rPr>
              <a:t>eDiscovery</a:t>
            </a:r>
            <a:r>
              <a:rPr lang="en-US" sz="900" kern="1200" dirty="0" smtClean="0">
                <a:solidFill>
                  <a:schemeClr val="tx1"/>
                </a:solidFill>
                <a:effectLst/>
                <a:latin typeface="Segoe UI" pitchFamily="34" charset="0"/>
                <a:ea typeface="+mn-ea"/>
                <a:cs typeface="+mn-cs"/>
              </a:rPr>
              <a:t> query results, the entire list is exported as a comma-separated values (.</a:t>
            </a:r>
            <a:r>
              <a:rPr lang="en-US" sz="900" kern="1200" dirty="0" err="1" smtClean="0">
                <a:solidFill>
                  <a:schemeClr val="tx1"/>
                </a:solidFill>
                <a:effectLst/>
                <a:latin typeface="Segoe UI" pitchFamily="34" charset="0"/>
                <a:ea typeface="+mn-ea"/>
                <a:cs typeface="+mn-cs"/>
              </a:rPr>
              <a:t>csv</a:t>
            </a:r>
            <a:r>
              <a:rPr lang="en-US" sz="900" kern="1200" dirty="0" smtClean="0">
                <a:solidFill>
                  <a:schemeClr val="tx1"/>
                </a:solidFill>
                <a:effectLst/>
                <a:latin typeface="Segoe UI" pitchFamily="34" charset="0"/>
                <a:ea typeface="+mn-ea"/>
                <a:cs typeface="+mn-cs"/>
              </a:rPr>
              <a:t>) file.</a:t>
            </a:r>
          </a:p>
          <a:p>
            <a:pPr lvl="0"/>
            <a:r>
              <a:rPr lang="en-US" sz="900" kern="1200" dirty="0" smtClean="0">
                <a:solidFill>
                  <a:schemeClr val="tx1"/>
                </a:solidFill>
                <a:effectLst/>
                <a:latin typeface="Segoe UI" pitchFamily="34" charset="0"/>
                <a:ea typeface="+mn-ea"/>
                <a:cs typeface="+mn-cs"/>
              </a:rPr>
              <a:t>Pages: 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pages, such as wiki pages or blogs, are exported as MIME HTML (.</a:t>
            </a:r>
            <a:r>
              <a:rPr lang="en-US" sz="900" kern="1200" dirty="0" err="1" smtClean="0">
                <a:solidFill>
                  <a:schemeClr val="tx1"/>
                </a:solidFill>
                <a:effectLst/>
                <a:latin typeface="Segoe UI" pitchFamily="34" charset="0"/>
                <a:ea typeface="+mn-ea"/>
                <a:cs typeface="+mn-cs"/>
              </a:rPr>
              <a:t>mht</a:t>
            </a:r>
            <a:r>
              <a:rPr lang="en-US" sz="900" kern="1200" dirty="0" smtClean="0">
                <a:solidFill>
                  <a:schemeClr val="tx1"/>
                </a:solidFill>
                <a:effectLst/>
                <a:latin typeface="Segoe UI" pitchFamily="34" charset="0"/>
                <a:ea typeface="+mn-ea"/>
                <a:cs typeface="+mn-cs"/>
              </a:rPr>
              <a:t>) files.</a:t>
            </a:r>
          </a:p>
          <a:p>
            <a:pPr lvl="0"/>
            <a:r>
              <a:rPr lang="en-US" sz="900" kern="1200" dirty="0" smtClean="0">
                <a:solidFill>
                  <a:schemeClr val="tx1"/>
                </a:solidFill>
                <a:effectLst/>
                <a:latin typeface="Segoe UI" pitchFamily="34" charset="0"/>
                <a:ea typeface="+mn-ea"/>
                <a:cs typeface="+mn-cs"/>
              </a:rPr>
              <a:t>Exchange objects: Items in an Exchange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mailbox, such as tasks, calendar entries, contacts, email messages and attachments, are exported as a personal storage (.</a:t>
            </a:r>
            <a:r>
              <a:rPr lang="en-US" sz="900" kern="1200" dirty="0" err="1" smtClean="0">
                <a:solidFill>
                  <a:schemeClr val="tx1"/>
                </a:solidFill>
                <a:effectLst/>
                <a:latin typeface="Segoe UI" pitchFamily="34" charset="0"/>
                <a:ea typeface="+mn-ea"/>
                <a:cs typeface="+mn-cs"/>
              </a:rPr>
              <a:t>pst</a:t>
            </a:r>
            <a:r>
              <a:rPr lang="en-US" sz="900" kern="1200" dirty="0" smtClean="0">
                <a:solidFill>
                  <a:schemeClr val="tx1"/>
                </a:solidFill>
                <a:effectLst/>
                <a:latin typeface="Segoe UI" pitchFamily="34" charset="0"/>
                <a:ea typeface="+mn-ea"/>
                <a:cs typeface="+mn-cs"/>
              </a:rPr>
              <a:t>) file.</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An XML manifest that conforms to the Electronic Discovery Reference Model (EDRM) specification provides an overview of the exported information. </a:t>
            </a:r>
          </a:p>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 </a:t>
            </a:r>
          </a:p>
          <a:p>
            <a:endParaRPr lang="en-US" dirty="0"/>
          </a:p>
        </p:txBody>
      </p:sp>
    </p:spTree>
    <p:extLst>
      <p:ext uri="{BB962C8B-B14F-4D97-AF65-F5344CB8AC3E}">
        <p14:creationId xmlns:p14="http://schemas.microsoft.com/office/powerpoint/2010/main" val="2422271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kern="1200" dirty="0" smtClean="0">
                <a:solidFill>
                  <a:schemeClr val="tx1"/>
                </a:solidFill>
                <a:effectLst/>
                <a:latin typeface="Segoe UI" pitchFamily="34" charset="0"/>
                <a:ea typeface="+mn-ea"/>
                <a:cs typeface="+mn-cs"/>
              </a:rPr>
              <a:t>Compliance features of 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have been extended to sites. You can create and manage retention policies in SharePoint Server </a:t>
            </a:r>
            <a:r>
              <a:rPr lang="en-US" sz="900" kern="1200" baseline="0" dirty="0" smtClean="0">
                <a:solidFill>
                  <a:schemeClr val="tx1"/>
                </a:solidFill>
                <a:effectLst/>
                <a:latin typeface="Segoe UI" pitchFamily="34" charset="0"/>
                <a:ea typeface="+mn-ea"/>
                <a:cs typeface="+mn-cs"/>
              </a:rPr>
              <a:t>2013</a:t>
            </a:r>
            <a:r>
              <a:rPr lang="en-US" sz="900" kern="1200" dirty="0" smtClean="0">
                <a:solidFill>
                  <a:schemeClr val="tx1"/>
                </a:solidFill>
                <a:effectLst/>
                <a:latin typeface="Segoe UI" pitchFamily="34" charset="0"/>
                <a:ea typeface="+mn-ea"/>
                <a:cs typeface="+mn-cs"/>
              </a:rPr>
              <a:t>, and the policies will apply to SharePoint sites and any Exchange site mailboxes that are associated with the sites.</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Compliance officers create </a:t>
            </a:r>
            <a:r>
              <a:rPr lang="en-US" sz="900" i="1" kern="1200" dirty="0" smtClean="0">
                <a:solidFill>
                  <a:schemeClr val="tx1"/>
                </a:solidFill>
                <a:effectLst/>
                <a:latin typeface="Segoe UI" pitchFamily="34" charset="0"/>
                <a:ea typeface="+mn-ea"/>
                <a:cs typeface="+mn-cs"/>
              </a:rPr>
              <a:t>policies</a:t>
            </a:r>
            <a:r>
              <a:rPr lang="en-US" sz="900" kern="1200" dirty="0" smtClean="0">
                <a:solidFill>
                  <a:schemeClr val="tx1"/>
                </a:solidFill>
                <a:effectLst/>
                <a:latin typeface="Segoe UI" pitchFamily="34" charset="0"/>
                <a:ea typeface="+mn-ea"/>
                <a:cs typeface="+mn-cs"/>
              </a:rPr>
              <a:t>, which define:</a:t>
            </a:r>
          </a:p>
          <a:p>
            <a:pPr lvl="0"/>
            <a:r>
              <a:rPr lang="en-US" sz="900" kern="1200" dirty="0" smtClean="0">
                <a:solidFill>
                  <a:schemeClr val="tx1"/>
                </a:solidFill>
                <a:effectLst/>
                <a:latin typeface="Segoe UI" pitchFamily="34" charset="0"/>
                <a:ea typeface="+mn-ea"/>
                <a:cs typeface="+mn-cs"/>
              </a:rPr>
              <a:t>The retention policy for the entire site and the site mailbox, if one is associated with the site.</a:t>
            </a:r>
          </a:p>
          <a:p>
            <a:pPr lvl="0"/>
            <a:r>
              <a:rPr lang="en-US" sz="900" kern="1200" dirty="0" smtClean="0">
                <a:solidFill>
                  <a:schemeClr val="tx1"/>
                </a:solidFill>
                <a:effectLst/>
                <a:latin typeface="Segoe UI" pitchFamily="34" charset="0"/>
                <a:ea typeface="+mn-ea"/>
                <a:cs typeface="+mn-cs"/>
              </a:rPr>
              <a:t>What causes a project to be closed.</a:t>
            </a:r>
          </a:p>
          <a:p>
            <a:pPr lvl="0"/>
            <a:r>
              <a:rPr lang="en-US" sz="900" kern="1200" dirty="0" smtClean="0">
                <a:solidFill>
                  <a:schemeClr val="tx1"/>
                </a:solidFill>
                <a:effectLst/>
                <a:latin typeface="Segoe UI" pitchFamily="34" charset="0"/>
                <a:ea typeface="+mn-ea"/>
                <a:cs typeface="+mn-cs"/>
              </a:rPr>
              <a:t>When a project should expire.</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When a project begins, the project owner creates a SharePoint site and an Exchange site mailbox. The project owner selects the appropriate policy template, and invites team members to join the project. As the team adds documents to the site, sends email messages, and creates other artifacts such as lists, these items automatically receive the correct retention policies. When the work has been completed, the project owner closes the project, which removes the project's folders from the team members' Outlook user interface. After a certain period of time, as specified by the policy, the project expires, and the artifacts associated with the project are deleted.</a:t>
            </a:r>
          </a:p>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In SharePoint Server </a:t>
            </a:r>
            <a:r>
              <a:rPr lang="en-US" sz="900" kern="1200" baseline="0" dirty="0" smtClean="0">
                <a:solidFill>
                  <a:schemeClr val="tx1"/>
                </a:solidFill>
                <a:effectLst/>
                <a:latin typeface="Segoe UI" pitchFamily="34" charset="0"/>
                <a:ea typeface="+mn-ea"/>
                <a:cs typeface="+mn-cs"/>
              </a:rPr>
              <a:t>2013</a:t>
            </a:r>
            <a:r>
              <a:rPr lang="en-US" sz="900" kern="1200" dirty="0" smtClean="0">
                <a:solidFill>
                  <a:schemeClr val="tx1"/>
                </a:solidFill>
                <a:effectLst/>
                <a:latin typeface="Segoe UI" pitchFamily="34" charset="0"/>
                <a:ea typeface="+mn-ea"/>
                <a:cs typeface="+mn-cs"/>
              </a:rPr>
              <a:t>, content that is placed on hold is preserved, but users can still modify it. The state of the content at the time of preservation is recorded. If a user modifies the content or even deletes it, the original, preserved version is still available. Regular users see the current version of the content; compliance officers who have permission to use the eDiscovery features of 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are able to access the original, preserved version. </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Preserving content is similar to placing it on hold, with the following enhancements:</a:t>
            </a:r>
          </a:p>
          <a:p>
            <a:pPr lvl="0"/>
            <a:r>
              <a:rPr lang="en-US" sz="900" kern="1200" dirty="0" smtClean="0">
                <a:solidFill>
                  <a:schemeClr val="tx1"/>
                </a:solidFill>
                <a:effectLst/>
                <a:latin typeface="Segoe UI" pitchFamily="34" charset="0"/>
                <a:ea typeface="+mn-ea"/>
                <a:cs typeface="+mn-cs"/>
              </a:rPr>
              <a:t>Documents, list items, pages, and Exchange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mailboxes can be preserved.</a:t>
            </a:r>
          </a:p>
          <a:p>
            <a:pPr lvl="0"/>
            <a:r>
              <a:rPr lang="en-US" sz="900" kern="1200" dirty="0" smtClean="0">
                <a:solidFill>
                  <a:schemeClr val="tx1"/>
                </a:solidFill>
                <a:effectLst/>
                <a:latin typeface="Segoe UI" pitchFamily="34" charset="0"/>
                <a:ea typeface="+mn-ea"/>
                <a:cs typeface="+mn-cs"/>
              </a:rPr>
              <a:t>Preservation is done at the level of a site. Preserving a site preserves the contents of the site. </a:t>
            </a:r>
          </a:p>
          <a:p>
            <a:pPr lvl="0"/>
            <a:r>
              <a:rPr lang="en-US" sz="900" kern="1200" dirty="0" smtClean="0">
                <a:solidFill>
                  <a:schemeClr val="tx1"/>
                </a:solidFill>
                <a:effectLst/>
                <a:latin typeface="Segoe UI" pitchFamily="34" charset="0"/>
                <a:ea typeface="+mn-ea"/>
                <a:cs typeface="+mn-cs"/>
              </a:rPr>
              <a:t>Users can continue to work with content that is preserved. The content remains in the same location, and users can edit, delete, and add new content.</a:t>
            </a:r>
          </a:p>
          <a:p>
            <a:pPr lvl="0"/>
            <a:r>
              <a:rPr lang="en-US" sz="900" kern="1200" dirty="0" smtClean="0">
                <a:solidFill>
                  <a:schemeClr val="tx1"/>
                </a:solidFill>
                <a:effectLst/>
                <a:latin typeface="Segoe UI" pitchFamily="34" charset="0"/>
                <a:ea typeface="+mn-ea"/>
                <a:cs typeface="+mn-cs"/>
              </a:rPr>
              <a:t>A user with the permission to perform eDiscovery can access the original version of preserved content.</a:t>
            </a:r>
          </a:p>
          <a:p>
            <a:pPr lvl="0"/>
            <a:r>
              <a:rPr lang="en-US" sz="900" kern="1200" dirty="0" smtClean="0">
                <a:solidFill>
                  <a:schemeClr val="tx1"/>
                </a:solidFill>
                <a:effectLst/>
                <a:latin typeface="Segoe UI" pitchFamily="34" charset="0"/>
                <a:ea typeface="+mn-ea"/>
                <a:cs typeface="+mn-cs"/>
              </a:rPr>
              <a:t>You do not have to preserve an entire site or mailbox. You can specify a query to define the hold scope, and preserve only the content that matches the query.</a:t>
            </a:r>
          </a:p>
          <a:p>
            <a:endParaRPr lang="en-US" dirty="0" smtClean="0"/>
          </a:p>
          <a:p>
            <a:endParaRPr lang="en-US" sz="900" kern="1200" dirty="0" smtClean="0">
              <a:solidFill>
                <a:schemeClr val="tx1"/>
              </a:solidFill>
              <a:effectLst/>
              <a:latin typeface="Segoe UI" pitchFamily="34" charset="0"/>
              <a:ea typeface="+mn-ea"/>
              <a:cs typeface="+mn-cs"/>
            </a:endParaRPr>
          </a:p>
          <a:p>
            <a:endParaRPr lang="en-US" dirty="0"/>
          </a:p>
        </p:txBody>
      </p:sp>
    </p:spTree>
    <p:extLst>
      <p:ext uri="{BB962C8B-B14F-4D97-AF65-F5344CB8AC3E}">
        <p14:creationId xmlns:p14="http://schemas.microsoft.com/office/powerpoint/2010/main" val="1317355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Managed Metadata service application:</a:t>
            </a:r>
          </a:p>
          <a:p>
            <a:pPr marL="628650" lvl="1" indent="-171450">
              <a:buFont typeface="Arial" pitchFamily="34" charset="0"/>
              <a:buChar char="•"/>
            </a:pPr>
            <a:r>
              <a:rPr lang="en-US" dirty="0" smtClean="0"/>
              <a:t>Admins define term store (taxonomy).</a:t>
            </a:r>
          </a:p>
          <a:p>
            <a:pPr marL="628650" lvl="1" indent="-171450">
              <a:buFont typeface="Arial" pitchFamily="34" charset="0"/>
              <a:buChar char="•"/>
            </a:pPr>
            <a:r>
              <a:rPr lang="en-US" dirty="0" smtClean="0"/>
              <a:t>Admins</a:t>
            </a:r>
            <a:r>
              <a:rPr lang="en-US" baseline="0" dirty="0" smtClean="0"/>
              <a:t> define the location of the Enterprise Content Type site collection hub.</a:t>
            </a:r>
          </a:p>
          <a:p>
            <a:pPr marL="628650" lvl="1" indent="-171450">
              <a:buFont typeface="Arial" pitchFamily="34" charset="0"/>
              <a:buChar char="•"/>
            </a:pPr>
            <a:r>
              <a:rPr lang="en-US" baseline="0" dirty="0" smtClean="0"/>
              <a:t>Metadata Manager = utility used to manage the term store.</a:t>
            </a:r>
          </a:p>
          <a:p>
            <a:pPr marL="0" lvl="0" indent="0">
              <a:buFont typeface="Arial" pitchFamily="34" charset="0"/>
              <a:buNone/>
            </a:pPr>
            <a:endParaRPr lang="en-US" baseline="0" dirty="0" smtClean="0"/>
          </a:p>
          <a:p>
            <a:pPr marL="0" lvl="0" indent="0">
              <a:buFont typeface="Arial" pitchFamily="34" charset="0"/>
              <a:buNone/>
            </a:pPr>
            <a:r>
              <a:rPr lang="en-US" baseline="0" dirty="0" smtClean="0"/>
              <a:t>Admins can import a CSV file that contains a taxonomy into a new term store.</a:t>
            </a:r>
          </a:p>
          <a:p>
            <a:pPr marL="0" lvl="0" indent="0">
              <a:buFont typeface="Arial" pitchFamily="34" charset="0"/>
              <a:buNone/>
            </a:pPr>
            <a:endParaRPr lang="en-US" baseline="0" dirty="0" smtClean="0"/>
          </a:p>
          <a:p>
            <a:pPr marL="0" lvl="0" indent="0">
              <a:buFont typeface="Arial" pitchFamily="34" charset="0"/>
              <a:buNone/>
            </a:pPr>
            <a:r>
              <a:rPr lang="en-US" baseline="0" dirty="0" smtClean="0"/>
              <a:t>SharePoint 2010 now has a Managed Metadata field type that’s bound to a term set and used in tagging of List Items.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3</a:t>
            </a:fld>
            <a:endParaRPr lang="en-US" dirty="0"/>
          </a:p>
        </p:txBody>
      </p:sp>
    </p:spTree>
    <p:extLst>
      <p:ext uri="{BB962C8B-B14F-4D97-AF65-F5344CB8AC3E}">
        <p14:creationId xmlns:p14="http://schemas.microsoft.com/office/powerpoint/2010/main" val="3798848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rPr>
              <a:t>Make sure to explain that</a:t>
            </a:r>
          </a:p>
          <a:p>
            <a:pPr marL="168673" indent="-168673">
              <a:buFont typeface="Arial" pitchFamily="34" charset="0"/>
              <a:buChar char="•"/>
            </a:pPr>
            <a:r>
              <a:rPr lang="en-US" dirty="0">
                <a:solidFill>
                  <a:srgbClr val="FF0000"/>
                </a:solidFill>
              </a:rPr>
              <a:t>You will get access to docs and emails for a project together in Outlook</a:t>
            </a:r>
          </a:p>
          <a:p>
            <a:pPr marL="168673" indent="-168673">
              <a:buFont typeface="Arial" pitchFamily="34" charset="0"/>
              <a:buChar char="•"/>
            </a:pPr>
            <a:r>
              <a:rPr lang="en-US" dirty="0">
                <a:solidFill>
                  <a:srgbClr val="FF0000"/>
                </a:solidFill>
              </a:rPr>
              <a:t>That the actual docs remain on SharePoint</a:t>
            </a:r>
          </a:p>
          <a:p>
            <a:pPr marL="168673" indent="-168673">
              <a:buFont typeface="Arial" pitchFamily="34" charset="0"/>
              <a:buChar char="•"/>
            </a:pPr>
            <a:r>
              <a:rPr lang="en-US" dirty="0">
                <a:solidFill>
                  <a:srgbClr val="FF0000"/>
                </a:solidFill>
              </a:rPr>
              <a:t>All changes to documents (edits, deletes) happen right on SharePoint even if started from </a:t>
            </a:r>
            <a:r>
              <a:rPr lang="en-US" dirty="0" smtClean="0">
                <a:solidFill>
                  <a:srgbClr val="FF0000"/>
                </a:solidFill>
              </a:rPr>
              <a:t>Outlook</a:t>
            </a:r>
            <a:endParaRPr lang="en-US" dirty="0">
              <a:solidFill>
                <a:srgbClr val="FF0000"/>
              </a:solidFill>
            </a:endParaRPr>
          </a:p>
        </p:txBody>
      </p:sp>
      <p:sp>
        <p:nvSpPr>
          <p:cNvPr id="4" name="Slide Number Placeholder 3"/>
          <p:cNvSpPr>
            <a:spLocks noGrp="1"/>
          </p:cNvSpPr>
          <p:nvPr>
            <p:ph type="sldNum" sz="quarter" idx="10"/>
          </p:nvPr>
        </p:nvSpPr>
        <p:spPr>
          <a:xfrm>
            <a:off x="3885313" y="8685552"/>
            <a:ext cx="2971121" cy="456889"/>
          </a:xfrm>
          <a:prstGeom prst="rect">
            <a:avLst/>
          </a:prstGeom>
        </p:spPr>
        <p:txBody>
          <a:bodyPr lIns="89959" tIns="44979" rIns="89959" bIns="44979"/>
          <a:lstStyle/>
          <a:p>
            <a:fld id="{173DEBA3-F7CF-49AC-94BE-177F74B5320B}" type="slidenum">
              <a:rPr lang="en-US" smtClean="0"/>
              <a:t>35</a:t>
            </a:fld>
            <a:endParaRPr lang="en-US"/>
          </a:p>
        </p:txBody>
      </p:sp>
    </p:spTree>
    <p:extLst>
      <p:ext uri="{BB962C8B-B14F-4D97-AF65-F5344CB8AC3E}">
        <p14:creationId xmlns:p14="http://schemas.microsoft.com/office/powerpoint/2010/main" val="222019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36</a:t>
            </a:fld>
            <a:endParaRPr lang="en-US" dirty="0"/>
          </a:p>
        </p:txBody>
      </p:sp>
    </p:spTree>
    <p:extLst>
      <p:ext uri="{BB962C8B-B14F-4D97-AF65-F5344CB8AC3E}">
        <p14:creationId xmlns:p14="http://schemas.microsoft.com/office/powerpoint/2010/main" val="680734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metadata</a:t>
            </a:r>
            <a:r>
              <a:rPr lang="en-US" baseline="0" dirty="0" smtClean="0"/>
              <a:t> manager offers full control over the management of the terms within term sets.</a:t>
            </a:r>
          </a:p>
          <a:p>
            <a:pPr marL="0" indent="0">
              <a:buFont typeface="Arial" pitchFamily="34" charset="0"/>
              <a:buNone/>
            </a:pPr>
            <a:endParaRPr lang="en-US" baseline="0" dirty="0" smtClean="0"/>
          </a:p>
          <a:p>
            <a:pPr marL="0" indent="0">
              <a:buFont typeface="Arial" pitchFamily="34" charset="0"/>
              <a:buNone/>
            </a:pPr>
            <a:r>
              <a:rPr lang="en-US" baseline="0" dirty="0" smtClean="0"/>
              <a:t>Terms and custom properties can be managed using the Browser interface or the SharePoint Object Model. The classes reside in the </a:t>
            </a:r>
            <a:r>
              <a:rPr lang="nl-BE" b="1" dirty="0" smtClean="0"/>
              <a:t>Microsoft.SharePoint.Taxonomy</a:t>
            </a:r>
            <a:r>
              <a:rPr lang="nl-BE" dirty="0" smtClean="0"/>
              <a:t> namespace of the Microsoft.SharePoint.Taxonomy.dll. The namespace</a:t>
            </a:r>
            <a:r>
              <a:rPr lang="nl-BE" baseline="0" dirty="0" smtClean="0"/>
              <a:t> holds classes like:</a:t>
            </a:r>
            <a:endParaRPr lang="nl-BE" dirty="0" smtClean="0"/>
          </a:p>
          <a:p>
            <a:pPr marL="628650" lvl="1" indent="-171450">
              <a:buFont typeface="Arial" pitchFamily="34" charset="0"/>
              <a:buChar char="•"/>
            </a:pPr>
            <a:r>
              <a:rPr lang="nl-BE" baseline="0" dirty="0" smtClean="0"/>
              <a:t>TaxonomySession</a:t>
            </a:r>
          </a:p>
          <a:p>
            <a:pPr marL="628650" lvl="1" indent="-171450">
              <a:buFont typeface="Arial" pitchFamily="34" charset="0"/>
              <a:buChar char="•"/>
            </a:pPr>
            <a:r>
              <a:rPr lang="nl-BE" baseline="0" dirty="0" smtClean="0"/>
              <a:t>TermStore</a:t>
            </a:r>
          </a:p>
          <a:p>
            <a:pPr marL="628650" lvl="1" indent="-171450">
              <a:buFont typeface="Arial" pitchFamily="34" charset="0"/>
              <a:buChar char="•"/>
            </a:pPr>
            <a:r>
              <a:rPr lang="nl-BE" baseline="0" dirty="0" smtClean="0"/>
              <a:t>Group</a:t>
            </a:r>
          </a:p>
          <a:p>
            <a:pPr marL="628650" lvl="1" indent="-171450">
              <a:buFont typeface="Arial" pitchFamily="34" charset="0"/>
              <a:buChar char="•"/>
            </a:pPr>
            <a:r>
              <a:rPr lang="nl-BE" baseline="0" dirty="0" smtClean="0"/>
              <a:t>TermSet</a:t>
            </a:r>
          </a:p>
          <a:p>
            <a:pPr marL="628650" lvl="1" indent="-171450">
              <a:buFont typeface="Arial" pitchFamily="34" charset="0"/>
              <a:buChar char="•"/>
            </a:pPr>
            <a:r>
              <a:rPr lang="nl-BE" baseline="0" dirty="0" smtClean="0"/>
              <a:t>Term</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aseline="0" dirty="0" smtClean="0"/>
              <a:t>The term set policy can be set to:</a:t>
            </a:r>
          </a:p>
          <a:p>
            <a:pPr marL="628650" lvl="1" indent="-171450">
              <a:buFont typeface="Arial" pitchFamily="34" charset="0"/>
              <a:buChar char="•"/>
            </a:pPr>
            <a:r>
              <a:rPr lang="en-US" baseline="0" dirty="0" smtClean="0"/>
              <a:t>Open – anyone can contribute to it.</a:t>
            </a:r>
          </a:p>
          <a:p>
            <a:pPr marL="628650" lvl="1" indent="-171450">
              <a:buFont typeface="Arial" pitchFamily="34" charset="0"/>
              <a:buChar char="•"/>
            </a:pPr>
            <a:r>
              <a:rPr lang="en-US" baseline="0" dirty="0" smtClean="0"/>
              <a:t>Closed – only admins can contribute to it.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4</a:t>
            </a:fld>
            <a:endParaRPr lang="en-US" dirty="0"/>
          </a:p>
        </p:txBody>
      </p:sp>
    </p:spTree>
    <p:extLst>
      <p:ext uri="{BB962C8B-B14F-4D97-AF65-F5344CB8AC3E}">
        <p14:creationId xmlns:p14="http://schemas.microsoft.com/office/powerpoint/2010/main" val="2232536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5</a:t>
            </a:fld>
            <a:endParaRPr lang="en-US" dirty="0"/>
          </a:p>
        </p:txBody>
      </p:sp>
    </p:spTree>
    <p:extLst>
      <p:ext uri="{BB962C8B-B14F-4D97-AF65-F5344CB8AC3E}">
        <p14:creationId xmlns:p14="http://schemas.microsoft.com/office/powerpoint/2010/main" val="1777661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Enterprise Content Types allow for consistent content types across</a:t>
            </a:r>
            <a:r>
              <a:rPr lang="en-US" baseline="0" dirty="0" smtClean="0"/>
              <a:t> multiple SharePoint site collections, web applications and farms</a:t>
            </a:r>
            <a:r>
              <a:rPr lang="en-US" dirty="0" smtClean="0"/>
              <a:t>.</a:t>
            </a:r>
          </a:p>
          <a:p>
            <a:pPr>
              <a:buFont typeface="Arial" pitchFamily="34" charset="0"/>
              <a:buNone/>
            </a:pPr>
            <a:endParaRPr lang="en-US" dirty="0" smtClean="0"/>
          </a:p>
          <a:p>
            <a:pPr>
              <a:buFont typeface="Arial" pitchFamily="34" charset="0"/>
              <a:buNone/>
            </a:pPr>
            <a:r>
              <a:rPr lang="en-US" dirty="0" smtClean="0"/>
              <a:t>In the Managed Metadata Service you can define a site</a:t>
            </a:r>
            <a:r>
              <a:rPr lang="en-US" baseline="0" dirty="0" smtClean="0"/>
              <a:t> collection that will serve as a central repository of content types.</a:t>
            </a:r>
          </a:p>
          <a:p>
            <a:pPr>
              <a:buFont typeface="Arial" pitchFamily="34" charset="0"/>
              <a:buNone/>
            </a:pPr>
            <a:endParaRPr lang="en-US" dirty="0" smtClean="0"/>
          </a:p>
          <a:p>
            <a:pPr>
              <a:buFont typeface="Arial" pitchFamily="34" charset="0"/>
              <a:buNone/>
            </a:pPr>
            <a:r>
              <a:rPr lang="en-US" dirty="0" smtClean="0"/>
              <a:t>Content types that are syndicated can’t be changed in the child sites, but site owners can create new content types that extend them to implement changes.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6</a:t>
            </a:fld>
            <a:endParaRPr lang="en-US" dirty="0"/>
          </a:p>
        </p:txBody>
      </p:sp>
    </p:spTree>
    <p:extLst>
      <p:ext uri="{BB962C8B-B14F-4D97-AF65-F5344CB8AC3E}">
        <p14:creationId xmlns:p14="http://schemas.microsoft.com/office/powerpoint/2010/main" val="3576270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7</a:t>
            </a:fld>
            <a:endParaRPr lang="en-US" dirty="0"/>
          </a:p>
        </p:txBody>
      </p:sp>
    </p:spTree>
    <p:extLst>
      <p:ext uri="{BB962C8B-B14F-4D97-AF65-F5344CB8AC3E}">
        <p14:creationId xmlns:p14="http://schemas.microsoft.com/office/powerpoint/2010/main" val="3450765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major WCM improvement</a:t>
            </a:r>
            <a:r>
              <a:rPr lang="en-US" baseline="0" dirty="0" smtClean="0"/>
              <a:t> introduced in SharePoint 2013 is the feature </a:t>
            </a:r>
            <a:r>
              <a:rPr lang="en-US" baseline="0" smtClean="0"/>
              <a:t>that enables </a:t>
            </a:r>
            <a:r>
              <a:rPr lang="en-US" baseline="0" dirty="0" smtClean="0"/>
              <a:t>the use of a Term Set for Navigation. Managed Navigation uses the tags on a WCM page to drive navigation.</a:t>
            </a:r>
            <a:endParaRPr lang="en-US" dirty="0"/>
          </a:p>
        </p:txBody>
      </p:sp>
    </p:spTree>
    <p:extLst>
      <p:ext uri="{BB962C8B-B14F-4D97-AF65-F5344CB8AC3E}">
        <p14:creationId xmlns:p14="http://schemas.microsoft.com/office/powerpoint/2010/main" val="2482354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effectLst/>
              </a:rPr>
              <a:t>Block users from using this keyword outside the context of its new Term Set destination.</a:t>
            </a:r>
            <a:endParaRPr lang="en-US" b="0" dirty="0"/>
          </a:p>
        </p:txBody>
      </p:sp>
    </p:spTree>
    <p:extLst>
      <p:ext uri="{BB962C8B-B14F-4D97-AF65-F5344CB8AC3E}">
        <p14:creationId xmlns:p14="http://schemas.microsoft.com/office/powerpoint/2010/main" val="3045403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0"/>
              </a:spcBef>
              <a:defRPr/>
            </a:pPr>
            <a:r>
              <a:rPr lang="en-US" dirty="0"/>
              <a:t>The Managed Metadata Service</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Managed Metadata Improvements</a:t>
            </a:r>
            <a:endParaRPr lang="en-US" dirty="0"/>
          </a:p>
        </p:txBody>
      </p:sp>
      <p:sp>
        <p:nvSpPr>
          <p:cNvPr id="5" name="Content Placeholder 4"/>
          <p:cNvSpPr>
            <a:spLocks noGrp="1"/>
          </p:cNvSpPr>
          <p:nvPr>
            <p:ph idx="1"/>
          </p:nvPr>
        </p:nvSpPr>
        <p:spPr/>
        <p:txBody>
          <a:bodyPr/>
          <a:lstStyle/>
          <a:p>
            <a:r>
              <a:rPr lang="en-US" smtClean="0"/>
              <a:t>Metadata leveraged in various ways throughout SharePoint 2013</a:t>
            </a:r>
          </a:p>
          <a:p>
            <a:r>
              <a:rPr lang="en-US" smtClean="0"/>
              <a:t>New pages introduced so not everyone has to use Term Store Manager to modify taxonomies</a:t>
            </a:r>
          </a:p>
          <a:p>
            <a:pPr lvl="1"/>
            <a:r>
              <a:rPr lang="en-US" smtClean="0"/>
              <a:t>Permissions for groups</a:t>
            </a:r>
          </a:p>
          <a:p>
            <a:pPr lvl="2"/>
            <a:r>
              <a:rPr lang="en-US" smtClean="0"/>
              <a:t>SharePoint 2010 allowed read</a:t>
            </a:r>
          </a:p>
          <a:p>
            <a:pPr lvl="2"/>
            <a:r>
              <a:rPr lang="en-US" smtClean="0"/>
              <a:t>SharePoint 2013 supports read/write</a:t>
            </a:r>
          </a:p>
          <a:p>
            <a:r>
              <a:rPr lang="en-US" smtClean="0"/>
              <a:t>Numerous features based on taxonomy targeting WCM scenarios</a:t>
            </a:r>
          </a:p>
          <a:p>
            <a:r>
              <a:rPr lang="en-US" smtClean="0"/>
              <a:t>Ability to flag a term set’s “intended use”</a:t>
            </a:r>
          </a:p>
          <a:p>
            <a:r>
              <a:rPr lang="en-US" smtClean="0"/>
              <a:t>Taxonomy API exposed via CSOM</a:t>
            </a:r>
            <a:endParaRPr lang="en-US" dirty="0"/>
          </a:p>
        </p:txBody>
      </p:sp>
    </p:spTree>
    <p:extLst>
      <p:ext uri="{BB962C8B-B14F-4D97-AF65-F5344CB8AC3E}">
        <p14:creationId xmlns:p14="http://schemas.microsoft.com/office/powerpoint/2010/main" val="2858286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Enterprise Metadata </a:t>
            </a:r>
            <a:r>
              <a:rPr lang="en-US" dirty="0" smtClean="0"/>
              <a:t>Management</a:t>
            </a:r>
            <a:endParaRPr lang="en-US" dirty="0"/>
          </a:p>
        </p:txBody>
      </p:sp>
      <p:sp>
        <p:nvSpPr>
          <p:cNvPr id="6" name="Content Placeholder 5"/>
          <p:cNvSpPr>
            <a:spLocks noGrp="1"/>
          </p:cNvSpPr>
          <p:nvPr>
            <p:ph idx="1"/>
          </p:nvPr>
        </p:nvSpPr>
        <p:spPr/>
        <p:txBody>
          <a:bodyPr/>
          <a:lstStyle/>
          <a:p>
            <a:r>
              <a:rPr lang="en-US" dirty="0" smtClean="0"/>
              <a:t>Metadata as enabler for different functionalities</a:t>
            </a:r>
          </a:p>
          <a:p>
            <a:pPr lvl="1"/>
            <a:r>
              <a:rPr lang="en-US" dirty="0" smtClean="0"/>
              <a:t>Navigation, term and search driven pages, etc.</a:t>
            </a:r>
          </a:p>
          <a:p>
            <a:r>
              <a:rPr lang="en-US" dirty="0" smtClean="0"/>
              <a:t>Numerous new capabilities for term store manager to enhance term usage models</a:t>
            </a:r>
          </a:p>
          <a:p>
            <a:r>
              <a:rPr lang="en-US" dirty="0" smtClean="0"/>
              <a:t>Multilingual </a:t>
            </a:r>
            <a:br>
              <a:rPr lang="en-US" dirty="0" smtClean="0"/>
            </a:br>
            <a:r>
              <a:rPr lang="en-US" dirty="0" smtClean="0"/>
              <a:t>improvements &amp;</a:t>
            </a:r>
            <a:br>
              <a:rPr lang="en-US" dirty="0" smtClean="0"/>
            </a:br>
            <a:r>
              <a:rPr lang="en-US" dirty="0" smtClean="0"/>
              <a:t>new capabilities</a:t>
            </a:r>
          </a:p>
          <a:p>
            <a:r>
              <a:rPr lang="fi-FI" dirty="0" smtClean="0"/>
              <a:t>Dataview editing </a:t>
            </a:r>
            <a:br>
              <a:rPr lang="fi-FI" dirty="0" smtClean="0"/>
            </a:br>
            <a:r>
              <a:rPr lang="fi-FI" dirty="0" smtClean="0"/>
              <a:t>support included</a:t>
            </a:r>
            <a:endParaRPr lang="en-US" dirty="0" smtClean="0"/>
          </a:p>
          <a:p>
            <a:endParaRPr lang="en-US"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7200" y="3505200"/>
            <a:ext cx="4271960" cy="26444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007268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Term Store Manager Improvements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Cross site collection term access for private groups</a:t>
            </a:r>
          </a:p>
          <a:p>
            <a:pPr lvl="1"/>
            <a:r>
              <a:rPr lang="en-US" dirty="0" smtClean="0"/>
              <a:t>Possibility to link different site collections to </a:t>
            </a:r>
            <a:br>
              <a:rPr lang="en-US" dirty="0" smtClean="0"/>
            </a:br>
            <a:r>
              <a:rPr lang="en-US" dirty="0" smtClean="0"/>
              <a:t>see others terms</a:t>
            </a:r>
          </a:p>
          <a:p>
            <a:r>
              <a:rPr lang="en-US" dirty="0" smtClean="0"/>
              <a:t>Pinning terms</a:t>
            </a:r>
          </a:p>
          <a:p>
            <a:pPr lvl="1"/>
            <a:r>
              <a:rPr lang="en-US" dirty="0" smtClean="0"/>
              <a:t>Read only reuse of the term in alternative </a:t>
            </a:r>
            <a:br>
              <a:rPr lang="en-US" dirty="0" smtClean="0"/>
            </a:br>
            <a:r>
              <a:rPr lang="en-US" dirty="0" smtClean="0"/>
              <a:t>location in the hierarchy</a:t>
            </a:r>
          </a:p>
          <a:p>
            <a:r>
              <a:rPr lang="en-US" dirty="0" smtClean="0"/>
              <a:t>UI for custom property editing</a:t>
            </a:r>
          </a:p>
          <a:p>
            <a:pPr lvl="1"/>
            <a:r>
              <a:rPr lang="en-US" dirty="0" smtClean="0"/>
              <a:t>Specific by location properties</a:t>
            </a:r>
          </a:p>
          <a:p>
            <a:r>
              <a:rPr lang="en-US" dirty="0" smtClean="0"/>
              <a:t>Indication of the term set usage for </a:t>
            </a:r>
            <a:br>
              <a:rPr lang="en-US" dirty="0" smtClean="0"/>
            </a:br>
            <a:r>
              <a:rPr lang="en-US" dirty="0" smtClean="0"/>
              <a:t>other SharePoint 2013 uses</a:t>
            </a:r>
          </a:p>
          <a:p>
            <a:r>
              <a:rPr lang="fi-FI" dirty="0" smtClean="0"/>
              <a:t>Additional Multilingual support </a:t>
            </a:r>
            <a:endParaRPr lang="fi-FI" dirty="0"/>
          </a:p>
          <a:p>
            <a:pPr lvl="1"/>
            <a:r>
              <a:rPr lang="fi-FI" dirty="0" smtClean="0"/>
              <a:t>Flexible LCID &amp; automated translation support</a:t>
            </a:r>
          </a:p>
          <a:p>
            <a:r>
              <a:rPr lang="fi-FI" dirty="0" smtClean="0"/>
              <a:t>Block users from using keywords outside </a:t>
            </a:r>
            <a:br>
              <a:rPr lang="fi-FI" dirty="0" smtClean="0"/>
            </a:br>
            <a:r>
              <a:rPr lang="fi-FI" dirty="0" smtClean="0"/>
              <a:t>of specific term set</a:t>
            </a:r>
            <a:endParaRPr lang="en-US" dirty="0"/>
          </a:p>
        </p:txBody>
      </p:sp>
    </p:spTree>
    <p:extLst>
      <p:ext uri="{BB962C8B-B14F-4D97-AF65-F5344CB8AC3E}">
        <p14:creationId xmlns:p14="http://schemas.microsoft.com/office/powerpoint/2010/main" val="384066443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Cross SPSite Access to Private Local SPSite Groups</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40" y="1447800"/>
            <a:ext cx="7676120" cy="46481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0589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Multilingual Support </a:t>
            </a:r>
            <a:r>
              <a:rPr lang="en-US" dirty="0" smtClean="0"/>
              <a:t>Improvements</a:t>
            </a:r>
            <a:endParaRPr lang="en-US" dirty="0"/>
          </a:p>
        </p:txBody>
      </p:sp>
      <p:sp>
        <p:nvSpPr>
          <p:cNvPr id="3" name="Content Placeholder 2"/>
          <p:cNvSpPr>
            <a:spLocks noGrp="1"/>
          </p:cNvSpPr>
          <p:nvPr>
            <p:ph idx="1"/>
          </p:nvPr>
        </p:nvSpPr>
        <p:spPr/>
        <p:txBody>
          <a:bodyPr>
            <a:normAutofit lnSpcReduction="10000"/>
          </a:bodyPr>
          <a:lstStyle/>
          <a:p>
            <a:r>
              <a:rPr lang="en-US" smtClean="0"/>
              <a:t>SharePoint 2010: Languages only available after </a:t>
            </a:r>
            <a:br>
              <a:rPr lang="en-US" smtClean="0"/>
            </a:br>
            <a:r>
              <a:rPr lang="en-US" smtClean="0"/>
              <a:t>language packs have been installed</a:t>
            </a:r>
          </a:p>
          <a:p>
            <a:endParaRPr lang="en-US" smtClean="0"/>
          </a:p>
          <a:p>
            <a:r>
              <a:rPr lang="en-US" smtClean="0"/>
              <a:t>SharePoint 2013: Possibility to use any </a:t>
            </a:r>
            <a:br>
              <a:rPr lang="en-US" smtClean="0"/>
            </a:br>
            <a:r>
              <a:rPr lang="en-US" smtClean="0"/>
              <a:t>LCID as language identifier for maximum </a:t>
            </a:r>
            <a:br>
              <a:rPr lang="en-US" smtClean="0"/>
            </a:br>
            <a:r>
              <a:rPr lang="en-US" smtClean="0"/>
              <a:t>flexibility without limitations or </a:t>
            </a:r>
            <a:br>
              <a:rPr lang="en-US" smtClean="0"/>
            </a:br>
            <a:r>
              <a:rPr lang="en-US" smtClean="0"/>
              <a:t>requirements of language packs</a:t>
            </a:r>
          </a:p>
          <a:p>
            <a:endParaRPr lang="en-US" smtClean="0"/>
          </a:p>
          <a:p>
            <a:r>
              <a:rPr lang="en-US" smtClean="0"/>
              <a:t>Possibility to utilize translation </a:t>
            </a:r>
            <a:br>
              <a:rPr lang="en-US" smtClean="0"/>
            </a:br>
            <a:r>
              <a:rPr lang="en-US" smtClean="0"/>
              <a:t>service for automated </a:t>
            </a:r>
            <a:br>
              <a:rPr lang="en-US" smtClean="0"/>
            </a:br>
            <a:r>
              <a:rPr lang="en-US" smtClean="0"/>
              <a:t>term translations</a:t>
            </a:r>
            <a:endParaRPr lang="en-US" dirty="0" smtClean="0"/>
          </a:p>
        </p:txBody>
      </p:sp>
    </p:spTree>
    <p:extLst>
      <p:ext uri="{BB962C8B-B14F-4D97-AF65-F5344CB8AC3E}">
        <p14:creationId xmlns:p14="http://schemas.microsoft.com/office/powerpoint/2010/main" val="154677301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Shared and Local Properties</a:t>
            </a:r>
            <a:endParaRPr lang="en-US" dirty="0"/>
          </a:p>
        </p:txBody>
      </p:sp>
      <p:sp>
        <p:nvSpPr>
          <p:cNvPr id="3" name="Content Placeholder 2"/>
          <p:cNvSpPr>
            <a:spLocks noGrp="1"/>
          </p:cNvSpPr>
          <p:nvPr>
            <p:ph idx="1"/>
          </p:nvPr>
        </p:nvSpPr>
        <p:spPr/>
        <p:txBody>
          <a:bodyPr/>
          <a:lstStyle/>
          <a:p>
            <a:r>
              <a:rPr lang="en-US" dirty="0" smtClean="0"/>
              <a:t>Additional properties can be defined for term sets and for terms</a:t>
            </a:r>
          </a:p>
          <a:p>
            <a:r>
              <a:rPr lang="en-US" dirty="0" smtClean="0"/>
              <a:t>Terms can have specific local properties</a:t>
            </a:r>
          </a:p>
          <a:p>
            <a:pPr lvl="1"/>
            <a:r>
              <a:rPr lang="en-US" dirty="0" smtClean="0"/>
              <a:t>Not available for reused </a:t>
            </a:r>
            <a:br>
              <a:rPr lang="en-US" dirty="0" smtClean="0"/>
            </a:br>
            <a:r>
              <a:rPr lang="en-US" dirty="0" smtClean="0"/>
              <a:t>or pinned</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02" y="4267200"/>
            <a:ext cx="4123876" cy="1842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626672"/>
            <a:ext cx="4062082" cy="30789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10039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Managed </a:t>
            </a:r>
            <a:r>
              <a:rPr lang="en-US" dirty="0"/>
              <a:t>Metadata Service </a:t>
            </a:r>
            <a:r>
              <a:rPr lang="en-US" dirty="0" smtClean="0"/>
              <a:t>(MMS) </a:t>
            </a:r>
            <a:r>
              <a:rPr lang="en-US" dirty="0"/>
              <a:t>Overview</a:t>
            </a:r>
          </a:p>
          <a:p>
            <a:pPr>
              <a:buFont typeface="Wingdings" panose="05000000000000000000" pitchFamily="2" charset="2"/>
              <a:buChar char="ü"/>
            </a:pPr>
            <a:r>
              <a:rPr lang="en-US" dirty="0" smtClean="0"/>
              <a:t>Enterprise Content Types</a:t>
            </a:r>
          </a:p>
          <a:p>
            <a:pPr>
              <a:buFont typeface="Wingdings" panose="05000000000000000000" pitchFamily="2" charset="2"/>
              <a:buChar char="ü"/>
            </a:pPr>
            <a:r>
              <a:rPr lang="en-US" dirty="0" smtClean="0"/>
              <a:t>Creating Term Sets</a:t>
            </a:r>
          </a:p>
          <a:p>
            <a:pPr>
              <a:buFont typeface="Wingdings" panose="05000000000000000000" pitchFamily="2" charset="2"/>
              <a:buChar char="Ø"/>
            </a:pPr>
            <a:r>
              <a:rPr lang="en-US" dirty="0" smtClean="0"/>
              <a:t>ECM Features</a:t>
            </a:r>
          </a:p>
          <a:p>
            <a:r>
              <a:rPr lang="en-US" dirty="0" smtClean="0"/>
              <a:t>eDiscovery Features</a:t>
            </a:r>
            <a:endParaRPr lang="en-US" dirty="0"/>
          </a:p>
        </p:txBody>
      </p:sp>
    </p:spTree>
    <p:extLst>
      <p:ext uri="{BB962C8B-B14F-4D97-AF65-F5344CB8AC3E}">
        <p14:creationId xmlns:p14="http://schemas.microsoft.com/office/powerpoint/2010/main" val="3334478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ECM Features Overview</a:t>
            </a:r>
            <a:endParaRPr lang="en-US" dirty="0"/>
          </a:p>
        </p:txBody>
      </p:sp>
      <p:sp>
        <p:nvSpPr>
          <p:cNvPr id="3" name="Content Placeholder 2"/>
          <p:cNvSpPr>
            <a:spLocks noGrp="1"/>
          </p:cNvSpPr>
          <p:nvPr>
            <p:ph idx="1"/>
          </p:nvPr>
        </p:nvSpPr>
        <p:spPr/>
        <p:txBody>
          <a:bodyPr/>
          <a:lstStyle/>
          <a:p>
            <a:r>
              <a:rPr lang="en-US" dirty="0" smtClean="0"/>
              <a:t>Document Sets</a:t>
            </a:r>
          </a:p>
          <a:p>
            <a:r>
              <a:rPr lang="en-US" dirty="0" smtClean="0"/>
              <a:t>In-place records Management</a:t>
            </a:r>
          </a:p>
          <a:p>
            <a:r>
              <a:rPr lang="en-US" dirty="0" smtClean="0"/>
              <a:t>Records Center Sites</a:t>
            </a:r>
          </a:p>
          <a:p>
            <a:r>
              <a:rPr lang="en-US" dirty="0" smtClean="0"/>
              <a:t>Unique Document ID Service</a:t>
            </a:r>
          </a:p>
          <a:p>
            <a:r>
              <a:rPr lang="en-US" dirty="0" smtClean="0"/>
              <a:t>Content Organizer</a:t>
            </a:r>
            <a:endParaRPr lang="en-US" dirty="0"/>
          </a:p>
        </p:txBody>
      </p:sp>
    </p:spTree>
    <p:extLst>
      <p:ext uri="{BB962C8B-B14F-4D97-AF65-F5344CB8AC3E}">
        <p14:creationId xmlns:p14="http://schemas.microsoft.com/office/powerpoint/2010/main" val="1966724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a:t>
            </a:r>
            <a:endParaRPr lang="en-US" dirty="0"/>
          </a:p>
        </p:txBody>
      </p:sp>
      <p:sp>
        <p:nvSpPr>
          <p:cNvPr id="3" name="Content Placeholder 2"/>
          <p:cNvSpPr>
            <a:spLocks noGrp="1"/>
          </p:cNvSpPr>
          <p:nvPr>
            <p:ph idx="1"/>
          </p:nvPr>
        </p:nvSpPr>
        <p:spPr/>
        <p:txBody>
          <a:bodyPr/>
          <a:lstStyle/>
          <a:p>
            <a:r>
              <a:rPr lang="en-US" dirty="0" smtClean="0"/>
              <a:t>MOSS 2007 treats documents as atomic &amp; not linked to other documents</a:t>
            </a:r>
          </a:p>
          <a:p>
            <a:r>
              <a:rPr lang="en-US" dirty="0" smtClean="0"/>
              <a:t>SharePoint Server 2010 introduces document sets, or a collection of documents, spreadsheets, presentations, etc. that make up a single work product</a:t>
            </a:r>
          </a:p>
          <a:p>
            <a:r>
              <a:rPr lang="en-US" dirty="0" smtClean="0"/>
              <a:t>Metadata exists on individual items and the set as a whole</a:t>
            </a:r>
          </a:p>
        </p:txBody>
      </p:sp>
    </p:spTree>
    <p:extLst>
      <p:ext uri="{BB962C8B-B14F-4D97-AF65-F5344CB8AC3E}">
        <p14:creationId xmlns:p14="http://schemas.microsoft.com/office/powerpoint/2010/main" val="3698198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a:t>
            </a:r>
            <a:endParaRPr lang="en-US" dirty="0"/>
          </a:p>
        </p:txBody>
      </p:sp>
      <p:sp>
        <p:nvSpPr>
          <p:cNvPr id="3" name="Content Placeholder 2"/>
          <p:cNvSpPr>
            <a:spLocks noGrp="1"/>
          </p:cNvSpPr>
          <p:nvPr>
            <p:ph idx="1"/>
          </p:nvPr>
        </p:nvSpPr>
        <p:spPr/>
        <p:txBody>
          <a:bodyPr/>
          <a:lstStyle/>
          <a:p>
            <a:r>
              <a:rPr lang="en-US" smtClean="0"/>
              <a:t>Each document set has:</a:t>
            </a:r>
          </a:p>
          <a:p>
            <a:pPr lvl="1"/>
            <a:r>
              <a:rPr lang="en-US" smtClean="0"/>
              <a:t>List of available content types allowed within it</a:t>
            </a:r>
          </a:p>
          <a:p>
            <a:pPr lvl="1"/>
            <a:r>
              <a:rPr lang="en-US" smtClean="0"/>
              <a:t>Default content automatically added to the set</a:t>
            </a:r>
          </a:p>
          <a:p>
            <a:r>
              <a:rPr lang="en-US" smtClean="0"/>
              <a:t>Can create shared columns (defined in document set’s content type) that are pushed down across all content in set</a:t>
            </a:r>
          </a:p>
          <a:p>
            <a:r>
              <a:rPr lang="en-US" smtClean="0"/>
              <a:t>Welcome page acts as the homepage for doc sets</a:t>
            </a:r>
          </a:p>
          <a:p>
            <a:pPr lvl="1"/>
            <a:r>
              <a:rPr lang="en-US" smtClean="0"/>
              <a:t>Customizable Web Part Page displaying the document set’s properties</a:t>
            </a:r>
            <a:endParaRPr lang="en-US" dirty="0"/>
          </a:p>
        </p:txBody>
      </p:sp>
    </p:spTree>
    <p:extLst>
      <p:ext uri="{BB962C8B-B14F-4D97-AF65-F5344CB8AC3E}">
        <p14:creationId xmlns:p14="http://schemas.microsoft.com/office/powerpoint/2010/main" val="3928423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r>
              <a:rPr lang="en-US" dirty="0" smtClean="0"/>
              <a:t>Managed </a:t>
            </a:r>
            <a:r>
              <a:rPr lang="en-US" dirty="0"/>
              <a:t>Metadata Service </a:t>
            </a:r>
            <a:r>
              <a:rPr lang="en-US" dirty="0" smtClean="0"/>
              <a:t>(MMS) </a:t>
            </a:r>
            <a:r>
              <a:rPr lang="en-US" dirty="0"/>
              <a:t>Overview</a:t>
            </a:r>
          </a:p>
          <a:p>
            <a:r>
              <a:rPr lang="en-US" dirty="0" smtClean="0"/>
              <a:t>Enterprise Content Types</a:t>
            </a:r>
          </a:p>
          <a:p>
            <a:r>
              <a:rPr lang="en-US" dirty="0" smtClean="0"/>
              <a:t>Creating Term Sets</a:t>
            </a:r>
          </a:p>
          <a:p>
            <a:r>
              <a:rPr lang="en-US" dirty="0" smtClean="0"/>
              <a:t>ECM Features</a:t>
            </a:r>
          </a:p>
          <a:p>
            <a:r>
              <a:rPr lang="en-US" dirty="0" smtClean="0"/>
              <a:t>eDiscovery Features</a:t>
            </a:r>
            <a:endParaRPr lang="en-US" dirty="0"/>
          </a:p>
        </p:txBody>
      </p:sp>
    </p:spTree>
    <p:extLst>
      <p:ext uri="{BB962C8B-B14F-4D97-AF65-F5344CB8AC3E}">
        <p14:creationId xmlns:p14="http://schemas.microsoft.com/office/powerpoint/2010/main" val="2350365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 – Templates, Versioning</a:t>
            </a:r>
            <a:endParaRPr lang="en-US" dirty="0"/>
          </a:p>
        </p:txBody>
      </p:sp>
      <p:sp>
        <p:nvSpPr>
          <p:cNvPr id="3" name="Content Placeholder 2"/>
          <p:cNvSpPr>
            <a:spLocks noGrp="1"/>
          </p:cNvSpPr>
          <p:nvPr>
            <p:ph idx="1"/>
          </p:nvPr>
        </p:nvSpPr>
        <p:spPr/>
        <p:txBody>
          <a:bodyPr/>
          <a:lstStyle/>
          <a:p>
            <a:r>
              <a:rPr lang="en-US" smtClean="0"/>
              <a:t>Document Templates:</a:t>
            </a:r>
          </a:p>
          <a:p>
            <a:pPr lvl="1"/>
            <a:r>
              <a:rPr lang="en-US" smtClean="0"/>
              <a:t>Admins can provide users document templates for creating new items for the work product</a:t>
            </a:r>
          </a:p>
          <a:p>
            <a:pPr lvl="1"/>
            <a:r>
              <a:rPr lang="en-US" smtClean="0"/>
              <a:t>Templates created with Visual Studio</a:t>
            </a:r>
          </a:p>
          <a:p>
            <a:r>
              <a:rPr lang="en-US" smtClean="0"/>
              <a:t>Document Set Versioning:</a:t>
            </a:r>
          </a:p>
          <a:p>
            <a:pPr lvl="1"/>
            <a:r>
              <a:rPr lang="en-US" smtClean="0"/>
              <a:t>Set owners can capture the state of the set at different points in the lifecycle</a:t>
            </a:r>
          </a:p>
          <a:p>
            <a:pPr lvl="1"/>
            <a:r>
              <a:rPr lang="en-US" smtClean="0"/>
              <a:t>Ability to see point-in-time history of the set</a:t>
            </a:r>
          </a:p>
          <a:p>
            <a:pPr lvl="1"/>
            <a:r>
              <a:rPr lang="en-US" smtClean="0"/>
              <a:t>Set owners can restore to a previous version of the set</a:t>
            </a:r>
            <a:endParaRPr lang="en-US" dirty="0"/>
          </a:p>
        </p:txBody>
      </p:sp>
    </p:spTree>
    <p:extLst>
      <p:ext uri="{BB962C8B-B14F-4D97-AF65-F5344CB8AC3E}">
        <p14:creationId xmlns:p14="http://schemas.microsoft.com/office/powerpoint/2010/main" val="1155587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 - Workflow</a:t>
            </a:r>
            <a:endParaRPr lang="en-US" dirty="0"/>
          </a:p>
        </p:txBody>
      </p:sp>
      <p:sp>
        <p:nvSpPr>
          <p:cNvPr id="3" name="Content Placeholder 2"/>
          <p:cNvSpPr>
            <a:spLocks noGrp="1"/>
          </p:cNvSpPr>
          <p:nvPr>
            <p:ph idx="1"/>
          </p:nvPr>
        </p:nvSpPr>
        <p:spPr/>
        <p:txBody>
          <a:bodyPr/>
          <a:lstStyle/>
          <a:p>
            <a:r>
              <a:rPr lang="en-US" smtClean="0"/>
              <a:t>Special OOTB activities for working with document sets provided for SharePoint Designer authored workflows</a:t>
            </a:r>
          </a:p>
          <a:p>
            <a:r>
              <a:rPr lang="en-US" smtClean="0"/>
              <a:t>OOTB workflow provided for working with document sets</a:t>
            </a:r>
            <a:endParaRPr lang="en-US" dirty="0"/>
          </a:p>
        </p:txBody>
      </p:sp>
    </p:spTree>
    <p:extLst>
      <p:ext uri="{BB962C8B-B14F-4D97-AF65-F5344CB8AC3E}">
        <p14:creationId xmlns:p14="http://schemas.microsoft.com/office/powerpoint/2010/main" val="1804181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Document Sets</a:t>
            </a:r>
          </a:p>
        </p:txBody>
      </p:sp>
    </p:spTree>
    <p:extLst>
      <p:ext uri="{BB962C8B-B14F-4D97-AF65-F5344CB8AC3E}">
        <p14:creationId xmlns:p14="http://schemas.microsoft.com/office/powerpoint/2010/main" val="2642433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In-Place Records Management</a:t>
            </a:r>
            <a:endParaRPr lang="en-US" dirty="0"/>
          </a:p>
        </p:txBody>
      </p:sp>
      <p:sp>
        <p:nvSpPr>
          <p:cNvPr id="6" name="Text Placeholder 5"/>
          <p:cNvSpPr>
            <a:spLocks noGrp="1"/>
          </p:cNvSpPr>
          <p:nvPr>
            <p:ph idx="1"/>
          </p:nvPr>
        </p:nvSpPr>
        <p:spPr/>
        <p:txBody>
          <a:bodyPr>
            <a:normAutofit/>
          </a:bodyPr>
          <a:lstStyle/>
          <a:p>
            <a:r>
              <a:rPr lang="en-US" sz="2400" dirty="0" smtClean="0"/>
              <a:t>Provides ability to convert document to record</a:t>
            </a:r>
          </a:p>
          <a:p>
            <a:pPr lvl="1"/>
            <a:r>
              <a:rPr lang="en-US" sz="2000" dirty="0" smtClean="0"/>
              <a:t>Document declared as record cannot be edited/deleted</a:t>
            </a:r>
            <a:endParaRPr lang="en-US" sz="2000" dirty="0"/>
          </a:p>
          <a:p>
            <a:r>
              <a:rPr lang="en-US" sz="2400" dirty="0" smtClean="0"/>
              <a:t>Enabling in-place records management</a:t>
            </a:r>
          </a:p>
          <a:p>
            <a:pPr lvl="1"/>
            <a:r>
              <a:rPr lang="en-US" sz="2000" dirty="0" smtClean="0"/>
              <a:t>Enabled site collection feature</a:t>
            </a:r>
            <a:br>
              <a:rPr lang="en-US" sz="2000" dirty="0" smtClean="0"/>
            </a:br>
            <a:r>
              <a:rPr lang="en-US" sz="2000" dirty="0" smtClean="0"/>
              <a:t/>
            </a:r>
            <a:br>
              <a:rPr lang="en-US" sz="2000" dirty="0" smtClean="0"/>
            </a:br>
            <a:endParaRPr lang="en-US" sz="2000" dirty="0" smtClean="0"/>
          </a:p>
          <a:p>
            <a:pPr lvl="1"/>
            <a:r>
              <a:rPr lang="en-US" sz="2000" dirty="0" smtClean="0"/>
              <a:t>Configure records management settings for site collection</a:t>
            </a:r>
          </a:p>
          <a:p>
            <a:pPr lvl="1"/>
            <a:r>
              <a:rPr lang="en-US" sz="2000" dirty="0" smtClean="0"/>
              <a:t>Convert documents by declaring them as records</a:t>
            </a:r>
          </a:p>
        </p:txBody>
      </p:sp>
      <p:pic>
        <p:nvPicPr>
          <p:cNvPr id="2" name="Picture 1"/>
          <p:cNvPicPr>
            <a:picLocks noChangeAspect="1"/>
          </p:cNvPicPr>
          <p:nvPr/>
        </p:nvPicPr>
        <p:blipFill>
          <a:blip r:embed="rId3"/>
          <a:stretch>
            <a:fillRect/>
          </a:stretch>
        </p:blipFill>
        <p:spPr>
          <a:xfrm>
            <a:off x="1181099" y="3186112"/>
            <a:ext cx="6781800" cy="466725"/>
          </a:xfrm>
          <a:prstGeom prst="rect">
            <a:avLst/>
          </a:prstGeom>
          <a:ln>
            <a:solidFill>
              <a:schemeClr val="bg1">
                <a:lumMod val="75000"/>
              </a:schemeClr>
            </a:solidFill>
          </a:ln>
        </p:spPr>
      </p:pic>
      <p:pic>
        <p:nvPicPr>
          <p:cNvPr id="3" name="Picture 2"/>
          <p:cNvPicPr>
            <a:picLocks noChangeAspect="1"/>
          </p:cNvPicPr>
          <p:nvPr/>
        </p:nvPicPr>
        <p:blipFill>
          <a:blip r:embed="rId4"/>
          <a:stretch>
            <a:fillRect/>
          </a:stretch>
        </p:blipFill>
        <p:spPr>
          <a:xfrm>
            <a:off x="1219200" y="4595091"/>
            <a:ext cx="4195763" cy="2034309"/>
          </a:xfrm>
          <a:prstGeom prst="rect">
            <a:avLst/>
          </a:prstGeom>
          <a:ln>
            <a:solidFill>
              <a:schemeClr val="bg1">
                <a:lumMod val="75000"/>
              </a:schemeClr>
            </a:solidFill>
          </a:ln>
        </p:spPr>
      </p:pic>
    </p:spTree>
    <p:extLst>
      <p:ext uri="{BB962C8B-B14F-4D97-AF65-F5344CB8AC3E}">
        <p14:creationId xmlns:p14="http://schemas.microsoft.com/office/powerpoint/2010/main" val="530932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In-Place Records Management</a:t>
            </a:r>
            <a:endParaRPr lang="en-US" dirty="0"/>
          </a:p>
        </p:txBody>
      </p:sp>
    </p:spTree>
    <p:extLst>
      <p:ext uri="{BB962C8B-B14F-4D97-AF65-F5344CB8AC3E}">
        <p14:creationId xmlns:p14="http://schemas.microsoft.com/office/powerpoint/2010/main" val="1915168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Records Center Sites</a:t>
            </a:r>
            <a:endParaRPr lang="en-US" dirty="0"/>
          </a:p>
        </p:txBody>
      </p:sp>
      <p:sp>
        <p:nvSpPr>
          <p:cNvPr id="3" name="Content Placeholder 2"/>
          <p:cNvSpPr>
            <a:spLocks noGrp="1"/>
          </p:cNvSpPr>
          <p:nvPr>
            <p:ph idx="1"/>
          </p:nvPr>
        </p:nvSpPr>
        <p:spPr/>
        <p:txBody>
          <a:bodyPr/>
          <a:lstStyle/>
          <a:p>
            <a:r>
              <a:rPr lang="en-US" dirty="0" smtClean="0"/>
              <a:t>Site template for creating record archive</a:t>
            </a:r>
          </a:p>
          <a:p>
            <a:pPr lvl="1"/>
            <a:r>
              <a:rPr lang="en-US" dirty="0" smtClean="0"/>
              <a:t>Records libraries</a:t>
            </a:r>
          </a:p>
          <a:p>
            <a:pPr lvl="1"/>
            <a:r>
              <a:rPr lang="en-US" dirty="0" smtClean="0"/>
              <a:t>Unique ID service</a:t>
            </a:r>
          </a:p>
          <a:p>
            <a:pPr lvl="1"/>
            <a:r>
              <a:rPr lang="en-US" dirty="0" smtClean="0"/>
              <a:t>Drop off library and Content Organizer</a:t>
            </a:r>
            <a:endParaRPr lang="en-US" dirty="0"/>
          </a:p>
        </p:txBody>
      </p:sp>
    </p:spTree>
    <p:extLst>
      <p:ext uri="{BB962C8B-B14F-4D97-AF65-F5344CB8AC3E}">
        <p14:creationId xmlns:p14="http://schemas.microsoft.com/office/powerpoint/2010/main" val="2333079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Unique Document ID Service</a:t>
            </a:r>
            <a:endParaRPr lang="en-US" dirty="0"/>
          </a:p>
        </p:txBody>
      </p:sp>
      <p:sp>
        <p:nvSpPr>
          <p:cNvPr id="3" name="Text Placeholder 2"/>
          <p:cNvSpPr>
            <a:spLocks noGrp="1"/>
          </p:cNvSpPr>
          <p:nvPr>
            <p:ph idx="1"/>
          </p:nvPr>
        </p:nvSpPr>
        <p:spPr/>
        <p:txBody>
          <a:bodyPr/>
          <a:lstStyle/>
          <a:p>
            <a:r>
              <a:rPr lang="en-US" dirty="0" smtClean="0"/>
              <a:t>New site collection Feature: Document ID Service</a:t>
            </a:r>
          </a:p>
          <a:p>
            <a:r>
              <a:rPr lang="en-US" dirty="0" smtClean="0"/>
              <a:t>Adds unique ID for all documents throughout the site collection</a:t>
            </a:r>
          </a:p>
          <a:p>
            <a:r>
              <a:rPr lang="en-US" smtClean="0"/>
              <a:t>Documents can be retrieved regardless of the current </a:t>
            </a:r>
            <a:r>
              <a:rPr lang="en-US" smtClean="0"/>
              <a:t>or </a:t>
            </a:r>
            <a:r>
              <a:rPr lang="en-US" smtClean="0"/>
              <a:t>future location based on their unique ID</a:t>
            </a:r>
            <a:endParaRPr lang="en-US" dirty="0" smtClean="0"/>
          </a:p>
        </p:txBody>
      </p:sp>
    </p:spTree>
    <p:extLst>
      <p:ext uri="{BB962C8B-B14F-4D97-AF65-F5344CB8AC3E}">
        <p14:creationId xmlns:p14="http://schemas.microsoft.com/office/powerpoint/2010/main" val="304248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Organizer</a:t>
            </a:r>
            <a:endParaRPr lang="en-US" dirty="0"/>
          </a:p>
        </p:txBody>
      </p:sp>
      <p:sp>
        <p:nvSpPr>
          <p:cNvPr id="3" name="Content Placeholder 2"/>
          <p:cNvSpPr>
            <a:spLocks noGrp="1"/>
          </p:cNvSpPr>
          <p:nvPr>
            <p:ph idx="1"/>
          </p:nvPr>
        </p:nvSpPr>
        <p:spPr/>
        <p:txBody>
          <a:bodyPr/>
          <a:lstStyle/>
          <a:p>
            <a:r>
              <a:rPr lang="en-US" dirty="0" smtClean="0"/>
              <a:t>Users typically need a good understanding of the site / library structure to know where to save documents</a:t>
            </a:r>
          </a:p>
          <a:p>
            <a:r>
              <a:rPr lang="en-US" dirty="0" smtClean="0"/>
              <a:t>Advanced routing - users upload to sites</a:t>
            </a:r>
          </a:p>
          <a:p>
            <a:pPr lvl="1"/>
            <a:r>
              <a:rPr lang="en-US" dirty="0" smtClean="0"/>
              <a:t>Routing rules will determine where the document is saved</a:t>
            </a:r>
          </a:p>
          <a:p>
            <a:pPr lvl="1"/>
            <a:r>
              <a:rPr lang="en-US" dirty="0" smtClean="0"/>
              <a:t>Routing rules defined by site administrators</a:t>
            </a:r>
          </a:p>
          <a:p>
            <a:r>
              <a:rPr lang="en-US" dirty="0" smtClean="0"/>
              <a:t>Adds capability for documents to be sent to Record Center automatically on a schedule</a:t>
            </a:r>
            <a:endParaRPr lang="en-US" dirty="0"/>
          </a:p>
        </p:txBody>
      </p:sp>
    </p:spTree>
    <p:extLst>
      <p:ext uri="{BB962C8B-B14F-4D97-AF65-F5344CB8AC3E}">
        <p14:creationId xmlns:p14="http://schemas.microsoft.com/office/powerpoint/2010/main" val="1938228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Organizer</a:t>
            </a:r>
            <a:endParaRPr lang="en-US" dirty="0"/>
          </a:p>
        </p:txBody>
      </p:sp>
      <p:sp>
        <p:nvSpPr>
          <p:cNvPr id="3" name="Content Placeholder 2"/>
          <p:cNvSpPr>
            <a:spLocks noGrp="1"/>
          </p:cNvSpPr>
          <p:nvPr>
            <p:ph idx="1"/>
          </p:nvPr>
        </p:nvSpPr>
        <p:spPr/>
        <p:txBody>
          <a:bodyPr/>
          <a:lstStyle/>
          <a:p>
            <a:r>
              <a:rPr lang="en-US" dirty="0" smtClean="0"/>
              <a:t>Site </a:t>
            </a:r>
            <a:r>
              <a:rPr lang="en-US" dirty="0"/>
              <a:t>owners configure rules for new content</a:t>
            </a:r>
          </a:p>
          <a:p>
            <a:r>
              <a:rPr lang="en-US" dirty="0"/>
              <a:t>Content authors create content, let the organizer move it to the desired location</a:t>
            </a:r>
          </a:p>
          <a:p>
            <a:r>
              <a:rPr lang="en-US" dirty="0"/>
              <a:t>Automatically create subfolders in </a:t>
            </a:r>
            <a:r>
              <a:rPr lang="en-US" dirty="0" smtClean="0"/>
              <a:t>libraries </a:t>
            </a:r>
            <a:r>
              <a:rPr lang="en-US" dirty="0"/>
              <a:t>for lots of content (</a:t>
            </a:r>
            <a:r>
              <a:rPr lang="en-US" dirty="0" err="1"/>
              <a:t>ie</a:t>
            </a:r>
            <a:r>
              <a:rPr lang="en-US" dirty="0"/>
              <a:t>: Press Releases 2008/2009</a:t>
            </a:r>
            <a:r>
              <a:rPr lang="en-US" dirty="0" smtClean="0"/>
              <a:t>)</a:t>
            </a:r>
          </a:p>
          <a:p>
            <a:r>
              <a:rPr lang="en-US" dirty="0" smtClean="0"/>
              <a:t>Enabled with site collection scoped Feature</a:t>
            </a:r>
          </a:p>
          <a:p>
            <a:r>
              <a:rPr lang="en-US" dirty="0" smtClean="0"/>
              <a:t>Managed from each site’s Site Settings page</a:t>
            </a:r>
            <a:endParaRPr lang="en-US" dirty="0"/>
          </a:p>
        </p:txBody>
      </p:sp>
    </p:spTree>
    <p:extLst>
      <p:ext uri="{BB962C8B-B14F-4D97-AF65-F5344CB8AC3E}">
        <p14:creationId xmlns:p14="http://schemas.microsoft.com/office/powerpoint/2010/main" val="2080178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Managed </a:t>
            </a:r>
            <a:r>
              <a:rPr lang="en-US" dirty="0"/>
              <a:t>Metadata Service </a:t>
            </a:r>
            <a:r>
              <a:rPr lang="en-US" dirty="0" smtClean="0"/>
              <a:t>(MMS) </a:t>
            </a:r>
            <a:r>
              <a:rPr lang="en-US" dirty="0"/>
              <a:t>Overview</a:t>
            </a:r>
          </a:p>
          <a:p>
            <a:pPr>
              <a:buFont typeface="Wingdings" panose="05000000000000000000" pitchFamily="2" charset="2"/>
              <a:buChar char="ü"/>
            </a:pPr>
            <a:r>
              <a:rPr lang="en-US" dirty="0" smtClean="0"/>
              <a:t>Enterprise Content Types</a:t>
            </a:r>
          </a:p>
          <a:p>
            <a:pPr>
              <a:buFont typeface="Wingdings" panose="05000000000000000000" pitchFamily="2" charset="2"/>
              <a:buChar char="ü"/>
            </a:pPr>
            <a:r>
              <a:rPr lang="en-US" dirty="0" smtClean="0"/>
              <a:t>Creating Term Sets</a:t>
            </a:r>
          </a:p>
          <a:p>
            <a:pPr>
              <a:buFont typeface="Wingdings" panose="05000000000000000000" pitchFamily="2" charset="2"/>
              <a:buChar char="ü"/>
            </a:pPr>
            <a:r>
              <a:rPr lang="en-US" dirty="0" smtClean="0"/>
              <a:t>ECM Features</a:t>
            </a:r>
          </a:p>
          <a:p>
            <a:pPr>
              <a:buFont typeface="Wingdings" panose="05000000000000000000" pitchFamily="2" charset="2"/>
              <a:buChar char="Ø"/>
            </a:pPr>
            <a:r>
              <a:rPr lang="en-US" dirty="0" smtClean="0"/>
              <a:t>eDiscovery Features</a:t>
            </a:r>
            <a:endParaRPr lang="en-US" dirty="0"/>
          </a:p>
        </p:txBody>
      </p:sp>
    </p:spTree>
    <p:extLst>
      <p:ext uri="{BB962C8B-B14F-4D97-AF65-F5344CB8AC3E}">
        <p14:creationId xmlns:p14="http://schemas.microsoft.com/office/powerpoint/2010/main" val="1554876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Managed Metadata Service</a:t>
            </a:r>
            <a:endParaRPr lang="en-US" dirty="0"/>
          </a:p>
        </p:txBody>
      </p:sp>
      <p:sp>
        <p:nvSpPr>
          <p:cNvPr id="3" name="Content Placeholder 2"/>
          <p:cNvSpPr>
            <a:spLocks noGrp="1"/>
          </p:cNvSpPr>
          <p:nvPr>
            <p:ph idx="1"/>
          </p:nvPr>
        </p:nvSpPr>
        <p:spPr/>
        <p:txBody>
          <a:bodyPr>
            <a:normAutofit/>
          </a:bodyPr>
          <a:lstStyle/>
          <a:p>
            <a:r>
              <a:rPr lang="en-US" dirty="0" smtClean="0"/>
              <a:t>Managed Metadata Service Application</a:t>
            </a:r>
          </a:p>
          <a:p>
            <a:pPr lvl="1"/>
            <a:r>
              <a:rPr lang="en-US" dirty="0" smtClean="0"/>
              <a:t>Term Store</a:t>
            </a:r>
          </a:p>
          <a:p>
            <a:pPr lvl="1"/>
            <a:r>
              <a:rPr lang="en-US" dirty="0" smtClean="0"/>
              <a:t>Content Type syndication</a:t>
            </a:r>
          </a:p>
          <a:p>
            <a:pPr lvl="1"/>
            <a:r>
              <a:rPr lang="en-US" dirty="0" smtClean="0"/>
              <a:t>SharePoint Metadata Manager</a:t>
            </a:r>
          </a:p>
        </p:txBody>
      </p:sp>
    </p:spTree>
    <p:extLst>
      <p:ext uri="{BB962C8B-B14F-4D97-AF65-F5344CB8AC3E}">
        <p14:creationId xmlns:p14="http://schemas.microsoft.com/office/powerpoint/2010/main" val="111673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eDiscovery</a:t>
            </a:r>
            <a:endParaRPr lang="en-US" dirty="0"/>
          </a:p>
        </p:txBody>
      </p:sp>
      <p:sp>
        <p:nvSpPr>
          <p:cNvPr id="5" name="Content Placeholder 4"/>
          <p:cNvSpPr>
            <a:spLocks noGrp="1"/>
          </p:cNvSpPr>
          <p:nvPr>
            <p:ph idx="1"/>
          </p:nvPr>
        </p:nvSpPr>
        <p:spPr/>
        <p:txBody>
          <a:bodyPr/>
          <a:lstStyle/>
          <a:p>
            <a:r>
              <a:rPr lang="en-US" dirty="0" smtClean="0"/>
              <a:t>eDiscovery is the process of finding content relevant to a specific topic</a:t>
            </a:r>
          </a:p>
          <a:p>
            <a:pPr lvl="1"/>
            <a:r>
              <a:rPr lang="en-US" dirty="0" smtClean="0"/>
              <a:t>For example: legal action / litigation</a:t>
            </a:r>
          </a:p>
          <a:p>
            <a:r>
              <a:rPr lang="en-US" dirty="0" smtClean="0"/>
              <a:t>Companies also employ internally</a:t>
            </a:r>
          </a:p>
          <a:p>
            <a:pPr lvl="1"/>
            <a:r>
              <a:rPr lang="en-US" dirty="0" smtClean="0"/>
              <a:t>Ensure they are in compliance</a:t>
            </a:r>
          </a:p>
          <a:p>
            <a:pPr lvl="1"/>
            <a:r>
              <a:rPr lang="en-US" dirty="0" smtClean="0"/>
              <a:t>Ensure the appropriate policies are in place</a:t>
            </a:r>
          </a:p>
          <a:p>
            <a:pPr lvl="1"/>
            <a:r>
              <a:rPr lang="en-US" dirty="0" smtClean="0"/>
              <a:t>Ensure they understand their IT &amp; content sources</a:t>
            </a:r>
          </a:p>
          <a:p>
            <a:endParaRPr lang="en-US" dirty="0"/>
          </a:p>
        </p:txBody>
      </p:sp>
    </p:spTree>
    <p:extLst>
      <p:ext uri="{BB962C8B-B14F-4D97-AF65-F5344CB8AC3E}">
        <p14:creationId xmlns:p14="http://schemas.microsoft.com/office/powerpoint/2010/main" val="4000007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eDiscovery Process</a:t>
            </a:r>
            <a:endParaRPr lang="en-US" dirty="0"/>
          </a:p>
        </p:txBody>
      </p:sp>
      <p:graphicFrame>
        <p:nvGraphicFramePr>
          <p:cNvPr id="4" name="Content Placeholder 3"/>
          <p:cNvGraphicFramePr>
            <a:graphicFrameLocks noGrp="1"/>
          </p:cNvGraphicFramePr>
          <p:nvPr>
            <p:ph idx="1"/>
            <p:extLst/>
          </p:nvPr>
        </p:nvGraphicFramePr>
        <p:xfrm>
          <a:off x="381000" y="1447800"/>
          <a:ext cx="83820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33400" y="5486400"/>
            <a:ext cx="8008401" cy="1132661"/>
          </a:xfrm>
          <a:prstGeom prst="rect">
            <a:avLst/>
          </a:prstGeom>
          <a:noFill/>
        </p:spPr>
        <p:txBody>
          <a:bodyPr wrap="square" lIns="0" tIns="0" rIns="0" bIns="0" rtlCol="0">
            <a:noAutofit/>
          </a:bodyPr>
          <a:lstStyle/>
          <a:p>
            <a:r>
              <a:rPr lang="en-US" i="1" dirty="0"/>
              <a:t>Discovery accounts for ~35% of total litigation costs in the US (Gartner) and is one of the top drivers for moving email and documents into third party archiving solutions.  Given the growth of this area, pure-play discovery software and discovery-enabled are expected to be a $2.1b business by 2013. </a:t>
            </a:r>
            <a:r>
              <a:rPr lang="en-US" dirty="0"/>
              <a:t>- Gartner</a:t>
            </a:r>
          </a:p>
        </p:txBody>
      </p:sp>
    </p:spTree>
    <p:extLst>
      <p:ext uri="{BB962C8B-B14F-4D97-AF65-F5344CB8AC3E}">
        <p14:creationId xmlns:p14="http://schemas.microsoft.com/office/powerpoint/2010/main" val="2020247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Centralize </a:t>
            </a:r>
            <a:r>
              <a:rPr lang="en-US" dirty="0" smtClean="0"/>
              <a:t>Management</a:t>
            </a:r>
            <a:endParaRPr lang="en-US" dirty="0"/>
          </a:p>
        </p:txBody>
      </p:sp>
      <p:sp>
        <p:nvSpPr>
          <p:cNvPr id="5" name="Content Placeholder 4"/>
          <p:cNvSpPr>
            <a:spLocks noGrp="1"/>
          </p:cNvSpPr>
          <p:nvPr>
            <p:ph idx="1"/>
          </p:nvPr>
        </p:nvSpPr>
        <p:spPr>
          <a:xfrm>
            <a:off x="381000" y="1447800"/>
            <a:ext cx="8382000" cy="5181600"/>
          </a:xfrm>
        </p:spPr>
        <p:txBody>
          <a:bodyPr>
            <a:normAutofit/>
          </a:bodyPr>
          <a:lstStyle/>
          <a:p>
            <a:r>
              <a:rPr lang="en-US" dirty="0" smtClean="0"/>
              <a:t>Unified Discovery </a:t>
            </a:r>
            <a:br>
              <a:rPr lang="en-US" dirty="0" smtClean="0"/>
            </a:br>
            <a:r>
              <a:rPr lang="en-US" dirty="0" smtClean="0"/>
              <a:t>across:</a:t>
            </a:r>
          </a:p>
          <a:p>
            <a:pPr lvl="1"/>
            <a:r>
              <a:rPr lang="en-US" dirty="0" smtClean="0"/>
              <a:t>Exchange</a:t>
            </a:r>
            <a:endParaRPr lang="en-US" dirty="0"/>
          </a:p>
          <a:p>
            <a:pPr lvl="1"/>
            <a:r>
              <a:rPr lang="en-US" dirty="0" smtClean="0"/>
              <a:t>SharePoint</a:t>
            </a:r>
          </a:p>
          <a:p>
            <a:pPr lvl="1"/>
            <a:r>
              <a:rPr lang="en-US" dirty="0" smtClean="0"/>
              <a:t>Lync</a:t>
            </a:r>
          </a:p>
          <a:p>
            <a:r>
              <a:rPr lang="en-US" dirty="0" smtClean="0"/>
              <a:t>Find it all in one place </a:t>
            </a:r>
            <a:br>
              <a:rPr lang="en-US" dirty="0" smtClean="0"/>
            </a:br>
            <a:r>
              <a:rPr lang="en-US" dirty="0" smtClean="0"/>
              <a:t>(unified console)</a:t>
            </a:r>
          </a:p>
          <a:p>
            <a:r>
              <a:rPr lang="en-US" dirty="0" smtClean="0"/>
              <a:t>Find more (in-place discovery returns </a:t>
            </a:r>
            <a:br>
              <a:rPr lang="en-US" dirty="0" smtClean="0"/>
            </a:br>
            <a:r>
              <a:rPr lang="en-US" dirty="0" smtClean="0"/>
              <a:t>the richest data)</a:t>
            </a:r>
          </a:p>
          <a:p>
            <a:r>
              <a:rPr lang="en-US" dirty="0" smtClean="0"/>
              <a:t>Find it without impacting the user (give legal team discovery, leave IWs alone)</a:t>
            </a:r>
          </a:p>
          <a:p>
            <a:endParaRPr lang="en-US" dirty="0" smtClean="0"/>
          </a:p>
          <a:p>
            <a:endParaRPr lang="en-US" dirty="0"/>
          </a:p>
        </p:txBody>
      </p:sp>
      <p:sp>
        <p:nvSpPr>
          <p:cNvPr id="40" name="Content Placeholder 4"/>
          <p:cNvSpPr txBox="1">
            <a:spLocks/>
          </p:cNvSpPr>
          <p:nvPr/>
        </p:nvSpPr>
        <p:spPr>
          <a:xfrm>
            <a:off x="452465" y="2057042"/>
            <a:ext cx="8534400" cy="743144"/>
          </a:xfrm>
          <a:prstGeom prst="rect">
            <a:avLst/>
          </a:prstGeom>
        </p:spPr>
        <p:txBody>
          <a:bodyPr vert="horz" lIns="68593" tIns="34297" rIns="68593" bIns="34297"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1" dirty="0">
              <a:solidFill>
                <a:prstClr val="black"/>
              </a:solidFill>
            </a:endParaRPr>
          </a:p>
        </p:txBody>
      </p:sp>
      <p:graphicFrame>
        <p:nvGraphicFramePr>
          <p:cNvPr id="41" name="Table 40"/>
          <p:cNvGraphicFramePr>
            <a:graphicFrameLocks noGrp="1"/>
          </p:cNvGraphicFramePr>
          <p:nvPr>
            <p:extLst/>
          </p:nvPr>
        </p:nvGraphicFramePr>
        <p:xfrm>
          <a:off x="4495800" y="1600200"/>
          <a:ext cx="4414578" cy="3002956"/>
        </p:xfrm>
        <a:graphic>
          <a:graphicData uri="http://schemas.openxmlformats.org/drawingml/2006/table">
            <a:tbl>
              <a:tblPr firstCol="1" bandRow="1">
                <a:tableStyleId>{5C22544A-7EE6-4342-B048-85BDC9FD1C3A}</a:tableStyleId>
              </a:tblPr>
              <a:tblGrid>
                <a:gridCol w="1687724"/>
                <a:gridCol w="2726854"/>
              </a:tblGrid>
              <a:tr h="817979">
                <a:tc>
                  <a:txBody>
                    <a:bodyPr/>
                    <a:lstStyle/>
                    <a:p>
                      <a:pPr algn="l"/>
                      <a:r>
                        <a:rPr lang="en-US" sz="1200" dirty="0" smtClean="0"/>
                        <a:t>Discovery Center</a:t>
                      </a:r>
                      <a:r>
                        <a:rPr lang="en-US" sz="1200" baseline="0" dirty="0" smtClean="0"/>
                        <a:t> in SharePoint</a:t>
                      </a:r>
                    </a:p>
                  </a:txBody>
                  <a:tcPr marT="34299" marB="3429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2"/>
                          </a:solidFill>
                        </a:rPr>
                        <a:t>Unified Preserve, Search and Export</a:t>
                      </a:r>
                    </a:p>
                  </a:txBody>
                  <a:tcPr marT="34299" marB="34299" anchor="ctr"/>
                </a:tc>
              </a:tr>
              <a:tr h="566239">
                <a:tc>
                  <a:txBody>
                    <a:bodyPr/>
                    <a:lstStyle/>
                    <a:p>
                      <a:pPr algn="l"/>
                      <a:r>
                        <a:rPr lang="en-US" sz="1200" dirty="0" smtClean="0"/>
                        <a:t>Exchange Web Services</a:t>
                      </a:r>
                      <a:endParaRPr lang="en-US" sz="1200" dirty="0"/>
                    </a:p>
                  </a:txBody>
                  <a:tcPr marT="34299" marB="342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2"/>
                          </a:solidFill>
                        </a:rPr>
                        <a:t>Connect</a:t>
                      </a:r>
                      <a:r>
                        <a:rPr lang="en-US" sz="1200" b="0" baseline="0" dirty="0" smtClean="0">
                          <a:solidFill>
                            <a:schemeClr val="tx2"/>
                          </a:solidFill>
                        </a:rPr>
                        <a:t> to Exchange to get mailbox data</a:t>
                      </a:r>
                      <a:endParaRPr lang="en-US" sz="1200" b="0" dirty="0">
                        <a:solidFill>
                          <a:schemeClr val="tx2"/>
                        </a:solidFill>
                      </a:endParaRPr>
                    </a:p>
                  </a:txBody>
                  <a:tcPr marT="34299" marB="34299" anchor="ctr"/>
                </a:tc>
              </a:tr>
              <a:tr h="800759">
                <a:tc>
                  <a:txBody>
                    <a:bodyPr/>
                    <a:lstStyle/>
                    <a:p>
                      <a:pPr algn="l"/>
                      <a:r>
                        <a:rPr lang="en-US" sz="1200" dirty="0" smtClean="0"/>
                        <a:t>Lync Archiving to Exchange</a:t>
                      </a:r>
                      <a:endParaRPr lang="en-US" sz="1200" dirty="0"/>
                    </a:p>
                  </a:txBody>
                  <a:tcPr marT="34299" marB="3429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2"/>
                          </a:solidFill>
                        </a:rPr>
                        <a:t>Exchange is the compliance store for </a:t>
                      </a:r>
                      <a:r>
                        <a:rPr lang="en-US" sz="1200" b="0" dirty="0" err="1" smtClean="0">
                          <a:solidFill>
                            <a:schemeClr val="tx2"/>
                          </a:solidFill>
                        </a:rPr>
                        <a:t>Lync</a:t>
                      </a:r>
                      <a:endParaRPr lang="en-US" sz="1200" b="0" dirty="0" smtClean="0">
                        <a:solidFill>
                          <a:schemeClr val="tx2"/>
                        </a:solidFill>
                      </a:endParaRPr>
                    </a:p>
                  </a:txBody>
                  <a:tcPr marT="34299" marB="34299" anchor="ctr"/>
                </a:tc>
              </a:tr>
              <a:tr h="817979">
                <a:tc>
                  <a:txBody>
                    <a:bodyPr/>
                    <a:lstStyle/>
                    <a:p>
                      <a:pPr algn="l"/>
                      <a:r>
                        <a:rPr lang="en-US" sz="1200" dirty="0" smtClean="0"/>
                        <a:t>Search Infrastructure</a:t>
                      </a:r>
                      <a:endParaRPr lang="en-US" sz="1200" dirty="0"/>
                    </a:p>
                  </a:txBody>
                  <a:tcPr marT="34299" marB="34299" anchor="ctr"/>
                </a:tc>
                <a:tc>
                  <a:txBody>
                    <a:bodyPr/>
                    <a:lstStyle/>
                    <a:p>
                      <a:pPr lvl="0" algn="l"/>
                      <a:r>
                        <a:rPr lang="en-US" sz="1200" b="0" dirty="0" smtClean="0">
                          <a:solidFill>
                            <a:schemeClr val="tx2"/>
                          </a:solidFill>
                        </a:rPr>
                        <a:t>Exchange and SharePoint use</a:t>
                      </a:r>
                      <a:r>
                        <a:rPr lang="en-US" sz="1200" b="0" baseline="0" dirty="0" smtClean="0">
                          <a:solidFill>
                            <a:schemeClr val="tx2"/>
                          </a:solidFill>
                        </a:rPr>
                        <a:t> the same search platform</a:t>
                      </a:r>
                    </a:p>
                  </a:txBody>
                  <a:tcPr marT="34299" marB="34299" anchor="ctr"/>
                </a:tc>
              </a:tr>
            </a:tbl>
          </a:graphicData>
        </a:graphic>
      </p:graphicFrame>
    </p:spTree>
    <p:extLst>
      <p:ext uri="{BB962C8B-B14F-4D97-AF65-F5344CB8AC3E}">
        <p14:creationId xmlns:p14="http://schemas.microsoft.com/office/powerpoint/2010/main" val="300838373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Add, Manage &amp; Export Discovery Sets</a:t>
            </a:r>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06" y="1840823"/>
            <a:ext cx="4493660" cy="32407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682" y="1840822"/>
            <a:ext cx="3107750" cy="27280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549" y="4648200"/>
            <a:ext cx="3961355" cy="12563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6972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Based Compliance &amp; Preservation</a:t>
            </a:r>
            <a:endParaRPr lang="en-US" dirty="0"/>
          </a:p>
        </p:txBody>
      </p:sp>
      <p:sp>
        <p:nvSpPr>
          <p:cNvPr id="3" name="Content Placeholder 2"/>
          <p:cNvSpPr>
            <a:spLocks noGrp="1"/>
          </p:cNvSpPr>
          <p:nvPr>
            <p:ph idx="1"/>
          </p:nvPr>
        </p:nvSpPr>
        <p:spPr/>
        <p:txBody>
          <a:bodyPr/>
          <a:lstStyle/>
          <a:p>
            <a:r>
              <a:rPr lang="en-US" smtClean="0"/>
              <a:t>Compliance officers create policies, which define:</a:t>
            </a:r>
          </a:p>
          <a:p>
            <a:pPr lvl="1"/>
            <a:r>
              <a:rPr lang="en-US" smtClean="0"/>
              <a:t>The retention policy for the entire site and the Site Mailbox, if one is associated with the site</a:t>
            </a:r>
          </a:p>
          <a:p>
            <a:pPr lvl="1"/>
            <a:r>
              <a:rPr lang="en-US" smtClean="0"/>
              <a:t>What causes a project to be closed</a:t>
            </a:r>
          </a:p>
          <a:p>
            <a:pPr lvl="1"/>
            <a:r>
              <a:rPr lang="en-US" smtClean="0"/>
              <a:t>When a project should expire</a:t>
            </a:r>
          </a:p>
          <a:p>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957" y="4157575"/>
            <a:ext cx="3363422" cy="18822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1216" y="3796577"/>
            <a:ext cx="3616011" cy="26042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5613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Mailbox: Exchange &amp; SharePoint</a:t>
            </a:r>
            <a:endParaRPr lang="en-US" dirty="0"/>
          </a:p>
        </p:txBody>
      </p:sp>
      <p:sp>
        <p:nvSpPr>
          <p:cNvPr id="3" name="Content Placeholder 2"/>
          <p:cNvSpPr>
            <a:spLocks noGrp="1"/>
          </p:cNvSpPr>
          <p:nvPr>
            <p:ph idx="1"/>
          </p:nvPr>
        </p:nvSpPr>
        <p:spPr/>
        <p:txBody>
          <a:bodyPr/>
          <a:lstStyle/>
          <a:p>
            <a:r>
              <a:rPr lang="en-US" smtClean="0"/>
              <a:t>Documents are stored in SharePoint</a:t>
            </a:r>
          </a:p>
          <a:p>
            <a:r>
              <a:rPr lang="en-US" smtClean="0"/>
              <a:t>Emails are stored in Exchange</a:t>
            </a:r>
          </a:p>
          <a:p>
            <a:r>
              <a:rPr lang="en-US" smtClean="0"/>
              <a:t>Site Mailboxes can receive emails and have their own email address</a:t>
            </a:r>
          </a:p>
          <a:p>
            <a:r>
              <a:rPr lang="en-US" smtClean="0"/>
              <a:t>Easy access to both from Outlook and SharePoint</a:t>
            </a:r>
          </a:p>
          <a:p>
            <a:r>
              <a:rPr lang="en-US" smtClean="0"/>
              <a:t>Unified compliance policy applies to both</a:t>
            </a:r>
            <a:endParaRPr lang="en-US" dirty="0"/>
          </a:p>
        </p:txBody>
      </p:sp>
    </p:spTree>
    <p:extLst>
      <p:ext uri="{BB962C8B-B14F-4D97-AF65-F5344CB8AC3E}">
        <p14:creationId xmlns:p14="http://schemas.microsoft.com/office/powerpoint/2010/main" val="1901179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Managed </a:t>
            </a:r>
            <a:r>
              <a:rPr lang="en-US" dirty="0"/>
              <a:t>Metadata Service </a:t>
            </a:r>
            <a:r>
              <a:rPr lang="en-US" dirty="0" smtClean="0"/>
              <a:t>(MMS) </a:t>
            </a:r>
            <a:r>
              <a:rPr lang="en-US" dirty="0"/>
              <a:t>Overview</a:t>
            </a:r>
          </a:p>
          <a:p>
            <a:pPr>
              <a:buFont typeface="Wingdings" panose="05000000000000000000" pitchFamily="2" charset="2"/>
              <a:buChar char="ü"/>
            </a:pPr>
            <a:r>
              <a:rPr lang="en-US" dirty="0" smtClean="0"/>
              <a:t>Enterprise Content Types</a:t>
            </a:r>
          </a:p>
          <a:p>
            <a:pPr>
              <a:buFont typeface="Wingdings" panose="05000000000000000000" pitchFamily="2" charset="2"/>
              <a:buChar char="ü"/>
            </a:pPr>
            <a:r>
              <a:rPr lang="en-US" dirty="0" smtClean="0"/>
              <a:t>Creating Term Sets</a:t>
            </a:r>
          </a:p>
          <a:p>
            <a:pPr>
              <a:buFont typeface="Wingdings" panose="05000000000000000000" pitchFamily="2" charset="2"/>
              <a:buChar char="ü"/>
            </a:pPr>
            <a:r>
              <a:rPr lang="en-US" dirty="0" smtClean="0"/>
              <a:t>ECM Features</a:t>
            </a:r>
          </a:p>
          <a:p>
            <a:pPr>
              <a:buFont typeface="Wingdings" panose="05000000000000000000" pitchFamily="2" charset="2"/>
              <a:buChar char="ü"/>
            </a:pPr>
            <a:r>
              <a:rPr lang="en-US" dirty="0" smtClean="0"/>
              <a:t>eDiscovery Features</a:t>
            </a:r>
            <a:endParaRPr lang="en-US" dirty="0"/>
          </a:p>
        </p:txBody>
      </p:sp>
    </p:spTree>
    <p:extLst>
      <p:ext uri="{BB962C8B-B14F-4D97-AF65-F5344CB8AC3E}">
        <p14:creationId xmlns:p14="http://schemas.microsoft.com/office/powerpoint/2010/main" val="1350575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Metadata Manager</a:t>
            </a:r>
            <a:endParaRPr lang="en-US" dirty="0"/>
          </a:p>
        </p:txBody>
      </p:sp>
      <p:sp>
        <p:nvSpPr>
          <p:cNvPr id="3" name="Content Placeholder 2"/>
          <p:cNvSpPr>
            <a:spLocks noGrp="1"/>
          </p:cNvSpPr>
          <p:nvPr>
            <p:ph idx="1"/>
          </p:nvPr>
        </p:nvSpPr>
        <p:spPr/>
        <p:txBody>
          <a:bodyPr/>
          <a:lstStyle/>
          <a:p>
            <a:r>
              <a:rPr lang="en-US" dirty="0" smtClean="0"/>
              <a:t>Provides rich interface for full management of term sets and terms</a:t>
            </a:r>
          </a:p>
          <a:p>
            <a:pPr lvl="1"/>
            <a:r>
              <a:rPr lang="en-US" dirty="0" smtClean="0"/>
              <a:t>Import of term sets and terms</a:t>
            </a:r>
          </a:p>
          <a:p>
            <a:pPr lvl="1"/>
            <a:r>
              <a:rPr lang="en-US" dirty="0" smtClean="0"/>
              <a:t>Manage custom properties</a:t>
            </a:r>
          </a:p>
          <a:p>
            <a:pPr lvl="1"/>
            <a:r>
              <a:rPr lang="en-US" dirty="0" smtClean="0"/>
              <a:t>Translations &amp; synonyms</a:t>
            </a:r>
          </a:p>
          <a:p>
            <a:r>
              <a:rPr lang="en-US" dirty="0" smtClean="0"/>
              <a:t>Manage term set / term languages</a:t>
            </a:r>
          </a:p>
          <a:p>
            <a:r>
              <a:rPr lang="en-US" dirty="0" smtClean="0"/>
              <a:t>Submission policy (open / closed)</a:t>
            </a:r>
          </a:p>
          <a:p>
            <a:pPr lvl="1"/>
            <a:r>
              <a:rPr lang="en-US" dirty="0" smtClean="0"/>
              <a:t>Open means users can submit terms to the term store (when adding / editing items)</a:t>
            </a:r>
          </a:p>
          <a:p>
            <a:pPr lvl="1"/>
            <a:r>
              <a:rPr lang="en-US" dirty="0" smtClean="0"/>
              <a:t>Regardless of the policy, users can always submit keywords</a:t>
            </a:r>
          </a:p>
        </p:txBody>
      </p:sp>
    </p:spTree>
    <p:extLst>
      <p:ext uri="{BB962C8B-B14F-4D97-AF65-F5344CB8AC3E}">
        <p14:creationId xmlns:p14="http://schemas.microsoft.com/office/powerpoint/2010/main" val="3226817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Managed </a:t>
            </a:r>
            <a:r>
              <a:rPr lang="en-US" dirty="0"/>
              <a:t>Metadata Service </a:t>
            </a:r>
            <a:r>
              <a:rPr lang="en-US" dirty="0" smtClean="0"/>
              <a:t>(MMS) </a:t>
            </a:r>
            <a:r>
              <a:rPr lang="en-US" dirty="0"/>
              <a:t>Overview</a:t>
            </a:r>
          </a:p>
          <a:p>
            <a:pPr>
              <a:buFont typeface="Wingdings" panose="05000000000000000000" pitchFamily="2" charset="2"/>
              <a:buChar char="Ø"/>
            </a:pPr>
            <a:r>
              <a:rPr lang="en-US" dirty="0" smtClean="0"/>
              <a:t>Enterprise Content Types</a:t>
            </a:r>
          </a:p>
          <a:p>
            <a:r>
              <a:rPr lang="en-US" dirty="0" smtClean="0"/>
              <a:t>Creating Term Sets</a:t>
            </a:r>
          </a:p>
          <a:p>
            <a:r>
              <a:rPr lang="en-US" dirty="0" smtClean="0"/>
              <a:t>ECM Features</a:t>
            </a:r>
          </a:p>
          <a:p>
            <a:r>
              <a:rPr lang="en-US" dirty="0" smtClean="0"/>
              <a:t>eDiscovery Features</a:t>
            </a:r>
            <a:endParaRPr lang="en-US" dirty="0"/>
          </a:p>
        </p:txBody>
      </p:sp>
    </p:spTree>
    <p:extLst>
      <p:ext uri="{BB962C8B-B14F-4D97-AF65-F5344CB8AC3E}">
        <p14:creationId xmlns:p14="http://schemas.microsoft.com/office/powerpoint/2010/main" val="3111017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Content Types</a:t>
            </a:r>
            <a:endParaRPr lang="en-US" dirty="0"/>
          </a:p>
        </p:txBody>
      </p:sp>
      <p:sp>
        <p:nvSpPr>
          <p:cNvPr id="3" name="Content Placeholder 2"/>
          <p:cNvSpPr>
            <a:spLocks noGrp="1"/>
          </p:cNvSpPr>
          <p:nvPr>
            <p:ph idx="1"/>
          </p:nvPr>
        </p:nvSpPr>
        <p:spPr/>
        <p:txBody>
          <a:bodyPr>
            <a:normAutofit/>
          </a:bodyPr>
          <a:lstStyle/>
          <a:p>
            <a:r>
              <a:rPr lang="en-US" dirty="0" smtClean="0"/>
              <a:t>Content types often scoped at site level</a:t>
            </a:r>
          </a:p>
          <a:p>
            <a:pPr lvl="1"/>
            <a:r>
              <a:rPr lang="en-US" dirty="0" smtClean="0"/>
              <a:t>Cannot see the same set across site collections</a:t>
            </a:r>
          </a:p>
          <a:p>
            <a:pPr lvl="1"/>
            <a:endParaRPr lang="en-US" dirty="0" smtClean="0"/>
          </a:p>
          <a:p>
            <a:r>
              <a:rPr lang="en-US" dirty="0" smtClean="0"/>
              <a:t>MMS allows syndication of “enterprise” content types </a:t>
            </a:r>
          </a:p>
          <a:p>
            <a:pPr lvl="1"/>
            <a:r>
              <a:rPr lang="en-US" dirty="0" smtClean="0"/>
              <a:t>Define one site collection as the content type hub</a:t>
            </a:r>
          </a:p>
          <a:p>
            <a:pPr lvl="1"/>
            <a:r>
              <a:rPr lang="en-US" dirty="0" smtClean="0"/>
              <a:t>Enterprise content types are read only in sites</a:t>
            </a:r>
          </a:p>
          <a:p>
            <a:pPr lvl="1"/>
            <a:r>
              <a:rPr lang="en-US" dirty="0" smtClean="0"/>
              <a:t>Sites can have enterprise and local content types in sites</a:t>
            </a:r>
          </a:p>
          <a:p>
            <a:pPr lvl="1"/>
            <a:r>
              <a:rPr lang="en-US" dirty="0" smtClean="0"/>
              <a:t>Local content types can inherit from enterprise content types</a:t>
            </a:r>
            <a:endParaRPr lang="en-US" dirty="0"/>
          </a:p>
        </p:txBody>
      </p:sp>
    </p:spTree>
    <p:extLst>
      <p:ext uri="{BB962C8B-B14F-4D97-AF65-F5344CB8AC3E}">
        <p14:creationId xmlns:p14="http://schemas.microsoft.com/office/powerpoint/2010/main" val="1601510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Managed </a:t>
            </a:r>
            <a:r>
              <a:rPr lang="en-US" dirty="0"/>
              <a:t>Metadata Service </a:t>
            </a:r>
            <a:r>
              <a:rPr lang="en-US" dirty="0" smtClean="0"/>
              <a:t>(MMS) </a:t>
            </a:r>
            <a:r>
              <a:rPr lang="en-US" dirty="0"/>
              <a:t>Overview</a:t>
            </a:r>
          </a:p>
          <a:p>
            <a:pPr>
              <a:buFont typeface="Wingdings" panose="05000000000000000000" pitchFamily="2" charset="2"/>
              <a:buChar char="ü"/>
            </a:pPr>
            <a:r>
              <a:rPr lang="en-US" dirty="0" smtClean="0"/>
              <a:t>Enterprise Content Types</a:t>
            </a:r>
          </a:p>
          <a:p>
            <a:pPr>
              <a:buFont typeface="Wingdings" panose="05000000000000000000" pitchFamily="2" charset="2"/>
              <a:buChar char="Ø"/>
            </a:pPr>
            <a:r>
              <a:rPr lang="en-US" dirty="0" smtClean="0"/>
              <a:t>Creating Term Sets</a:t>
            </a:r>
          </a:p>
          <a:p>
            <a:r>
              <a:rPr lang="en-US" dirty="0" smtClean="0"/>
              <a:t>ECM Features</a:t>
            </a:r>
          </a:p>
          <a:p>
            <a:r>
              <a:rPr lang="en-US" dirty="0" smtClean="0"/>
              <a:t>eDiscovery Features</a:t>
            </a:r>
            <a:endParaRPr lang="en-US" dirty="0"/>
          </a:p>
        </p:txBody>
      </p:sp>
    </p:spTree>
    <p:extLst>
      <p:ext uri="{BB962C8B-B14F-4D97-AF65-F5344CB8AC3E}">
        <p14:creationId xmlns:p14="http://schemas.microsoft.com/office/powerpoint/2010/main" val="811792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Term Store</a:t>
            </a:r>
            <a:endParaRPr lang="en-US" dirty="0"/>
          </a:p>
        </p:txBody>
      </p:sp>
      <p:sp>
        <p:nvSpPr>
          <p:cNvPr id="3" name="Content Placeholder 2"/>
          <p:cNvSpPr>
            <a:spLocks noGrp="1"/>
          </p:cNvSpPr>
          <p:nvPr>
            <p:ph idx="1"/>
          </p:nvPr>
        </p:nvSpPr>
        <p:spPr/>
        <p:txBody>
          <a:bodyPr/>
          <a:lstStyle/>
          <a:p>
            <a:r>
              <a:rPr lang="en-US" dirty="0" smtClean="0"/>
              <a:t>MMS built on top of term store database</a:t>
            </a:r>
          </a:p>
          <a:p>
            <a:pPr lvl="1"/>
            <a:r>
              <a:rPr lang="en-US" dirty="0" smtClean="0"/>
              <a:t>Tracks metadata used to tag items and documents</a:t>
            </a:r>
          </a:p>
          <a:p>
            <a:pPr lvl="1"/>
            <a:r>
              <a:rPr lang="en-US" dirty="0" smtClean="0"/>
              <a:t>Administrators create the metadata</a:t>
            </a:r>
          </a:p>
          <a:p>
            <a:pPr lvl="1"/>
            <a:r>
              <a:rPr lang="en-US" dirty="0" smtClean="0"/>
              <a:t>Users apply metadata by tagging items and documents</a:t>
            </a:r>
          </a:p>
          <a:p>
            <a:pPr lvl="1"/>
            <a:endParaRPr lang="en-US" dirty="0"/>
          </a:p>
          <a:p>
            <a:r>
              <a:rPr lang="en-US" dirty="0" smtClean="0"/>
              <a:t>Structure of managed metadata</a:t>
            </a:r>
          </a:p>
          <a:p>
            <a:pPr lvl="1"/>
            <a:r>
              <a:rPr lang="en-US" dirty="0" smtClean="0"/>
              <a:t>Group</a:t>
            </a:r>
          </a:p>
          <a:p>
            <a:pPr lvl="1"/>
            <a:r>
              <a:rPr lang="en-US" dirty="0" smtClean="0"/>
              <a:t>Term set</a:t>
            </a:r>
          </a:p>
          <a:p>
            <a:pPr lvl="1"/>
            <a:r>
              <a:rPr lang="en-US" dirty="0"/>
              <a:t>T</a:t>
            </a:r>
            <a:r>
              <a:rPr lang="en-US" dirty="0" smtClean="0"/>
              <a:t>erm</a:t>
            </a:r>
          </a:p>
        </p:txBody>
      </p:sp>
    </p:spTree>
    <p:extLst>
      <p:ext uri="{BB962C8B-B14F-4D97-AF65-F5344CB8AC3E}">
        <p14:creationId xmlns:p14="http://schemas.microsoft.com/office/powerpoint/2010/main" val="427418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Taxonomy</a:t>
            </a:r>
            <a:endParaRPr lang="en-US" dirty="0"/>
          </a:p>
        </p:txBody>
      </p:sp>
      <p:sp>
        <p:nvSpPr>
          <p:cNvPr id="3" name="Content Placeholder 2"/>
          <p:cNvSpPr>
            <a:spLocks noGrp="1"/>
          </p:cNvSpPr>
          <p:nvPr>
            <p:ph idx="1"/>
          </p:nvPr>
        </p:nvSpPr>
        <p:spPr/>
        <p:txBody>
          <a:bodyPr/>
          <a:lstStyle/>
          <a:p>
            <a:r>
              <a:rPr lang="en-US" dirty="0" smtClean="0"/>
              <a:t>Steps to creating a taxonomy</a:t>
            </a:r>
          </a:p>
          <a:p>
            <a:pPr lvl="1"/>
            <a:r>
              <a:rPr lang="en-US" dirty="0" smtClean="0"/>
              <a:t>Create a new group</a:t>
            </a:r>
          </a:p>
          <a:p>
            <a:pPr lvl="1"/>
            <a:r>
              <a:rPr lang="en-US" dirty="0" smtClean="0"/>
              <a:t>Create a new term set</a:t>
            </a:r>
          </a:p>
          <a:p>
            <a:pPr lvl="1"/>
            <a:r>
              <a:rPr lang="en-US" dirty="0" smtClean="0"/>
              <a:t>Create top-level terms</a:t>
            </a:r>
          </a:p>
          <a:p>
            <a:pPr lvl="1"/>
            <a:r>
              <a:rPr lang="en-US" dirty="0" smtClean="0"/>
              <a:t>Create hierarchy of child terms</a:t>
            </a:r>
            <a:endParaRPr lang="en-US" dirty="0"/>
          </a:p>
        </p:txBody>
      </p:sp>
    </p:spTree>
    <p:extLst>
      <p:ext uri="{BB962C8B-B14F-4D97-AF65-F5344CB8AC3E}">
        <p14:creationId xmlns:p14="http://schemas.microsoft.com/office/powerpoint/2010/main" val="521022900"/>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www.w3.org/XML/1998/namespace"/>
    <ds:schemaRef ds:uri="http://schemas.microsoft.com/office/infopath/2007/PartnerControls"/>
    <ds:schemaRef ds:uri="http://purl.org/dc/terms/"/>
    <ds:schemaRef ds:uri="http://purl.org/dc/dcmitype/"/>
    <ds:schemaRef ds:uri="http://schemas.microsoft.com/office/2006/metadata/properties"/>
    <ds:schemaRef ds:uri="http://schemas.openxmlformats.org/package/2006/metadata/core-properties"/>
    <ds:schemaRef ds:uri="http://purl.org/dc/elements/1.1/"/>
    <ds:schemaRef ds:uri="http://schemas.microsoft.com/office/2006/documentManagement/type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2360</TotalTime>
  <Words>2994</Words>
  <Application>Microsoft Office PowerPoint</Application>
  <PresentationFormat>On-screen Show (4:3)</PresentationFormat>
  <Paragraphs>409</Paragraphs>
  <Slides>36</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Black</vt:lpstr>
      <vt:lpstr>Calibri</vt:lpstr>
      <vt:lpstr>Lucida Console</vt:lpstr>
      <vt:lpstr>Segoe UI</vt:lpstr>
      <vt:lpstr>Wingdings</vt:lpstr>
      <vt:lpstr>CPT Course Module</vt:lpstr>
      <vt:lpstr>The Managed Metadata Service</vt:lpstr>
      <vt:lpstr>Agenda</vt:lpstr>
      <vt:lpstr>Managed Metadata Service</vt:lpstr>
      <vt:lpstr>Metadata Manager</vt:lpstr>
      <vt:lpstr>Agenda</vt:lpstr>
      <vt:lpstr>Enterprise Content Types</vt:lpstr>
      <vt:lpstr>Agenda</vt:lpstr>
      <vt:lpstr>The Term Store</vt:lpstr>
      <vt:lpstr>Creating a Taxonomy</vt:lpstr>
      <vt:lpstr>Managed Metadata Improvements</vt:lpstr>
      <vt:lpstr>Enterprise Metadata Management</vt:lpstr>
      <vt:lpstr>Term Store Manager Improvements</vt:lpstr>
      <vt:lpstr>Cross SPSite Access to Private Local SPSite Groups</vt:lpstr>
      <vt:lpstr>Multilingual Support Improvements</vt:lpstr>
      <vt:lpstr>Shared and Local Properties</vt:lpstr>
      <vt:lpstr>Agenda</vt:lpstr>
      <vt:lpstr>ECM Features Overview</vt:lpstr>
      <vt:lpstr>Document Sets</vt:lpstr>
      <vt:lpstr>Document Sets</vt:lpstr>
      <vt:lpstr>Document Sets – Templates, Versioning</vt:lpstr>
      <vt:lpstr>Document Sets - Workflow</vt:lpstr>
      <vt:lpstr>Document Sets</vt:lpstr>
      <vt:lpstr>In-Place Records Management</vt:lpstr>
      <vt:lpstr>In-Place Records Management</vt:lpstr>
      <vt:lpstr>Records Center Sites</vt:lpstr>
      <vt:lpstr>Unique Document ID Service</vt:lpstr>
      <vt:lpstr>Content Organizer</vt:lpstr>
      <vt:lpstr>Content Organizer</vt:lpstr>
      <vt:lpstr>Agenda</vt:lpstr>
      <vt:lpstr>eDiscovery</vt:lpstr>
      <vt:lpstr>eDiscovery Process</vt:lpstr>
      <vt:lpstr>Centralize Management</vt:lpstr>
      <vt:lpstr>Add, Manage &amp; Export Discovery Sets</vt:lpstr>
      <vt:lpstr>Site Based Compliance &amp; Preservation</vt:lpstr>
      <vt:lpstr>Site Mailbox: Exchange &amp; SharePoint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Managed Metadata Service</dc:title>
  <dc:creator>Windows User</dc:creator>
  <cp:lastModifiedBy>Matthew McDermott</cp:lastModifiedBy>
  <cp:revision>91</cp:revision>
  <dcterms:created xsi:type="dcterms:W3CDTF">2012-07-07T16:44:54Z</dcterms:created>
  <dcterms:modified xsi:type="dcterms:W3CDTF">2014-03-18T21:10:27Z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