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4"/>
  </p:notesMasterIdLst>
  <p:handoutMasterIdLst>
    <p:handoutMasterId r:id="rId35"/>
  </p:handoutMasterIdLst>
  <p:sldIdLst>
    <p:sldId id="279" r:id="rId6"/>
    <p:sldId id="280" r:id="rId7"/>
    <p:sldId id="282" r:id="rId8"/>
    <p:sldId id="284" r:id="rId9"/>
    <p:sldId id="285" r:id="rId10"/>
    <p:sldId id="314" r:id="rId11"/>
    <p:sldId id="319" r:id="rId12"/>
    <p:sldId id="315" r:id="rId13"/>
    <p:sldId id="286" r:id="rId14"/>
    <p:sldId id="287" r:id="rId15"/>
    <p:sldId id="288" r:id="rId16"/>
    <p:sldId id="316" r:id="rId17"/>
    <p:sldId id="306" r:id="rId18"/>
    <p:sldId id="289" r:id="rId19"/>
    <p:sldId id="317" r:id="rId20"/>
    <p:sldId id="290" r:id="rId21"/>
    <p:sldId id="291" r:id="rId22"/>
    <p:sldId id="292" r:id="rId23"/>
    <p:sldId id="318" r:id="rId24"/>
    <p:sldId id="295" r:id="rId25"/>
    <p:sldId id="320" r:id="rId26"/>
    <p:sldId id="321" r:id="rId27"/>
    <p:sldId id="322" r:id="rId28"/>
    <p:sldId id="323" r:id="rId29"/>
    <p:sldId id="312" r:id="rId30"/>
    <p:sldId id="313" r:id="rId31"/>
    <p:sldId id="325" r:id="rId32"/>
    <p:sldId id="324" r:id="rId3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Connell" initials="AC" lastIdx="8" clrIdx="0">
    <p:extLst>
      <p:ext uri="{19B8F6BF-5375-455C-9EA6-DF929625EA0E}">
        <p15:presenceInfo xmlns:p15="http://schemas.microsoft.com/office/powerpoint/2012/main" userId="bdded38f29ae68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92" autoAdjust="0"/>
    <p:restoredTop sz="85731" autoAdjust="0"/>
  </p:normalViewPr>
  <p:slideViewPr>
    <p:cSldViewPr>
      <p:cViewPr varScale="1">
        <p:scale>
          <a:sx n="96" d="100"/>
          <a:sy n="96" d="100"/>
        </p:scale>
        <p:origin x="1728" y="8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806"/>
    </p:cViewPr>
  </p:sorterViewPr>
  <p:notesViewPr>
    <p:cSldViewPr>
      <p:cViewPr varScale="1">
        <p:scale>
          <a:sx n="67" d="100"/>
          <a:sy n="67" d="100"/>
        </p:scale>
        <p:origin x="273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2012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module covers the essential strategies required for backing up and restoring content in and across SharePoint 2013 farms. The discussion begins with versioning and the Recycle Bin. Then you will learn to back up and restore site collections, Content Databases and entire farms using Windows PowerShell scripts and by hand through Central Administration. The modules conclude with a discussion of how to prepare for disaster recovery so that you can restore a SharePoint 2013 farm in the event of catastrophic server failure.</a:t>
            </a: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Planning for Backup, Restore and Disaster Recovery</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14-</a:t>
            </a:r>
            <a:fld id="{073E6628-0705-4E34-90AA-D61A964D0AFD}" type="slidenum">
              <a:rPr lang="en-US" smtClean="0"/>
              <a:pPr/>
              <a:t>14</a:t>
            </a:fld>
            <a:endParaRPr lang="en-US" dirty="0"/>
          </a:p>
        </p:txBody>
      </p:sp>
    </p:spTree>
    <p:extLst>
      <p:ext uri="{BB962C8B-B14F-4D97-AF65-F5344CB8AC3E}">
        <p14:creationId xmlns:p14="http://schemas.microsoft.com/office/powerpoint/2010/main" val="3261536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15</a:t>
            </a:fld>
            <a:endParaRPr lang="en-US" dirty="0"/>
          </a:p>
        </p:txBody>
      </p:sp>
    </p:spTree>
    <p:extLst>
      <p:ext uri="{BB962C8B-B14F-4D97-AF65-F5344CB8AC3E}">
        <p14:creationId xmlns:p14="http://schemas.microsoft.com/office/powerpoint/2010/main" val="714175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Planning for Backup, Restore and Disaster Recovery</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14-</a:t>
            </a:r>
            <a:fld id="{073E6628-0705-4E34-90AA-D61A964D0AFD}" type="slidenum">
              <a:rPr lang="en-US" smtClean="0"/>
              <a:pPr/>
              <a:t>16</a:t>
            </a:fld>
            <a:endParaRPr lang="en-US" dirty="0"/>
          </a:p>
        </p:txBody>
      </p:sp>
    </p:spTree>
    <p:extLst>
      <p:ext uri="{BB962C8B-B14F-4D97-AF65-F5344CB8AC3E}">
        <p14:creationId xmlns:p14="http://schemas.microsoft.com/office/powerpoint/2010/main" val="1136891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None of this is covered by Central Admin backups</a:t>
            </a:r>
          </a:p>
          <a:p>
            <a:pPr lvl="1"/>
            <a:r>
              <a:rPr lang="en-US" sz="1000" b="1" dirty="0" smtClean="0">
                <a:latin typeface="Lucida Console" pitchFamily="49" charset="0"/>
              </a:rPr>
              <a:t>%</a:t>
            </a:r>
            <a:r>
              <a:rPr lang="en-US" sz="1000" b="1" dirty="0" err="1" smtClean="0">
                <a:latin typeface="Lucida Console" pitchFamily="49" charset="0"/>
              </a:rPr>
              <a:t>windir</a:t>
            </a:r>
            <a:r>
              <a:rPr lang="en-US" sz="1000" b="1" dirty="0" smtClean="0">
                <a:latin typeface="Lucida Console" pitchFamily="49" charset="0"/>
              </a:rPr>
              <a:t>%\system32\</a:t>
            </a:r>
            <a:r>
              <a:rPr lang="en-US" sz="1000" b="1" dirty="0" err="1" smtClean="0">
                <a:latin typeface="Lucida Console" pitchFamily="49" charset="0"/>
              </a:rPr>
              <a:t>inetsrv</a:t>
            </a:r>
            <a:r>
              <a:rPr lang="en-US" sz="1000" b="1" dirty="0" smtClean="0">
                <a:latin typeface="Lucida Console" pitchFamily="49" charset="0"/>
              </a:rPr>
              <a:t>\appcmd.exe add backup "My Backup Name"</a:t>
            </a:r>
          </a:p>
          <a:p>
            <a:pPr lvl="1"/>
            <a:endParaRPr lang="en-US" sz="1000" b="1" dirty="0" smtClean="0">
              <a:latin typeface="Lucida Console" pitchFamily="49" charset="0"/>
            </a:endParaRPr>
          </a:p>
          <a:p>
            <a:pPr lvl="1"/>
            <a:r>
              <a:rPr lang="en-US" sz="1000" b="1" dirty="0" smtClean="0">
                <a:latin typeface="Lucida Console" pitchFamily="49" charset="0"/>
              </a:rPr>
              <a:t>%</a:t>
            </a:r>
            <a:r>
              <a:rPr lang="en-US" sz="1000" b="1" dirty="0" err="1" smtClean="0">
                <a:latin typeface="Lucida Console" pitchFamily="49" charset="0"/>
              </a:rPr>
              <a:t>windir</a:t>
            </a:r>
            <a:r>
              <a:rPr lang="en-US" sz="1000" b="1" dirty="0" smtClean="0">
                <a:latin typeface="Lucida Console" pitchFamily="49" charset="0"/>
              </a:rPr>
              <a:t>%\system32\</a:t>
            </a:r>
            <a:r>
              <a:rPr lang="en-US" sz="1000" b="1" dirty="0" err="1" smtClean="0">
                <a:latin typeface="Lucida Console" pitchFamily="49" charset="0"/>
              </a:rPr>
              <a:t>inetsrv</a:t>
            </a:r>
            <a:r>
              <a:rPr lang="en-US" sz="1000" b="1" dirty="0" smtClean="0">
                <a:latin typeface="Lucida Console" pitchFamily="49" charset="0"/>
              </a:rPr>
              <a:t>\appcmd.exe restore backup "My Backup Name“</a:t>
            </a:r>
          </a:p>
          <a:p>
            <a:pPr lvl="1"/>
            <a:endParaRPr lang="en-US" sz="1000" b="1" dirty="0" smtClean="0">
              <a:latin typeface="Lucida Console" pitchFamily="49" charset="0"/>
            </a:endParaRPr>
          </a:p>
          <a:p>
            <a:pPr lvl="1"/>
            <a:r>
              <a:rPr lang="en-US" sz="1000" b="1" dirty="0" smtClean="0">
                <a:latin typeface="Lucida Console" pitchFamily="49" charset="0"/>
              </a:rPr>
              <a:t>%</a:t>
            </a:r>
            <a:r>
              <a:rPr lang="en-US" sz="1000" b="1" dirty="0" err="1" smtClean="0">
                <a:latin typeface="Lucida Console" pitchFamily="49" charset="0"/>
              </a:rPr>
              <a:t>windir</a:t>
            </a:r>
            <a:r>
              <a:rPr lang="en-US" sz="1000" b="1" dirty="0" smtClean="0">
                <a:latin typeface="Lucida Console" pitchFamily="49" charset="0"/>
              </a:rPr>
              <a:t>%\system32\</a:t>
            </a:r>
            <a:r>
              <a:rPr lang="en-US" sz="1000" b="1" dirty="0" err="1" smtClean="0">
                <a:latin typeface="Lucida Console" pitchFamily="49" charset="0"/>
              </a:rPr>
              <a:t>inetsrv</a:t>
            </a:r>
            <a:r>
              <a:rPr lang="en-US" sz="1000" b="1" dirty="0" smtClean="0">
                <a:latin typeface="Lucida Console" pitchFamily="49" charset="0"/>
              </a:rPr>
              <a:t>\history</a:t>
            </a:r>
          </a:p>
          <a:p>
            <a:endParaRPr lang="en-US" dirty="0" smtClean="0"/>
          </a:p>
          <a:p>
            <a:endParaRPr lang="en-US" dirty="0" smtClean="0"/>
          </a:p>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Planning for Backup, Restore and Disaster Recovery</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14-</a:t>
            </a:r>
            <a:fld id="{073E6628-0705-4E34-90AA-D61A964D0AFD}" type="slidenum">
              <a:rPr lang="en-US" smtClean="0"/>
              <a:pPr/>
              <a:t>17</a:t>
            </a:fld>
            <a:endParaRPr lang="en-US" dirty="0"/>
          </a:p>
        </p:txBody>
      </p:sp>
    </p:spTree>
    <p:extLst>
      <p:ext uri="{BB962C8B-B14F-4D97-AF65-F5344CB8AC3E}">
        <p14:creationId xmlns:p14="http://schemas.microsoft.com/office/powerpoint/2010/main" val="1676026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Farm level backups are nearly identical to SharePoint 2007 backups</a:t>
            </a:r>
          </a:p>
          <a:p>
            <a:endParaRPr lang="en-US" dirty="0" smtClean="0"/>
          </a:p>
          <a:p>
            <a:r>
              <a:rPr lang="en-US" dirty="0" smtClean="0"/>
              <a:t>Databases are dumped from SQL server, so SQL server and service</a:t>
            </a:r>
            <a:r>
              <a:rPr lang="en-US" baseline="0" dirty="0" smtClean="0"/>
              <a:t> account must have access to the backup location.</a:t>
            </a:r>
          </a:p>
          <a:p>
            <a:r>
              <a:rPr lang="en-US" baseline="0" dirty="0" smtClean="0"/>
              <a:t>They can be restored directly in SQL without SharePoint</a:t>
            </a:r>
          </a:p>
          <a:p>
            <a:r>
              <a:rPr lang="en-US" baseline="0" dirty="0" err="1" smtClean="0"/>
              <a:t>Config</a:t>
            </a:r>
            <a:r>
              <a:rPr lang="en-US" baseline="0" dirty="0" smtClean="0"/>
              <a:t> only backups allow you to reproduce farm, or backup farm </a:t>
            </a:r>
            <a:r>
              <a:rPr lang="en-US" baseline="0" dirty="0" err="1" smtClean="0"/>
              <a:t>config</a:t>
            </a:r>
            <a:r>
              <a:rPr lang="en-US" baseline="0" dirty="0" smtClean="0"/>
              <a:t> if databases are backed up somewhere else.</a:t>
            </a:r>
          </a:p>
          <a:p>
            <a:r>
              <a:rPr lang="en-US" baseline="0" dirty="0" smtClean="0"/>
              <a:t>Can replicate functionality in PowerShell with Backup-</a:t>
            </a:r>
            <a:r>
              <a:rPr lang="en-US" baseline="0" dirty="0" err="1" smtClean="0"/>
              <a:t>SPFarm</a:t>
            </a:r>
            <a:r>
              <a:rPr lang="en-US" baseline="0" dirty="0" smtClean="0"/>
              <a:t> or </a:t>
            </a:r>
            <a:r>
              <a:rPr lang="en-US" baseline="0" dirty="0" err="1" smtClean="0"/>
              <a:t>stsadm</a:t>
            </a:r>
            <a:r>
              <a:rPr lang="en-US" baseline="0" dirty="0" smtClean="0"/>
              <a:t> –o backup</a:t>
            </a:r>
          </a:p>
          <a:p>
            <a:r>
              <a:rPr lang="en-US" baseline="0" dirty="0" smtClean="0"/>
              <a:t>Backup-</a:t>
            </a:r>
            <a:r>
              <a:rPr lang="en-US" baseline="0" dirty="0" err="1" smtClean="0"/>
              <a:t>SPConfigurationDatabase</a:t>
            </a:r>
            <a:r>
              <a:rPr lang="en-US" baseline="0" dirty="0" smtClean="0"/>
              <a:t> lets you back up a </a:t>
            </a:r>
            <a:r>
              <a:rPr lang="en-US" baseline="0" dirty="0" err="1" smtClean="0"/>
              <a:t>ConfigDB</a:t>
            </a:r>
            <a:r>
              <a:rPr lang="en-US" baseline="0" dirty="0" smtClean="0"/>
              <a:t> that is in SQL, but is not currently used by SharePoint</a:t>
            </a:r>
          </a:p>
          <a:p>
            <a:r>
              <a:rPr lang="en-US" baseline="0" dirty="0" smtClean="0"/>
              <a:t>Use Restore-</a:t>
            </a:r>
            <a:r>
              <a:rPr lang="en-US" baseline="0" dirty="0" err="1" smtClean="0"/>
              <a:t>SPFarm</a:t>
            </a:r>
            <a:r>
              <a:rPr lang="en-US" baseline="0" dirty="0" smtClean="0"/>
              <a:t> to restore</a:t>
            </a:r>
          </a:p>
          <a:p>
            <a:endParaRPr lang="en-US" dirty="0" smtClean="0"/>
          </a:p>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Planning for Backup, Restore and Disaster Recovery</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14-</a:t>
            </a:r>
            <a:fld id="{073E6628-0705-4E34-90AA-D61A964D0AFD}" type="slidenum">
              <a:rPr lang="en-US" smtClean="0"/>
              <a:pPr/>
              <a:t>18</a:t>
            </a:fld>
            <a:endParaRPr lang="en-US" dirty="0"/>
          </a:p>
        </p:txBody>
      </p:sp>
    </p:spTree>
    <p:extLst>
      <p:ext uri="{BB962C8B-B14F-4D97-AF65-F5344CB8AC3E}">
        <p14:creationId xmlns:p14="http://schemas.microsoft.com/office/powerpoint/2010/main" val="3552332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19</a:t>
            </a:fld>
            <a:endParaRPr lang="en-US" dirty="0"/>
          </a:p>
        </p:txBody>
      </p:sp>
    </p:spTree>
    <p:extLst>
      <p:ext uri="{BB962C8B-B14F-4D97-AF65-F5344CB8AC3E}">
        <p14:creationId xmlns:p14="http://schemas.microsoft.com/office/powerpoint/2010/main" val="3137673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SharePoint databases support a failover instance</a:t>
            </a:r>
          </a:p>
          <a:p>
            <a:r>
              <a:rPr lang="en-US" dirty="0" smtClean="0"/>
              <a:t>Mirrored</a:t>
            </a:r>
            <a:r>
              <a:rPr lang="en-US" baseline="0" dirty="0" smtClean="0"/>
              <a:t> databases must be configured in SQL, SharePoint does not set this up</a:t>
            </a:r>
          </a:p>
          <a:p>
            <a:endParaRPr lang="en-US" dirty="0" smtClean="0"/>
          </a:p>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Planning for Backup, Restore and Disaster Recovery</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dirty="0"/>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dirty="0"/>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dirty="0" smtClean="0"/>
              <a:t>14-</a:t>
            </a:r>
            <a:fld id="{073E6628-0705-4E34-90AA-D61A964D0AFD}" type="slidenum">
              <a:rPr lang="en-US" smtClean="0"/>
              <a:pPr/>
              <a:t>20</a:t>
            </a:fld>
            <a:endParaRPr lang="en-US" dirty="0"/>
          </a:p>
        </p:txBody>
      </p:sp>
    </p:spTree>
    <p:extLst>
      <p:ext uri="{BB962C8B-B14F-4D97-AF65-F5344CB8AC3E}">
        <p14:creationId xmlns:p14="http://schemas.microsoft.com/office/powerpoint/2010/main" val="2647525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4404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37248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28</a:t>
            </a:fld>
            <a:endParaRPr lang="en-US" dirty="0"/>
          </a:p>
        </p:txBody>
      </p:sp>
    </p:spTree>
    <p:extLst>
      <p:ext uri="{BB962C8B-B14F-4D97-AF65-F5344CB8AC3E}">
        <p14:creationId xmlns:p14="http://schemas.microsoft.com/office/powerpoint/2010/main" val="3708698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dirty="0"/>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dirty="0"/>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dirty="0" smtClean="0"/>
              <a:t>02-</a:t>
            </a:r>
            <a:fld id="{073E6628-0705-4E34-90AA-D61A964D0AFD}" type="slidenum">
              <a:rPr lang="en-US" smtClean="0"/>
              <a:pPr/>
              <a:t>2</a:t>
            </a:fld>
            <a:endParaRPr lang="en-US" dirty="0"/>
          </a:p>
        </p:txBody>
      </p:sp>
    </p:spTree>
    <p:extLst>
      <p:ext uri="{BB962C8B-B14F-4D97-AF65-F5344CB8AC3E}">
        <p14:creationId xmlns:p14="http://schemas.microsoft.com/office/powerpoint/2010/main" val="1348290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583430"/>
          </a:xfrm>
        </p:spPr>
        <p:txBody>
          <a:bodyPr>
            <a:noAutofit/>
          </a:bodyPr>
          <a:lstStyle/>
          <a:p>
            <a:r>
              <a:rPr lang="en-US" sz="1050" dirty="0" smtClean="0"/>
              <a:t>There are three legs to “Disaster Recovery.” Knowing which</a:t>
            </a:r>
            <a:r>
              <a:rPr lang="en-US" sz="1050" baseline="0" dirty="0" smtClean="0"/>
              <a:t> disaster you are trying to protect against helps you decide what is the best way to do it</a:t>
            </a:r>
          </a:p>
          <a:p>
            <a:r>
              <a:rPr lang="en-US" sz="1050" b="1" dirty="0" smtClean="0"/>
              <a:t>Content</a:t>
            </a:r>
            <a:r>
              <a:rPr lang="en-US" sz="1050" b="1" baseline="0" dirty="0" smtClean="0"/>
              <a:t>Recovery </a:t>
            </a:r>
            <a:r>
              <a:rPr lang="en-US" sz="1050" baseline="0" dirty="0" smtClean="0"/>
              <a:t>– Content recovery generally is the less serious when talking about DR.  In most cases if documents are lost there not really gone.  Recycle Bin is your best friend here.   If you have a third party backup solution such as </a:t>
            </a:r>
            <a:r>
              <a:rPr lang="en-US" sz="1050" baseline="0" dirty="0" err="1" smtClean="0"/>
              <a:t>AvePoint</a:t>
            </a:r>
            <a:r>
              <a:rPr lang="en-US" sz="1050" baseline="0" dirty="0" smtClean="0"/>
              <a:t> or Quest you can also get Item level restores of content.  </a:t>
            </a:r>
          </a:p>
          <a:p>
            <a:r>
              <a:rPr lang="en-US" sz="1050" b="1" baseline="0" dirty="0" smtClean="0"/>
              <a:t>Disaster Recovery </a:t>
            </a:r>
            <a:r>
              <a:rPr lang="en-US" sz="1050" baseline="0" dirty="0" smtClean="0"/>
              <a:t>-  So this is the big one.  Your not already planning for High Availability and a Server or Servers take a plunge.. Or worse yet your entire Data Center goes down.  How do we fix this?</a:t>
            </a:r>
          </a:p>
          <a:p>
            <a:r>
              <a:rPr lang="en-US" sz="1050" baseline="0" dirty="0" smtClean="0"/>
              <a:t>Alternate </a:t>
            </a:r>
            <a:r>
              <a:rPr lang="en-US" sz="1050" baseline="0" dirty="0" err="1" smtClean="0"/>
              <a:t>DataCenter</a:t>
            </a:r>
            <a:r>
              <a:rPr lang="en-US" sz="1050" baseline="0" dirty="0" smtClean="0"/>
              <a:t> synchronization via Log Shipping is one method.  You have a stand by farm in a remote location and with Log Shipping you can easily recover simply by flipping a switch  (Change some environmental Variables i.e. DNS Headers / IP Info)  </a:t>
            </a:r>
          </a:p>
          <a:p>
            <a:r>
              <a:rPr lang="en-US" sz="1050" baseline="0" dirty="0" smtClean="0"/>
              <a:t>DB Mirroring is another common method where an exact duplicate of your Content DB’s are propagated to another environment. </a:t>
            </a:r>
          </a:p>
          <a:p>
            <a:r>
              <a:rPr lang="en-US" sz="1050" baseline="0" dirty="0" smtClean="0"/>
              <a:t>These methods can be Network Resource Intensive so plan for adequate pipe here</a:t>
            </a:r>
          </a:p>
          <a:p>
            <a:r>
              <a:rPr lang="en-US" sz="1050" baseline="0" dirty="0" smtClean="0"/>
              <a:t>Third Party – NeverFail is a decent pick.  It basically will take a mirror image of your environment and run simultaneously on your recovery Farm.   Once users are redirected they probably wont even know that a problem exists.   Good tool to keep upper management off your back</a:t>
            </a:r>
          </a:p>
          <a:p>
            <a:r>
              <a:rPr lang="en-US" sz="1050" b="1" dirty="0" smtClean="0"/>
              <a:t>High Availability or HA – </a:t>
            </a:r>
            <a:r>
              <a:rPr lang="en-US" sz="1050" b="0" dirty="0" smtClean="0"/>
              <a:t>So</a:t>
            </a:r>
            <a:r>
              <a:rPr lang="en-US" sz="1050" b="0" baseline="0" dirty="0" smtClean="0"/>
              <a:t> HA in a simple explanation means… expect problems and plan for uptime.   We can do this by doubling up on the servers so that if one goes down… we should still be up and users can go about there business.   Classic example of this is to place 2 Web Front Ends in your farm… Going deeper we can also make HA the bulk of the Application tier environment.   Have a look at the new Search Architecture as an example.  Even the Crawler (Index) can fit in here…. Lets not forget SQL which can be Clustered and Mirrored.  </a:t>
            </a:r>
            <a:endParaRPr lang="en-US" sz="1050" b="1"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Planning for Backup, Restore and Disaster Recovery</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14-</a:t>
            </a:r>
            <a:fld id="{073E6628-0705-4E34-90AA-D61A964D0AFD}" type="slidenum">
              <a:rPr lang="en-US" smtClean="0"/>
              <a:pPr/>
              <a:t>3</a:t>
            </a:fld>
            <a:endParaRPr lang="en-US" dirty="0"/>
          </a:p>
        </p:txBody>
      </p:sp>
    </p:spTree>
    <p:extLst>
      <p:ext uri="{BB962C8B-B14F-4D97-AF65-F5344CB8AC3E}">
        <p14:creationId xmlns:p14="http://schemas.microsoft.com/office/powerpoint/2010/main" val="3411260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Take</a:t>
            </a:r>
            <a:r>
              <a:rPr lang="en-US" baseline="0" dirty="0" smtClean="0"/>
              <a:t>s a lot of space because of full versions. If you restore to a previous version, it’s added as a new version.</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Planning for Backup, Restore and Disaster Recovery</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14-</a:t>
            </a:r>
            <a:fld id="{073E6628-0705-4E34-90AA-D61A964D0AFD}" type="slidenum">
              <a:rPr lang="en-US" smtClean="0"/>
              <a:pPr/>
              <a:t>4</a:t>
            </a:fld>
            <a:endParaRPr lang="en-US" dirty="0"/>
          </a:p>
        </p:txBody>
      </p:sp>
    </p:spTree>
    <p:extLst>
      <p:ext uri="{BB962C8B-B14F-4D97-AF65-F5344CB8AC3E}">
        <p14:creationId xmlns:p14="http://schemas.microsoft.com/office/powerpoint/2010/main" val="800301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Since this is a Central Admin setting, it can only be managed by IT.</a:t>
            </a:r>
            <a:r>
              <a:rPr lang="en-US" baseline="0" dirty="0" smtClean="0"/>
              <a:t>  It is scoped at the web application level. Essentially the same as SharePoint 2007 was.</a:t>
            </a:r>
          </a:p>
          <a:p>
            <a:r>
              <a:rPr lang="en-US" dirty="0" smtClean="0">
                <a:effectLst/>
              </a:rPr>
              <a:t>Get-</a:t>
            </a:r>
            <a:r>
              <a:rPr lang="en-US" dirty="0" err="1" smtClean="0">
                <a:effectLst/>
              </a:rPr>
              <a:t>SPDeletedSite</a:t>
            </a:r>
            <a:endParaRPr lang="en-US" dirty="0" smtClean="0">
              <a:effectLst/>
            </a:endParaRPr>
          </a:p>
          <a:p>
            <a:r>
              <a:rPr lang="en-US" dirty="0" smtClean="0">
                <a:effectLst/>
              </a:rPr>
              <a:t>Restore-</a:t>
            </a:r>
            <a:r>
              <a:rPr lang="en-US" dirty="0" err="1" smtClean="0">
                <a:effectLst/>
              </a:rPr>
              <a:t>SPDeletedSite</a:t>
            </a:r>
            <a:endParaRPr lang="en-US" dirty="0" smtClean="0">
              <a:effectLst/>
            </a:endParaRPr>
          </a:p>
          <a:p>
            <a:r>
              <a:rPr lang="en-US" dirty="0" smtClean="0">
                <a:effectLst/>
              </a:rPr>
              <a:t>Remove-</a:t>
            </a:r>
            <a:r>
              <a:rPr lang="en-US" dirty="0" err="1" smtClean="0">
                <a:effectLst/>
              </a:rPr>
              <a:t>SPDeletedSite</a:t>
            </a:r>
            <a:endParaRPr lang="en-US" dirty="0" smtClean="0">
              <a:effectLst/>
            </a:endParaRPr>
          </a:p>
          <a:p>
            <a:endParaRPr lang="en-US" baseline="0" dirty="0" smtClean="0"/>
          </a:p>
          <a:p>
            <a:endParaRPr lang="en-US" dirty="0" smtClean="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Planning for Backup, Restore and Disaster Recovery</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14-</a:t>
            </a:r>
            <a:fld id="{073E6628-0705-4E34-90AA-D61A964D0AFD}" type="slidenum">
              <a:rPr lang="en-US" smtClean="0"/>
              <a:pPr/>
              <a:t>5</a:t>
            </a:fld>
            <a:endParaRPr lang="en-US" dirty="0"/>
          </a:p>
        </p:txBody>
      </p:sp>
    </p:spTree>
    <p:extLst>
      <p:ext uri="{BB962C8B-B14F-4D97-AF65-F5344CB8AC3E}">
        <p14:creationId xmlns:p14="http://schemas.microsoft.com/office/powerpoint/2010/main" val="2918702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6</a:t>
            </a:fld>
            <a:endParaRPr lang="en-US" dirty="0"/>
          </a:p>
        </p:txBody>
      </p:sp>
    </p:spTree>
    <p:extLst>
      <p:ext uri="{BB962C8B-B14F-4D97-AF65-F5344CB8AC3E}">
        <p14:creationId xmlns:p14="http://schemas.microsoft.com/office/powerpoint/2010/main" val="3405568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have to be done</a:t>
            </a:r>
            <a:r>
              <a:rPr lang="en-US" baseline="0" dirty="0" smtClean="0"/>
              <a:t> on </a:t>
            </a:r>
            <a:r>
              <a:rPr lang="en-US" baseline="0" dirty="0" smtClean="0"/>
              <a:t>the </a:t>
            </a:r>
            <a:r>
              <a:rPr lang="en-US" baseline="0" dirty="0" smtClean="0"/>
              <a:t>SharePoint server, so really an admin only trick</a:t>
            </a:r>
            <a:r>
              <a:rPr lang="en-US" baseline="0" dirty="0" smtClean="0"/>
              <a:t>. Permissions are maintained for Import-</a:t>
            </a:r>
            <a:r>
              <a:rPr lang="en-US" baseline="0" dirty="0" err="1" smtClean="0"/>
              <a:t>SPWeb</a:t>
            </a:r>
            <a:r>
              <a:rPr lang="en-US" baseline="0" dirty="0" smtClean="0"/>
              <a:t> and Export-</a:t>
            </a:r>
            <a:r>
              <a:rPr lang="en-US" baseline="0" dirty="0" err="1" smtClean="0"/>
              <a:t>SPWeb</a:t>
            </a:r>
            <a:r>
              <a:rPr lang="en-US" baseline="0" dirty="0" smtClean="0"/>
              <a:t> only if you remember to add the –</a:t>
            </a:r>
            <a:r>
              <a:rPr lang="en-US" baseline="0" dirty="0" err="1" smtClean="0"/>
              <a:t>IncludeUserSecurity</a:t>
            </a:r>
            <a:r>
              <a:rPr lang="en-US" baseline="0" dirty="0" smtClean="0"/>
              <a:t> flag on both the export and the import. </a:t>
            </a:r>
            <a:r>
              <a:rPr lang="en-US" baseline="0" smtClean="0"/>
              <a:t>Lists </a:t>
            </a:r>
            <a:r>
              <a:rPr lang="en-US" baseline="0" dirty="0" smtClean="0"/>
              <a:t>with broken permissions inheritance and Item Level Permissions are not maintained.</a:t>
            </a:r>
            <a:endParaRPr lang="en-US" baseline="0" dirty="0" smtClean="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Planning for Backup, Restore and Disaster Recovery</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14-</a:t>
            </a:r>
            <a:fld id="{073E6628-0705-4E34-90AA-D61A964D0AFD}" type="slidenum">
              <a:rPr lang="en-US" smtClean="0"/>
              <a:pPr/>
              <a:t>9</a:t>
            </a:fld>
            <a:endParaRPr lang="en-US" dirty="0"/>
          </a:p>
        </p:txBody>
      </p:sp>
    </p:spTree>
    <p:extLst>
      <p:ext uri="{BB962C8B-B14F-4D97-AF65-F5344CB8AC3E}">
        <p14:creationId xmlns:p14="http://schemas.microsoft.com/office/powerpoint/2010/main" val="2324347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Backs</a:t>
            </a:r>
            <a:r>
              <a:rPr lang="en-US" baseline="0" dirty="0" smtClean="0"/>
              <a:t> up all your site collections to c:\backups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Planning for Backup, Restore and Disaster Recovery</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14-</a:t>
            </a:r>
            <a:fld id="{073E6628-0705-4E34-90AA-D61A964D0AFD}" type="slidenum">
              <a:rPr lang="en-US" smtClean="0"/>
              <a:pPr/>
              <a:t>10</a:t>
            </a:fld>
            <a:endParaRPr lang="en-US" dirty="0"/>
          </a:p>
        </p:txBody>
      </p:sp>
    </p:spTree>
    <p:extLst>
      <p:ext uri="{BB962C8B-B14F-4D97-AF65-F5344CB8AC3E}">
        <p14:creationId xmlns:p14="http://schemas.microsoft.com/office/powerpoint/2010/main" val="316236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Planning for Backup, Restore and Disaster Recovery</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14-</a:t>
            </a:r>
            <a:fld id="{073E6628-0705-4E34-90AA-D61A964D0AFD}" type="slidenum">
              <a:rPr lang="en-US" smtClean="0"/>
              <a:pPr/>
              <a:t>11</a:t>
            </a:fld>
            <a:endParaRPr lang="en-US" dirty="0"/>
          </a:p>
        </p:txBody>
      </p:sp>
    </p:spTree>
    <p:extLst>
      <p:ext uri="{BB962C8B-B14F-4D97-AF65-F5344CB8AC3E}">
        <p14:creationId xmlns:p14="http://schemas.microsoft.com/office/powerpoint/2010/main" val="3181110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dirty="0">
                <a:solidFill>
                  <a:schemeClr val="bg1"/>
                </a:solidFill>
              </a:defRPr>
            </a:lvl1pPr>
          </a:lstStyle>
          <a:p>
            <a:pPr lvl="0"/>
            <a:r>
              <a:rPr lang="en-US" dirty="0" smtClean="0"/>
              <a:t>Click to enter demo title</a:t>
            </a:r>
            <a:endParaRPr lang="en-US" dirty="0"/>
          </a:p>
        </p:txBody>
      </p:sp>
    </p:spTree>
    <p:extLst>
      <p:ext uri="{BB962C8B-B14F-4D97-AF65-F5344CB8AC3E}">
        <p14:creationId xmlns:p14="http://schemas.microsoft.com/office/powerpoint/2010/main" val="2957966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spcBef>
                <a:spcPts val="0"/>
              </a:spcBef>
              <a:defRPr/>
            </a:pPr>
            <a:r>
              <a:rPr lang="en-US" dirty="0" smtClean="0"/>
              <a:t>Backup</a:t>
            </a:r>
            <a:r>
              <a:rPr lang="en-US" dirty="0"/>
              <a:t>, Restore and Disaster Recovery</a:t>
            </a:r>
          </a:p>
        </p:txBody>
      </p:sp>
      <p:sp>
        <p:nvSpPr>
          <p:cNvPr id="5" name="Text Placeholder 4"/>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Fancy Windows PowerShell script</a:t>
            </a:r>
            <a:endParaRPr lang="en-US" dirty="0"/>
          </a:p>
        </p:txBody>
      </p:sp>
      <p:sp>
        <p:nvSpPr>
          <p:cNvPr id="3" name="Content Placeholder 2"/>
          <p:cNvSpPr>
            <a:spLocks noGrp="1"/>
          </p:cNvSpPr>
          <p:nvPr>
            <p:ph idx="1"/>
          </p:nvPr>
        </p:nvSpPr>
        <p:spPr/>
        <p:txBody>
          <a:bodyPr>
            <a:normAutofit/>
          </a:bodyPr>
          <a:lstStyle/>
          <a:p>
            <a:pPr marL="679450" lvl="2" indent="0">
              <a:buNone/>
            </a:pPr>
            <a:r>
              <a:rPr lang="en-US" sz="1800" b="1" dirty="0">
                <a:latin typeface="Courier New" panose="02070309020205020404" pitchFamily="49" charset="0"/>
                <a:cs typeface="Courier New" panose="02070309020205020404" pitchFamily="49" charset="0"/>
              </a:rPr>
              <a:t>Get-</a:t>
            </a:r>
            <a:r>
              <a:rPr lang="en-US" sz="1800" b="1" dirty="0" err="1">
                <a:latin typeface="Courier New" panose="02070309020205020404" pitchFamily="49" charset="0"/>
                <a:cs typeface="Courier New" panose="02070309020205020404" pitchFamily="49" charset="0"/>
              </a:rPr>
              <a:t>SPWebApplication</a:t>
            </a:r>
            <a:r>
              <a:rPr lang="en-US" sz="1800" b="1" dirty="0">
                <a:latin typeface="Courier New" panose="02070309020205020404" pitchFamily="49" charset="0"/>
                <a:cs typeface="Courier New" panose="02070309020205020404" pitchFamily="49" charset="0"/>
              </a:rPr>
              <a:t> | Get-SPSite | </a:t>
            </a:r>
            <a:endParaRPr lang="en-US" sz="1800" b="1" dirty="0" smtClean="0">
              <a:latin typeface="Courier New" panose="02070309020205020404" pitchFamily="49" charset="0"/>
              <a:cs typeface="Courier New" panose="02070309020205020404" pitchFamily="49" charset="0"/>
            </a:endParaRPr>
          </a:p>
          <a:p>
            <a:pPr marL="679450" lvl="2" indent="0">
              <a:buNone/>
            </a:pPr>
            <a:r>
              <a:rPr lang="en-US" sz="1800" b="1" dirty="0" err="1" smtClean="0">
                <a:latin typeface="Courier New" panose="02070309020205020404" pitchFamily="49" charset="0"/>
                <a:cs typeface="Courier New" panose="02070309020205020404" pitchFamily="49" charset="0"/>
              </a:rPr>
              <a:t>ForEach</a:t>
            </a:r>
            <a:r>
              <a:rPr lang="en-US" sz="1800" b="1" dirty="0" smtClean="0">
                <a:latin typeface="Courier New" panose="02070309020205020404" pitchFamily="49" charset="0"/>
                <a:cs typeface="Courier New" panose="02070309020205020404" pitchFamily="49" charset="0"/>
              </a:rPr>
              <a:t>-Object{</a:t>
            </a:r>
          </a:p>
          <a:p>
            <a:pPr marL="679450" lvl="2" indent="0">
              <a:buNone/>
            </a:pPr>
            <a:r>
              <a:rPr lang="en-US" sz="1800" b="1" dirty="0" smtClean="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FilePath</a:t>
            </a:r>
            <a:r>
              <a:rPr lang="en-US" sz="1800" b="1" dirty="0">
                <a:latin typeface="Courier New" panose="02070309020205020404" pitchFamily="49" charset="0"/>
                <a:cs typeface="Courier New" panose="02070309020205020404" pitchFamily="49" charset="0"/>
              </a:rPr>
              <a:t> = "c:\backups\" + </a:t>
            </a:r>
            <a:r>
              <a:rPr lang="en-US" sz="1800" b="1" dirty="0" smtClean="0">
                <a:latin typeface="Courier New" panose="02070309020205020404" pitchFamily="49" charset="0"/>
                <a:cs typeface="Courier New" panose="02070309020205020404" pitchFamily="49" charset="0"/>
              </a:rPr>
              <a:t>   </a:t>
            </a:r>
          </a:p>
          <a:p>
            <a:pPr marL="679450" lvl="2" indent="0">
              <a:buNone/>
            </a:pPr>
            <a:r>
              <a:rPr lang="en-US" sz="1800" b="1" dirty="0" smtClean="0">
                <a:latin typeface="Courier New" panose="02070309020205020404" pitchFamily="49" charset="0"/>
                <a:cs typeface="Courier New" panose="02070309020205020404" pitchFamily="49" charset="0"/>
              </a:rPr>
              <a:t>  $_.</a:t>
            </a:r>
            <a:r>
              <a:rPr lang="en-US" sz="1800" b="1" dirty="0" err="1">
                <a:latin typeface="Courier New" panose="02070309020205020404" pitchFamily="49" charset="0"/>
                <a:cs typeface="Courier New" panose="02070309020205020404" pitchFamily="49" charset="0"/>
              </a:rPr>
              <a:t>Url.Replace</a:t>
            </a:r>
            <a:r>
              <a:rPr lang="en-US" sz="1800" b="1" dirty="0">
                <a:latin typeface="Courier New" panose="02070309020205020404" pitchFamily="49" charset="0"/>
                <a:cs typeface="Courier New" panose="02070309020205020404" pitchFamily="49" charset="0"/>
              </a:rPr>
              <a:t>("http://","").Replace("/","-") + </a:t>
            </a:r>
            <a:endParaRPr lang="en-US" sz="1800" b="1" dirty="0" smtClean="0">
              <a:latin typeface="Courier New" panose="02070309020205020404" pitchFamily="49" charset="0"/>
              <a:cs typeface="Courier New" panose="02070309020205020404" pitchFamily="49" charset="0"/>
            </a:endParaRPr>
          </a:p>
          <a:p>
            <a:pPr marL="679450" lvl="2" indent="0">
              <a:buNone/>
            </a:pP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bak</a:t>
            </a:r>
            <a:r>
              <a:rPr lang="en-US" sz="1800" b="1" dirty="0">
                <a:latin typeface="Courier New" panose="02070309020205020404" pitchFamily="49" charset="0"/>
                <a:cs typeface="Courier New" panose="02070309020205020404" pitchFamily="49" charset="0"/>
              </a:rPr>
              <a:t>" ; </a:t>
            </a:r>
            <a:endParaRPr lang="en-US" sz="1800" b="1" dirty="0" smtClean="0">
              <a:latin typeface="Courier New" panose="02070309020205020404" pitchFamily="49" charset="0"/>
              <a:cs typeface="Courier New" panose="02070309020205020404" pitchFamily="49" charset="0"/>
            </a:endParaRPr>
          </a:p>
          <a:p>
            <a:pPr marL="679450" lvl="2" indent="0">
              <a:buNone/>
            </a:pP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Backup-SPSite </a:t>
            </a:r>
            <a:r>
              <a:rPr lang="en-US" sz="1800" b="1" dirty="0">
                <a:latin typeface="Courier New" panose="02070309020205020404" pitchFamily="49" charset="0"/>
                <a:cs typeface="Courier New" panose="02070309020205020404" pitchFamily="49" charset="0"/>
              </a:rPr>
              <a:t>-Identity $_.</a:t>
            </a:r>
            <a:r>
              <a:rPr lang="en-US" sz="1800" b="1" dirty="0" err="1">
                <a:latin typeface="Courier New" panose="02070309020205020404" pitchFamily="49" charset="0"/>
                <a:cs typeface="Courier New" panose="02070309020205020404" pitchFamily="49" charset="0"/>
              </a:rPr>
              <a:t>Url</a:t>
            </a:r>
            <a:r>
              <a:rPr lang="en-US" sz="1800" b="1" dirty="0">
                <a:latin typeface="Courier New" panose="02070309020205020404" pitchFamily="49" charset="0"/>
                <a:cs typeface="Courier New" panose="02070309020205020404" pitchFamily="49" charset="0"/>
              </a:rPr>
              <a:t> -Path $</a:t>
            </a:r>
            <a:r>
              <a:rPr lang="en-US" sz="1800" b="1" dirty="0" err="1" smtClean="0">
                <a:latin typeface="Courier New" panose="02070309020205020404" pitchFamily="49" charset="0"/>
                <a:cs typeface="Courier New" panose="02070309020205020404" pitchFamily="49" charset="0"/>
              </a:rPr>
              <a:t>FilePath</a:t>
            </a:r>
            <a:endParaRPr lang="en-US" sz="1800" b="1" dirty="0" smtClean="0">
              <a:latin typeface="Courier New" panose="02070309020205020404" pitchFamily="49" charset="0"/>
              <a:cs typeface="Courier New" panose="02070309020205020404" pitchFamily="49" charset="0"/>
            </a:endParaRPr>
          </a:p>
          <a:p>
            <a:pPr marL="679450" lvl="2" indent="0">
              <a:buNone/>
            </a:pPr>
            <a:r>
              <a:rPr lang="en-US" sz="1800" b="1" dirty="0" smtClean="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537787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a:t>
            </a:r>
            <a:r>
              <a:rPr lang="en-US" dirty="0" smtClean="0"/>
              <a:t>Administration - Site </a:t>
            </a:r>
            <a:r>
              <a:rPr lang="en-US" dirty="0"/>
              <a:t>Backups</a:t>
            </a:r>
          </a:p>
        </p:txBody>
      </p:sp>
      <p:sp>
        <p:nvSpPr>
          <p:cNvPr id="3" name="Content Placeholder 2"/>
          <p:cNvSpPr>
            <a:spLocks noGrp="1"/>
          </p:cNvSpPr>
          <p:nvPr>
            <p:ph idx="1"/>
          </p:nvPr>
        </p:nvSpPr>
        <p:spPr/>
        <p:txBody>
          <a:bodyPr/>
          <a:lstStyle/>
          <a:p>
            <a:r>
              <a:rPr lang="en-US" dirty="0" smtClean="0"/>
              <a:t>Granular Backup</a:t>
            </a:r>
          </a:p>
          <a:p>
            <a:pPr lvl="1"/>
            <a:r>
              <a:rPr lang="en-US" dirty="0" smtClean="0"/>
              <a:t>Site Collection</a:t>
            </a:r>
          </a:p>
          <a:p>
            <a:pPr lvl="1"/>
            <a:r>
              <a:rPr lang="en-US" dirty="0" smtClean="0"/>
              <a:t>Web</a:t>
            </a:r>
          </a:p>
          <a:p>
            <a:pPr lvl="1"/>
            <a:r>
              <a:rPr lang="en-US" dirty="0" smtClean="0"/>
              <a:t>List</a:t>
            </a:r>
          </a:p>
          <a:p>
            <a:r>
              <a:rPr lang="en-US" dirty="0" smtClean="0"/>
              <a:t>Analogous to Export-</a:t>
            </a:r>
            <a:r>
              <a:rPr lang="en-US" dirty="0" err="1" smtClean="0"/>
              <a:t>SPWeb</a:t>
            </a:r>
            <a:r>
              <a:rPr lang="en-US" dirty="0" smtClean="0"/>
              <a:t> and Backup-</a:t>
            </a:r>
            <a:r>
              <a:rPr lang="en-US" dirty="0" err="1" smtClean="0"/>
              <a:t>SPSite</a:t>
            </a:r>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19952154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Backups</a:t>
            </a:r>
            <a:endParaRPr lang="en-US" dirty="0"/>
          </a:p>
        </p:txBody>
      </p:sp>
      <p:sp>
        <p:nvSpPr>
          <p:cNvPr id="3" name="Content Placeholder 2"/>
          <p:cNvSpPr>
            <a:spLocks noGrp="1"/>
          </p:cNvSpPr>
          <p:nvPr>
            <p:ph idx="1"/>
          </p:nvPr>
        </p:nvSpPr>
        <p:spPr/>
        <p:txBody>
          <a:bodyPr/>
          <a:lstStyle/>
          <a:p>
            <a:r>
              <a:rPr lang="en-US" dirty="0" smtClean="0"/>
              <a:t>Use SQL Server to back up content databases</a:t>
            </a:r>
          </a:p>
          <a:p>
            <a:pPr lvl="1"/>
            <a:r>
              <a:rPr lang="en-US" dirty="0" smtClean="0"/>
              <a:t>SQL Server </a:t>
            </a:r>
            <a:r>
              <a:rPr lang="en-US" dirty="0"/>
              <a:t>b</a:t>
            </a:r>
            <a:r>
              <a:rPr lang="en-US" dirty="0" smtClean="0"/>
              <a:t>ackup/restore tools are very mature</a:t>
            </a:r>
          </a:p>
          <a:p>
            <a:pPr lvl="1"/>
            <a:r>
              <a:rPr lang="en-US" dirty="0" smtClean="0"/>
              <a:t>Provides efficient means to recover content</a:t>
            </a:r>
            <a:endParaRPr lang="en-US" dirty="0"/>
          </a:p>
        </p:txBody>
      </p:sp>
    </p:spTree>
    <p:extLst>
      <p:ext uri="{BB962C8B-B14F-4D97-AF65-F5344CB8AC3E}">
        <p14:creationId xmlns:p14="http://schemas.microsoft.com/office/powerpoint/2010/main" val="1707686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Attaching Content Database</a:t>
            </a:r>
            <a:endParaRPr lang="en-US" dirty="0"/>
          </a:p>
        </p:txBody>
      </p:sp>
      <p:sp>
        <p:nvSpPr>
          <p:cNvPr id="3" name="Content Placeholder 2"/>
          <p:cNvSpPr>
            <a:spLocks noGrp="1"/>
          </p:cNvSpPr>
          <p:nvPr>
            <p:ph idx="1"/>
          </p:nvPr>
        </p:nvSpPr>
        <p:spPr/>
        <p:txBody>
          <a:bodyPr/>
          <a:lstStyle/>
          <a:p>
            <a:r>
              <a:rPr lang="en-US" dirty="0" smtClean="0"/>
              <a:t>Content database backup can be attached</a:t>
            </a:r>
          </a:p>
          <a:p>
            <a:pPr lvl="1"/>
            <a:r>
              <a:rPr lang="en-US" dirty="0" smtClean="0"/>
              <a:t>Involves restoring content in new web application</a:t>
            </a:r>
          </a:p>
          <a:p>
            <a:pPr lvl="1"/>
            <a:r>
              <a:rPr lang="en-US" dirty="0" smtClean="0"/>
              <a:t>Can be done in separate farm to recover items</a:t>
            </a:r>
          </a:p>
          <a:p>
            <a:pPr lvl="1"/>
            <a:r>
              <a:rPr lang="en-US" dirty="0" smtClean="0"/>
              <a:t>Can be done in Central Admin web application as well</a:t>
            </a:r>
            <a:endParaRPr lang="en-US" dirty="0"/>
          </a:p>
        </p:txBody>
      </p:sp>
      <p:pic>
        <p:nvPicPr>
          <p:cNvPr id="4" name="Picture 3"/>
          <p:cNvPicPr>
            <a:picLocks noChangeAspect="1"/>
          </p:cNvPicPr>
          <p:nvPr/>
        </p:nvPicPr>
        <p:blipFill>
          <a:blip r:embed="rId2"/>
          <a:stretch>
            <a:fillRect/>
          </a:stretch>
        </p:blipFill>
        <p:spPr>
          <a:xfrm>
            <a:off x="1219200" y="3429000"/>
            <a:ext cx="7219950" cy="1591156"/>
          </a:xfrm>
          <a:prstGeom prst="rect">
            <a:avLst/>
          </a:prstGeom>
          <a:ln>
            <a:solidFill>
              <a:schemeClr val="bg1">
                <a:lumMod val="65000"/>
              </a:schemeClr>
            </a:solidFill>
          </a:ln>
        </p:spPr>
      </p:pic>
      <p:cxnSp>
        <p:nvCxnSpPr>
          <p:cNvPr id="6" name="Straight Arrow Connector 5"/>
          <p:cNvCxnSpPr/>
          <p:nvPr/>
        </p:nvCxnSpPr>
        <p:spPr>
          <a:xfrm flipH="1" flipV="1">
            <a:off x="6096000" y="4800600"/>
            <a:ext cx="7620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4459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and Restore</a:t>
            </a:r>
            <a:endParaRPr lang="en-US" dirty="0"/>
          </a:p>
        </p:txBody>
      </p:sp>
    </p:spTree>
    <p:extLst>
      <p:ext uri="{BB962C8B-B14F-4D97-AF65-F5344CB8AC3E}">
        <p14:creationId xmlns:p14="http://schemas.microsoft.com/office/powerpoint/2010/main" val="42498204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ü"/>
            </a:pPr>
            <a:r>
              <a:rPr lang="en-US" dirty="0" smtClean="0"/>
              <a:t>User-managed content recovery</a:t>
            </a:r>
          </a:p>
          <a:p>
            <a:pPr lvl="0">
              <a:buFont typeface="Wingdings" panose="05000000000000000000" pitchFamily="2" charset="2"/>
              <a:buChar char="ü"/>
            </a:pPr>
            <a:r>
              <a:rPr lang="en-US" dirty="0" smtClean="0"/>
              <a:t>Backing </a:t>
            </a:r>
            <a:r>
              <a:rPr lang="en-US" dirty="0" smtClean="0"/>
              <a:t>up and </a:t>
            </a:r>
            <a:r>
              <a:rPr lang="en-US" dirty="0" smtClean="0"/>
              <a:t>restoring </a:t>
            </a:r>
            <a:r>
              <a:rPr lang="en-US" dirty="0" smtClean="0"/>
              <a:t>SharePoint </a:t>
            </a:r>
            <a:r>
              <a:rPr lang="en-US" dirty="0" smtClean="0"/>
              <a:t>content</a:t>
            </a:r>
          </a:p>
          <a:p>
            <a:pPr lvl="0">
              <a:buFont typeface="Wingdings" panose="05000000000000000000" pitchFamily="2" charset="2"/>
              <a:buChar char="Ø"/>
            </a:pPr>
            <a:r>
              <a:rPr lang="en-US" dirty="0" smtClean="0"/>
              <a:t>Disaster </a:t>
            </a:r>
            <a:r>
              <a:rPr lang="en-US" dirty="0"/>
              <a:t>Recovery </a:t>
            </a:r>
          </a:p>
          <a:p>
            <a:r>
              <a:rPr lang="en-US" dirty="0" smtClean="0"/>
              <a:t>High Availability</a:t>
            </a:r>
          </a:p>
        </p:txBody>
      </p:sp>
    </p:spTree>
    <p:extLst>
      <p:ext uri="{BB962C8B-B14F-4D97-AF65-F5344CB8AC3E}">
        <p14:creationId xmlns:p14="http://schemas.microsoft.com/office/powerpoint/2010/main" val="5993282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Disaster </a:t>
            </a:r>
            <a:r>
              <a:rPr lang="en-US" dirty="0" smtClean="0"/>
              <a:t>Recovery: Server Failure - Farm</a:t>
            </a:r>
            <a:endParaRPr lang="en-US" dirty="0"/>
          </a:p>
        </p:txBody>
      </p:sp>
      <p:sp>
        <p:nvSpPr>
          <p:cNvPr id="3" name="Content Placeholder 2"/>
          <p:cNvSpPr>
            <a:spLocks noGrp="1"/>
          </p:cNvSpPr>
          <p:nvPr>
            <p:ph idx="1"/>
          </p:nvPr>
        </p:nvSpPr>
        <p:spPr/>
        <p:txBody>
          <a:bodyPr/>
          <a:lstStyle/>
          <a:p>
            <a:r>
              <a:rPr lang="en-US" dirty="0" smtClean="0"/>
              <a:t>What will you do if your server fails?</a:t>
            </a:r>
          </a:p>
          <a:p>
            <a:r>
              <a:rPr lang="en-US" dirty="0" smtClean="0"/>
              <a:t>Need to decide what to back up</a:t>
            </a:r>
          </a:p>
          <a:p>
            <a:pPr lvl="1"/>
            <a:r>
              <a:rPr lang="en-US" dirty="0" smtClean="0"/>
              <a:t>User Content (Content Databases)</a:t>
            </a:r>
          </a:p>
          <a:p>
            <a:pPr lvl="1"/>
            <a:r>
              <a:rPr lang="en-US" dirty="0" smtClean="0"/>
              <a:t>Configuration database</a:t>
            </a:r>
          </a:p>
          <a:p>
            <a:pPr lvl="1"/>
            <a:r>
              <a:rPr lang="en-US" dirty="0" smtClean="0"/>
              <a:t>Service Application databases</a:t>
            </a:r>
          </a:p>
          <a:p>
            <a:pPr lvl="1"/>
            <a:endParaRPr lang="en-US" dirty="0" smtClean="0"/>
          </a:p>
        </p:txBody>
      </p:sp>
    </p:spTree>
    <p:extLst>
      <p:ext uri="{BB962C8B-B14F-4D97-AF65-F5344CB8AC3E}">
        <p14:creationId xmlns:p14="http://schemas.microsoft.com/office/powerpoint/2010/main" val="38669175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Disaster Recovery: Server Failure – Server</a:t>
            </a:r>
            <a:endParaRPr lang="en-US" dirty="0"/>
          </a:p>
        </p:txBody>
      </p:sp>
      <p:sp>
        <p:nvSpPr>
          <p:cNvPr id="3" name="Content Placeholder 2"/>
          <p:cNvSpPr>
            <a:spLocks noGrp="1"/>
          </p:cNvSpPr>
          <p:nvPr>
            <p:ph idx="1"/>
          </p:nvPr>
        </p:nvSpPr>
        <p:spPr/>
        <p:txBody>
          <a:bodyPr>
            <a:noAutofit/>
          </a:bodyPr>
          <a:lstStyle/>
          <a:p>
            <a:r>
              <a:rPr lang="en-US" sz="2000" dirty="0" smtClean="0"/>
              <a:t>Files</a:t>
            </a:r>
          </a:p>
          <a:p>
            <a:pPr lvl="1"/>
            <a:r>
              <a:rPr lang="en-US" sz="1800" dirty="0" smtClean="0"/>
              <a:t>Solutions Packages (custom features, web parts, site definitions, etc.)</a:t>
            </a:r>
          </a:p>
          <a:p>
            <a:pPr lvl="1"/>
            <a:r>
              <a:rPr lang="en-US" sz="1800" dirty="0" smtClean="0"/>
              <a:t>Webtemp.xml</a:t>
            </a:r>
          </a:p>
          <a:p>
            <a:pPr lvl="1"/>
            <a:r>
              <a:rPr lang="en-US" sz="1800" dirty="0" smtClean="0"/>
              <a:t>Docicon.xml and file icons</a:t>
            </a:r>
          </a:p>
          <a:p>
            <a:pPr lvl="1"/>
            <a:r>
              <a:rPr lang="en-US" sz="1800" dirty="0" smtClean="0"/>
              <a:t>SSL certificates</a:t>
            </a:r>
          </a:p>
          <a:p>
            <a:pPr lvl="1"/>
            <a:r>
              <a:rPr lang="en-US" sz="1800" dirty="0" smtClean="0"/>
              <a:t>Web.config (for custom configuration for things like FBA)</a:t>
            </a:r>
          </a:p>
          <a:p>
            <a:pPr lvl="1"/>
            <a:r>
              <a:rPr lang="en-US" sz="1800" dirty="0" smtClean="0"/>
              <a:t>Configuration from IIS </a:t>
            </a:r>
            <a:r>
              <a:rPr lang="en-US" sz="1800" dirty="0" err="1" smtClean="0"/>
              <a:t>metabase</a:t>
            </a:r>
            <a:endParaRPr lang="en-US" sz="1800" dirty="0" smtClean="0"/>
          </a:p>
          <a:p>
            <a:pPr lvl="1"/>
            <a:r>
              <a:rPr lang="en-US" sz="1800" dirty="0" smtClean="0"/>
              <a:t>Registry keys (e.g. loopback addresses)</a:t>
            </a:r>
          </a:p>
          <a:p>
            <a:pPr>
              <a:lnSpc>
                <a:spcPct val="150000"/>
              </a:lnSpc>
            </a:pPr>
            <a:r>
              <a:rPr lang="en-US" sz="2000" dirty="0" smtClean="0"/>
              <a:t>Or Folders to backup but maybe not restore</a:t>
            </a:r>
          </a:p>
          <a:p>
            <a:pPr lvl="1"/>
            <a:r>
              <a:rPr lang="en-US" sz="1800" dirty="0" smtClean="0"/>
              <a:t>\15</a:t>
            </a:r>
          </a:p>
          <a:p>
            <a:pPr lvl="1"/>
            <a:r>
              <a:rPr lang="en-US" sz="1800" dirty="0" smtClean="0"/>
              <a:t>\14</a:t>
            </a:r>
          </a:p>
          <a:p>
            <a:pPr lvl="1"/>
            <a:r>
              <a:rPr lang="en-US" sz="1800" dirty="0" smtClean="0"/>
              <a:t>\</a:t>
            </a:r>
            <a:r>
              <a:rPr lang="en-US" sz="1800" dirty="0" err="1" smtClean="0"/>
              <a:t>inetpub</a:t>
            </a:r>
            <a:endParaRPr lang="en-US" sz="1800" dirty="0" smtClean="0"/>
          </a:p>
          <a:p>
            <a:pPr lvl="1"/>
            <a:r>
              <a:rPr lang="en-US" sz="1800" dirty="0" smtClean="0"/>
              <a:t>\install  </a:t>
            </a:r>
          </a:p>
          <a:p>
            <a:pPr lvl="1"/>
            <a:endParaRPr lang="en-US" sz="1800" dirty="0" smtClean="0"/>
          </a:p>
          <a:p>
            <a:pPr lvl="1"/>
            <a:endParaRPr lang="en-US" sz="1800" dirty="0"/>
          </a:p>
        </p:txBody>
      </p:sp>
    </p:spTree>
    <p:extLst>
      <p:ext uri="{BB962C8B-B14F-4D97-AF65-F5344CB8AC3E}">
        <p14:creationId xmlns:p14="http://schemas.microsoft.com/office/powerpoint/2010/main" val="2643776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Failure – Farm Backup</a:t>
            </a:r>
            <a:endParaRPr lang="en-US" dirty="0"/>
          </a:p>
        </p:txBody>
      </p:sp>
      <p:sp>
        <p:nvSpPr>
          <p:cNvPr id="3" name="Content Placeholder 2"/>
          <p:cNvSpPr>
            <a:spLocks noGrp="1"/>
          </p:cNvSpPr>
          <p:nvPr>
            <p:ph idx="1"/>
          </p:nvPr>
        </p:nvSpPr>
        <p:spPr/>
        <p:txBody>
          <a:bodyPr/>
          <a:lstStyle/>
          <a:p>
            <a:r>
              <a:rPr lang="en-US" dirty="0" smtClean="0"/>
              <a:t>SharePoint supports farm-level backup </a:t>
            </a:r>
          </a:p>
          <a:p>
            <a:pPr lvl="1"/>
            <a:r>
              <a:rPr lang="en-US" dirty="0" smtClean="0"/>
              <a:t>Can be started from Central Admin or PowerShell</a:t>
            </a:r>
          </a:p>
          <a:p>
            <a:pPr lvl="1"/>
            <a:r>
              <a:rPr lang="en-US" dirty="0" smtClean="0"/>
              <a:t>Backs up all databases and some configuration</a:t>
            </a:r>
          </a:p>
          <a:p>
            <a:pPr lvl="1"/>
            <a:r>
              <a:rPr lang="en-US" dirty="0" smtClean="0"/>
              <a:t>Does database dumps from SQL server</a:t>
            </a:r>
          </a:p>
          <a:p>
            <a:pPr lvl="1"/>
            <a:r>
              <a:rPr lang="en-US" dirty="0"/>
              <a:t>Can also do configuration only </a:t>
            </a:r>
            <a:r>
              <a:rPr lang="en-US" dirty="0" smtClean="0"/>
              <a:t>backups</a:t>
            </a:r>
            <a:endParaRPr lang="en-US" dirty="0"/>
          </a:p>
        </p:txBody>
      </p:sp>
    </p:spTree>
    <p:extLst>
      <p:ext uri="{BB962C8B-B14F-4D97-AF65-F5344CB8AC3E}">
        <p14:creationId xmlns:p14="http://schemas.microsoft.com/office/powerpoint/2010/main" val="2873667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ü"/>
            </a:pPr>
            <a:r>
              <a:rPr lang="en-US" dirty="0" smtClean="0"/>
              <a:t>User-managed content recovery</a:t>
            </a:r>
          </a:p>
          <a:p>
            <a:pPr lvl="0">
              <a:buFont typeface="Wingdings" panose="05000000000000000000" pitchFamily="2" charset="2"/>
              <a:buChar char="ü"/>
            </a:pPr>
            <a:r>
              <a:rPr lang="en-US" dirty="0" smtClean="0"/>
              <a:t>Backing up </a:t>
            </a:r>
            <a:r>
              <a:rPr lang="en-US" dirty="0" smtClean="0"/>
              <a:t>and restoring </a:t>
            </a:r>
            <a:r>
              <a:rPr lang="en-US" dirty="0" smtClean="0"/>
              <a:t>SharePoint </a:t>
            </a:r>
            <a:r>
              <a:rPr lang="en-US" dirty="0" smtClean="0"/>
              <a:t>content</a:t>
            </a:r>
          </a:p>
          <a:p>
            <a:pPr lvl="0">
              <a:buFont typeface="Wingdings" panose="05000000000000000000" pitchFamily="2" charset="2"/>
              <a:buChar char="ü"/>
            </a:pPr>
            <a:r>
              <a:rPr lang="en-US" dirty="0" smtClean="0"/>
              <a:t>Disaster </a:t>
            </a:r>
            <a:r>
              <a:rPr lang="en-US" dirty="0"/>
              <a:t>Recovery </a:t>
            </a:r>
          </a:p>
          <a:p>
            <a:pPr>
              <a:buFont typeface="Wingdings" panose="05000000000000000000" pitchFamily="2" charset="2"/>
              <a:buChar char="Ø"/>
            </a:pPr>
            <a:r>
              <a:rPr lang="en-US" dirty="0" smtClean="0"/>
              <a:t>High Availability</a:t>
            </a:r>
          </a:p>
        </p:txBody>
      </p:sp>
    </p:spTree>
    <p:extLst>
      <p:ext uri="{BB962C8B-B14F-4D97-AF65-F5344CB8AC3E}">
        <p14:creationId xmlns:p14="http://schemas.microsoft.com/office/powerpoint/2010/main" val="41313347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r>
              <a:rPr lang="en-US" dirty="0" smtClean="0"/>
              <a:t>User-managed content recovery</a:t>
            </a:r>
          </a:p>
          <a:p>
            <a:pPr lvl="0"/>
            <a:r>
              <a:rPr lang="en-US" dirty="0" smtClean="0"/>
              <a:t>Backing up </a:t>
            </a:r>
            <a:r>
              <a:rPr lang="en-US" dirty="0" smtClean="0"/>
              <a:t>and restoring </a:t>
            </a:r>
            <a:r>
              <a:rPr lang="en-US" dirty="0" smtClean="0"/>
              <a:t>SharePoint </a:t>
            </a:r>
            <a:r>
              <a:rPr lang="en-US" dirty="0" smtClean="0"/>
              <a:t>content</a:t>
            </a:r>
          </a:p>
          <a:p>
            <a:pPr lvl="0"/>
            <a:r>
              <a:rPr lang="en-US" dirty="0" smtClean="0"/>
              <a:t>Disaster </a:t>
            </a:r>
            <a:r>
              <a:rPr lang="en-US" dirty="0"/>
              <a:t>Recovery </a:t>
            </a:r>
          </a:p>
          <a:p>
            <a:r>
              <a:rPr lang="en-US" dirty="0" smtClean="0"/>
              <a:t>High Availability</a:t>
            </a:r>
          </a:p>
        </p:txBody>
      </p:sp>
    </p:spTree>
    <p:extLst>
      <p:ext uri="{BB962C8B-B14F-4D97-AF65-F5344CB8AC3E}">
        <p14:creationId xmlns:p14="http://schemas.microsoft.com/office/powerpoint/2010/main" val="23503650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Availability Overview</a:t>
            </a:r>
            <a:endParaRPr lang="en-US" dirty="0"/>
          </a:p>
        </p:txBody>
      </p:sp>
      <p:sp>
        <p:nvSpPr>
          <p:cNvPr id="3" name="Content Placeholder 2"/>
          <p:cNvSpPr>
            <a:spLocks noGrp="1"/>
          </p:cNvSpPr>
          <p:nvPr>
            <p:ph idx="1"/>
          </p:nvPr>
        </p:nvSpPr>
        <p:spPr/>
        <p:txBody>
          <a:bodyPr/>
          <a:lstStyle/>
          <a:p>
            <a:r>
              <a:rPr lang="en-US" dirty="0" smtClean="0"/>
              <a:t>High Availability requires minimizing downtime</a:t>
            </a:r>
          </a:p>
          <a:p>
            <a:pPr lvl="1"/>
            <a:r>
              <a:rPr lang="en-US" dirty="0" smtClean="0"/>
              <a:t>Done by eliminating single points of failure</a:t>
            </a:r>
          </a:p>
          <a:p>
            <a:pPr lvl="1"/>
            <a:r>
              <a:rPr lang="en-US" dirty="0" smtClean="0"/>
              <a:t>Most efforts focus on SQL Server databases</a:t>
            </a:r>
          </a:p>
          <a:p>
            <a:pPr lvl="1"/>
            <a:endParaRPr lang="en-US" dirty="0"/>
          </a:p>
          <a:p>
            <a:r>
              <a:rPr lang="en-US" dirty="0" smtClean="0"/>
              <a:t>SQL Server techniques for high availability</a:t>
            </a:r>
          </a:p>
          <a:p>
            <a:pPr lvl="1"/>
            <a:r>
              <a:rPr lang="en-US" dirty="0" smtClean="0"/>
              <a:t>Database mirroring</a:t>
            </a:r>
          </a:p>
          <a:p>
            <a:pPr lvl="1"/>
            <a:r>
              <a:rPr lang="en-US" dirty="0" smtClean="0"/>
              <a:t>Database clustering</a:t>
            </a:r>
          </a:p>
          <a:p>
            <a:pPr lvl="1"/>
            <a:r>
              <a:rPr lang="en-US" dirty="0" smtClean="0"/>
              <a:t>Transaction log shipping</a:t>
            </a:r>
            <a:endParaRPr lang="en-US" dirty="0"/>
          </a:p>
        </p:txBody>
      </p:sp>
    </p:spTree>
    <p:extLst>
      <p:ext uri="{BB962C8B-B14F-4D97-AF65-F5344CB8AC3E}">
        <p14:creationId xmlns:p14="http://schemas.microsoft.com/office/powerpoint/2010/main" val="3177190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Server Mirroring </a:t>
            </a:r>
            <a:endParaRPr lang="en-US" dirty="0"/>
          </a:p>
        </p:txBody>
      </p:sp>
      <p:sp>
        <p:nvSpPr>
          <p:cNvPr id="3" name="Content Placeholder 2"/>
          <p:cNvSpPr>
            <a:spLocks noGrp="1"/>
          </p:cNvSpPr>
          <p:nvPr>
            <p:ph idx="1"/>
          </p:nvPr>
        </p:nvSpPr>
        <p:spPr/>
        <p:txBody>
          <a:bodyPr>
            <a:normAutofit/>
          </a:bodyPr>
          <a:lstStyle/>
          <a:p>
            <a:r>
              <a:rPr lang="en-US" sz="2400" dirty="0" smtClean="0"/>
              <a:t>Mirroring fundamentals</a:t>
            </a:r>
          </a:p>
          <a:p>
            <a:pPr lvl="1"/>
            <a:r>
              <a:rPr lang="en-US" sz="2000" dirty="0" smtClean="0"/>
              <a:t>Principal database is live DB SharePoint is updating</a:t>
            </a:r>
          </a:p>
          <a:p>
            <a:pPr lvl="1"/>
            <a:r>
              <a:rPr lang="en-US" sz="2000" dirty="0" smtClean="0"/>
              <a:t>Mirror database is a read-only copy of the principal database</a:t>
            </a:r>
          </a:p>
          <a:p>
            <a:pPr lvl="1"/>
            <a:r>
              <a:rPr lang="en-US" sz="2000" dirty="0" smtClean="0"/>
              <a:t>Mirror database kept in sync using SQL Server transaction log</a:t>
            </a:r>
          </a:p>
          <a:p>
            <a:endParaRPr lang="en-US" sz="2400" dirty="0" smtClean="0"/>
          </a:p>
          <a:p>
            <a:r>
              <a:rPr lang="en-US" sz="2400" dirty="0" smtClean="0"/>
              <a:t>Mirror can be set up in one of two different modes</a:t>
            </a:r>
          </a:p>
          <a:p>
            <a:pPr lvl="1"/>
            <a:r>
              <a:rPr lang="en-US" sz="2000" dirty="0" smtClean="0"/>
              <a:t>High-performance mode done asynchronously and may lose data </a:t>
            </a:r>
          </a:p>
          <a:p>
            <a:pPr lvl="1"/>
            <a:r>
              <a:rPr lang="en-US" sz="2000" dirty="0" smtClean="0"/>
              <a:t>High-safety mode runs transactions across principal and mirror DB</a:t>
            </a:r>
          </a:p>
          <a:p>
            <a:pPr lvl="1"/>
            <a:endParaRPr lang="en-US" sz="2000" dirty="0" smtClean="0"/>
          </a:p>
          <a:p>
            <a:r>
              <a:rPr lang="en-US" sz="2400" dirty="0" smtClean="0"/>
              <a:t>Failing over from primary DB to mirror DB</a:t>
            </a:r>
          </a:p>
          <a:p>
            <a:pPr lvl="1"/>
            <a:r>
              <a:rPr lang="en-US" sz="2000" dirty="0" smtClean="0"/>
              <a:t>Automatic failover requires witness server</a:t>
            </a:r>
          </a:p>
          <a:p>
            <a:pPr lvl="1"/>
            <a:r>
              <a:rPr lang="en-US" sz="2000" dirty="0" smtClean="0"/>
              <a:t>Manual failover done using forced switching</a:t>
            </a:r>
            <a:endParaRPr lang="en-US" sz="2000" dirty="0"/>
          </a:p>
        </p:txBody>
      </p:sp>
    </p:spTree>
    <p:extLst>
      <p:ext uri="{BB962C8B-B14F-4D97-AF65-F5344CB8AC3E}">
        <p14:creationId xmlns:p14="http://schemas.microsoft.com/office/powerpoint/2010/main" val="9882174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Setting Up a Database Mirror</a:t>
            </a:r>
            <a:endParaRPr lang="en-US" dirty="0"/>
          </a:p>
        </p:txBody>
      </p:sp>
      <p:sp>
        <p:nvSpPr>
          <p:cNvPr id="3" name="Content Placeholder 2"/>
          <p:cNvSpPr>
            <a:spLocks noGrp="1"/>
          </p:cNvSpPr>
          <p:nvPr>
            <p:ph idx="1"/>
          </p:nvPr>
        </p:nvSpPr>
        <p:spPr/>
        <p:txBody>
          <a:bodyPr>
            <a:noAutofit/>
          </a:bodyPr>
          <a:lstStyle/>
          <a:p>
            <a:r>
              <a:rPr lang="en-US" sz="2000" dirty="0" smtClean="0"/>
              <a:t>Back up principal database and transaction log</a:t>
            </a:r>
          </a:p>
          <a:p>
            <a:r>
              <a:rPr lang="en-US" sz="2000" dirty="0" smtClean="0"/>
              <a:t>Restore that database and transaction log as mirror database</a:t>
            </a:r>
          </a:p>
          <a:p>
            <a:r>
              <a:rPr lang="en-US" sz="2000" dirty="0" smtClean="0"/>
              <a:t>Configure mirroring support for mirror database</a:t>
            </a:r>
          </a:p>
          <a:p>
            <a:pPr lvl="1"/>
            <a:r>
              <a:rPr lang="en-US" sz="1800" dirty="0" smtClean="0"/>
              <a:t>Point to principal database</a:t>
            </a:r>
          </a:p>
          <a:p>
            <a:pPr lvl="1"/>
            <a:r>
              <a:rPr lang="en-US" sz="1800" dirty="0" smtClean="0"/>
              <a:t>Configure authentication settings</a:t>
            </a:r>
          </a:p>
          <a:p>
            <a:pPr lvl="1"/>
            <a:r>
              <a:rPr lang="en-US" sz="1800" dirty="0" smtClean="0"/>
              <a:t>Optionally add a witness server</a:t>
            </a:r>
          </a:p>
          <a:p>
            <a:r>
              <a:rPr lang="en-US" sz="2000" dirty="0" smtClean="0"/>
              <a:t>Configure security logins for mirroring database</a:t>
            </a:r>
          </a:p>
          <a:p>
            <a:pPr lvl="1"/>
            <a:r>
              <a:rPr lang="en-US" sz="1800" dirty="0" smtClean="0"/>
              <a:t>Configure SQL login and permissions for mirror database </a:t>
            </a:r>
            <a:br>
              <a:rPr lang="en-US" sz="1800" dirty="0" smtClean="0"/>
            </a:br>
            <a:r>
              <a:rPr lang="en-US" sz="1400" i="1" dirty="0" smtClean="0"/>
              <a:t>they should be identical to SQL Logins and permissions in primary database</a:t>
            </a:r>
          </a:p>
          <a:p>
            <a:pPr lvl="1"/>
            <a:r>
              <a:rPr lang="en-US" sz="1800" dirty="0" smtClean="0"/>
              <a:t>Configure SQL roles for </a:t>
            </a:r>
            <a:r>
              <a:rPr lang="en-US" sz="1800" dirty="0" err="1" smtClean="0"/>
              <a:t>SP_Farm</a:t>
            </a:r>
            <a:r>
              <a:rPr lang="en-US" sz="1800" dirty="0" smtClean="0"/>
              <a:t>, </a:t>
            </a:r>
            <a:r>
              <a:rPr lang="en-US" sz="1800" dirty="0" err="1" smtClean="0"/>
              <a:t>SP_Services</a:t>
            </a:r>
            <a:r>
              <a:rPr lang="en-US" sz="1800" dirty="0" smtClean="0"/>
              <a:t>, </a:t>
            </a:r>
            <a:r>
              <a:rPr lang="en-US" sz="1800" dirty="0" err="1" smtClean="0"/>
              <a:t>SP_Content</a:t>
            </a:r>
            <a:endParaRPr lang="en-US" sz="1800" dirty="0" smtClean="0"/>
          </a:p>
          <a:p>
            <a:r>
              <a:rPr lang="en-US" sz="2000" dirty="0" smtClean="0"/>
              <a:t>Verify that mirror process has started successfully</a:t>
            </a:r>
          </a:p>
          <a:p>
            <a:r>
              <a:rPr lang="en-US" sz="2000" dirty="0" smtClean="0"/>
              <a:t>Periodically check ensure that mirror is still working</a:t>
            </a:r>
            <a:endParaRPr lang="en-US" sz="2000" dirty="0"/>
          </a:p>
        </p:txBody>
      </p:sp>
    </p:spTree>
    <p:extLst>
      <p:ext uri="{BB962C8B-B14F-4D97-AF65-F5344CB8AC3E}">
        <p14:creationId xmlns:p14="http://schemas.microsoft.com/office/powerpoint/2010/main" val="37600159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Server Clustering</a:t>
            </a:r>
            <a:endParaRPr lang="en-US" dirty="0"/>
          </a:p>
        </p:txBody>
      </p:sp>
      <p:sp>
        <p:nvSpPr>
          <p:cNvPr id="3" name="Content Placeholder 2"/>
          <p:cNvSpPr>
            <a:spLocks noGrp="1"/>
          </p:cNvSpPr>
          <p:nvPr>
            <p:ph idx="1"/>
          </p:nvPr>
        </p:nvSpPr>
        <p:spPr/>
        <p:txBody>
          <a:bodyPr>
            <a:normAutofit/>
          </a:bodyPr>
          <a:lstStyle/>
          <a:p>
            <a:r>
              <a:rPr lang="en-US" sz="2400" dirty="0" smtClean="0"/>
              <a:t>What is a SQL Server cluster?</a:t>
            </a:r>
          </a:p>
          <a:p>
            <a:pPr lvl="1"/>
            <a:r>
              <a:rPr lang="en-US" sz="2000" dirty="0" smtClean="0"/>
              <a:t>A network name for the cluster instance </a:t>
            </a:r>
          </a:p>
          <a:p>
            <a:pPr lvl="1"/>
            <a:r>
              <a:rPr lang="en-US" sz="2000" dirty="0" smtClean="0"/>
              <a:t>One or more IP address for the cluster instance </a:t>
            </a:r>
          </a:p>
          <a:p>
            <a:pPr lvl="1"/>
            <a:r>
              <a:rPr lang="en-US" sz="2000" dirty="0" smtClean="0"/>
              <a:t>Set of one or more drives in Microsoft Cluster Service group </a:t>
            </a:r>
          </a:p>
          <a:p>
            <a:pPr lvl="1"/>
            <a:r>
              <a:rPr lang="en-US" sz="2000" dirty="0" smtClean="0"/>
              <a:t>At least one SQL Server instance with SQL Server Agent, Full-text Search service, Replication, and the SQL Server service </a:t>
            </a:r>
          </a:p>
          <a:p>
            <a:pPr lvl="1"/>
            <a:r>
              <a:rPr lang="en-US" sz="2000" dirty="0" smtClean="0"/>
              <a:t>Registry keys that provide checkpoints across the nodes </a:t>
            </a:r>
          </a:p>
          <a:p>
            <a:pPr lvl="1"/>
            <a:r>
              <a:rPr lang="en-US" sz="2000" dirty="0" smtClean="0"/>
              <a:t>Specific DLLs that handle the failover process </a:t>
            </a:r>
          </a:p>
          <a:p>
            <a:pPr lvl="1"/>
            <a:endParaRPr lang="en-US" sz="2000" dirty="0"/>
          </a:p>
        </p:txBody>
      </p:sp>
    </p:spTree>
    <p:extLst>
      <p:ext uri="{BB962C8B-B14F-4D97-AF65-F5344CB8AC3E}">
        <p14:creationId xmlns:p14="http://schemas.microsoft.com/office/powerpoint/2010/main" val="34516743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Log Shipping </a:t>
            </a:r>
            <a:endParaRPr lang="en-US" dirty="0"/>
          </a:p>
        </p:txBody>
      </p:sp>
      <p:sp>
        <p:nvSpPr>
          <p:cNvPr id="3" name="Content Placeholder 2"/>
          <p:cNvSpPr>
            <a:spLocks noGrp="1"/>
          </p:cNvSpPr>
          <p:nvPr>
            <p:ph idx="1"/>
          </p:nvPr>
        </p:nvSpPr>
        <p:spPr/>
        <p:txBody>
          <a:bodyPr>
            <a:normAutofit/>
          </a:bodyPr>
          <a:lstStyle/>
          <a:p>
            <a:r>
              <a:rPr lang="en-US" sz="2000" dirty="0" smtClean="0"/>
              <a:t>Like database mirroring, but content is not backed up in real time</a:t>
            </a:r>
          </a:p>
          <a:p>
            <a:pPr lvl="1"/>
            <a:r>
              <a:rPr lang="en-US" sz="1600" dirty="0" smtClean="0"/>
              <a:t>Transaction log backup up at periodic interval</a:t>
            </a:r>
          </a:p>
          <a:p>
            <a:pPr lvl="1"/>
            <a:r>
              <a:rPr lang="en-US" sz="1600" dirty="0" smtClean="0"/>
              <a:t>Transaction log back up saved to Windows file share</a:t>
            </a:r>
          </a:p>
          <a:p>
            <a:pPr lvl="1"/>
            <a:r>
              <a:rPr lang="en-US" sz="1600" dirty="0" smtClean="0"/>
              <a:t>Secondary database keeps in sync by retrieving and restoring transaction logs</a:t>
            </a:r>
          </a:p>
          <a:p>
            <a:pPr lvl="1"/>
            <a:r>
              <a:rPr lang="en-US" sz="1600" dirty="0" smtClean="0"/>
              <a:t>Works well when backup SQL Server computer is geographically distant</a:t>
            </a:r>
          </a:p>
        </p:txBody>
      </p:sp>
    </p:spTree>
    <p:extLst>
      <p:ext uri="{BB962C8B-B14F-4D97-AF65-F5344CB8AC3E}">
        <p14:creationId xmlns:p14="http://schemas.microsoft.com/office/powerpoint/2010/main" val="3066180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Shipping Support</a:t>
            </a:r>
            <a:endParaRPr lang="en-US" dirty="0"/>
          </a:p>
        </p:txBody>
      </p:sp>
      <p:graphicFrame>
        <p:nvGraphicFramePr>
          <p:cNvPr id="4" name="Content Placeholder 6"/>
          <p:cNvGraphicFramePr>
            <a:graphicFrameLocks/>
          </p:cNvGraphicFramePr>
          <p:nvPr>
            <p:extLst/>
          </p:nvPr>
        </p:nvGraphicFramePr>
        <p:xfrm>
          <a:off x="1124244" y="2068268"/>
          <a:ext cx="6791732" cy="3370279"/>
        </p:xfrm>
        <a:graphic>
          <a:graphicData uri="http://schemas.openxmlformats.org/drawingml/2006/table">
            <a:tbl>
              <a:tblPr firstRow="1" bandRow="1">
                <a:effectLst>
                  <a:outerShdw blurRad="50800" dist="38100" dir="10800000" algn="r" rotWithShape="0">
                    <a:prstClr val="black">
                      <a:alpha val="40000"/>
                    </a:prstClr>
                  </a:outerShdw>
                </a:effectLst>
                <a:tableStyleId>{5C22544A-7EE6-4342-B048-85BDC9FD1C3A}</a:tableStyleId>
              </a:tblPr>
              <a:tblGrid>
                <a:gridCol w="2545198"/>
                <a:gridCol w="2831023"/>
                <a:gridCol w="1415511"/>
              </a:tblGrid>
              <a:tr h="279591">
                <a:tc>
                  <a:txBody>
                    <a:bodyPr/>
                    <a:lstStyle/>
                    <a:p>
                      <a:r>
                        <a:rPr lang="en-US" sz="1400" dirty="0" smtClean="0"/>
                        <a:t>Service Application</a:t>
                      </a:r>
                      <a:endParaRPr lang="en-US" sz="1400" dirty="0"/>
                    </a:p>
                  </a:txBody>
                  <a:tcPr marL="68598" marR="68598" marT="34299" marB="34299"/>
                </a:tc>
                <a:tc>
                  <a:txBody>
                    <a:bodyPr/>
                    <a:lstStyle/>
                    <a:p>
                      <a:r>
                        <a:rPr lang="en-US" sz="1400" dirty="0" smtClean="0"/>
                        <a:t>Database</a:t>
                      </a:r>
                      <a:endParaRPr lang="en-US" sz="1400" dirty="0"/>
                    </a:p>
                  </a:txBody>
                  <a:tcPr marL="68598" marR="68598" marT="34299" marB="34299"/>
                </a:tc>
                <a:tc>
                  <a:txBody>
                    <a:bodyPr/>
                    <a:lstStyle/>
                    <a:p>
                      <a:pPr algn="ctr"/>
                      <a:r>
                        <a:rPr lang="en-US" sz="1400" dirty="0" smtClean="0"/>
                        <a:t>Supported</a:t>
                      </a:r>
                      <a:endParaRPr lang="en-US" sz="1400" dirty="0"/>
                    </a:p>
                  </a:txBody>
                  <a:tcPr marL="68598" marR="68598" marT="34299" marB="34299"/>
                </a:tc>
              </a:tr>
              <a:tr h="279591">
                <a:tc>
                  <a:txBody>
                    <a:bodyPr/>
                    <a:lstStyle/>
                    <a:p>
                      <a:r>
                        <a:rPr lang="en-US" sz="1200" dirty="0" smtClean="0"/>
                        <a:t>Core</a:t>
                      </a:r>
                      <a:endParaRPr lang="en-US" sz="1200" dirty="0"/>
                    </a:p>
                  </a:txBody>
                  <a:tcPr marL="68598" marR="68598" marT="34299" marB="34299"/>
                </a:tc>
                <a:tc>
                  <a:txBody>
                    <a:bodyPr/>
                    <a:lstStyle/>
                    <a:p>
                      <a:r>
                        <a:rPr lang="en-US" sz="1200" dirty="0" smtClean="0"/>
                        <a:t>Configuration</a:t>
                      </a:r>
                      <a:endParaRPr lang="en-US" sz="1200" dirty="0"/>
                    </a:p>
                  </a:txBody>
                  <a:tcPr marL="68598" marR="68598" marT="34299" marB="34299"/>
                </a:tc>
                <a:tc>
                  <a:txBody>
                    <a:bodyPr/>
                    <a:lstStyle/>
                    <a:p>
                      <a:pPr algn="ctr"/>
                      <a:endParaRPr lang="en-US" sz="1200" dirty="0"/>
                    </a:p>
                  </a:txBody>
                  <a:tcPr marL="68598" marR="68598" marT="34299" marB="34299"/>
                </a:tc>
              </a:tr>
              <a:tr h="279591">
                <a:tc>
                  <a:txBody>
                    <a:bodyPr/>
                    <a:lstStyle/>
                    <a:p>
                      <a:endParaRPr lang="en-US" sz="1200" dirty="0"/>
                    </a:p>
                  </a:txBody>
                  <a:tcPr marL="68598" marR="68598" marT="34299" marB="34299"/>
                </a:tc>
                <a:tc>
                  <a:txBody>
                    <a:bodyPr/>
                    <a:lstStyle/>
                    <a:p>
                      <a:r>
                        <a:rPr lang="en-US" sz="1200" dirty="0" smtClean="0"/>
                        <a:t>Content</a:t>
                      </a:r>
                      <a:endParaRPr lang="en-US" sz="1200" dirty="0"/>
                    </a:p>
                  </a:txBody>
                  <a:tcPr marL="68598" marR="68598" marT="34299" marB="34299"/>
                </a:tc>
                <a:tc>
                  <a:txBody>
                    <a:bodyPr/>
                    <a:lstStyle/>
                    <a:p>
                      <a:pPr algn="ctr"/>
                      <a:endParaRPr lang="en-US" sz="1200" dirty="0"/>
                    </a:p>
                  </a:txBody>
                  <a:tcPr marL="68598" marR="68598" marT="34299" marB="34299"/>
                </a:tc>
              </a:tr>
              <a:tr h="279591">
                <a:tc>
                  <a:txBody>
                    <a:bodyPr/>
                    <a:lstStyle/>
                    <a:p>
                      <a:endParaRPr lang="en-US" sz="1200" dirty="0"/>
                    </a:p>
                  </a:txBody>
                  <a:tcPr marL="68598" marR="68598" marT="34299" marB="34299"/>
                </a:tc>
                <a:tc>
                  <a:txBody>
                    <a:bodyPr/>
                    <a:lstStyle/>
                    <a:p>
                      <a:r>
                        <a:rPr lang="en-US" sz="1200" dirty="0" smtClean="0"/>
                        <a:t>Administration</a:t>
                      </a:r>
                      <a:endParaRPr lang="en-US" sz="1200" dirty="0"/>
                    </a:p>
                  </a:txBody>
                  <a:tcPr marL="68598" marR="68598" marT="34299" marB="34299"/>
                </a:tc>
                <a:tc>
                  <a:txBody>
                    <a:bodyPr/>
                    <a:lstStyle/>
                    <a:p>
                      <a:pPr algn="ctr"/>
                      <a:endParaRPr lang="en-US" sz="1200" dirty="0"/>
                    </a:p>
                  </a:txBody>
                  <a:tcPr marL="68598" marR="68598" marT="34299" marB="34299"/>
                </a:tc>
              </a:tr>
              <a:tr h="279591">
                <a:tc>
                  <a:txBody>
                    <a:bodyPr/>
                    <a:lstStyle/>
                    <a:p>
                      <a:r>
                        <a:rPr lang="en-US" sz="1200" dirty="0" smtClean="0"/>
                        <a:t>Search</a:t>
                      </a:r>
                      <a:endParaRPr lang="en-US" sz="1200" dirty="0"/>
                    </a:p>
                  </a:txBody>
                  <a:tcPr marL="68598" marR="68598" marT="34299" marB="34299"/>
                </a:tc>
                <a:tc>
                  <a:txBody>
                    <a:bodyPr/>
                    <a:lstStyle/>
                    <a:p>
                      <a:r>
                        <a:rPr lang="en-US" sz="1200" dirty="0" smtClean="0"/>
                        <a:t>Administration</a:t>
                      </a:r>
                      <a:endParaRPr lang="en-US" sz="1200" dirty="0"/>
                    </a:p>
                  </a:txBody>
                  <a:tcPr marL="68598" marR="68598" marT="34299" marB="34299"/>
                </a:tc>
                <a:tc>
                  <a:txBody>
                    <a:bodyPr/>
                    <a:lstStyle/>
                    <a:p>
                      <a:pPr algn="ctr"/>
                      <a:endParaRPr lang="en-US" sz="1200" dirty="0"/>
                    </a:p>
                  </a:txBody>
                  <a:tcPr marL="68598" marR="68598" marT="34299" marB="34299"/>
                </a:tc>
              </a:tr>
              <a:tr h="279591">
                <a:tc>
                  <a:txBody>
                    <a:bodyPr/>
                    <a:lstStyle/>
                    <a:p>
                      <a:endParaRPr lang="en-US" sz="1200" dirty="0"/>
                    </a:p>
                  </a:txBody>
                  <a:tcPr marL="68598" marR="68598" marT="34299" marB="34299"/>
                </a:tc>
                <a:tc>
                  <a:txBody>
                    <a:bodyPr/>
                    <a:lstStyle/>
                    <a:p>
                      <a:r>
                        <a:rPr lang="en-US" sz="1200" dirty="0" smtClean="0"/>
                        <a:t>Crawl</a:t>
                      </a:r>
                      <a:endParaRPr lang="en-US" sz="1200" dirty="0"/>
                    </a:p>
                  </a:txBody>
                  <a:tcPr marL="68598" marR="68598" marT="34299" marB="34299"/>
                </a:tc>
                <a:tc>
                  <a:txBody>
                    <a:bodyPr/>
                    <a:lstStyle/>
                    <a:p>
                      <a:pPr algn="ctr"/>
                      <a:endParaRPr lang="en-US" sz="1200" dirty="0"/>
                    </a:p>
                  </a:txBody>
                  <a:tcPr marL="68598" marR="68598" marT="34299" marB="34299"/>
                </a:tc>
              </a:tr>
              <a:tr h="279591">
                <a:tc>
                  <a:txBody>
                    <a:bodyPr/>
                    <a:lstStyle/>
                    <a:p>
                      <a:endParaRPr lang="en-US" sz="1200" dirty="0"/>
                    </a:p>
                  </a:txBody>
                  <a:tcPr marL="68598" marR="68598" marT="34299" marB="34299"/>
                </a:tc>
                <a:tc>
                  <a:txBody>
                    <a:bodyPr/>
                    <a:lstStyle/>
                    <a:p>
                      <a:r>
                        <a:rPr lang="en-US" sz="1200" dirty="0" smtClean="0"/>
                        <a:t>Links</a:t>
                      </a:r>
                      <a:endParaRPr lang="en-US" sz="1200" dirty="0"/>
                    </a:p>
                  </a:txBody>
                  <a:tcPr marL="68598" marR="68598" marT="34299" marB="34299"/>
                </a:tc>
                <a:tc>
                  <a:txBody>
                    <a:bodyPr/>
                    <a:lstStyle/>
                    <a:p>
                      <a:pPr algn="ctr"/>
                      <a:endParaRPr lang="en-US" sz="1200" dirty="0"/>
                    </a:p>
                  </a:txBody>
                  <a:tcPr marL="68598" marR="68598" marT="34299" marB="34299"/>
                </a:tc>
              </a:tr>
              <a:tr h="279591">
                <a:tc>
                  <a:txBody>
                    <a:bodyPr/>
                    <a:lstStyle/>
                    <a:p>
                      <a:endParaRPr lang="en-US" sz="1200" dirty="0"/>
                    </a:p>
                  </a:txBody>
                  <a:tcPr marL="68598" marR="68598" marT="34299" marB="34299"/>
                </a:tc>
                <a:tc>
                  <a:txBody>
                    <a:bodyPr/>
                    <a:lstStyle/>
                    <a:p>
                      <a:r>
                        <a:rPr lang="en-US" sz="1200" dirty="0" smtClean="0"/>
                        <a:t>Analytics</a:t>
                      </a:r>
                      <a:endParaRPr lang="en-US" sz="1200" dirty="0"/>
                    </a:p>
                  </a:txBody>
                  <a:tcPr marL="68598" marR="68598" marT="34299" marB="34299"/>
                </a:tc>
                <a:tc>
                  <a:txBody>
                    <a:bodyPr/>
                    <a:lstStyle/>
                    <a:p>
                      <a:pPr algn="ctr"/>
                      <a:endParaRPr lang="en-US" sz="1200" dirty="0"/>
                    </a:p>
                  </a:txBody>
                  <a:tcPr marL="68598" marR="68598" marT="34299" marB="34299"/>
                </a:tc>
              </a:tr>
              <a:tr h="279591">
                <a:tc>
                  <a:txBody>
                    <a:bodyPr/>
                    <a:lstStyle/>
                    <a:p>
                      <a:r>
                        <a:rPr lang="en-US" sz="1200" dirty="0" smtClean="0"/>
                        <a:t>User Profile</a:t>
                      </a:r>
                      <a:endParaRPr lang="en-US" sz="1200" dirty="0"/>
                    </a:p>
                  </a:txBody>
                  <a:tcPr marL="68598" marR="68598" marT="34299" marB="34299"/>
                </a:tc>
                <a:tc>
                  <a:txBody>
                    <a:bodyPr/>
                    <a:lstStyle/>
                    <a:p>
                      <a:r>
                        <a:rPr lang="en-US" sz="1200" dirty="0" smtClean="0"/>
                        <a:t>Profile</a:t>
                      </a:r>
                      <a:endParaRPr lang="en-US" sz="1200" dirty="0"/>
                    </a:p>
                  </a:txBody>
                  <a:tcPr marL="68598" marR="68598" marT="34299" marB="34299"/>
                </a:tc>
                <a:tc>
                  <a:txBody>
                    <a:bodyPr/>
                    <a:lstStyle/>
                    <a:p>
                      <a:pPr algn="ctr"/>
                      <a:endParaRPr lang="en-US" sz="1200" dirty="0"/>
                    </a:p>
                  </a:txBody>
                  <a:tcPr marL="68598" marR="68598" marT="34299" marB="34299"/>
                </a:tc>
              </a:tr>
              <a:tr h="279591">
                <a:tc>
                  <a:txBody>
                    <a:bodyPr/>
                    <a:lstStyle/>
                    <a:p>
                      <a:endParaRPr lang="en-US" sz="1200" dirty="0"/>
                    </a:p>
                  </a:txBody>
                  <a:tcPr marL="68598" marR="68598" marT="34299" marB="34299"/>
                </a:tc>
                <a:tc>
                  <a:txBody>
                    <a:bodyPr/>
                    <a:lstStyle/>
                    <a:p>
                      <a:r>
                        <a:rPr lang="en-US" sz="1200" dirty="0" smtClean="0"/>
                        <a:t>Synchronization</a:t>
                      </a:r>
                      <a:endParaRPr lang="en-US" sz="1200" dirty="0"/>
                    </a:p>
                  </a:txBody>
                  <a:tcPr marL="68598" marR="68598" marT="34299" marB="34299"/>
                </a:tc>
                <a:tc>
                  <a:txBody>
                    <a:bodyPr/>
                    <a:lstStyle/>
                    <a:p>
                      <a:pPr algn="ctr"/>
                      <a:endParaRPr lang="en-US" sz="1200" dirty="0"/>
                    </a:p>
                  </a:txBody>
                  <a:tcPr marL="68598" marR="68598" marT="34299" marB="34299"/>
                </a:tc>
              </a:tr>
              <a:tr h="286001">
                <a:tc>
                  <a:txBody>
                    <a:bodyPr/>
                    <a:lstStyle/>
                    <a:p>
                      <a:r>
                        <a:rPr lang="en-US" sz="1200" dirty="0" smtClean="0"/>
                        <a:t>Usage and</a:t>
                      </a:r>
                      <a:r>
                        <a:rPr lang="en-US" sz="1200" baseline="0" dirty="0" smtClean="0"/>
                        <a:t> Health Data Collection</a:t>
                      </a:r>
                      <a:endParaRPr lang="en-US" sz="1200" dirty="0"/>
                    </a:p>
                  </a:txBody>
                  <a:tcPr marL="68598" marR="68598" marT="34299" marB="34299"/>
                </a:tc>
                <a:tc>
                  <a:txBody>
                    <a:bodyPr/>
                    <a:lstStyle/>
                    <a:p>
                      <a:r>
                        <a:rPr lang="en-US" sz="1200" dirty="0" smtClean="0"/>
                        <a:t>Logging</a:t>
                      </a:r>
                      <a:endParaRPr lang="en-US" sz="1200" dirty="0"/>
                    </a:p>
                  </a:txBody>
                  <a:tcPr marL="68598" marR="68598" marT="34299" marB="34299"/>
                </a:tc>
                <a:tc>
                  <a:txBody>
                    <a:bodyPr/>
                    <a:lstStyle/>
                    <a:p>
                      <a:pPr algn="ctr"/>
                      <a:endParaRPr lang="en-US" sz="1200" dirty="0"/>
                    </a:p>
                  </a:txBody>
                  <a:tcPr marL="68598" marR="68598" marT="34299" marB="34299"/>
                </a:tc>
              </a:tr>
              <a:tr h="286001">
                <a:tc>
                  <a:txBody>
                    <a:bodyPr/>
                    <a:lstStyle/>
                    <a:p>
                      <a:r>
                        <a:rPr lang="en-US" sz="1200" dirty="0" smtClean="0"/>
                        <a:t>Access Services</a:t>
                      </a:r>
                      <a:endParaRPr lang="en-US" sz="1200" dirty="0"/>
                    </a:p>
                  </a:txBody>
                  <a:tcPr marL="68598" marR="68598" marT="34299" marB="34299"/>
                </a:tc>
                <a:tc>
                  <a:txBody>
                    <a:bodyPr/>
                    <a:lstStyle/>
                    <a:p>
                      <a:r>
                        <a:rPr lang="en-US" sz="1200" dirty="0" smtClean="0"/>
                        <a:t>Various</a:t>
                      </a:r>
                      <a:endParaRPr lang="en-US" sz="1200" dirty="0"/>
                    </a:p>
                  </a:txBody>
                  <a:tcPr marL="68598" marR="68598" marT="34299" marB="34299"/>
                </a:tc>
                <a:tc>
                  <a:txBody>
                    <a:bodyPr/>
                    <a:lstStyle/>
                    <a:p>
                      <a:pPr algn="ctr"/>
                      <a:r>
                        <a:rPr lang="en-US" sz="1200" dirty="0" smtClean="0"/>
                        <a:t>TBD</a:t>
                      </a:r>
                      <a:endParaRPr lang="en-US" sz="1200" dirty="0"/>
                    </a:p>
                  </a:txBody>
                  <a:tcPr marL="68598" marR="68598" marT="34299" marB="34299"/>
                </a:tc>
              </a:tr>
            </a:tbl>
          </a:graphicData>
        </a:graphic>
      </p:graphicFrame>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8797" y="4845556"/>
            <a:ext cx="302666" cy="299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8797" y="2618528"/>
            <a:ext cx="302666" cy="299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622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Shipping Support</a:t>
            </a:r>
          </a:p>
        </p:txBody>
      </p:sp>
      <p:graphicFrame>
        <p:nvGraphicFramePr>
          <p:cNvPr id="4" name="Content Placeholder 4"/>
          <p:cNvGraphicFramePr>
            <a:graphicFrameLocks/>
          </p:cNvGraphicFramePr>
          <p:nvPr>
            <p:extLst/>
          </p:nvPr>
        </p:nvGraphicFramePr>
        <p:xfrm>
          <a:off x="1069787" y="1883167"/>
          <a:ext cx="6704625" cy="3709933"/>
        </p:xfrm>
        <a:graphic>
          <a:graphicData uri="http://schemas.openxmlformats.org/drawingml/2006/table">
            <a:tbl>
              <a:tblPr firstRow="1" bandRow="1">
                <a:effectLst>
                  <a:outerShdw blurRad="50800" dist="38100" dir="10800000" algn="r" rotWithShape="0">
                    <a:prstClr val="black">
                      <a:alpha val="40000"/>
                    </a:prstClr>
                  </a:outerShdw>
                </a:effectLst>
                <a:tableStyleId>{5C22544A-7EE6-4342-B048-85BDC9FD1C3A}</a:tableStyleId>
              </a:tblPr>
              <a:tblGrid>
                <a:gridCol w="2817413"/>
                <a:gridCol w="2515255"/>
                <a:gridCol w="1371957"/>
              </a:tblGrid>
              <a:tr h="318429">
                <a:tc>
                  <a:txBody>
                    <a:bodyPr/>
                    <a:lstStyle/>
                    <a:p>
                      <a:r>
                        <a:rPr lang="en-US" sz="1400" dirty="0" smtClean="0"/>
                        <a:t>Service Application</a:t>
                      </a:r>
                      <a:endParaRPr lang="en-US" sz="1400" dirty="0"/>
                    </a:p>
                  </a:txBody>
                  <a:tcPr marL="68598" marR="68598" marT="34299" marB="34299"/>
                </a:tc>
                <a:tc>
                  <a:txBody>
                    <a:bodyPr/>
                    <a:lstStyle/>
                    <a:p>
                      <a:r>
                        <a:rPr lang="en-US" sz="1400" dirty="0" smtClean="0"/>
                        <a:t>Database</a:t>
                      </a:r>
                      <a:endParaRPr lang="en-US" sz="1400" dirty="0"/>
                    </a:p>
                  </a:txBody>
                  <a:tcPr marL="68598" marR="68598" marT="34299" marB="34299"/>
                </a:tc>
                <a:tc>
                  <a:txBody>
                    <a:bodyPr/>
                    <a:lstStyle/>
                    <a:p>
                      <a:pPr algn="ctr"/>
                      <a:r>
                        <a:rPr lang="en-US" sz="1400" dirty="0" smtClean="0"/>
                        <a:t>Supported</a:t>
                      </a:r>
                      <a:endParaRPr lang="en-US" sz="1400" dirty="0"/>
                    </a:p>
                  </a:txBody>
                  <a:tcPr marL="68598" marR="68598" marT="34299" marB="34299"/>
                </a:tc>
              </a:tr>
              <a:tr h="318429">
                <a:tc>
                  <a:txBody>
                    <a:bodyPr/>
                    <a:lstStyle/>
                    <a:p>
                      <a:r>
                        <a:rPr lang="en-US" sz="1200" dirty="0" smtClean="0"/>
                        <a:t>Secure Store</a:t>
                      </a:r>
                      <a:endParaRPr lang="en-US" sz="1200" dirty="0"/>
                    </a:p>
                  </a:txBody>
                  <a:tcPr marL="68598" marR="68598" marT="34299" marB="34299"/>
                </a:tc>
                <a:tc>
                  <a:txBody>
                    <a:bodyPr/>
                    <a:lstStyle/>
                    <a:p>
                      <a:r>
                        <a:rPr lang="en-US" sz="1200" dirty="0" smtClean="0"/>
                        <a:t>SecureStoreService</a:t>
                      </a:r>
                      <a:endParaRPr lang="en-US" sz="1200" dirty="0"/>
                    </a:p>
                  </a:txBody>
                  <a:tcPr marL="68598" marR="68598" marT="34299" marB="34299"/>
                </a:tc>
                <a:tc>
                  <a:txBody>
                    <a:bodyPr/>
                    <a:lstStyle/>
                    <a:p>
                      <a:pPr algn="ctr"/>
                      <a:endParaRPr lang="en-US" sz="1200" dirty="0"/>
                    </a:p>
                  </a:txBody>
                  <a:tcPr marL="68598" marR="68598" marT="34299" marB="34299"/>
                </a:tc>
              </a:tr>
              <a:tr h="318429">
                <a:tc>
                  <a:txBody>
                    <a:bodyPr/>
                    <a:lstStyle/>
                    <a:p>
                      <a:r>
                        <a:rPr lang="en-US" sz="1200" dirty="0" smtClean="0"/>
                        <a:t>State</a:t>
                      </a:r>
                      <a:endParaRPr lang="en-US" sz="1200" dirty="0"/>
                    </a:p>
                  </a:txBody>
                  <a:tcPr marL="68598" marR="68598" marT="34299" marB="34299"/>
                </a:tc>
                <a:tc>
                  <a:txBody>
                    <a:bodyPr/>
                    <a:lstStyle/>
                    <a:p>
                      <a:r>
                        <a:rPr lang="en-US" sz="1200" dirty="0" smtClean="0"/>
                        <a:t>StateService</a:t>
                      </a:r>
                      <a:endParaRPr lang="en-US" sz="1200" dirty="0"/>
                    </a:p>
                  </a:txBody>
                  <a:tcPr marL="68598" marR="68598" marT="34299" marB="34299"/>
                </a:tc>
                <a:tc>
                  <a:txBody>
                    <a:bodyPr/>
                    <a:lstStyle/>
                    <a:p>
                      <a:pPr algn="ctr"/>
                      <a:endParaRPr lang="en-US" sz="1200" dirty="0"/>
                    </a:p>
                  </a:txBody>
                  <a:tcPr marL="68598" marR="68598" marT="34299" marB="34299"/>
                </a:tc>
              </a:tr>
              <a:tr h="251526">
                <a:tc>
                  <a:txBody>
                    <a:bodyPr/>
                    <a:lstStyle/>
                    <a:p>
                      <a:r>
                        <a:rPr lang="en-US" sz="1200" dirty="0" smtClean="0"/>
                        <a:t>PerformancePoint</a:t>
                      </a:r>
                      <a:endParaRPr lang="en-US" sz="1200" dirty="0"/>
                    </a:p>
                  </a:txBody>
                  <a:tcPr marL="68598" marR="68598" marT="34299" marB="34299"/>
                </a:tc>
                <a:tc>
                  <a:txBody>
                    <a:bodyPr/>
                    <a:lstStyle/>
                    <a:p>
                      <a:r>
                        <a:rPr lang="en-US" sz="1200" dirty="0" smtClean="0"/>
                        <a:t>PerformancePoint</a:t>
                      </a:r>
                      <a:r>
                        <a:rPr lang="en-US" sz="1200" baseline="0" dirty="0" smtClean="0"/>
                        <a:t> </a:t>
                      </a:r>
                      <a:r>
                        <a:rPr lang="en-US" sz="1200" dirty="0" smtClean="0"/>
                        <a:t>Service</a:t>
                      </a:r>
                      <a:endParaRPr lang="en-US" sz="1200" dirty="0"/>
                    </a:p>
                  </a:txBody>
                  <a:tcPr marL="68598" marR="68598" marT="34299" marB="34299"/>
                </a:tc>
                <a:tc>
                  <a:txBody>
                    <a:bodyPr/>
                    <a:lstStyle/>
                    <a:p>
                      <a:pPr algn="ctr"/>
                      <a:endParaRPr lang="en-US" sz="1200" dirty="0"/>
                    </a:p>
                  </a:txBody>
                  <a:tcPr marL="68598" marR="68598" marT="34299" marB="34299"/>
                </a:tc>
              </a:tr>
              <a:tr h="251526">
                <a:tc>
                  <a:txBody>
                    <a:bodyPr/>
                    <a:lstStyle/>
                    <a:p>
                      <a:r>
                        <a:rPr lang="en-US" sz="1200" dirty="0" smtClean="0"/>
                        <a:t>Business Data</a:t>
                      </a:r>
                      <a:r>
                        <a:rPr lang="en-US" sz="1200" baseline="0" dirty="0" smtClean="0"/>
                        <a:t> Connectivity Services</a:t>
                      </a:r>
                      <a:endParaRPr lang="en-US" sz="1200" dirty="0"/>
                    </a:p>
                  </a:txBody>
                  <a:tcPr marL="68598" marR="68598" marT="34299" marB="34299"/>
                </a:tc>
                <a:tc>
                  <a:txBody>
                    <a:bodyPr/>
                    <a:lstStyle/>
                    <a:p>
                      <a:r>
                        <a:rPr lang="en-US" sz="1200" dirty="0" smtClean="0"/>
                        <a:t>BDC</a:t>
                      </a:r>
                      <a:r>
                        <a:rPr lang="en-US" sz="1200" baseline="0" dirty="0" smtClean="0"/>
                        <a:t>Service</a:t>
                      </a:r>
                      <a:endParaRPr lang="en-US" sz="1200" dirty="0"/>
                    </a:p>
                  </a:txBody>
                  <a:tcPr marL="68598" marR="68598" marT="34299" marB="34299"/>
                </a:tc>
                <a:tc>
                  <a:txBody>
                    <a:bodyPr/>
                    <a:lstStyle/>
                    <a:p>
                      <a:pPr algn="ctr"/>
                      <a:endParaRPr lang="en-US" sz="1200" dirty="0"/>
                    </a:p>
                  </a:txBody>
                  <a:tcPr marL="68598" marR="68598" marT="34299" marB="34299"/>
                </a:tc>
              </a:tr>
              <a:tr h="280767">
                <a:tc>
                  <a:txBody>
                    <a:bodyPr/>
                    <a:lstStyle/>
                    <a:p>
                      <a:r>
                        <a:rPr lang="en-US" sz="1200" baseline="0" dirty="0" smtClean="0"/>
                        <a:t>Subscription Settings</a:t>
                      </a:r>
                      <a:endParaRPr lang="en-US" sz="1200" dirty="0"/>
                    </a:p>
                  </a:txBody>
                  <a:tcPr marL="68598" marR="68598" marT="34299" marB="34299"/>
                </a:tc>
                <a:tc>
                  <a:txBody>
                    <a:bodyPr/>
                    <a:lstStyle/>
                    <a:p>
                      <a:r>
                        <a:rPr lang="en-US" sz="1200" dirty="0" smtClean="0"/>
                        <a:t>Subscription</a:t>
                      </a:r>
                      <a:endParaRPr lang="en-US" sz="1200" dirty="0"/>
                    </a:p>
                  </a:txBody>
                  <a:tcPr marL="68598" marR="68598" marT="34299" marB="34299"/>
                </a:tc>
                <a:tc>
                  <a:txBody>
                    <a:bodyPr/>
                    <a:lstStyle/>
                    <a:p>
                      <a:pPr algn="ctr"/>
                      <a:endParaRPr lang="en-US" sz="1200" dirty="0"/>
                    </a:p>
                  </a:txBody>
                  <a:tcPr marL="68598" marR="68598" marT="34299" marB="34299"/>
                </a:tc>
              </a:tr>
              <a:tr h="251526">
                <a:tc>
                  <a:txBody>
                    <a:bodyPr/>
                    <a:lstStyle/>
                    <a:p>
                      <a:r>
                        <a:rPr lang="en-US" sz="1200" dirty="0" smtClean="0"/>
                        <a:t>Project </a:t>
                      </a:r>
                      <a:endParaRPr lang="en-US" sz="1200" dirty="0"/>
                    </a:p>
                  </a:txBody>
                  <a:tcPr marL="68598" marR="68598" marT="34299" marB="34299"/>
                </a:tc>
                <a:tc>
                  <a:txBody>
                    <a:bodyPr/>
                    <a:lstStyle/>
                    <a:p>
                      <a:r>
                        <a:rPr lang="en-US" sz="1200" dirty="0" smtClean="0"/>
                        <a:t>Project Service</a:t>
                      </a:r>
                      <a:endParaRPr lang="en-US" sz="1200" dirty="0"/>
                    </a:p>
                  </a:txBody>
                  <a:tcPr marL="68598" marR="68598" marT="34299" marB="34299"/>
                </a:tc>
                <a:tc>
                  <a:txBody>
                    <a:bodyPr/>
                    <a:lstStyle/>
                    <a:p>
                      <a:pPr algn="ctr"/>
                      <a:endParaRPr lang="en-US" sz="1200" dirty="0"/>
                    </a:p>
                  </a:txBody>
                  <a:tcPr marL="68598" marR="68598" marT="34299" marB="34299"/>
                </a:tc>
              </a:tr>
              <a:tr h="251526">
                <a:tc>
                  <a:txBody>
                    <a:bodyPr/>
                    <a:lstStyle/>
                    <a:p>
                      <a:r>
                        <a:rPr lang="en-US" sz="1200" dirty="0" smtClean="0"/>
                        <a:t>Visio</a:t>
                      </a:r>
                      <a:endParaRPr lang="en-US" sz="1200" dirty="0"/>
                    </a:p>
                  </a:txBody>
                  <a:tcPr marL="68598" marR="68598" marT="34299" marB="34299"/>
                </a:tc>
                <a:tc>
                  <a:txBody>
                    <a:bodyPr/>
                    <a:lstStyle/>
                    <a:p>
                      <a:r>
                        <a:rPr lang="en-US" sz="1200" dirty="0" smtClean="0"/>
                        <a:t>StateService</a:t>
                      </a:r>
                      <a:endParaRPr lang="en-US" sz="1200" dirty="0"/>
                    </a:p>
                  </a:txBody>
                  <a:tcPr marL="68598" marR="68598" marT="34299" marB="34299"/>
                </a:tc>
                <a:tc>
                  <a:txBody>
                    <a:bodyPr/>
                    <a:lstStyle/>
                    <a:p>
                      <a:pPr algn="ctr"/>
                      <a:endParaRPr lang="en-US" sz="1200" dirty="0"/>
                    </a:p>
                  </a:txBody>
                  <a:tcPr marL="68598" marR="68598" marT="34299" marB="34299"/>
                </a:tc>
              </a:tr>
              <a:tr h="251526">
                <a:tc>
                  <a:txBody>
                    <a:bodyPr/>
                    <a:lstStyle/>
                    <a:p>
                      <a:r>
                        <a:rPr lang="en-US" sz="1200" dirty="0" smtClean="0"/>
                        <a:t>Word</a:t>
                      </a:r>
                      <a:r>
                        <a:rPr lang="en-US" sz="1200" baseline="0" dirty="0" smtClean="0"/>
                        <a:t> Conversion</a:t>
                      </a:r>
                      <a:endParaRPr lang="en-US" sz="1200" dirty="0"/>
                    </a:p>
                  </a:txBody>
                  <a:tcPr marL="68598" marR="68598" marT="34299" marB="34299"/>
                </a:tc>
                <a:tc>
                  <a:txBody>
                    <a:bodyPr/>
                    <a:lstStyle/>
                    <a:p>
                      <a:r>
                        <a:rPr lang="en-US" sz="1200" dirty="0" smtClean="0"/>
                        <a:t>Word</a:t>
                      </a:r>
                      <a:r>
                        <a:rPr lang="en-US" sz="1200" baseline="0" dirty="0" smtClean="0"/>
                        <a:t> Automation Services</a:t>
                      </a:r>
                      <a:endParaRPr lang="en-US" sz="1200" dirty="0"/>
                    </a:p>
                  </a:txBody>
                  <a:tcPr marL="68598" marR="68598" marT="34299" marB="34299"/>
                </a:tc>
                <a:tc>
                  <a:txBody>
                    <a:bodyPr/>
                    <a:lstStyle/>
                    <a:p>
                      <a:pPr algn="ctr"/>
                      <a:endParaRPr lang="en-US" sz="1200" dirty="0"/>
                    </a:p>
                  </a:txBody>
                  <a:tcPr marL="68598" marR="68598" marT="34299" marB="34299"/>
                </a:tc>
              </a:tr>
              <a:tr h="318429">
                <a:tc>
                  <a:txBody>
                    <a:bodyPr/>
                    <a:lstStyle/>
                    <a:p>
                      <a:r>
                        <a:rPr lang="en-US" sz="1200" dirty="0" smtClean="0"/>
                        <a:t>Machine Translation</a:t>
                      </a:r>
                      <a:endParaRPr lang="en-US" sz="1200" dirty="0"/>
                    </a:p>
                  </a:txBody>
                  <a:tcPr marL="68598" marR="68598" marT="34299" marB="34299"/>
                </a:tc>
                <a:tc>
                  <a:txBody>
                    <a:bodyPr/>
                    <a:lstStyle/>
                    <a:p>
                      <a:r>
                        <a:rPr lang="en-US" sz="1200" dirty="0" smtClean="0"/>
                        <a:t>Translation Service</a:t>
                      </a:r>
                      <a:endParaRPr lang="en-US" sz="1200" dirty="0"/>
                    </a:p>
                  </a:txBody>
                  <a:tcPr marL="68598" marR="68598" marT="34299" marB="34299"/>
                </a:tc>
                <a:tc>
                  <a:txBody>
                    <a:bodyPr/>
                    <a:lstStyle/>
                    <a:p>
                      <a:pPr algn="ctr"/>
                      <a:endParaRPr lang="en-US" sz="1200" dirty="0"/>
                    </a:p>
                  </a:txBody>
                  <a:tcPr marL="68598" marR="68598" marT="34299" marB="34299"/>
                </a:tc>
              </a:tr>
              <a:tr h="318429">
                <a:tc>
                  <a:txBody>
                    <a:bodyPr/>
                    <a:lstStyle/>
                    <a:p>
                      <a:r>
                        <a:rPr lang="en-US" sz="1200" dirty="0" smtClean="0"/>
                        <a:t>Application Registry</a:t>
                      </a:r>
                      <a:endParaRPr lang="en-US" sz="1200" dirty="0"/>
                    </a:p>
                  </a:txBody>
                  <a:tcPr marL="68598" marR="68598" marT="34299" marB="34299"/>
                </a:tc>
                <a:tc>
                  <a:txBody>
                    <a:bodyPr/>
                    <a:lstStyle/>
                    <a:p>
                      <a:r>
                        <a:rPr lang="en-US" sz="1200" dirty="0" smtClean="0"/>
                        <a:t>Application Registry</a:t>
                      </a:r>
                      <a:r>
                        <a:rPr lang="en-US" sz="1200" baseline="0" dirty="0" smtClean="0"/>
                        <a:t> Service</a:t>
                      </a:r>
                      <a:endParaRPr lang="en-US" sz="1200" dirty="0"/>
                    </a:p>
                  </a:txBody>
                  <a:tcPr marL="68598" marR="68598" marT="34299" marB="34299"/>
                </a:tc>
                <a:tc>
                  <a:txBody>
                    <a:bodyPr/>
                    <a:lstStyle/>
                    <a:p>
                      <a:pPr algn="ctr"/>
                      <a:endParaRPr lang="en-US" sz="1200" dirty="0"/>
                    </a:p>
                  </a:txBody>
                  <a:tcPr marL="68598" marR="68598" marT="34299" marB="34299"/>
                </a:tc>
              </a:tr>
              <a:tr h="318429">
                <a:tc>
                  <a:txBody>
                    <a:bodyPr/>
                    <a:lstStyle/>
                    <a:p>
                      <a:r>
                        <a:rPr lang="en-US" sz="1200" dirty="0" smtClean="0"/>
                        <a:t>Application License</a:t>
                      </a:r>
                      <a:endParaRPr lang="en-US" sz="1200" dirty="0"/>
                    </a:p>
                  </a:txBody>
                  <a:tcPr marL="68598" marR="68598" marT="34299" marB="34299"/>
                </a:tc>
                <a:tc>
                  <a:txBody>
                    <a:bodyPr/>
                    <a:lstStyle/>
                    <a:p>
                      <a:r>
                        <a:rPr lang="en-US" sz="1200" dirty="0" err="1" smtClean="0"/>
                        <a:t>AppMngService</a:t>
                      </a:r>
                      <a:endParaRPr lang="en-US" sz="1200" dirty="0"/>
                    </a:p>
                  </a:txBody>
                  <a:tcPr marL="68598" marR="68598" marT="34299" marB="34299"/>
                </a:tc>
                <a:tc>
                  <a:txBody>
                    <a:bodyPr/>
                    <a:lstStyle/>
                    <a:p>
                      <a:pPr algn="ctr"/>
                      <a:endParaRPr lang="en-US" sz="1200" dirty="0"/>
                    </a:p>
                  </a:txBody>
                  <a:tcPr marL="68598" marR="68598" marT="34299" marB="34299"/>
                </a:tc>
              </a:tr>
              <a:tr h="260962">
                <a:tc>
                  <a:txBody>
                    <a:bodyPr/>
                    <a:lstStyle/>
                    <a:p>
                      <a:r>
                        <a:rPr lang="en-US" sz="1200" dirty="0" smtClean="0"/>
                        <a:t>Managed Metadata</a:t>
                      </a:r>
                      <a:endParaRPr lang="en-US" sz="1200" dirty="0"/>
                    </a:p>
                  </a:txBody>
                  <a:tcPr marL="68598" marR="68598" marT="34299" marB="34299"/>
                </a:tc>
                <a:tc>
                  <a:txBody>
                    <a:bodyPr/>
                    <a:lstStyle/>
                    <a:p>
                      <a:r>
                        <a:rPr lang="en-US" sz="1200" dirty="0" smtClean="0"/>
                        <a:t>Taxonomy</a:t>
                      </a:r>
                      <a:endParaRPr lang="en-US" sz="1200" dirty="0"/>
                    </a:p>
                  </a:txBody>
                  <a:tcPr marL="68598" marR="68598" marT="34299" marB="34299"/>
                </a:tc>
                <a:tc>
                  <a:txBody>
                    <a:bodyPr/>
                    <a:lstStyle/>
                    <a:p>
                      <a:pPr algn="ctr"/>
                      <a:endParaRPr lang="en-US" sz="1200" dirty="0"/>
                    </a:p>
                  </a:txBody>
                  <a:tcPr marL="68598" marR="68598" marT="34299" marB="34299"/>
                </a:tc>
              </a:tr>
            </a:tbl>
          </a:graphicData>
        </a:graphic>
      </p:graphicFrame>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4052" y="2873377"/>
            <a:ext cx="199125" cy="19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14053" y="3642566"/>
            <a:ext cx="205776" cy="20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07401" y="4749298"/>
            <a:ext cx="205776" cy="20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03560" y="5054177"/>
            <a:ext cx="205776" cy="20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03561" y="5352069"/>
            <a:ext cx="205776" cy="20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0212" y="2269063"/>
            <a:ext cx="199125" cy="19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3395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AlwaysOn High Availability Groups</a:t>
            </a:r>
            <a:endParaRPr lang="en-US" dirty="0"/>
          </a:p>
        </p:txBody>
      </p:sp>
      <p:sp>
        <p:nvSpPr>
          <p:cNvPr id="3" name="Content Placeholder 2"/>
          <p:cNvSpPr>
            <a:spLocks noGrp="1"/>
          </p:cNvSpPr>
          <p:nvPr>
            <p:ph idx="1"/>
          </p:nvPr>
        </p:nvSpPr>
        <p:spPr/>
        <p:txBody>
          <a:bodyPr>
            <a:normAutofit/>
          </a:bodyPr>
          <a:lstStyle/>
          <a:p>
            <a:r>
              <a:rPr lang="en-US" sz="2400" dirty="0" err="1" smtClean="0"/>
              <a:t>AlwaysOn</a:t>
            </a:r>
            <a:r>
              <a:rPr lang="en-US" sz="2400" dirty="0" smtClean="0"/>
              <a:t> High Availability Groups</a:t>
            </a:r>
          </a:p>
          <a:p>
            <a:pPr lvl="1"/>
            <a:r>
              <a:rPr lang="en-US" sz="2000" dirty="0" smtClean="0"/>
              <a:t>A new feature of SQL Server 2012</a:t>
            </a:r>
          </a:p>
          <a:p>
            <a:pPr lvl="1"/>
            <a:r>
              <a:rPr lang="en-US" sz="2000" dirty="0" smtClean="0"/>
              <a:t>Effectively replaces database mirroring</a:t>
            </a:r>
          </a:p>
          <a:p>
            <a:pPr lvl="1"/>
            <a:r>
              <a:rPr lang="en-US" sz="2000" dirty="0" smtClean="0"/>
              <a:t>Configure a group </a:t>
            </a:r>
            <a:r>
              <a:rPr lang="en-US" sz="2000" dirty="0"/>
              <a:t>of databases </a:t>
            </a:r>
            <a:r>
              <a:rPr lang="en-US" sz="2000" dirty="0" smtClean="0"/>
              <a:t>for failover (not one at </a:t>
            </a:r>
            <a:r>
              <a:rPr lang="en-US" sz="2000" smtClean="0"/>
              <a:t>a time)</a:t>
            </a:r>
            <a:endParaRPr lang="en-US" sz="2000" dirty="0"/>
          </a:p>
          <a:p>
            <a:pPr lvl="1"/>
            <a:r>
              <a:rPr lang="en-US" sz="2000" dirty="0" smtClean="0"/>
              <a:t>Configuration uses virtual </a:t>
            </a:r>
            <a:r>
              <a:rPr lang="en-US" sz="2000" dirty="0"/>
              <a:t>name </a:t>
            </a:r>
            <a:r>
              <a:rPr lang="en-US" sz="2000" dirty="0" smtClean="0"/>
              <a:t>for faster failover</a:t>
            </a:r>
            <a:endParaRPr lang="en-US" sz="2000" dirty="0"/>
          </a:p>
          <a:p>
            <a:pPr lvl="1"/>
            <a:r>
              <a:rPr lang="en-US" sz="2000" dirty="0" smtClean="0"/>
              <a:t>Multiple </a:t>
            </a:r>
            <a:r>
              <a:rPr lang="en-US" sz="2000" dirty="0"/>
              <a:t>secondary servers are </a:t>
            </a:r>
            <a:r>
              <a:rPr lang="en-US" sz="2000" dirty="0" smtClean="0"/>
              <a:t>supported (up </a:t>
            </a:r>
            <a:r>
              <a:rPr lang="en-US" sz="2000" dirty="0"/>
              <a:t>to </a:t>
            </a:r>
            <a:r>
              <a:rPr lang="en-US" sz="2000" dirty="0" smtClean="0"/>
              <a:t>four)</a:t>
            </a:r>
            <a:endParaRPr lang="en-US" sz="2000" dirty="0"/>
          </a:p>
          <a:p>
            <a:pPr lvl="1"/>
            <a:r>
              <a:rPr lang="en-US" sz="2000" dirty="0" smtClean="0"/>
              <a:t>Asynchronous </a:t>
            </a:r>
            <a:r>
              <a:rPr lang="en-US" sz="2000" dirty="0"/>
              <a:t>active log synchronization is available for solutions that require high </a:t>
            </a:r>
            <a:r>
              <a:rPr lang="en-US" sz="2000" dirty="0" smtClean="0"/>
              <a:t>latency</a:t>
            </a:r>
            <a:endParaRPr lang="en-US" sz="2000" dirty="0"/>
          </a:p>
          <a:p>
            <a:pPr lvl="1"/>
            <a:r>
              <a:rPr lang="en-US" sz="2000" dirty="0" smtClean="0"/>
              <a:t>Built-in </a:t>
            </a:r>
            <a:r>
              <a:rPr lang="en-US" sz="2000" dirty="0"/>
              <a:t>encryption and </a:t>
            </a:r>
            <a:r>
              <a:rPr lang="en-US" sz="2000" dirty="0" smtClean="0"/>
              <a:t>compression</a:t>
            </a:r>
            <a:endParaRPr lang="en-US" sz="2000" dirty="0"/>
          </a:p>
          <a:p>
            <a:pPr lvl="1"/>
            <a:r>
              <a:rPr lang="en-US" sz="2000" dirty="0" smtClean="0"/>
              <a:t>Automatic </a:t>
            </a:r>
            <a:r>
              <a:rPr lang="en-US" sz="2000" dirty="0"/>
              <a:t>page repair is available for corrupted </a:t>
            </a:r>
            <a:r>
              <a:rPr lang="en-US" sz="2000" dirty="0" smtClean="0"/>
              <a:t>pages</a:t>
            </a:r>
            <a:endParaRPr lang="en-US" sz="2000" dirty="0"/>
          </a:p>
          <a:p>
            <a:pPr lvl="1"/>
            <a:r>
              <a:rPr lang="en-US" sz="2000" dirty="0" smtClean="0"/>
              <a:t>Provides </a:t>
            </a:r>
            <a:r>
              <a:rPr lang="en-US" sz="2000" dirty="0"/>
              <a:t>a flexible failover policy with more </a:t>
            </a:r>
            <a:r>
              <a:rPr lang="en-US" sz="2000" dirty="0" smtClean="0"/>
              <a:t>control</a:t>
            </a:r>
          </a:p>
          <a:p>
            <a:endParaRPr lang="en-US" sz="2400" dirty="0"/>
          </a:p>
          <a:p>
            <a:endParaRPr lang="en-US" sz="2400" dirty="0"/>
          </a:p>
        </p:txBody>
      </p:sp>
    </p:spTree>
    <p:extLst>
      <p:ext uri="{BB962C8B-B14F-4D97-AF65-F5344CB8AC3E}">
        <p14:creationId xmlns:p14="http://schemas.microsoft.com/office/powerpoint/2010/main" val="3131139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pPr lvl="0">
              <a:buFont typeface="Wingdings" panose="05000000000000000000" pitchFamily="2" charset="2"/>
              <a:buChar char="ü"/>
            </a:pPr>
            <a:r>
              <a:rPr lang="en-US" dirty="0" smtClean="0"/>
              <a:t>User-managed content recovery</a:t>
            </a:r>
          </a:p>
          <a:p>
            <a:pPr lvl="0">
              <a:buFont typeface="Wingdings" panose="05000000000000000000" pitchFamily="2" charset="2"/>
              <a:buChar char="ü"/>
            </a:pPr>
            <a:r>
              <a:rPr lang="en-US" dirty="0" smtClean="0"/>
              <a:t>Backing </a:t>
            </a:r>
            <a:r>
              <a:rPr lang="en-US" dirty="0" smtClean="0"/>
              <a:t>up and </a:t>
            </a:r>
            <a:r>
              <a:rPr lang="en-US" dirty="0" smtClean="0"/>
              <a:t>restoring </a:t>
            </a:r>
            <a:r>
              <a:rPr lang="en-US" dirty="0" smtClean="0"/>
              <a:t>SharePoint </a:t>
            </a:r>
            <a:r>
              <a:rPr lang="en-US" dirty="0" smtClean="0"/>
              <a:t>content</a:t>
            </a:r>
          </a:p>
          <a:p>
            <a:pPr lvl="0">
              <a:buFont typeface="Wingdings" panose="05000000000000000000" pitchFamily="2" charset="2"/>
              <a:buChar char="ü"/>
            </a:pPr>
            <a:r>
              <a:rPr lang="en-US" dirty="0" smtClean="0"/>
              <a:t>Disaster </a:t>
            </a:r>
            <a:r>
              <a:rPr lang="en-US" dirty="0"/>
              <a:t>Recovery </a:t>
            </a:r>
          </a:p>
          <a:p>
            <a:pPr>
              <a:buFont typeface="Wingdings" panose="05000000000000000000" pitchFamily="2" charset="2"/>
              <a:buChar char="ü"/>
            </a:pPr>
            <a:r>
              <a:rPr lang="en-US" dirty="0" smtClean="0"/>
              <a:t>High Availability</a:t>
            </a:r>
          </a:p>
        </p:txBody>
      </p:sp>
    </p:spTree>
    <p:extLst>
      <p:ext uri="{BB962C8B-B14F-4D97-AF65-F5344CB8AC3E}">
        <p14:creationId xmlns:p14="http://schemas.microsoft.com/office/powerpoint/2010/main" val="1239601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Content Placeholder 2"/>
          <p:cNvSpPr>
            <a:spLocks noGrp="1"/>
          </p:cNvSpPr>
          <p:nvPr>
            <p:ph idx="1"/>
          </p:nvPr>
        </p:nvSpPr>
        <p:spPr/>
        <p:txBody>
          <a:bodyPr/>
          <a:lstStyle/>
          <a:p>
            <a:r>
              <a:rPr lang="en-US" dirty="0" smtClean="0"/>
              <a:t>User-managed Content Recovery </a:t>
            </a:r>
          </a:p>
          <a:p>
            <a:pPr lvl="1"/>
            <a:r>
              <a:rPr lang="en-US" dirty="0" smtClean="0"/>
              <a:t>Versioning and the recycle bin</a:t>
            </a:r>
          </a:p>
          <a:p>
            <a:pPr>
              <a:spcBef>
                <a:spcPts val="1200"/>
              </a:spcBef>
            </a:pPr>
            <a:r>
              <a:rPr lang="en-US" dirty="0" smtClean="0"/>
              <a:t>Backup/Restore SharePoint content</a:t>
            </a:r>
          </a:p>
          <a:p>
            <a:pPr marL="677862" lvl="1" indent="-342900"/>
            <a:r>
              <a:rPr lang="en-US" dirty="0" smtClean="0"/>
              <a:t>Involves backing up content DBs or site collections</a:t>
            </a:r>
          </a:p>
          <a:p>
            <a:pPr marL="677862" lvl="1" indent="-342900"/>
            <a:r>
              <a:rPr lang="en-US" dirty="0"/>
              <a:t>Operations managed by IT </a:t>
            </a:r>
            <a:r>
              <a:rPr lang="en-US" dirty="0" smtClean="0"/>
              <a:t>staff</a:t>
            </a:r>
          </a:p>
          <a:p>
            <a:pPr>
              <a:spcBef>
                <a:spcPts val="1200"/>
              </a:spcBef>
            </a:pPr>
            <a:r>
              <a:rPr lang="en-US" dirty="0" smtClean="0"/>
              <a:t>Disaster Recovery</a:t>
            </a:r>
          </a:p>
          <a:p>
            <a:pPr lvl="1"/>
            <a:r>
              <a:rPr lang="en-US" dirty="0" smtClean="0"/>
              <a:t>Recovering/rebuilding farm in case </a:t>
            </a:r>
            <a:r>
              <a:rPr lang="en-US" dirty="0" smtClean="0"/>
              <a:t>of </a:t>
            </a:r>
            <a:r>
              <a:rPr lang="en-US" dirty="0" smtClean="0"/>
              <a:t>failure/disaster</a:t>
            </a:r>
          </a:p>
          <a:p>
            <a:pPr>
              <a:spcBef>
                <a:spcPts val="1200"/>
              </a:spcBef>
            </a:pPr>
            <a:r>
              <a:rPr lang="en-US" dirty="0" smtClean="0"/>
              <a:t>High Availability</a:t>
            </a:r>
          </a:p>
          <a:p>
            <a:pPr lvl="1"/>
            <a:r>
              <a:rPr lang="en-US" dirty="0" smtClean="0"/>
              <a:t>Minimizing time when system is down/unavailable</a:t>
            </a:r>
            <a:endParaRPr lang="en-US" dirty="0"/>
          </a:p>
        </p:txBody>
      </p:sp>
    </p:spTree>
    <p:extLst>
      <p:ext uri="{BB962C8B-B14F-4D97-AF65-F5344CB8AC3E}">
        <p14:creationId xmlns:p14="http://schemas.microsoft.com/office/powerpoint/2010/main" val="4027344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Document and Item Versioning</a:t>
            </a:r>
            <a:endParaRPr lang="en-US" dirty="0"/>
          </a:p>
        </p:txBody>
      </p:sp>
      <p:sp>
        <p:nvSpPr>
          <p:cNvPr id="3" name="Content Placeholder 2"/>
          <p:cNvSpPr>
            <a:spLocks noGrp="1"/>
          </p:cNvSpPr>
          <p:nvPr>
            <p:ph idx="1"/>
          </p:nvPr>
        </p:nvSpPr>
        <p:spPr/>
        <p:txBody>
          <a:bodyPr/>
          <a:lstStyle/>
          <a:p>
            <a:r>
              <a:rPr lang="en-US" dirty="0" smtClean="0"/>
              <a:t>Easiest way to retrieve data</a:t>
            </a:r>
          </a:p>
          <a:p>
            <a:pPr lvl="1"/>
            <a:r>
              <a:rPr lang="en-US" dirty="0" smtClean="0"/>
              <a:t>Not necessarily a disaster recovery method</a:t>
            </a:r>
          </a:p>
          <a:p>
            <a:pPr lvl="1"/>
            <a:r>
              <a:rPr lang="en-US" dirty="0" smtClean="0"/>
              <a:t>Easy to use</a:t>
            </a:r>
          </a:p>
          <a:p>
            <a:pPr lvl="1"/>
            <a:r>
              <a:rPr lang="en-US" dirty="0"/>
              <a:t>D</a:t>
            </a:r>
            <a:r>
              <a:rPr lang="en-US" dirty="0" smtClean="0"/>
              <a:t>oes </a:t>
            </a:r>
            <a:r>
              <a:rPr lang="en-US" dirty="0" smtClean="0"/>
              <a:t>not require IT or development time at all</a:t>
            </a:r>
          </a:p>
          <a:p>
            <a:pPr lvl="1"/>
            <a:r>
              <a:rPr lang="en-US" dirty="0" smtClean="0"/>
              <a:t>Can (and should) restrict number of versions kept</a:t>
            </a:r>
          </a:p>
          <a:p>
            <a:pPr lvl="1"/>
            <a:r>
              <a:rPr lang="en-US" dirty="0" smtClean="0"/>
              <a:t>Versions are full versions, not deltas</a:t>
            </a:r>
          </a:p>
          <a:p>
            <a:pPr lvl="1"/>
            <a:r>
              <a:rPr lang="en-US" dirty="0" smtClean="0"/>
              <a:t>Each </a:t>
            </a:r>
            <a:r>
              <a:rPr lang="en-US" dirty="0" smtClean="0"/>
              <a:t>version </a:t>
            </a:r>
            <a:r>
              <a:rPr lang="en-US" dirty="0" smtClean="0"/>
              <a:t>takes up space in site collection quota</a:t>
            </a:r>
            <a:endParaRPr lang="en-US" dirty="0"/>
          </a:p>
        </p:txBody>
      </p:sp>
    </p:spTree>
    <p:extLst>
      <p:ext uri="{BB962C8B-B14F-4D97-AF65-F5344CB8AC3E}">
        <p14:creationId xmlns:p14="http://schemas.microsoft.com/office/powerpoint/2010/main" val="12810859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Recycle Bin</a:t>
            </a:r>
            <a:endParaRPr lang="en-US" dirty="0"/>
          </a:p>
        </p:txBody>
      </p:sp>
      <p:sp>
        <p:nvSpPr>
          <p:cNvPr id="3" name="Content Placeholder 2"/>
          <p:cNvSpPr>
            <a:spLocks noGrp="1"/>
          </p:cNvSpPr>
          <p:nvPr>
            <p:ph idx="1"/>
          </p:nvPr>
        </p:nvSpPr>
        <p:spPr/>
        <p:txBody>
          <a:bodyPr/>
          <a:lstStyle/>
          <a:p>
            <a:r>
              <a:rPr lang="en-US" dirty="0" smtClean="0"/>
              <a:t>Recycle bin allows deleted content recovery</a:t>
            </a:r>
          </a:p>
          <a:p>
            <a:pPr lvl="1"/>
            <a:r>
              <a:rPr lang="en-US" dirty="0" smtClean="0"/>
              <a:t>Users can restore deleted items/documents/sites</a:t>
            </a:r>
          </a:p>
          <a:p>
            <a:pPr lvl="1"/>
            <a:endParaRPr lang="en-US" dirty="0" smtClean="0"/>
          </a:p>
          <a:p>
            <a:pPr lvl="1"/>
            <a:endParaRPr lang="en-US" dirty="0"/>
          </a:p>
          <a:p>
            <a:pPr lvl="1"/>
            <a:endParaRPr lang="en-US" dirty="0"/>
          </a:p>
          <a:p>
            <a:r>
              <a:rPr lang="en-US" dirty="0" smtClean="0"/>
              <a:t>Recycle bin involves two stages</a:t>
            </a:r>
          </a:p>
          <a:p>
            <a:pPr lvl="1"/>
            <a:r>
              <a:rPr lang="en-US" dirty="0" smtClean="0"/>
              <a:t>First stage made available to business users</a:t>
            </a:r>
          </a:p>
          <a:p>
            <a:pPr lvl="1"/>
            <a:r>
              <a:rPr lang="en-US" dirty="0" smtClean="0"/>
              <a:t>Second stage available to site collection administrators</a:t>
            </a:r>
          </a:p>
          <a:p>
            <a:pPr lvl="1"/>
            <a:r>
              <a:rPr lang="en-US" dirty="0" smtClean="0"/>
              <a:t>Recycle bin settings configured in web application</a:t>
            </a:r>
          </a:p>
          <a:p>
            <a:pPr lvl="1"/>
            <a:r>
              <a:rPr lang="en-US" dirty="0" smtClean="0"/>
              <a:t>Items, Lists, Libraries, Webs and Sites</a:t>
            </a:r>
          </a:p>
          <a:p>
            <a:pPr lvl="1"/>
            <a:endParaRPr lang="en-US"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1143000" y="2480780"/>
            <a:ext cx="5943600" cy="1176820"/>
          </a:xfrm>
          <a:prstGeom prst="rect">
            <a:avLst/>
          </a:prstGeom>
          <a:ln>
            <a:solidFill>
              <a:schemeClr val="bg1">
                <a:lumMod val="65000"/>
              </a:schemeClr>
            </a:solidFill>
          </a:ln>
        </p:spPr>
      </p:pic>
    </p:spTree>
    <p:extLst>
      <p:ext uri="{BB962C8B-B14F-4D97-AF65-F5344CB8AC3E}">
        <p14:creationId xmlns:p14="http://schemas.microsoft.com/office/powerpoint/2010/main" val="17832412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ü"/>
            </a:pPr>
            <a:r>
              <a:rPr lang="en-US" dirty="0" smtClean="0"/>
              <a:t>User-managed content recovery</a:t>
            </a:r>
          </a:p>
          <a:p>
            <a:pPr lvl="0">
              <a:buFont typeface="Wingdings" panose="05000000000000000000" pitchFamily="2" charset="2"/>
              <a:buChar char="Ø"/>
            </a:pPr>
            <a:r>
              <a:rPr lang="en-US" dirty="0" smtClean="0"/>
              <a:t>Backing up </a:t>
            </a:r>
            <a:r>
              <a:rPr lang="en-US" dirty="0" smtClean="0"/>
              <a:t>and restoring </a:t>
            </a:r>
            <a:r>
              <a:rPr lang="en-US" dirty="0" smtClean="0"/>
              <a:t>SharePoint </a:t>
            </a:r>
            <a:r>
              <a:rPr lang="en-US" dirty="0" smtClean="0"/>
              <a:t>content</a:t>
            </a:r>
          </a:p>
          <a:p>
            <a:pPr lvl="0"/>
            <a:r>
              <a:rPr lang="en-US" dirty="0" smtClean="0"/>
              <a:t>Disaster </a:t>
            </a:r>
            <a:r>
              <a:rPr lang="en-US" dirty="0"/>
              <a:t>Recovery </a:t>
            </a:r>
          </a:p>
          <a:p>
            <a:r>
              <a:rPr lang="en-US" dirty="0" smtClean="0"/>
              <a:t>High Availability</a:t>
            </a:r>
          </a:p>
        </p:txBody>
      </p:sp>
    </p:spTree>
    <p:extLst>
      <p:ext uri="{BB962C8B-B14F-4D97-AF65-F5344CB8AC3E}">
        <p14:creationId xmlns:p14="http://schemas.microsoft.com/office/powerpoint/2010/main" val="2115499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Gathering Requirements</a:t>
            </a:r>
            <a:endParaRPr lang="en-US" dirty="0"/>
          </a:p>
        </p:txBody>
      </p:sp>
      <p:sp>
        <p:nvSpPr>
          <p:cNvPr id="3" name="Content Placeholder 2"/>
          <p:cNvSpPr>
            <a:spLocks noGrp="1"/>
          </p:cNvSpPr>
          <p:nvPr>
            <p:ph idx="1"/>
          </p:nvPr>
        </p:nvSpPr>
        <p:spPr/>
        <p:txBody>
          <a:bodyPr/>
          <a:lstStyle/>
          <a:p>
            <a:r>
              <a:rPr lang="en-US" dirty="0" smtClean="0"/>
              <a:t>RTO - Recovery Time Objectives</a:t>
            </a:r>
          </a:p>
          <a:p>
            <a:pPr lvl="1"/>
            <a:r>
              <a:rPr lang="en-US" dirty="0" smtClean="0"/>
              <a:t>RTO of 99.9% = total down time of 8.76 hours per year </a:t>
            </a:r>
          </a:p>
          <a:p>
            <a:pPr lvl="1"/>
            <a:r>
              <a:rPr lang="en-US" dirty="0" smtClean="0"/>
              <a:t>RTO of 99.99% = total of less than 53 minutes per year </a:t>
            </a:r>
          </a:p>
          <a:p>
            <a:pPr lvl="1"/>
            <a:r>
              <a:rPr lang="en-US" dirty="0" smtClean="0"/>
              <a:t>RTO of 99.999% = is less than 6 minutes of down time allowed in a whole year</a:t>
            </a:r>
          </a:p>
          <a:p>
            <a:pPr lvl="1"/>
            <a:r>
              <a:rPr lang="en-US" dirty="0" smtClean="0"/>
              <a:t> </a:t>
            </a:r>
          </a:p>
          <a:p>
            <a:r>
              <a:rPr lang="en-US" dirty="0" smtClean="0"/>
              <a:t>RPO - Recovery Point Objective</a:t>
            </a:r>
          </a:p>
          <a:p>
            <a:pPr lvl="1"/>
            <a:r>
              <a:rPr lang="en-US" dirty="0" smtClean="0"/>
              <a:t>Amount of data lost (i.e. 30 minutes of loss) </a:t>
            </a:r>
          </a:p>
          <a:p>
            <a:pPr lvl="1"/>
            <a:r>
              <a:rPr lang="en-US" dirty="0" smtClean="0"/>
              <a:t>Cost to the company of lost data  </a:t>
            </a:r>
          </a:p>
          <a:p>
            <a:pPr lvl="1"/>
            <a:r>
              <a:rPr lang="en-US" dirty="0" smtClean="0"/>
              <a:t>Cost to the company for the amount of time to recover </a:t>
            </a:r>
          </a:p>
          <a:p>
            <a:endParaRPr lang="en-US" dirty="0"/>
          </a:p>
        </p:txBody>
      </p:sp>
    </p:spTree>
    <p:extLst>
      <p:ext uri="{BB962C8B-B14F-4D97-AF65-F5344CB8AC3E}">
        <p14:creationId xmlns:p14="http://schemas.microsoft.com/office/powerpoint/2010/main" val="543508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Backing Up SharePoint Content</a:t>
            </a:r>
            <a:endParaRPr lang="en-US" dirty="0"/>
          </a:p>
        </p:txBody>
      </p:sp>
      <p:sp>
        <p:nvSpPr>
          <p:cNvPr id="3" name="Content Placeholder 2"/>
          <p:cNvSpPr>
            <a:spLocks noGrp="1"/>
          </p:cNvSpPr>
          <p:nvPr>
            <p:ph idx="1"/>
          </p:nvPr>
        </p:nvSpPr>
        <p:spPr/>
        <p:txBody>
          <a:bodyPr/>
          <a:lstStyle/>
          <a:p>
            <a:r>
              <a:rPr lang="en-US" dirty="0" smtClean="0"/>
              <a:t>Two common strategies</a:t>
            </a:r>
          </a:p>
          <a:p>
            <a:pPr lvl="1"/>
            <a:r>
              <a:rPr lang="en-US" dirty="0" smtClean="0"/>
              <a:t>Back up site collections (SharePoint backups)</a:t>
            </a:r>
          </a:p>
          <a:p>
            <a:pPr lvl="1"/>
            <a:r>
              <a:rPr lang="en-US" dirty="0"/>
              <a:t>Back up content databases (SQL backups)</a:t>
            </a:r>
          </a:p>
          <a:p>
            <a:pPr lvl="1"/>
            <a:endParaRPr lang="en-US" dirty="0" smtClean="0"/>
          </a:p>
          <a:p>
            <a:pPr lvl="1"/>
            <a:endParaRPr lang="en-US" dirty="0"/>
          </a:p>
          <a:p>
            <a:endParaRPr lang="en-US" dirty="0"/>
          </a:p>
        </p:txBody>
      </p:sp>
    </p:spTree>
    <p:extLst>
      <p:ext uri="{BB962C8B-B14F-4D97-AF65-F5344CB8AC3E}">
        <p14:creationId xmlns:p14="http://schemas.microsoft.com/office/powerpoint/2010/main" val="3587627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SharePoint Backups</a:t>
            </a:r>
            <a:endParaRPr lang="en-US" dirty="0"/>
          </a:p>
        </p:txBody>
      </p:sp>
      <p:sp>
        <p:nvSpPr>
          <p:cNvPr id="3" name="Content Placeholder 2"/>
          <p:cNvSpPr>
            <a:spLocks noGrp="1"/>
          </p:cNvSpPr>
          <p:nvPr>
            <p:ph idx="1"/>
          </p:nvPr>
        </p:nvSpPr>
        <p:spPr/>
        <p:txBody>
          <a:bodyPr/>
          <a:lstStyle/>
          <a:p>
            <a:r>
              <a:rPr lang="en-US" dirty="0" smtClean="0"/>
              <a:t>Done using either PowerShell or Central Admin</a:t>
            </a:r>
          </a:p>
          <a:p>
            <a:pPr>
              <a:lnSpc>
                <a:spcPct val="150000"/>
              </a:lnSpc>
            </a:pPr>
            <a:r>
              <a:rPr lang="en-US" dirty="0" smtClean="0"/>
              <a:t>Backup and restore site collection</a:t>
            </a:r>
          </a:p>
          <a:p>
            <a:pPr lvl="1"/>
            <a:r>
              <a:rPr lang="en-US" dirty="0" smtClean="0"/>
              <a:t>Done with 100% fidelity</a:t>
            </a:r>
          </a:p>
          <a:p>
            <a:pPr lvl="1"/>
            <a:r>
              <a:rPr lang="en-US" dirty="0" smtClean="0"/>
              <a:t>Backup-</a:t>
            </a:r>
            <a:r>
              <a:rPr lang="en-US" dirty="0" err="1" smtClean="0"/>
              <a:t>SPSite</a:t>
            </a:r>
            <a:r>
              <a:rPr lang="en-US" dirty="0" smtClean="0"/>
              <a:t> / Restore-</a:t>
            </a:r>
            <a:r>
              <a:rPr lang="en-US" dirty="0" err="1" smtClean="0"/>
              <a:t>SPSite</a:t>
            </a:r>
            <a:endParaRPr lang="en-US" dirty="0" smtClean="0"/>
          </a:p>
          <a:p>
            <a:pPr lvl="1"/>
            <a:r>
              <a:rPr lang="en-US" dirty="0" smtClean="0"/>
              <a:t>Can lead to performance issues with 1GB or more</a:t>
            </a:r>
          </a:p>
          <a:p>
            <a:pPr>
              <a:lnSpc>
                <a:spcPct val="150000"/>
              </a:lnSpc>
            </a:pPr>
            <a:r>
              <a:rPr lang="en-US" dirty="0" smtClean="0"/>
              <a:t>Export and Import child sites or lists</a:t>
            </a:r>
          </a:p>
          <a:p>
            <a:pPr lvl="1"/>
            <a:r>
              <a:rPr lang="en-US" dirty="0" smtClean="0"/>
              <a:t>Does not provide 100% </a:t>
            </a:r>
            <a:r>
              <a:rPr lang="en-US" dirty="0" smtClean="0"/>
              <a:t>fidelity</a:t>
            </a:r>
            <a:endParaRPr lang="en-US" strike="sngStrike" dirty="0" smtClean="0"/>
          </a:p>
          <a:p>
            <a:pPr lvl="2"/>
            <a:r>
              <a:rPr lang="en-US" dirty="0" smtClean="0"/>
              <a:t>No alerts, workflow, recycle bin, personalization settings, Item Level Permissions</a:t>
            </a:r>
            <a:endParaRPr lang="en-US" dirty="0" smtClean="0"/>
          </a:p>
          <a:p>
            <a:pPr lvl="1"/>
            <a:r>
              <a:rPr lang="en-US" dirty="0" smtClean="0"/>
              <a:t>Export-</a:t>
            </a:r>
            <a:r>
              <a:rPr lang="en-US" dirty="0" err="1" smtClean="0"/>
              <a:t>SPWeb</a:t>
            </a:r>
            <a:r>
              <a:rPr lang="en-US" dirty="0" smtClean="0"/>
              <a:t> / Import-</a:t>
            </a:r>
            <a:r>
              <a:rPr lang="en-US" dirty="0" err="1" smtClean="0"/>
              <a:t>SPWeb</a:t>
            </a:r>
            <a:endParaRPr lang="en-US" dirty="0" smtClean="0"/>
          </a:p>
        </p:txBody>
      </p:sp>
    </p:spTree>
    <p:extLst>
      <p:ext uri="{BB962C8B-B14F-4D97-AF65-F5344CB8AC3E}">
        <p14:creationId xmlns:p14="http://schemas.microsoft.com/office/powerpoint/2010/main" val="2188817540"/>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547237-B119-45CA-BEFC-A2DA2BDB03E7}">
  <ds:schemaRefs>
    <ds:schemaRef ds:uri="http://schemas.microsoft.com/office/2006/documentManagement/types"/>
    <ds:schemaRef ds:uri="http://www.w3.org/XML/1998/namespace"/>
    <ds:schemaRef ds:uri="http://schemas.openxmlformats.org/package/2006/metadata/core-properties"/>
    <ds:schemaRef ds:uri="http://purl.org/dc/terms/"/>
    <ds:schemaRef ds:uri="http://purl.org/dc/elements/1.1/"/>
    <ds:schemaRef ds:uri="http://schemas.microsoft.com/office/infopath/2007/PartnerControl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DC1DE2E8-CBC0-4C94-BE1B-6290512207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 Course Module</Template>
  <TotalTime>2340</TotalTime>
  <Words>1966</Words>
  <Application>Microsoft Office PowerPoint</Application>
  <PresentationFormat>On-screen Show (4:3)</PresentationFormat>
  <Paragraphs>306</Paragraphs>
  <Slides>28</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Arial Black</vt:lpstr>
      <vt:lpstr>Calibri</vt:lpstr>
      <vt:lpstr>Copperplate Gothic Bold</vt:lpstr>
      <vt:lpstr>Courier New</vt:lpstr>
      <vt:lpstr>Lucida Console</vt:lpstr>
      <vt:lpstr>Wingdings</vt:lpstr>
      <vt:lpstr>CPT Course Module</vt:lpstr>
      <vt:lpstr>Backup, Restore and Disaster Recovery</vt:lpstr>
      <vt:lpstr>Agenda</vt:lpstr>
      <vt:lpstr>Module Overview</vt:lpstr>
      <vt:lpstr>Document and Item Versioning</vt:lpstr>
      <vt:lpstr>Recycle Bin</vt:lpstr>
      <vt:lpstr>Agenda</vt:lpstr>
      <vt:lpstr>Gathering Requirements</vt:lpstr>
      <vt:lpstr>Backing Up SharePoint Content</vt:lpstr>
      <vt:lpstr>SharePoint Backups</vt:lpstr>
      <vt:lpstr>Fancy Windows PowerShell script</vt:lpstr>
      <vt:lpstr>Central Administration - Site Backups</vt:lpstr>
      <vt:lpstr>SQL Backups</vt:lpstr>
      <vt:lpstr>Attaching Content Database</vt:lpstr>
      <vt:lpstr>Backup and Restore</vt:lpstr>
      <vt:lpstr>Agenda</vt:lpstr>
      <vt:lpstr>Disaster Recovery: Server Failure - Farm</vt:lpstr>
      <vt:lpstr>Disaster Recovery: Server Failure – Server</vt:lpstr>
      <vt:lpstr>Server Failure – Farm Backup</vt:lpstr>
      <vt:lpstr>Agenda</vt:lpstr>
      <vt:lpstr>High Availability Overview</vt:lpstr>
      <vt:lpstr>SQL Server Mirroring </vt:lpstr>
      <vt:lpstr>Setting Up a Database Mirror</vt:lpstr>
      <vt:lpstr>SQL Server Clustering</vt:lpstr>
      <vt:lpstr>SQL Server Log Shipping </vt:lpstr>
      <vt:lpstr>Log Shipping Support</vt:lpstr>
      <vt:lpstr>Log Shipping Support</vt:lpstr>
      <vt:lpstr>AlwaysOn High Availability Groups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Backup, Restore and Disaster Recovery</dc:title>
  <dc:creator>Windows User</dc:creator>
  <cp:lastModifiedBy>Matthew McDermott</cp:lastModifiedBy>
  <cp:revision>100</cp:revision>
  <dcterms:created xsi:type="dcterms:W3CDTF">2012-07-07T16:44:54Z</dcterms:created>
  <dcterms:modified xsi:type="dcterms:W3CDTF">2014-03-18T21:46:45Z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