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0"/>
  </p:notesMasterIdLst>
  <p:handoutMasterIdLst>
    <p:handoutMasterId r:id="rId41"/>
  </p:handoutMasterIdLst>
  <p:sldIdLst>
    <p:sldId id="279" r:id="rId6"/>
    <p:sldId id="281" r:id="rId7"/>
    <p:sldId id="282" r:id="rId8"/>
    <p:sldId id="283" r:id="rId9"/>
    <p:sldId id="314" r:id="rId10"/>
    <p:sldId id="315" r:id="rId11"/>
    <p:sldId id="332" r:id="rId12"/>
    <p:sldId id="333" r:id="rId13"/>
    <p:sldId id="285" r:id="rId14"/>
    <p:sldId id="317" r:id="rId15"/>
    <p:sldId id="318" r:id="rId16"/>
    <p:sldId id="327" r:id="rId17"/>
    <p:sldId id="328" r:id="rId18"/>
    <p:sldId id="319" r:id="rId19"/>
    <p:sldId id="320" r:id="rId20"/>
    <p:sldId id="322" r:id="rId21"/>
    <p:sldId id="323" r:id="rId22"/>
    <p:sldId id="329" r:id="rId23"/>
    <p:sldId id="324" r:id="rId24"/>
    <p:sldId id="288" r:id="rId25"/>
    <p:sldId id="289" r:id="rId26"/>
    <p:sldId id="290" r:id="rId27"/>
    <p:sldId id="325" r:id="rId28"/>
    <p:sldId id="296" r:id="rId29"/>
    <p:sldId id="297" r:id="rId30"/>
    <p:sldId id="298" r:id="rId31"/>
    <p:sldId id="299" r:id="rId32"/>
    <p:sldId id="300" r:id="rId33"/>
    <p:sldId id="301" r:id="rId34"/>
    <p:sldId id="331" r:id="rId35"/>
    <p:sldId id="308" r:id="rId36"/>
    <p:sldId id="309" r:id="rId37"/>
    <p:sldId id="334" r:id="rId38"/>
    <p:sldId id="330"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 id="2" name="Unknown Use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0" autoAdjust="0"/>
    <p:restoredTop sz="63042" autoAdjust="0"/>
  </p:normalViewPr>
  <p:slideViewPr>
    <p:cSldViewPr>
      <p:cViewPr varScale="1">
        <p:scale>
          <a:sx n="70" d="100"/>
          <a:sy n="70" d="100"/>
        </p:scale>
        <p:origin x="1956" y="5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89F15E-CE39-4C17-ABA1-45E3B95AA754}"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FA9A43-D608-4B7A-9EF7-F60881DF87AF}">
      <dgm:prSet phldrT="[Text]" custT="1"/>
      <dgm:spPr/>
      <dgm:t>
        <a:bodyPr/>
        <a:lstStyle/>
        <a:p>
          <a:r>
            <a:rPr lang="de-DE" sz="2000" dirty="0" smtClean="0"/>
            <a:t>Import your dictionary using the PowerShell cmdlet </a:t>
          </a:r>
        </a:p>
        <a:p>
          <a:r>
            <a:rPr lang="en-US" sz="2000" dirty="0" smtClean="0"/>
            <a:t>Import-</a:t>
          </a:r>
          <a:r>
            <a:rPr lang="en-US" sz="2000" dirty="0" err="1" smtClean="0"/>
            <a:t>SPEnterpriseSearchCustomExtractionDictionary</a:t>
          </a:r>
          <a:endParaRPr lang="en-US" sz="2000" dirty="0" smtClean="0"/>
        </a:p>
      </dgm:t>
    </dgm:pt>
    <dgm:pt modelId="{EF7573D7-BCA8-4904-BEBB-8222B13EC9E9}" type="parTrans" cxnId="{03E3F315-7EC6-4A13-827B-8DA1AE897628}">
      <dgm:prSet/>
      <dgm:spPr/>
      <dgm:t>
        <a:bodyPr/>
        <a:lstStyle/>
        <a:p>
          <a:endParaRPr lang="en-US" sz="4400"/>
        </a:p>
      </dgm:t>
    </dgm:pt>
    <dgm:pt modelId="{11DD601A-7A57-4162-8A2C-5DE30A688DDF}" type="sibTrans" cxnId="{03E3F315-7EC6-4A13-827B-8DA1AE897628}">
      <dgm:prSet/>
      <dgm:spPr/>
      <dgm:t>
        <a:bodyPr/>
        <a:lstStyle/>
        <a:p>
          <a:endParaRPr lang="en-US" sz="4400"/>
        </a:p>
      </dgm:t>
    </dgm:pt>
    <dgm:pt modelId="{3C595DC4-BF38-48F8-A196-B49BF35A8991}">
      <dgm:prSet phldrT="[Text]" custT="1"/>
      <dgm:spPr/>
      <dgm:t>
        <a:bodyPr/>
        <a:lstStyle/>
        <a:p>
          <a:r>
            <a:rPr lang="de-DE" sz="2000" smtClean="0"/>
            <a:t>Enable a custom extractor for certain managed properties on the Search Schema UI</a:t>
          </a:r>
          <a:endParaRPr lang="en-US" sz="2000" dirty="0"/>
        </a:p>
      </dgm:t>
    </dgm:pt>
    <dgm:pt modelId="{2708D090-E53E-4BC1-BC4F-B834CDB686FF}" type="parTrans" cxnId="{C8490894-A75C-4F94-BF53-C0F166BFD07C}">
      <dgm:prSet/>
      <dgm:spPr/>
      <dgm:t>
        <a:bodyPr/>
        <a:lstStyle/>
        <a:p>
          <a:endParaRPr lang="en-US" sz="4400"/>
        </a:p>
      </dgm:t>
    </dgm:pt>
    <dgm:pt modelId="{DA6D8FAB-6091-4865-BF94-F3C4E686C2D9}" type="sibTrans" cxnId="{C8490894-A75C-4F94-BF53-C0F166BFD07C}">
      <dgm:prSet/>
      <dgm:spPr/>
      <dgm:t>
        <a:bodyPr/>
        <a:lstStyle/>
        <a:p>
          <a:endParaRPr lang="en-US" sz="4400"/>
        </a:p>
      </dgm:t>
    </dgm:pt>
    <dgm:pt modelId="{039571AF-9826-4ED7-B777-C1076A36E48C}">
      <dgm:prSet phldrT="[Text]" custT="1"/>
      <dgm:spPr/>
      <dgm:t>
        <a:bodyPr/>
        <a:lstStyle/>
        <a:p>
          <a:r>
            <a:rPr lang="de-DE" sz="2000" smtClean="0"/>
            <a:t>Initiate full crawl</a:t>
          </a:r>
          <a:endParaRPr lang="en-US" sz="2000" dirty="0"/>
        </a:p>
      </dgm:t>
    </dgm:pt>
    <dgm:pt modelId="{ABF3C611-8646-4F18-8110-10D4D45A0747}" type="parTrans" cxnId="{F2F762F4-C09F-4F56-A1AE-1A0548245E3F}">
      <dgm:prSet/>
      <dgm:spPr/>
      <dgm:t>
        <a:bodyPr/>
        <a:lstStyle/>
        <a:p>
          <a:endParaRPr lang="en-US" sz="4400"/>
        </a:p>
      </dgm:t>
    </dgm:pt>
    <dgm:pt modelId="{0DADFB7A-8316-46E0-A589-4A46AE8A0D9A}" type="sibTrans" cxnId="{F2F762F4-C09F-4F56-A1AE-1A0548245E3F}">
      <dgm:prSet/>
      <dgm:spPr/>
      <dgm:t>
        <a:bodyPr/>
        <a:lstStyle/>
        <a:p>
          <a:endParaRPr lang="en-US" sz="4400"/>
        </a:p>
      </dgm:t>
    </dgm:pt>
    <dgm:pt modelId="{5168EA07-0351-40AD-B9C3-2468328FF29C}">
      <dgm:prSet phldrT="[Text]" custT="1"/>
      <dgm:spPr/>
      <dgm:t>
        <a:bodyPr/>
        <a:lstStyle/>
        <a:p>
          <a:r>
            <a:rPr lang="de-DE" sz="2000" smtClean="0"/>
            <a:t>Edit the refinement web part to display your custom extractor</a:t>
          </a:r>
          <a:endParaRPr lang="en-US" sz="2000" dirty="0"/>
        </a:p>
      </dgm:t>
    </dgm:pt>
    <dgm:pt modelId="{8C38E3B1-C141-46DF-AA22-038BD0A8E91F}" type="parTrans" cxnId="{4DF59A02-4314-4C73-842A-E4297E3CE9B7}">
      <dgm:prSet/>
      <dgm:spPr/>
      <dgm:t>
        <a:bodyPr/>
        <a:lstStyle/>
        <a:p>
          <a:endParaRPr lang="en-US" sz="4400"/>
        </a:p>
      </dgm:t>
    </dgm:pt>
    <dgm:pt modelId="{5EC9E502-9C0B-4265-8FC2-2BFFB16CC90B}" type="sibTrans" cxnId="{4DF59A02-4314-4C73-842A-E4297E3CE9B7}">
      <dgm:prSet/>
      <dgm:spPr/>
      <dgm:t>
        <a:bodyPr/>
        <a:lstStyle/>
        <a:p>
          <a:endParaRPr lang="en-US" sz="4400"/>
        </a:p>
      </dgm:t>
    </dgm:pt>
    <dgm:pt modelId="{09C75D21-7AFD-46E5-81EE-3332BF10C194}" type="pres">
      <dgm:prSet presAssocID="{1989F15E-CE39-4C17-ABA1-45E3B95AA754}" presName="Name0" presStyleCnt="0">
        <dgm:presLayoutVars>
          <dgm:dir/>
          <dgm:animLvl val="lvl"/>
          <dgm:resizeHandles val="exact"/>
        </dgm:presLayoutVars>
      </dgm:prSet>
      <dgm:spPr/>
      <dgm:t>
        <a:bodyPr/>
        <a:lstStyle/>
        <a:p>
          <a:endParaRPr lang="en-US"/>
        </a:p>
      </dgm:t>
    </dgm:pt>
    <dgm:pt modelId="{457F9615-7856-4713-AB7C-FD25F69B16AC}" type="pres">
      <dgm:prSet presAssocID="{5168EA07-0351-40AD-B9C3-2468328FF29C}" presName="boxAndChildren" presStyleCnt="0"/>
      <dgm:spPr/>
      <dgm:t>
        <a:bodyPr/>
        <a:lstStyle/>
        <a:p>
          <a:endParaRPr lang="en-US"/>
        </a:p>
      </dgm:t>
    </dgm:pt>
    <dgm:pt modelId="{576C0097-63B0-41B1-8523-B1F4ED7A9DB3}" type="pres">
      <dgm:prSet presAssocID="{5168EA07-0351-40AD-B9C3-2468328FF29C}" presName="parentTextBox" presStyleLbl="node1" presStyleIdx="0" presStyleCnt="4"/>
      <dgm:spPr/>
      <dgm:t>
        <a:bodyPr/>
        <a:lstStyle/>
        <a:p>
          <a:endParaRPr lang="en-US"/>
        </a:p>
      </dgm:t>
    </dgm:pt>
    <dgm:pt modelId="{D83A9F60-673F-40CC-B018-47EE76E018CD}" type="pres">
      <dgm:prSet presAssocID="{0DADFB7A-8316-46E0-A589-4A46AE8A0D9A}" presName="sp" presStyleCnt="0"/>
      <dgm:spPr/>
      <dgm:t>
        <a:bodyPr/>
        <a:lstStyle/>
        <a:p>
          <a:endParaRPr lang="en-US"/>
        </a:p>
      </dgm:t>
    </dgm:pt>
    <dgm:pt modelId="{89BFB861-1870-4FBB-A430-A64A815C5116}" type="pres">
      <dgm:prSet presAssocID="{039571AF-9826-4ED7-B777-C1076A36E48C}" presName="arrowAndChildren" presStyleCnt="0"/>
      <dgm:spPr/>
      <dgm:t>
        <a:bodyPr/>
        <a:lstStyle/>
        <a:p>
          <a:endParaRPr lang="en-US"/>
        </a:p>
      </dgm:t>
    </dgm:pt>
    <dgm:pt modelId="{778276EC-F45B-4E41-8651-94C8ED332850}" type="pres">
      <dgm:prSet presAssocID="{039571AF-9826-4ED7-B777-C1076A36E48C}" presName="parentTextArrow" presStyleLbl="node1" presStyleIdx="1" presStyleCnt="4"/>
      <dgm:spPr/>
      <dgm:t>
        <a:bodyPr/>
        <a:lstStyle/>
        <a:p>
          <a:endParaRPr lang="en-US"/>
        </a:p>
      </dgm:t>
    </dgm:pt>
    <dgm:pt modelId="{DC182C38-3546-4CD0-AAF2-9438592985C1}" type="pres">
      <dgm:prSet presAssocID="{DA6D8FAB-6091-4865-BF94-F3C4E686C2D9}" presName="sp" presStyleCnt="0"/>
      <dgm:spPr/>
      <dgm:t>
        <a:bodyPr/>
        <a:lstStyle/>
        <a:p>
          <a:endParaRPr lang="en-US"/>
        </a:p>
      </dgm:t>
    </dgm:pt>
    <dgm:pt modelId="{99663889-2891-412D-B259-59634F7D43A2}" type="pres">
      <dgm:prSet presAssocID="{3C595DC4-BF38-48F8-A196-B49BF35A8991}" presName="arrowAndChildren" presStyleCnt="0"/>
      <dgm:spPr/>
      <dgm:t>
        <a:bodyPr/>
        <a:lstStyle/>
        <a:p>
          <a:endParaRPr lang="en-US"/>
        </a:p>
      </dgm:t>
    </dgm:pt>
    <dgm:pt modelId="{044B130F-91B5-4B9F-BBC2-D4B9DB5AFA10}" type="pres">
      <dgm:prSet presAssocID="{3C595DC4-BF38-48F8-A196-B49BF35A8991}" presName="parentTextArrow" presStyleLbl="node1" presStyleIdx="2" presStyleCnt="4"/>
      <dgm:spPr/>
      <dgm:t>
        <a:bodyPr/>
        <a:lstStyle/>
        <a:p>
          <a:endParaRPr lang="en-US"/>
        </a:p>
      </dgm:t>
    </dgm:pt>
    <dgm:pt modelId="{0FDD187C-E1DA-4D51-BB92-6B6E35B037EA}" type="pres">
      <dgm:prSet presAssocID="{11DD601A-7A57-4162-8A2C-5DE30A688DDF}" presName="sp" presStyleCnt="0"/>
      <dgm:spPr/>
      <dgm:t>
        <a:bodyPr/>
        <a:lstStyle/>
        <a:p>
          <a:endParaRPr lang="en-US"/>
        </a:p>
      </dgm:t>
    </dgm:pt>
    <dgm:pt modelId="{35190792-3F02-4A8C-B06A-B07E4CA52334}" type="pres">
      <dgm:prSet presAssocID="{30FA9A43-D608-4B7A-9EF7-F60881DF87AF}" presName="arrowAndChildren" presStyleCnt="0"/>
      <dgm:spPr/>
      <dgm:t>
        <a:bodyPr/>
        <a:lstStyle/>
        <a:p>
          <a:endParaRPr lang="en-US"/>
        </a:p>
      </dgm:t>
    </dgm:pt>
    <dgm:pt modelId="{4A01E685-53C4-49E6-B8AA-0EA74D73AEC4}" type="pres">
      <dgm:prSet presAssocID="{30FA9A43-D608-4B7A-9EF7-F60881DF87AF}" presName="parentTextArrow" presStyleLbl="node1" presStyleIdx="3" presStyleCnt="4"/>
      <dgm:spPr/>
      <dgm:t>
        <a:bodyPr/>
        <a:lstStyle/>
        <a:p>
          <a:endParaRPr lang="en-US"/>
        </a:p>
      </dgm:t>
    </dgm:pt>
  </dgm:ptLst>
  <dgm:cxnLst>
    <dgm:cxn modelId="{C6C89432-A0E5-4E08-AFD1-8D51BB710391}" type="presOf" srcId="{039571AF-9826-4ED7-B777-C1076A36E48C}" destId="{778276EC-F45B-4E41-8651-94C8ED332850}" srcOrd="0" destOrd="0" presId="urn:microsoft.com/office/officeart/2005/8/layout/process4"/>
    <dgm:cxn modelId="{F2F762F4-C09F-4F56-A1AE-1A0548245E3F}" srcId="{1989F15E-CE39-4C17-ABA1-45E3B95AA754}" destId="{039571AF-9826-4ED7-B777-C1076A36E48C}" srcOrd="2" destOrd="0" parTransId="{ABF3C611-8646-4F18-8110-10D4D45A0747}" sibTransId="{0DADFB7A-8316-46E0-A589-4A46AE8A0D9A}"/>
    <dgm:cxn modelId="{73D89E55-D834-49A5-A9EC-036ED565B8FA}" type="presOf" srcId="{30FA9A43-D608-4B7A-9EF7-F60881DF87AF}" destId="{4A01E685-53C4-49E6-B8AA-0EA74D73AEC4}" srcOrd="0" destOrd="0" presId="urn:microsoft.com/office/officeart/2005/8/layout/process4"/>
    <dgm:cxn modelId="{4DF59A02-4314-4C73-842A-E4297E3CE9B7}" srcId="{1989F15E-CE39-4C17-ABA1-45E3B95AA754}" destId="{5168EA07-0351-40AD-B9C3-2468328FF29C}" srcOrd="3" destOrd="0" parTransId="{8C38E3B1-C141-46DF-AA22-038BD0A8E91F}" sibTransId="{5EC9E502-9C0B-4265-8FC2-2BFFB16CC90B}"/>
    <dgm:cxn modelId="{2D41B4E3-8F2F-4F93-8C01-01CEB0D3CBE6}" type="presOf" srcId="{3C595DC4-BF38-48F8-A196-B49BF35A8991}" destId="{044B130F-91B5-4B9F-BBC2-D4B9DB5AFA10}" srcOrd="0" destOrd="0" presId="urn:microsoft.com/office/officeart/2005/8/layout/process4"/>
    <dgm:cxn modelId="{C8490894-A75C-4F94-BF53-C0F166BFD07C}" srcId="{1989F15E-CE39-4C17-ABA1-45E3B95AA754}" destId="{3C595DC4-BF38-48F8-A196-B49BF35A8991}" srcOrd="1" destOrd="0" parTransId="{2708D090-E53E-4BC1-BC4F-B834CDB686FF}" sibTransId="{DA6D8FAB-6091-4865-BF94-F3C4E686C2D9}"/>
    <dgm:cxn modelId="{03E3F315-7EC6-4A13-827B-8DA1AE897628}" srcId="{1989F15E-CE39-4C17-ABA1-45E3B95AA754}" destId="{30FA9A43-D608-4B7A-9EF7-F60881DF87AF}" srcOrd="0" destOrd="0" parTransId="{EF7573D7-BCA8-4904-BEBB-8222B13EC9E9}" sibTransId="{11DD601A-7A57-4162-8A2C-5DE30A688DDF}"/>
    <dgm:cxn modelId="{7D04DD80-CAAA-44E8-8708-EDE9A315C3B1}" type="presOf" srcId="{1989F15E-CE39-4C17-ABA1-45E3B95AA754}" destId="{09C75D21-7AFD-46E5-81EE-3332BF10C194}" srcOrd="0" destOrd="0" presId="urn:microsoft.com/office/officeart/2005/8/layout/process4"/>
    <dgm:cxn modelId="{17B63DD9-3F12-4320-8CE8-FE339A9AED10}" type="presOf" srcId="{5168EA07-0351-40AD-B9C3-2468328FF29C}" destId="{576C0097-63B0-41B1-8523-B1F4ED7A9DB3}" srcOrd="0" destOrd="0" presId="urn:microsoft.com/office/officeart/2005/8/layout/process4"/>
    <dgm:cxn modelId="{5573918C-7C62-47FF-A98F-577FFFF2489B}" type="presParOf" srcId="{09C75D21-7AFD-46E5-81EE-3332BF10C194}" destId="{457F9615-7856-4713-AB7C-FD25F69B16AC}" srcOrd="0" destOrd="0" presId="urn:microsoft.com/office/officeart/2005/8/layout/process4"/>
    <dgm:cxn modelId="{E5CAB439-E345-4F0F-9C35-B894D472DF3B}" type="presParOf" srcId="{457F9615-7856-4713-AB7C-FD25F69B16AC}" destId="{576C0097-63B0-41B1-8523-B1F4ED7A9DB3}" srcOrd="0" destOrd="0" presId="urn:microsoft.com/office/officeart/2005/8/layout/process4"/>
    <dgm:cxn modelId="{A028A77D-DABA-4841-937A-404FE7D9B45E}" type="presParOf" srcId="{09C75D21-7AFD-46E5-81EE-3332BF10C194}" destId="{D83A9F60-673F-40CC-B018-47EE76E018CD}" srcOrd="1" destOrd="0" presId="urn:microsoft.com/office/officeart/2005/8/layout/process4"/>
    <dgm:cxn modelId="{C586274C-61EC-472B-8C38-4CF6E93E2476}" type="presParOf" srcId="{09C75D21-7AFD-46E5-81EE-3332BF10C194}" destId="{89BFB861-1870-4FBB-A430-A64A815C5116}" srcOrd="2" destOrd="0" presId="urn:microsoft.com/office/officeart/2005/8/layout/process4"/>
    <dgm:cxn modelId="{E90E7247-A293-4F81-93F5-4413000A9A2F}" type="presParOf" srcId="{89BFB861-1870-4FBB-A430-A64A815C5116}" destId="{778276EC-F45B-4E41-8651-94C8ED332850}" srcOrd="0" destOrd="0" presId="urn:microsoft.com/office/officeart/2005/8/layout/process4"/>
    <dgm:cxn modelId="{421CCE9E-83AD-4CE5-9DB5-DC1D2CD4EA4B}" type="presParOf" srcId="{09C75D21-7AFD-46E5-81EE-3332BF10C194}" destId="{DC182C38-3546-4CD0-AAF2-9438592985C1}" srcOrd="3" destOrd="0" presId="urn:microsoft.com/office/officeart/2005/8/layout/process4"/>
    <dgm:cxn modelId="{602C1EAE-642A-4178-A1A3-6422C4D412C3}" type="presParOf" srcId="{09C75D21-7AFD-46E5-81EE-3332BF10C194}" destId="{99663889-2891-412D-B259-59634F7D43A2}" srcOrd="4" destOrd="0" presId="urn:microsoft.com/office/officeart/2005/8/layout/process4"/>
    <dgm:cxn modelId="{1F01DF3F-FAF4-4598-A382-C9A06CC92920}" type="presParOf" srcId="{99663889-2891-412D-B259-59634F7D43A2}" destId="{044B130F-91B5-4B9F-BBC2-D4B9DB5AFA10}" srcOrd="0" destOrd="0" presId="urn:microsoft.com/office/officeart/2005/8/layout/process4"/>
    <dgm:cxn modelId="{F5AD924A-32A4-454D-B614-FA4C122B6606}" type="presParOf" srcId="{09C75D21-7AFD-46E5-81EE-3332BF10C194}" destId="{0FDD187C-E1DA-4D51-BB92-6B6E35B037EA}" srcOrd="5" destOrd="0" presId="urn:microsoft.com/office/officeart/2005/8/layout/process4"/>
    <dgm:cxn modelId="{89118B16-2286-4B71-B2FB-8DA5172AE912}" type="presParOf" srcId="{09C75D21-7AFD-46E5-81EE-3332BF10C194}" destId="{35190792-3F02-4A8C-B06A-B07E4CA52334}" srcOrd="6" destOrd="0" presId="urn:microsoft.com/office/officeart/2005/8/layout/process4"/>
    <dgm:cxn modelId="{0815A1C5-9BAC-4CF6-ACE1-10157BFE16EF}" type="presParOf" srcId="{35190792-3F02-4A8C-B06A-B07E4CA52334}" destId="{4A01E685-53C4-49E6-B8AA-0EA74D73AEC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C0097-63B0-41B1-8523-B1F4ED7A9DB3}">
      <dsp:nvSpPr>
        <dsp:cNvPr id="0" name=""/>
        <dsp:cNvSpPr/>
      </dsp:nvSpPr>
      <dsp:spPr>
        <a:xfrm>
          <a:off x="0" y="4250034"/>
          <a:ext cx="8382000" cy="929803"/>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de-DE" sz="2000" kern="1200" smtClean="0"/>
            <a:t>Edit the refinement web part to display your custom extractor</a:t>
          </a:r>
          <a:endParaRPr lang="en-US" sz="2000" kern="1200" dirty="0"/>
        </a:p>
      </dsp:txBody>
      <dsp:txXfrm>
        <a:off x="0" y="4250034"/>
        <a:ext cx="8382000" cy="929803"/>
      </dsp:txXfrm>
    </dsp:sp>
    <dsp:sp modelId="{778276EC-F45B-4E41-8651-94C8ED332850}">
      <dsp:nvSpPr>
        <dsp:cNvPr id="0" name=""/>
        <dsp:cNvSpPr/>
      </dsp:nvSpPr>
      <dsp:spPr>
        <a:xfrm rot="10800000">
          <a:off x="0" y="2833943"/>
          <a:ext cx="8382000" cy="1430038"/>
        </a:xfrm>
        <a:prstGeom prst="upArrowCallou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de-DE" sz="2000" kern="1200" smtClean="0"/>
            <a:t>Initiate full crawl</a:t>
          </a:r>
          <a:endParaRPr lang="en-US" sz="2000" kern="1200" dirty="0"/>
        </a:p>
      </dsp:txBody>
      <dsp:txXfrm rot="10800000">
        <a:off x="0" y="2833943"/>
        <a:ext cx="8382000" cy="929196"/>
      </dsp:txXfrm>
    </dsp:sp>
    <dsp:sp modelId="{044B130F-91B5-4B9F-BBC2-D4B9DB5AFA10}">
      <dsp:nvSpPr>
        <dsp:cNvPr id="0" name=""/>
        <dsp:cNvSpPr/>
      </dsp:nvSpPr>
      <dsp:spPr>
        <a:xfrm rot="10800000">
          <a:off x="0" y="1417852"/>
          <a:ext cx="8382000" cy="1430038"/>
        </a:xfrm>
        <a:prstGeom prst="upArrowCallou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de-DE" sz="2000" kern="1200" smtClean="0"/>
            <a:t>Enable a custom extractor for certain managed properties on the Search Schema UI</a:t>
          </a:r>
          <a:endParaRPr lang="en-US" sz="2000" kern="1200" dirty="0"/>
        </a:p>
      </dsp:txBody>
      <dsp:txXfrm rot="10800000">
        <a:off x="0" y="1417852"/>
        <a:ext cx="8382000" cy="929196"/>
      </dsp:txXfrm>
    </dsp:sp>
    <dsp:sp modelId="{4A01E685-53C4-49E6-B8AA-0EA74D73AEC4}">
      <dsp:nvSpPr>
        <dsp:cNvPr id="0" name=""/>
        <dsp:cNvSpPr/>
      </dsp:nvSpPr>
      <dsp:spPr>
        <a:xfrm rot="10800000">
          <a:off x="0" y="1761"/>
          <a:ext cx="8382000" cy="1430038"/>
        </a:xfrm>
        <a:prstGeom prst="upArrowCallou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de-DE" sz="2000" kern="1200" dirty="0" smtClean="0"/>
            <a:t>Import your dictionary using the PowerShell cmdlet </a:t>
          </a:r>
        </a:p>
        <a:p>
          <a:pPr lvl="0" algn="ctr" defTabSz="889000">
            <a:lnSpc>
              <a:spcPct val="90000"/>
            </a:lnSpc>
            <a:spcBef>
              <a:spcPct val="0"/>
            </a:spcBef>
            <a:spcAft>
              <a:spcPct val="35000"/>
            </a:spcAft>
          </a:pPr>
          <a:r>
            <a:rPr lang="en-US" sz="2000" kern="1200" dirty="0" smtClean="0"/>
            <a:t>Import-</a:t>
          </a:r>
          <a:r>
            <a:rPr lang="en-US" sz="2000" kern="1200" dirty="0" err="1" smtClean="0"/>
            <a:t>SPEnterpriseSearchCustomExtractionDictionary</a:t>
          </a:r>
          <a:endParaRPr lang="en-US" sz="2000" kern="1200" dirty="0" smtClean="0"/>
        </a:p>
      </dsp:txBody>
      <dsp:txXfrm rot="10800000">
        <a:off x="0" y="1761"/>
        <a:ext cx="8382000" cy="9291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Previous versions of SharePoint included various search implementations between SharePoint search &amp; FAST search. In SharePoint 2013 Microsoft has merged their search implementations into a single, unified search architecture. This module introduces the new search architecture of SharePoint 2013 and discusses how to use the new search features. In this module students will learn about the search architecture as well as how to leverage it in custom solutions.</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999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618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 File Format Detection</a:t>
            </a:r>
          </a:p>
          <a:p>
            <a:r>
              <a:rPr lang="en-US" dirty="0" smtClean="0"/>
              <a:t>OOB,</a:t>
            </a:r>
            <a:r>
              <a:rPr lang="en-US" baseline="0" dirty="0" smtClean="0"/>
              <a:t> Parsers can actually detect more formats than are supported by the available format handlers. For this reason, the </a:t>
            </a:r>
            <a:r>
              <a:rPr lang="en-US" baseline="0" dirty="0" err="1" smtClean="0"/>
              <a:t>IFilter</a:t>
            </a:r>
            <a:r>
              <a:rPr lang="en-US" baseline="0" dirty="0" smtClean="0"/>
              <a:t> API is still supported. The </a:t>
            </a:r>
            <a:r>
              <a:rPr lang="en-US" baseline="0" dirty="0" err="1" smtClean="0"/>
              <a:t>Ifilter</a:t>
            </a:r>
            <a:r>
              <a:rPr lang="en-US" baseline="0" dirty="0" smtClean="0"/>
              <a:t> can call a generic Format Handler to plug into the parsing architecture.</a:t>
            </a:r>
          </a:p>
          <a:p>
            <a:endParaRPr lang="en-US" baseline="0" dirty="0" smtClean="0"/>
          </a:p>
          <a:p>
            <a:r>
              <a:rPr lang="en-US" baseline="0" dirty="0" smtClean="0"/>
              <a:t>Deep Link Extraction</a:t>
            </a:r>
          </a:p>
          <a:p>
            <a:r>
              <a:rPr lang="en-US" baseline="0" dirty="0" smtClean="0"/>
              <a:t>Deep Link extraction means that anything in the document formatted as a header (or slide title) is pulled out and displayed as a link in the hover panel. This allows you to preview the paragraph (or slide) that is most relevant to your search.</a:t>
            </a:r>
          </a:p>
          <a:p>
            <a:endParaRPr lang="en-US" baseline="0" dirty="0" smtClean="0"/>
          </a:p>
          <a:p>
            <a:r>
              <a:rPr lang="en-US" baseline="0" dirty="0" smtClean="0"/>
              <a:t>Visual Metadata Extraction</a:t>
            </a:r>
          </a:p>
          <a:p>
            <a:r>
              <a:rPr lang="en-US" baseline="0" dirty="0" smtClean="0"/>
              <a:t>Extracts the title, author, and date based on the document and not the metadata because the metadata is often wrong</a:t>
            </a:r>
          </a:p>
          <a:p>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2230192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how the parsers can detect formats that have a format handler and ones that do not. </a:t>
            </a:r>
            <a:r>
              <a:rPr lang="en-US" dirty="0" err="1" smtClean="0"/>
              <a:t>Ifilters</a:t>
            </a:r>
            <a:r>
              <a:rPr lang="en-US" dirty="0" smtClean="0"/>
              <a:t> are used where there is no specific format handler.</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4161552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0876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a:buFont typeface="Wingdings" pitchFamily="2" charset="2"/>
              <a:buChar char="§"/>
            </a:pPr>
            <a:endParaRPr lang="it-IT" dirty="0"/>
          </a:p>
        </p:txBody>
      </p:sp>
    </p:spTree>
    <p:extLst>
      <p:ext uri="{BB962C8B-B14F-4D97-AF65-F5344CB8AC3E}">
        <p14:creationId xmlns:p14="http://schemas.microsoft.com/office/powerpoint/2010/main" val="1816453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9401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5482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6665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KQL</a:t>
            </a:r>
            <a:r>
              <a:rPr lang="en-US" baseline="0" dirty="0" smtClean="0"/>
              <a:t> – All the basics. Simpler syntax. Now supports proximity queries like “NEAR”. The point is that KQL is really the language to use. FQL can be used if enabled by PowerShell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3054865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6356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KQL</a:t>
            </a:r>
            <a:r>
              <a:rPr lang="en-US" baseline="0" dirty="0" smtClean="0"/>
              <a:t> – All the basics. Simpler syntax. Now supports proximity queries like “NEAR”. The point is that KQL is really the language to use.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031507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 interface allows for querying</a:t>
            </a:r>
          </a:p>
          <a:p>
            <a:endParaRPr lang="en-US" dirty="0" smtClean="0"/>
          </a:p>
          <a:p>
            <a:r>
              <a:rPr lang="en-US" dirty="0" smtClean="0"/>
              <a:t>Permissions</a:t>
            </a:r>
          </a:p>
          <a:p>
            <a:r>
              <a:rPr lang="en-US" dirty="0" smtClean="0"/>
              <a:t>Scope: http://sharepoint/search</a:t>
            </a:r>
          </a:p>
          <a:p>
            <a:r>
              <a:rPr lang="en-US" dirty="0" smtClean="0"/>
              <a:t>Right: </a:t>
            </a:r>
            <a:r>
              <a:rPr lang="en-US" smtClean="0"/>
              <a:t>QueryAsUserIgnoreAppPrincipal</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2534603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8692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dirty="0" smtClean="0">
                <a:solidFill>
                  <a:schemeClr val="tx1"/>
                </a:solidFill>
                <a:effectLst/>
                <a:latin typeface="+mn-lt"/>
                <a:ea typeface="+mn-ea"/>
                <a:cs typeface="+mn-cs"/>
              </a:rPr>
              <a:t>Result Sources</a:t>
            </a:r>
          </a:p>
          <a:p>
            <a:pPr lvl="1"/>
            <a:r>
              <a:rPr lang="en-US" sz="1200" kern="1200" dirty="0" smtClean="0">
                <a:solidFill>
                  <a:schemeClr val="tx1"/>
                </a:solidFill>
                <a:effectLst/>
                <a:latin typeface="+mn-lt"/>
                <a:ea typeface="+mn-ea"/>
                <a:cs typeface="+mn-cs"/>
              </a:rPr>
              <a:t>With search result sources, you can give users the ability to simultaneously search content in the search index of the local search service, as well as in other sources, such as internet search engines. In SharePoint Server 2010, these were known as federated locations.</a:t>
            </a:r>
          </a:p>
          <a:p>
            <a:r>
              <a:rPr lang="en-US" sz="1200" b="1" kern="1200" dirty="0" smtClean="0">
                <a:solidFill>
                  <a:schemeClr val="tx1"/>
                </a:solidFill>
                <a:effectLst/>
                <a:latin typeface="+mn-lt"/>
                <a:ea typeface="+mn-ea"/>
                <a:cs typeface="+mn-cs"/>
              </a:rPr>
              <a:t>Query Rules</a:t>
            </a:r>
          </a:p>
          <a:p>
            <a:pPr lvl="1"/>
            <a:r>
              <a:rPr lang="en-US" sz="1200" kern="1200" dirty="0" smtClean="0">
                <a:solidFill>
                  <a:schemeClr val="tx1"/>
                </a:solidFill>
                <a:effectLst/>
                <a:latin typeface="+mn-lt"/>
                <a:ea typeface="+mn-ea"/>
                <a:cs typeface="+mn-cs"/>
              </a:rPr>
              <a:t>Query rules let you customize the search experience for the kinds of queries that are important to your users, without any custom coding. For example, if your users frequently search for PowerPoint slides, you can use query rules to recognize these queries by tracking keywords such as "slides" or "</a:t>
            </a:r>
            <a:r>
              <a:rPr lang="en-US" sz="1200" kern="1200" dirty="0" err="1" smtClean="0">
                <a:solidFill>
                  <a:schemeClr val="tx1"/>
                </a:solidFill>
                <a:effectLst/>
                <a:latin typeface="+mn-lt"/>
                <a:ea typeface="+mn-ea"/>
                <a:cs typeface="+mn-cs"/>
              </a:rPr>
              <a:t>ppt</a:t>
            </a:r>
            <a:r>
              <a:rPr lang="en-US" sz="1200" kern="1200" dirty="0" smtClean="0">
                <a:solidFill>
                  <a:schemeClr val="tx1"/>
                </a:solidFill>
                <a:effectLst/>
                <a:latin typeface="+mn-lt"/>
                <a:ea typeface="+mn-ea"/>
                <a:cs typeface="+mn-cs"/>
              </a:rPr>
              <a:t>", or by learning the queries where users commonly click on PowerPoint files in the results. Then, when the user performs these queries, you can do any of the following:</a:t>
            </a:r>
          </a:p>
          <a:p>
            <a:pPr lvl="1"/>
            <a:r>
              <a:rPr lang="en-US" sz="1200" kern="1200" dirty="0" smtClean="0">
                <a:solidFill>
                  <a:schemeClr val="tx1"/>
                </a:solidFill>
                <a:effectLst/>
                <a:latin typeface="+mn-lt"/>
                <a:ea typeface="+mn-ea"/>
                <a:cs typeface="+mn-cs"/>
              </a:rPr>
              <a:t>•	Return a special result linking to a search vertical customized for displaying PowerPoint files.</a:t>
            </a:r>
          </a:p>
          <a:p>
            <a:pPr lvl="1"/>
            <a:r>
              <a:rPr lang="en-US" sz="1200" kern="1200" dirty="0" smtClean="0">
                <a:solidFill>
                  <a:schemeClr val="tx1"/>
                </a:solidFill>
                <a:effectLst/>
                <a:latin typeface="+mn-lt"/>
                <a:ea typeface="+mn-ea"/>
                <a:cs typeface="+mn-cs"/>
              </a:rPr>
              <a:t>•	Show a block of results with only PowerPoint files.</a:t>
            </a:r>
          </a:p>
          <a:p>
            <a:pPr lvl="1"/>
            <a:r>
              <a:rPr lang="en-US" sz="1200" kern="1200" dirty="0" smtClean="0">
                <a:solidFill>
                  <a:schemeClr val="tx1"/>
                </a:solidFill>
                <a:effectLst/>
                <a:latin typeface="+mn-lt"/>
                <a:ea typeface="+mn-ea"/>
                <a:cs typeface="+mn-cs"/>
              </a:rPr>
              <a:t>•	Change the search results so that PowerPoint files are ranked higher in the results.</a:t>
            </a:r>
          </a:p>
          <a:p>
            <a:r>
              <a:rPr lang="en-US" sz="1200" b="1" kern="1200" dirty="0" smtClean="0">
                <a:solidFill>
                  <a:schemeClr val="tx1"/>
                </a:solidFill>
                <a:effectLst/>
                <a:latin typeface="+mn-lt"/>
                <a:ea typeface="+mn-ea"/>
                <a:cs typeface="+mn-cs"/>
              </a:rPr>
              <a:t>Result Types</a:t>
            </a:r>
          </a:p>
          <a:p>
            <a:pPr lvl="1"/>
            <a:r>
              <a:rPr lang="en-US" sz="1200" kern="1200" dirty="0" smtClean="0">
                <a:solidFill>
                  <a:schemeClr val="tx1"/>
                </a:solidFill>
                <a:effectLst/>
                <a:latin typeface="+mn-lt"/>
                <a:ea typeface="+mn-ea"/>
                <a:cs typeface="+mn-cs"/>
              </a:rPr>
              <a:t>Result types define how to display a set of search results based on a collection of the following:</a:t>
            </a:r>
          </a:p>
          <a:p>
            <a:pPr lvl="1"/>
            <a:r>
              <a:rPr lang="en-US" sz="1200" u="sng" kern="1200" dirty="0" smtClean="0">
                <a:solidFill>
                  <a:schemeClr val="tx1"/>
                </a:solidFill>
                <a:effectLst/>
                <a:latin typeface="+mn-lt"/>
                <a:ea typeface="+mn-ea"/>
                <a:cs typeface="+mn-cs"/>
              </a:rPr>
              <a:t>Rules</a:t>
            </a:r>
            <a:r>
              <a:rPr lang="en-US" sz="1200" kern="1200" dirty="0" smtClean="0">
                <a:solidFill>
                  <a:schemeClr val="tx1"/>
                </a:solidFill>
                <a:effectLst/>
                <a:latin typeface="+mn-lt"/>
                <a:ea typeface="+mn-ea"/>
                <a:cs typeface="+mn-cs"/>
              </a:rPr>
              <a:t>   Determines when to apply a result type, based on the specified conditions. Rule conditions can be joined together by using equality, comparison, and logical operators.</a:t>
            </a:r>
          </a:p>
          <a:p>
            <a:pPr lvl="1"/>
            <a:r>
              <a:rPr lang="en-US" sz="1200" u="sng" kern="1200" dirty="0" smtClean="0">
                <a:solidFill>
                  <a:schemeClr val="tx1"/>
                </a:solidFill>
                <a:effectLst/>
                <a:latin typeface="+mn-lt"/>
                <a:ea typeface="+mn-ea"/>
                <a:cs typeface="+mn-cs"/>
              </a:rPr>
              <a:t>Properties</a:t>
            </a:r>
            <a:r>
              <a:rPr lang="en-US" sz="1200" kern="1200" dirty="0" smtClean="0">
                <a:solidFill>
                  <a:schemeClr val="tx1"/>
                </a:solidFill>
                <a:effectLst/>
                <a:latin typeface="+mn-lt"/>
                <a:ea typeface="+mn-ea"/>
                <a:cs typeface="+mn-cs"/>
              </a:rPr>
              <a:t>   Determines the list of managed properties for the result. You must add managed properties to the list before you map it to a display template. </a:t>
            </a:r>
          </a:p>
          <a:p>
            <a:pPr lvl="1"/>
            <a:r>
              <a:rPr lang="en-US" sz="1200" u="sng" kern="1200" dirty="0" smtClean="0">
                <a:solidFill>
                  <a:schemeClr val="tx1"/>
                </a:solidFill>
                <a:effectLst/>
                <a:latin typeface="+mn-lt"/>
                <a:ea typeface="+mn-ea"/>
                <a:cs typeface="+mn-cs"/>
              </a:rPr>
              <a:t>Display templates   </a:t>
            </a:r>
            <a:r>
              <a:rPr lang="en-US" sz="1200" kern="1200" dirty="0" smtClean="0">
                <a:solidFill>
                  <a:schemeClr val="tx1"/>
                </a:solidFill>
                <a:effectLst/>
                <a:latin typeface="+mn-lt"/>
                <a:ea typeface="+mn-ea"/>
                <a:cs typeface="+mn-cs"/>
              </a:rPr>
              <a:t>Defines the visual layout of the result type.</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4074306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 Sources allow you to use Federated Locations as a source, but utilize a Query Transformation to narrow the search against the source. You can search something very narrow, like a list, or broad like a site collection.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1874439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255866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5829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28</a:t>
            </a:fld>
            <a:endParaRPr lang="en-US"/>
          </a:p>
        </p:txBody>
      </p:sp>
    </p:spTree>
    <p:extLst>
      <p:ext uri="{BB962C8B-B14F-4D97-AF65-F5344CB8AC3E}">
        <p14:creationId xmlns:p14="http://schemas.microsoft.com/office/powerpoint/2010/main" val="3979240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29</a:t>
            </a:fld>
            <a:endParaRPr lang="en-US"/>
          </a:p>
        </p:txBody>
      </p:sp>
    </p:spTree>
    <p:extLst>
      <p:ext uri="{BB962C8B-B14F-4D97-AF65-F5344CB8AC3E}">
        <p14:creationId xmlns:p14="http://schemas.microsoft.com/office/powerpoint/2010/main" val="1168017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7213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reminder of what products we had in SharePoint</a:t>
            </a:r>
            <a:r>
              <a:rPr lang="en-US" baseline="0" dirty="0" smtClean="0"/>
              <a:t> 2010</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a:t>
            </a:fld>
            <a:endParaRPr lang="en-US"/>
          </a:p>
        </p:txBody>
      </p:sp>
    </p:spTree>
    <p:extLst>
      <p:ext uri="{BB962C8B-B14F-4D97-AF65-F5344CB8AC3E}">
        <p14:creationId xmlns:p14="http://schemas.microsoft.com/office/powerpoint/2010/main" val="682769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Extensibility point for the customers. Plug your own dictionary into the system. Dictionary is a simple text file. First line is title. Then a list of terms . You can have a comma after the term to normalize</a:t>
            </a:r>
            <a:r>
              <a:rPr lang="en-US" baseline="0" dirty="0" smtClean="0"/>
              <a:t> the term. Import the dictionary in with the PowerShell </a:t>
            </a:r>
            <a:r>
              <a:rPr lang="en-US" baseline="0" dirty="0" err="1" smtClean="0"/>
              <a:t>cmdlet</a:t>
            </a:r>
            <a:r>
              <a:rPr lang="en-US" baseline="0" dirty="0" smtClean="0"/>
              <a:t>.</a:t>
            </a:r>
          </a:p>
          <a:p>
            <a:endParaRPr lang="en-US" baseline="0" dirty="0" smtClean="0"/>
          </a:p>
          <a:p>
            <a:r>
              <a:rPr lang="en-US" baseline="0" dirty="0" smtClean="0"/>
              <a:t>You use this capability when you want to refine by something that doesn’t have a managed property defined. For example, say you have a corpus of medical documents and you want to refine by the commercial name of various medicines. However, no one included a metadata property for that. So you want to extract that information from the document itself. You could then define a dictionary like this:</a:t>
            </a:r>
          </a:p>
          <a:p>
            <a:endParaRPr lang="en-US" baseline="0" dirty="0" smtClean="0"/>
          </a:p>
          <a:p>
            <a:r>
              <a:rPr lang="en-US" baseline="0" dirty="0" err="1" smtClean="0"/>
              <a:t>MedicalDictionary</a:t>
            </a:r>
            <a:endParaRPr lang="en-US" baseline="0" dirty="0" smtClean="0"/>
          </a:p>
          <a:p>
            <a:r>
              <a:rPr lang="en-US" baseline="0" dirty="0" smtClean="0"/>
              <a:t>Advil</a:t>
            </a:r>
          </a:p>
          <a:p>
            <a:r>
              <a:rPr lang="en-US" baseline="0" dirty="0" smtClean="0"/>
              <a:t>Lipitor</a:t>
            </a:r>
          </a:p>
          <a:p>
            <a:r>
              <a:rPr lang="en-US" baseline="0" dirty="0" smtClean="0"/>
              <a:t>Ambien</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484910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Once the dictionary</a:t>
            </a:r>
            <a:r>
              <a:rPr lang="en-US" baseline="0" dirty="0" smtClean="0"/>
              <a:t> is defined, you must use PowerShell to import it into one of the 12 available “slots”. The slots are defined using magic words like</a:t>
            </a:r>
          </a:p>
          <a:p>
            <a:endParaRPr lang="en-US" baseline="0" dirty="0" smtClean="0"/>
          </a:p>
          <a:p>
            <a:r>
              <a:rPr lang="en-US" baseline="0" dirty="0" smtClean="0"/>
              <a:t>Microsoft.UserDictionaries.EntityExtraction.Custom.Word.1</a:t>
            </a:r>
          </a:p>
          <a:p>
            <a:endParaRPr lang="en-US" baseline="0" dirty="0" smtClean="0"/>
          </a:p>
          <a:p>
            <a:r>
              <a:rPr lang="en-US" baseline="0" dirty="0" smtClean="0"/>
              <a:t>The only way to find these magic words is to type in  nonsense into the </a:t>
            </a:r>
            <a:r>
              <a:rPr lang="en-US" baseline="0" dirty="0" err="1" smtClean="0"/>
              <a:t>cmdlet</a:t>
            </a:r>
            <a:r>
              <a:rPr lang="en-US" baseline="0" dirty="0" smtClean="0"/>
              <a:t>. Then the error message spits out the possible values.</a:t>
            </a:r>
          </a:p>
          <a:p>
            <a:endParaRPr lang="en-US" baseline="0" dirty="0" smtClean="0"/>
          </a:p>
          <a:p>
            <a:r>
              <a:rPr lang="en-US" baseline="0" dirty="0" smtClean="0"/>
              <a:t>Once the dictionary is loaded into a slot, you must enable entity extraction for the managed property. This is done using a simple check box on the property. Usually you will enable it on the body of the document.</a:t>
            </a:r>
          </a:p>
          <a:p>
            <a:endParaRPr lang="en-US" baseline="0" dirty="0" smtClean="0"/>
          </a:p>
          <a:p>
            <a:r>
              <a:rPr lang="en-US" baseline="0" dirty="0" smtClean="0"/>
              <a:t>Finally, you must add the custom refiner to the refiner web part on the search page.</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993611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3712B9C5-B950-4A6D-84D2-12CDDEB93117}" type="slidenum">
              <a:rPr lang="en-US" smtClean="0"/>
              <a:t>33</a:t>
            </a:fld>
            <a:endParaRPr lang="en-US"/>
          </a:p>
        </p:txBody>
      </p:sp>
    </p:spTree>
    <p:extLst>
      <p:ext uri="{BB962C8B-B14F-4D97-AF65-F5344CB8AC3E}">
        <p14:creationId xmlns:p14="http://schemas.microsoft.com/office/powerpoint/2010/main" val="1158475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76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here is that the search products are all unified under a single search</a:t>
            </a:r>
            <a:r>
              <a:rPr lang="en-US" baseline="0" dirty="0" smtClean="0"/>
              <a:t> product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39822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Email Mining </a:t>
            </a:r>
          </a:p>
          <a:p>
            <a:r>
              <a:rPr lang="en-US" dirty="0" smtClean="0"/>
              <a:t>Back in the early days of SharePoint 2007 there was a quiet product that was being considered for launch called Knowledge Networks.</a:t>
            </a:r>
            <a:r>
              <a:rPr lang="en-US" baseline="0" dirty="0" smtClean="0"/>
              <a:t>   One of the add ins that KN brought was a client side application that would go through your email headers and look at who you were talking to about with different topics.  The tool was not actually indexing the content of the mail but actually just looking at the conversation points which when used with People Search would tell the person running the query …. </a:t>
            </a:r>
            <a:r>
              <a:rPr lang="en-US" baseline="0" dirty="0" err="1" smtClean="0"/>
              <a:t>Im</a:t>
            </a:r>
            <a:r>
              <a:rPr lang="en-US" baseline="0" dirty="0" smtClean="0"/>
              <a:t> searching for this person… but I see this other person also has some experience with my query.  Thus bringing the concept of social distance through returned search results into the picture.</a:t>
            </a:r>
          </a:p>
          <a:p>
            <a:endParaRPr lang="en-US" baseline="0" dirty="0" smtClean="0"/>
          </a:p>
          <a:p>
            <a:r>
              <a:rPr lang="en-US" baseline="0" dirty="0" smtClean="0"/>
              <a:t>KN never made it to market but instead Microsoft rolled portions of this tool directly into SharePoint 2010.   Also note that in the previous version (KN) you could have return results for people outside your organization.  This capability has appeared to be removed in 2010 so you can now only find people within your own organization… or if you are federating with another company you would find their information as well</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Search in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5</a:t>
            </a:fld>
            <a:endParaRPr lang="en-US" dirty="0"/>
          </a:p>
        </p:txBody>
      </p:sp>
    </p:spTree>
    <p:extLst>
      <p:ext uri="{BB962C8B-B14F-4D97-AF65-F5344CB8AC3E}">
        <p14:creationId xmlns:p14="http://schemas.microsoft.com/office/powerpoint/2010/main" val="338963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Configuring Search in SharePoint Server 2010</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6</a:t>
            </a:fld>
            <a:endParaRPr lang="en-US" dirty="0"/>
          </a:p>
        </p:txBody>
      </p:sp>
    </p:spTree>
    <p:extLst>
      <p:ext uri="{BB962C8B-B14F-4D97-AF65-F5344CB8AC3E}">
        <p14:creationId xmlns:p14="http://schemas.microsoft.com/office/powerpoint/2010/main" val="306824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demonstrated Phonetic Name Matching with “shore” finding “</a:t>
            </a:r>
            <a:r>
              <a:rPr lang="en-US" dirty="0" err="1" smtClean="0"/>
              <a:t>Schorr</a:t>
            </a:r>
            <a:r>
              <a:rPr lang="en-US" dirty="0" smtClean="0"/>
              <a:t>”.</a:t>
            </a:r>
            <a:endParaRPr lang="en-US" dirty="0"/>
          </a:p>
        </p:txBody>
      </p:sp>
    </p:spTree>
    <p:extLst>
      <p:ext uri="{BB962C8B-B14F-4D97-AF65-F5344CB8AC3E}">
        <p14:creationId xmlns:p14="http://schemas.microsoft.com/office/powerpoint/2010/main" val="541811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Nickname matching helps to use “Bob” to find “Robert” and “Robyn”</a:t>
            </a:r>
            <a:endParaRPr lang="en-US" dirty="0"/>
          </a:p>
        </p:txBody>
      </p:sp>
    </p:spTree>
    <p:extLst>
      <p:ext uri="{BB962C8B-B14F-4D97-AF65-F5344CB8AC3E}">
        <p14:creationId xmlns:p14="http://schemas.microsoft.com/office/powerpoint/2010/main" val="31581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FAST really didn't crawl, it allowed push into index (Content API), while SharePoint crawled</a:t>
            </a:r>
          </a:p>
          <a:p>
            <a:endParaRPr lang="en-US" dirty="0" smtClean="0"/>
          </a:p>
          <a:p>
            <a:r>
              <a:rPr lang="en-US" dirty="0" smtClean="0"/>
              <a:t>In SharePoint 2013, the Content API is out. Now the crawler runs continuously. Continuous focuses on a small number of things to be efficient.</a:t>
            </a:r>
          </a:p>
          <a:p>
            <a:r>
              <a:rPr lang="en-US" dirty="0" smtClean="0"/>
              <a:t>	Continuous crawl is for the SharePoint index only and makes use of the change log to pick up changes.</a:t>
            </a:r>
          </a:p>
          <a:p>
            <a:r>
              <a:rPr lang="en-US" dirty="0" smtClean="0"/>
              <a:t>	Continuous crawls run in parallel and do not wait for previous threads to complete so it updates quickly</a:t>
            </a:r>
          </a:p>
          <a:p>
            <a:r>
              <a:rPr lang="en-US" dirty="0" smtClean="0"/>
              <a:t>	Continuous crawls do not retry errors from previous crawls, incremental is used for that</a:t>
            </a:r>
          </a:p>
          <a:p>
            <a:r>
              <a:rPr lang="en-US" dirty="0" smtClean="0"/>
              <a:t>	Security</a:t>
            </a:r>
            <a:r>
              <a:rPr lang="en-US" baseline="0" dirty="0" smtClean="0"/>
              <a:t> changes are included</a:t>
            </a:r>
            <a:endParaRPr lang="en-US" dirty="0" smtClean="0"/>
          </a:p>
          <a:p>
            <a:endParaRPr lang="en-US" dirty="0" smtClean="0"/>
          </a:p>
          <a:p>
            <a:r>
              <a:rPr lang="en-US" dirty="0" smtClean="0"/>
              <a:t>Full and Incremental crawls still exist, they would be used:</a:t>
            </a:r>
          </a:p>
          <a:p>
            <a:r>
              <a:rPr lang="en-US" dirty="0" smtClean="0"/>
              <a:t>	Full is still required under the same conditions as SharePoint</a:t>
            </a:r>
            <a:r>
              <a:rPr lang="en-US" baseline="0" dirty="0" smtClean="0"/>
              <a:t> 2010</a:t>
            </a:r>
            <a:endParaRPr lang="en-US" dirty="0" smtClean="0"/>
          </a:p>
          <a:p>
            <a:r>
              <a:rPr lang="en-US" dirty="0" smtClean="0"/>
              <a:t>	(http://technet.microsoft.com/en-us/library/cc262794(office.12).aspx) </a:t>
            </a:r>
          </a:p>
          <a:p>
            <a:r>
              <a:rPr lang="en-US" dirty="0" smtClean="0"/>
              <a:t>	Incremental is required for security changes</a:t>
            </a:r>
          </a:p>
          <a:p>
            <a:r>
              <a:rPr lang="en-US" dirty="0" smtClean="0"/>
              <a:t>	Continuous for changes noticeable by end users</a:t>
            </a:r>
          </a:p>
          <a:p>
            <a:endParaRPr lang="en-US" dirty="0" smtClean="0"/>
          </a:p>
          <a:p>
            <a:r>
              <a:rPr lang="en-US" dirty="0" smtClean="0"/>
              <a:t>Don't really need a dedicated server for continuous, but you could. Depends on resource usage.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Managed Properties – Still exist. Can create a site columns and have a managed property</a:t>
            </a:r>
            <a:r>
              <a:rPr lang="en-US" baseline="0" dirty="0" smtClean="0"/>
              <a:t> created. Administer at the Site Collection level. On-line you can do it at the tenant admin level.</a:t>
            </a:r>
            <a:endParaRPr lang="en-US" dirty="0" smtClean="0"/>
          </a:p>
          <a:p>
            <a:endParaRPr lang="en-US" dirty="0" smtClean="0"/>
          </a:p>
          <a:p>
            <a:r>
              <a:rPr lang="en-US" u="sng" dirty="0" smtClean="0"/>
              <a:t>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Crawl and Connectors</a:t>
            </a:r>
            <a:r>
              <a:rPr lang="en-US" dirty="0" smtClean="0"/>
              <a:t> - .NET Assembly Connectors and Parsers. Allows for connection to a system and crawling a system</a:t>
            </a:r>
          </a:p>
          <a:p>
            <a:r>
              <a:rPr lang="en-US" b="1" dirty="0" smtClean="0"/>
              <a:t>Content Pipeline</a:t>
            </a:r>
            <a:r>
              <a:rPr lang="en-US" dirty="0" smtClean="0"/>
              <a:t> – just the functionality of bringing</a:t>
            </a:r>
            <a:r>
              <a:rPr lang="en-US" baseline="0" dirty="0" smtClean="0"/>
              <a:t> content in through crawl.</a:t>
            </a:r>
          </a:p>
          <a:p>
            <a:r>
              <a:rPr lang="en-US" b="1" baseline="0" dirty="0" smtClean="0"/>
              <a:t>Web Service Callout</a:t>
            </a:r>
            <a:r>
              <a:rPr lang="en-US" baseline="0" dirty="0" smtClean="0"/>
              <a:t> – Synchronous call to a web service for additional content processing</a:t>
            </a:r>
          </a:p>
          <a:p>
            <a:r>
              <a:rPr lang="en-US" b="1" baseline="0" dirty="0" smtClean="0"/>
              <a:t>CTS Runtime </a:t>
            </a:r>
            <a:r>
              <a:rPr lang="en-US" baseline="0" dirty="0" smtClean="0"/>
              <a:t>– processes contents. No real extensibility story.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Analyzer</a:t>
            </a:r>
            <a:r>
              <a:rPr lang="en-US" dirty="0" smtClean="0"/>
              <a:t> - Process user behavior (click analysis). Supports things like recommendations based on behavior. There is an extensibility story for that.</a:t>
            </a:r>
          </a:p>
          <a:p>
            <a:r>
              <a:rPr lang="en-US" b="1" dirty="0" smtClean="0"/>
              <a:t>Indexing Engine </a:t>
            </a:r>
            <a:r>
              <a:rPr lang="en-US" dirty="0" smtClean="0"/>
              <a:t>– Indexes content</a:t>
            </a:r>
          </a:p>
          <a:p>
            <a:r>
              <a:rPr lang="en-US" b="1" dirty="0" smtClean="0"/>
              <a:t>Query Engine</a:t>
            </a:r>
            <a:r>
              <a:rPr lang="en-US" dirty="0" smtClean="0"/>
              <a:t> – executes queries</a:t>
            </a:r>
          </a:p>
          <a:p>
            <a:r>
              <a:rPr lang="en-US" b="1" dirty="0" smtClean="0"/>
              <a:t>Query Pipeline</a:t>
            </a:r>
            <a:r>
              <a:rPr lang="en-US" dirty="0" smtClean="0"/>
              <a:t> – just the functionality for processing queries.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IMS Runtime</a:t>
            </a:r>
            <a:r>
              <a:rPr lang="en-US" dirty="0" smtClean="0"/>
              <a:t> – </a:t>
            </a:r>
            <a:r>
              <a:rPr lang="en-US" baseline="0" dirty="0" smtClean="0"/>
              <a:t>processes queries. No real extensibility story.</a:t>
            </a:r>
          </a:p>
          <a:p>
            <a:r>
              <a:rPr lang="en-US" b="1" dirty="0" smtClean="0"/>
              <a:t>REST Service</a:t>
            </a:r>
            <a:r>
              <a:rPr lang="en-US" dirty="0" smtClean="0"/>
              <a:t> – Execute queries through REST</a:t>
            </a:r>
          </a:p>
          <a:p>
            <a:r>
              <a:rPr lang="en-US" b="1" dirty="0" smtClean="0"/>
              <a:t>Client Framework</a:t>
            </a:r>
            <a:r>
              <a:rPr lang="en-US" dirty="0" smtClean="0"/>
              <a:t> – Execute queries through CSOM</a:t>
            </a:r>
          </a:p>
          <a:p>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3469776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042994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Configuring </a:t>
            </a:r>
            <a:r>
              <a:rPr lang="en-US" dirty="0" smtClean="0"/>
              <a:t>SharePoint </a:t>
            </a:r>
            <a:r>
              <a:rPr lang="en-US" dirty="0"/>
              <a:t>Server </a:t>
            </a:r>
            <a:r>
              <a:rPr lang="en-US" dirty="0" smtClean="0"/>
              <a:t>2013 Search</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Crawling the Content</a:t>
            </a:r>
            <a:endParaRPr lang="en-US" dirty="0"/>
          </a:p>
        </p:txBody>
      </p:sp>
      <p:sp>
        <p:nvSpPr>
          <p:cNvPr id="3" name="Content Placeholder 2"/>
          <p:cNvSpPr>
            <a:spLocks noGrp="1"/>
          </p:cNvSpPr>
          <p:nvPr>
            <p:ph idx="1"/>
          </p:nvPr>
        </p:nvSpPr>
        <p:spPr/>
        <p:txBody>
          <a:bodyPr>
            <a:noAutofit/>
          </a:bodyPr>
          <a:lstStyle/>
          <a:p>
            <a:r>
              <a:rPr lang="en-US" sz="2400" dirty="0" smtClean="0"/>
              <a:t>Crawl role responsible for crawling content sources</a:t>
            </a:r>
          </a:p>
          <a:p>
            <a:pPr lvl="1"/>
            <a:r>
              <a:rPr lang="en-US" sz="2000" dirty="0" smtClean="0"/>
              <a:t>crawled items = actual content and associated metadata</a:t>
            </a:r>
          </a:p>
          <a:p>
            <a:pPr lvl="1"/>
            <a:r>
              <a:rPr lang="en-US" sz="2000" dirty="0" smtClean="0"/>
              <a:t>Uses connectors to retrieve data from content sources</a:t>
            </a:r>
          </a:p>
          <a:p>
            <a:pPr lvl="1"/>
            <a:r>
              <a:rPr lang="it-IT" sz="2000" dirty="0" smtClean="0"/>
              <a:t>Not responsible for document parsing (that comes later)</a:t>
            </a:r>
          </a:p>
          <a:p>
            <a:r>
              <a:rPr lang="it-IT" sz="2400" dirty="0" smtClean="0"/>
              <a:t>Crawl Database is used by the crawl component</a:t>
            </a:r>
          </a:p>
          <a:p>
            <a:pPr lvl="1"/>
            <a:r>
              <a:rPr lang="en-US" sz="2000" dirty="0" smtClean="0"/>
              <a:t>store information about crawled items and to track crawl history</a:t>
            </a:r>
          </a:p>
          <a:p>
            <a:pPr lvl="1"/>
            <a:r>
              <a:rPr lang="en-US" sz="2000" dirty="0" smtClean="0"/>
              <a:t>tracks information such as last crawl time and the type of update</a:t>
            </a:r>
            <a:endParaRPr lang="en-US" sz="2000" dirty="0"/>
          </a:p>
        </p:txBody>
      </p:sp>
      <p:pic>
        <p:nvPicPr>
          <p:cNvPr id="4" name="Picture 3"/>
          <p:cNvPicPr>
            <a:picLocks noChangeAspect="1"/>
          </p:cNvPicPr>
          <p:nvPr/>
        </p:nvPicPr>
        <p:blipFill>
          <a:blip r:embed="rId3"/>
          <a:stretch>
            <a:fillRect/>
          </a:stretch>
        </p:blipFill>
        <p:spPr>
          <a:xfrm>
            <a:off x="1371600" y="4407060"/>
            <a:ext cx="2057400" cy="2222340"/>
          </a:xfrm>
          <a:prstGeom prst="rect">
            <a:avLst/>
          </a:prstGeom>
        </p:spPr>
      </p:pic>
    </p:spTree>
    <p:extLst>
      <p:ext uri="{BB962C8B-B14F-4D97-AF65-F5344CB8AC3E}">
        <p14:creationId xmlns:p14="http://schemas.microsoft.com/office/powerpoint/2010/main" val="1562786189"/>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Processing</a:t>
            </a:r>
            <a:endParaRPr lang="en-US" dirty="0"/>
          </a:p>
        </p:txBody>
      </p:sp>
      <p:sp>
        <p:nvSpPr>
          <p:cNvPr id="6" name="Content Placeholder 5"/>
          <p:cNvSpPr>
            <a:spLocks noGrp="1"/>
          </p:cNvSpPr>
          <p:nvPr>
            <p:ph idx="1"/>
          </p:nvPr>
        </p:nvSpPr>
        <p:spPr/>
        <p:txBody>
          <a:bodyPr>
            <a:normAutofit/>
          </a:bodyPr>
          <a:lstStyle/>
          <a:p>
            <a:r>
              <a:rPr lang="en-US" sz="2400" dirty="0" smtClean="0"/>
              <a:t>Content Processing Component</a:t>
            </a:r>
          </a:p>
          <a:p>
            <a:pPr lvl="1"/>
            <a:r>
              <a:rPr lang="en-US" sz="2000" dirty="0" smtClean="0"/>
              <a:t>Processes crawled items and feeds them to index component</a:t>
            </a:r>
          </a:p>
          <a:p>
            <a:pPr lvl="1"/>
            <a:r>
              <a:rPr lang="en-US" sz="2000" dirty="0" smtClean="0"/>
              <a:t>Includes parsing documents with Format Handlers and </a:t>
            </a:r>
            <a:r>
              <a:rPr lang="en-US" sz="2000" dirty="0" err="1" smtClean="0"/>
              <a:t>iFilters</a:t>
            </a:r>
            <a:endParaRPr lang="en-US" sz="2000" dirty="0" smtClean="0"/>
          </a:p>
          <a:p>
            <a:pPr lvl="1"/>
            <a:r>
              <a:rPr lang="en-US" sz="2000" dirty="0" smtClean="0"/>
              <a:t>Includes property mapping</a:t>
            </a:r>
          </a:p>
          <a:p>
            <a:pPr lvl="1"/>
            <a:r>
              <a:rPr lang="en-US" sz="2000" dirty="0" smtClean="0"/>
              <a:t>Linguistic processing (language detection and entity extraction)</a:t>
            </a:r>
          </a:p>
          <a:p>
            <a:pPr lvl="1"/>
            <a:r>
              <a:rPr lang="en-US" sz="2000" dirty="0" smtClean="0"/>
              <a:t>Writes information about links and URLs to the Link Database</a:t>
            </a:r>
          </a:p>
          <a:p>
            <a:pPr lvl="1"/>
            <a:r>
              <a:rPr lang="en-US" sz="2000" dirty="0" smtClean="0"/>
              <a:t>Generates phonetic name variations for people search</a:t>
            </a:r>
            <a:endParaRPr lang="en-US" sz="2000" dirty="0"/>
          </a:p>
        </p:txBody>
      </p:sp>
      <p:pic>
        <p:nvPicPr>
          <p:cNvPr id="7" name="Picture 6"/>
          <p:cNvPicPr>
            <a:picLocks noChangeAspect="1"/>
          </p:cNvPicPr>
          <p:nvPr/>
        </p:nvPicPr>
        <p:blipFill>
          <a:blip r:embed="rId3"/>
          <a:stretch>
            <a:fillRect/>
          </a:stretch>
        </p:blipFill>
        <p:spPr>
          <a:xfrm>
            <a:off x="1524000" y="4495800"/>
            <a:ext cx="2556635" cy="1587035"/>
          </a:xfrm>
          <a:prstGeom prst="rect">
            <a:avLst/>
          </a:prstGeom>
        </p:spPr>
      </p:pic>
    </p:spTree>
    <p:extLst>
      <p:ext uri="{BB962C8B-B14F-4D97-AF65-F5344CB8AC3E}">
        <p14:creationId xmlns:p14="http://schemas.microsoft.com/office/powerpoint/2010/main" val="3709487428"/>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Parsers</a:t>
            </a:r>
            <a:endParaRPr lang="en-US" dirty="0"/>
          </a:p>
        </p:txBody>
      </p:sp>
      <p:sp>
        <p:nvSpPr>
          <p:cNvPr id="5" name="Content Placeholder 4"/>
          <p:cNvSpPr>
            <a:spLocks noGrp="1"/>
          </p:cNvSpPr>
          <p:nvPr>
            <p:ph idx="1"/>
          </p:nvPr>
        </p:nvSpPr>
        <p:spPr/>
        <p:txBody>
          <a:bodyPr>
            <a:normAutofit lnSpcReduction="10000"/>
          </a:bodyPr>
          <a:lstStyle/>
          <a:p>
            <a:r>
              <a:rPr lang="nb-NO" dirty="0" smtClean="0"/>
              <a:t>New parsing features</a:t>
            </a:r>
            <a:endParaRPr lang="en-US" dirty="0" smtClean="0"/>
          </a:p>
          <a:p>
            <a:pPr lvl="1"/>
            <a:r>
              <a:rPr lang="en-US" dirty="0" smtClean="0"/>
              <a:t>Automatic file format detection</a:t>
            </a:r>
          </a:p>
          <a:p>
            <a:pPr lvl="1"/>
            <a:r>
              <a:rPr lang="en-US" dirty="0" smtClean="0"/>
              <a:t>Deep link extraction for Word and PowerPoint formats</a:t>
            </a:r>
          </a:p>
          <a:p>
            <a:pPr lvl="1"/>
            <a:r>
              <a:rPr lang="en-US" dirty="0" smtClean="0"/>
              <a:t>Visual metadata extraction: titles, authors and dates</a:t>
            </a:r>
          </a:p>
          <a:p>
            <a:pPr lvl="1"/>
            <a:r>
              <a:rPr lang="en-US" dirty="0" smtClean="0"/>
              <a:t>High-performance format handlers for HTML, DOCX, PPTX, TXT, Image, XML and PDF formats</a:t>
            </a:r>
          </a:p>
          <a:p>
            <a:endParaRPr lang="nb-NO" dirty="0" smtClean="0"/>
          </a:p>
          <a:p>
            <a:r>
              <a:rPr lang="nb-NO" dirty="0" smtClean="0"/>
              <a:t>IFilter </a:t>
            </a:r>
            <a:r>
              <a:rPr lang="nb-NO" dirty="0"/>
              <a:t>API still </a:t>
            </a:r>
            <a:r>
              <a:rPr lang="nb-NO" dirty="0" smtClean="0"/>
              <a:t>supported</a:t>
            </a:r>
          </a:p>
          <a:p>
            <a:pPr lvl="1"/>
            <a:r>
              <a:rPr lang="nb-NO" dirty="0" smtClean="0"/>
              <a:t>Allows support for file formats that do not have format handlers</a:t>
            </a:r>
          </a:p>
          <a:p>
            <a:pPr lvl="1"/>
            <a:r>
              <a:rPr lang="nb-NO" dirty="0" smtClean="0"/>
              <a:t>New Montage, Visio and OneNote IFilters</a:t>
            </a:r>
          </a:p>
          <a:p>
            <a:pPr marL="0" indent="0">
              <a:buNone/>
            </a:pPr>
            <a:r>
              <a:rPr lang="nb-NO" dirty="0" smtClean="0"/>
              <a:t> </a:t>
            </a:r>
            <a:endParaRPr lang="en-US" dirty="0"/>
          </a:p>
        </p:txBody>
      </p:sp>
    </p:spTree>
    <p:extLst>
      <p:ext uri="{BB962C8B-B14F-4D97-AF65-F5344CB8AC3E}">
        <p14:creationId xmlns:p14="http://schemas.microsoft.com/office/powerpoint/2010/main" val="2879648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Parsers</a:t>
            </a:r>
            <a:endParaRPr lang="en-US" dirty="0"/>
          </a:p>
        </p:txBody>
      </p:sp>
      <p:sp>
        <p:nvSpPr>
          <p:cNvPr id="2" name="Text Placeholder 1"/>
          <p:cNvSpPr>
            <a:spLocks noGrp="1"/>
          </p:cNvSpPr>
          <p:nvPr>
            <p:ph idx="1"/>
          </p:nvPr>
        </p:nvSpPr>
        <p:spPr/>
        <p:txBody>
          <a:bodyPr/>
          <a:lstStyle/>
          <a:p>
            <a:r>
              <a:rPr lang="en-US" dirty="0" smtClean="0"/>
              <a:t>Format Handlers and </a:t>
            </a:r>
            <a:r>
              <a:rPr lang="en-US" dirty="0" err="1" smtClean="0"/>
              <a:t>IFilters</a:t>
            </a:r>
            <a:endParaRPr lang="en-US" dirty="0"/>
          </a:p>
        </p:txBody>
      </p:sp>
      <p:sp>
        <p:nvSpPr>
          <p:cNvPr id="7" name="Rectangle 2"/>
          <p:cNvSpPr>
            <a:spLocks noChangeArrowheads="1"/>
          </p:cNvSpPr>
          <p:nvPr/>
        </p:nvSpPr>
        <p:spPr bwMode="auto">
          <a:xfrm>
            <a:off x="0" y="708312"/>
            <a:ext cx="177640" cy="29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929" tIns="43964" rIns="87929" bIns="43964" numCol="1" anchor="ctr" anchorCtr="0" compatLnSpc="1">
            <a:prstTxWarp prst="textNoShape">
              <a:avLst/>
            </a:prstTxWarp>
            <a:spAutoFit/>
          </a:bodyPr>
          <a:lstStyle/>
          <a:p>
            <a:endParaRPr lang="en-US" sz="1350"/>
          </a:p>
        </p:txBody>
      </p:sp>
      <p:graphicFrame>
        <p:nvGraphicFramePr>
          <p:cNvPr id="8" name="Object 7"/>
          <p:cNvGraphicFramePr>
            <a:graphicFrameLocks noChangeAspect="1"/>
          </p:cNvGraphicFramePr>
          <p:nvPr>
            <p:extLst/>
          </p:nvPr>
        </p:nvGraphicFramePr>
        <p:xfrm>
          <a:off x="1181100" y="2133600"/>
          <a:ext cx="6781800" cy="4382308"/>
        </p:xfrm>
        <a:graphic>
          <a:graphicData uri="http://schemas.openxmlformats.org/presentationml/2006/ole">
            <mc:AlternateContent xmlns:mc="http://schemas.openxmlformats.org/markup-compatibility/2006">
              <mc:Choice xmlns:v="urn:schemas-microsoft-com:vml" Requires="v">
                <p:oleObj spid="_x0000_s3090" name="Visio" r:id="rId4" imgW="4715008" imgH="5075028" progId="Visio.Drawing.11">
                  <p:embed/>
                </p:oleObj>
              </mc:Choice>
              <mc:Fallback>
                <p:oleObj name="Visio" r:id="rId4" imgW="4715008" imgH="50750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2133600"/>
                        <a:ext cx="6781800" cy="4382308"/>
                      </a:xfrm>
                      <a:prstGeom prst="rect">
                        <a:avLst/>
                      </a:prstGeom>
                      <a:noFill/>
                      <a:ln>
                        <a:solidFill>
                          <a:schemeClr val="bg1">
                            <a:lumMod val="50000"/>
                          </a:schemeClr>
                        </a:solidFill>
                      </a:ln>
                    </p:spPr>
                  </p:pic>
                </p:oleObj>
              </mc:Fallback>
            </mc:AlternateContent>
          </a:graphicData>
        </a:graphic>
      </p:graphicFrame>
    </p:spTree>
    <p:extLst>
      <p:ext uri="{BB962C8B-B14F-4D97-AF65-F5344CB8AC3E}">
        <p14:creationId xmlns:p14="http://schemas.microsoft.com/office/powerpoint/2010/main" val="4008168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Analytics Processing Component</a:t>
            </a:r>
            <a:endParaRPr lang="en-US" dirty="0"/>
          </a:p>
        </p:txBody>
      </p:sp>
      <p:sp>
        <p:nvSpPr>
          <p:cNvPr id="6" name="Content Placeholder 5"/>
          <p:cNvSpPr>
            <a:spLocks noGrp="1"/>
          </p:cNvSpPr>
          <p:nvPr>
            <p:ph idx="1"/>
          </p:nvPr>
        </p:nvSpPr>
        <p:spPr/>
        <p:txBody>
          <a:bodyPr>
            <a:noAutofit/>
          </a:bodyPr>
          <a:lstStyle/>
          <a:p>
            <a:r>
              <a:rPr lang="en-US" sz="2400" dirty="0" smtClean="0"/>
              <a:t>Search Analytics </a:t>
            </a:r>
          </a:p>
          <a:p>
            <a:pPr lvl="1"/>
            <a:r>
              <a:rPr lang="en-US" sz="2000" dirty="0" smtClean="0"/>
              <a:t>analyzes crawled items </a:t>
            </a:r>
          </a:p>
          <a:p>
            <a:pPr lvl="1"/>
            <a:r>
              <a:rPr lang="en-US" sz="2000" dirty="0"/>
              <a:t>analyzes </a:t>
            </a:r>
            <a:r>
              <a:rPr lang="en-US" sz="2000" dirty="0" smtClean="0"/>
              <a:t>how users interact with search results.</a:t>
            </a:r>
          </a:p>
          <a:p>
            <a:r>
              <a:rPr lang="en-US" sz="2400" dirty="0" smtClean="0"/>
              <a:t>Usage analytics </a:t>
            </a:r>
          </a:p>
          <a:p>
            <a:pPr lvl="1"/>
            <a:r>
              <a:rPr lang="en-US" sz="2000" dirty="0" smtClean="0"/>
              <a:t>analyzes usage events (e.g. page views) from event store</a:t>
            </a:r>
          </a:p>
          <a:p>
            <a:r>
              <a:rPr lang="en-US" sz="2400" dirty="0" smtClean="0"/>
              <a:t>APC sends results to the Content Processing Component </a:t>
            </a:r>
          </a:p>
          <a:p>
            <a:pPr lvl="1"/>
            <a:r>
              <a:rPr lang="en-US" sz="2000" dirty="0" smtClean="0"/>
              <a:t>results then included in the search index</a:t>
            </a:r>
          </a:p>
        </p:txBody>
      </p:sp>
      <p:pic>
        <p:nvPicPr>
          <p:cNvPr id="3" name="Picture 2"/>
          <p:cNvPicPr>
            <a:picLocks noChangeAspect="1"/>
          </p:cNvPicPr>
          <p:nvPr/>
        </p:nvPicPr>
        <p:blipFill>
          <a:blip r:embed="rId3"/>
          <a:stretch>
            <a:fillRect/>
          </a:stretch>
        </p:blipFill>
        <p:spPr>
          <a:xfrm>
            <a:off x="6019800" y="4191000"/>
            <a:ext cx="2600208" cy="2438400"/>
          </a:xfrm>
          <a:prstGeom prst="rect">
            <a:avLst/>
          </a:prstGeom>
        </p:spPr>
      </p:pic>
    </p:spTree>
    <p:extLst>
      <p:ext uri="{BB962C8B-B14F-4D97-AF65-F5344CB8AC3E}">
        <p14:creationId xmlns:p14="http://schemas.microsoft.com/office/powerpoint/2010/main" val="3306589333"/>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of Sub Analyses</a:t>
            </a:r>
            <a:endParaRPr lang="en-US" dirty="0"/>
          </a:p>
        </p:txBody>
      </p:sp>
      <p:sp>
        <p:nvSpPr>
          <p:cNvPr id="6" name="Content Placeholder 5"/>
          <p:cNvSpPr>
            <a:spLocks noGrp="1"/>
          </p:cNvSpPr>
          <p:nvPr>
            <p:ph idx="1"/>
          </p:nvPr>
        </p:nvSpPr>
        <p:spPr/>
        <p:txBody>
          <a:bodyPr/>
          <a:lstStyle/>
          <a:p>
            <a:r>
              <a:rPr lang="en-US" dirty="0" smtClean="0"/>
              <a:t>Search Analytics</a:t>
            </a:r>
          </a:p>
          <a:p>
            <a:pPr lvl="1"/>
            <a:r>
              <a:rPr lang="en-US" dirty="0" smtClean="0"/>
              <a:t>Link and Anchor text analysis</a:t>
            </a:r>
          </a:p>
          <a:p>
            <a:pPr lvl="1"/>
            <a:r>
              <a:rPr lang="en-US" dirty="0" smtClean="0"/>
              <a:t>Click Distance</a:t>
            </a:r>
          </a:p>
          <a:p>
            <a:pPr lvl="1"/>
            <a:r>
              <a:rPr lang="en-US" dirty="0" smtClean="0"/>
              <a:t>Search Clicks </a:t>
            </a:r>
          </a:p>
          <a:p>
            <a:pPr lvl="1"/>
            <a:r>
              <a:rPr lang="en-US" dirty="0" smtClean="0"/>
              <a:t>Deep Links</a:t>
            </a:r>
          </a:p>
          <a:p>
            <a:pPr lvl="1"/>
            <a:r>
              <a:rPr lang="en-US" dirty="0" smtClean="0"/>
              <a:t>Social Tags</a:t>
            </a:r>
          </a:p>
          <a:p>
            <a:pPr lvl="1"/>
            <a:r>
              <a:rPr lang="en-US" dirty="0" smtClean="0"/>
              <a:t>Social Distance</a:t>
            </a:r>
          </a:p>
          <a:p>
            <a:pPr lvl="1"/>
            <a:r>
              <a:rPr lang="en-US" dirty="0" smtClean="0"/>
              <a:t>Search Reports</a:t>
            </a:r>
          </a:p>
        </p:txBody>
      </p:sp>
      <p:sp>
        <p:nvSpPr>
          <p:cNvPr id="7" name="Text Placeholder 6"/>
          <p:cNvSpPr>
            <a:spLocks noGrp="1"/>
          </p:cNvSpPr>
          <p:nvPr>
            <p:ph type="body" sz="quarter" idx="4294967295"/>
          </p:nvPr>
        </p:nvSpPr>
        <p:spPr>
          <a:xfrm>
            <a:off x="5097463" y="1447800"/>
            <a:ext cx="4046537" cy="2462213"/>
          </a:xfrm>
        </p:spPr>
        <p:txBody>
          <a:bodyPr/>
          <a:lstStyle/>
          <a:p>
            <a:r>
              <a:rPr lang="it-IT" dirty="0"/>
              <a:t>Usage Analytics</a:t>
            </a:r>
          </a:p>
          <a:p>
            <a:pPr lvl="1"/>
            <a:r>
              <a:rPr lang="it-IT" dirty="0"/>
              <a:t>Recommendations</a:t>
            </a:r>
          </a:p>
          <a:p>
            <a:pPr lvl="1"/>
            <a:r>
              <a:rPr lang="it-IT" dirty="0"/>
              <a:t>Usage Counts</a:t>
            </a:r>
          </a:p>
          <a:p>
            <a:pPr lvl="1"/>
            <a:r>
              <a:rPr lang="it-IT"/>
              <a:t>Activity </a:t>
            </a:r>
            <a:r>
              <a:rPr lang="it-IT" smtClean="0"/>
              <a:t>Ranking</a:t>
            </a:r>
            <a:endParaRPr lang="en-US" dirty="0"/>
          </a:p>
          <a:p>
            <a:endParaRPr lang="en-US" dirty="0"/>
          </a:p>
        </p:txBody>
      </p:sp>
    </p:spTree>
    <p:extLst>
      <p:ext uri="{BB962C8B-B14F-4D97-AF65-F5344CB8AC3E}">
        <p14:creationId xmlns:p14="http://schemas.microsoft.com/office/powerpoint/2010/main" val="3978259248"/>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Index Component</a:t>
            </a:r>
            <a:endParaRPr lang="en-US" dirty="0"/>
          </a:p>
        </p:txBody>
      </p:sp>
      <p:sp>
        <p:nvSpPr>
          <p:cNvPr id="3" name="Content Placeholder 2"/>
          <p:cNvSpPr>
            <a:spLocks noGrp="1"/>
          </p:cNvSpPr>
          <p:nvPr>
            <p:ph idx="1"/>
          </p:nvPr>
        </p:nvSpPr>
        <p:spPr/>
        <p:txBody>
          <a:bodyPr/>
          <a:lstStyle/>
          <a:p>
            <a:pPr marL="342991" indent="-342991">
              <a:buFont typeface="Wingdings" pitchFamily="2" charset="2"/>
              <a:buChar char="§"/>
            </a:pPr>
            <a:r>
              <a:rPr lang="en-US" sz="2401" dirty="0"/>
              <a:t>Used in both feeding and query processes:</a:t>
            </a:r>
          </a:p>
          <a:p>
            <a:pPr marL="680029" lvl="1" indent="-342991">
              <a:buFont typeface="Wingdings" pitchFamily="2" charset="2"/>
              <a:buChar char="§"/>
            </a:pPr>
            <a:r>
              <a:rPr lang="en-US" sz="2101" dirty="0"/>
              <a:t>	Feeding: receives processed items from the content processing component and writes those items to index files</a:t>
            </a:r>
          </a:p>
          <a:p>
            <a:pPr marL="680029" lvl="1" indent="-342991">
              <a:buFont typeface="Wingdings" pitchFamily="2" charset="2"/>
              <a:buChar char="§"/>
            </a:pPr>
            <a:r>
              <a:rPr lang="en-US" sz="2101" dirty="0"/>
              <a:t>	Query: receives queries from the query processing component and provides results sets in return</a:t>
            </a:r>
          </a:p>
          <a:p>
            <a:pPr marL="342991" indent="-342991">
              <a:buFont typeface="Wingdings" pitchFamily="2" charset="2"/>
              <a:buChar char="§"/>
            </a:pPr>
            <a:r>
              <a:rPr lang="en-US" sz="2401" dirty="0"/>
              <a:t>It also physically moves around indexed content when the index architecture is changed by the Search Administration Component</a:t>
            </a:r>
          </a:p>
        </p:txBody>
      </p:sp>
    </p:spTree>
    <p:extLst>
      <p:ext uri="{BB962C8B-B14F-4D97-AF65-F5344CB8AC3E}">
        <p14:creationId xmlns:p14="http://schemas.microsoft.com/office/powerpoint/2010/main" val="1564097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2013 Search Overview</a:t>
            </a:r>
          </a:p>
          <a:p>
            <a:pPr>
              <a:buFont typeface="Wingdings" panose="05000000000000000000" pitchFamily="2" charset="2"/>
              <a:buChar char="Ø"/>
            </a:pPr>
            <a:r>
              <a:rPr lang="en-US" dirty="0"/>
              <a:t>Configuring Search</a:t>
            </a:r>
          </a:p>
          <a:p>
            <a:r>
              <a:rPr lang="en-US" dirty="0"/>
              <a:t>Executing Search Queries</a:t>
            </a:r>
          </a:p>
          <a:p>
            <a:r>
              <a:rPr lang="en-US"/>
              <a:t>Rendering </a:t>
            </a:r>
            <a:r>
              <a:rPr lang="en-US" smtClean="0"/>
              <a:t>Results</a:t>
            </a:r>
            <a:endParaRPr lang="en-US" dirty="0"/>
          </a:p>
          <a:p>
            <a:r>
              <a:rPr lang="en-US" dirty="0"/>
              <a:t>Custom Entity Extraction</a:t>
            </a:r>
          </a:p>
        </p:txBody>
      </p:sp>
    </p:spTree>
    <p:extLst>
      <p:ext uri="{BB962C8B-B14F-4D97-AF65-F5344CB8AC3E}">
        <p14:creationId xmlns:p14="http://schemas.microsoft.com/office/powerpoint/2010/main" val="1611240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Search</a:t>
            </a:r>
            <a:endParaRPr lang="en-US" dirty="0"/>
          </a:p>
        </p:txBody>
      </p:sp>
      <p:sp>
        <p:nvSpPr>
          <p:cNvPr id="3" name="Content Placeholder 2"/>
          <p:cNvSpPr>
            <a:spLocks noGrp="1"/>
          </p:cNvSpPr>
          <p:nvPr>
            <p:ph idx="1"/>
          </p:nvPr>
        </p:nvSpPr>
        <p:spPr/>
        <p:txBody>
          <a:bodyPr/>
          <a:lstStyle/>
          <a:p>
            <a:r>
              <a:rPr lang="en-US" dirty="0" smtClean="0"/>
              <a:t>Steps to be completed</a:t>
            </a:r>
          </a:p>
          <a:p>
            <a:pPr marL="804862" lvl="1" indent="-457200">
              <a:buFont typeface="+mj-lt"/>
              <a:buAutoNum type="arabicPeriod"/>
            </a:pPr>
            <a:r>
              <a:rPr lang="en-US" dirty="0" smtClean="0"/>
              <a:t>Create the Search Service Application</a:t>
            </a:r>
          </a:p>
          <a:p>
            <a:pPr marL="804862" lvl="1" indent="-457200">
              <a:buFont typeface="+mj-lt"/>
              <a:buAutoNum type="arabicPeriod"/>
            </a:pPr>
            <a:r>
              <a:rPr lang="en-US" dirty="0" smtClean="0"/>
              <a:t>Configure the Crawl Account</a:t>
            </a:r>
          </a:p>
          <a:p>
            <a:pPr marL="804862" lvl="1" indent="-457200">
              <a:buFont typeface="+mj-lt"/>
              <a:buAutoNum type="arabicPeriod"/>
            </a:pPr>
            <a:r>
              <a:rPr lang="en-US" dirty="0" smtClean="0"/>
              <a:t>Configure Content Sources</a:t>
            </a:r>
          </a:p>
          <a:p>
            <a:pPr marL="1144587" lvl="2" indent="-457200"/>
            <a:r>
              <a:rPr lang="en-US" dirty="0" smtClean="0"/>
              <a:t>Optional tuning with </a:t>
            </a:r>
            <a:r>
              <a:rPr lang="en-US" smtClean="0"/>
              <a:t>crawl rules</a:t>
            </a:r>
          </a:p>
          <a:p>
            <a:pPr marL="1144587" lvl="2" indent="-457200"/>
            <a:r>
              <a:rPr lang="en-US" smtClean="0"/>
              <a:t>Optional </a:t>
            </a:r>
            <a:r>
              <a:rPr lang="en-US" dirty="0"/>
              <a:t>tuning with </a:t>
            </a:r>
            <a:r>
              <a:rPr lang="en-US" dirty="0" smtClean="0"/>
              <a:t>crawler impact rules</a:t>
            </a:r>
          </a:p>
          <a:p>
            <a:pPr marL="804862" lvl="1" indent="-457200">
              <a:buFont typeface="+mj-lt"/>
              <a:buAutoNum type="arabicPeriod"/>
            </a:pPr>
            <a:r>
              <a:rPr lang="en-US" dirty="0" smtClean="0"/>
              <a:t>Configure and map managed properties</a:t>
            </a:r>
          </a:p>
          <a:p>
            <a:pPr marL="804862" lvl="1" indent="-457200">
              <a:buFont typeface="+mj-lt"/>
              <a:buAutoNum type="arabicPeriod"/>
            </a:pPr>
            <a:r>
              <a:rPr lang="en-US" dirty="0" smtClean="0"/>
              <a:t>Configure Search Results with Display Templates</a:t>
            </a:r>
          </a:p>
          <a:p>
            <a:pPr marL="804862" lvl="1" indent="-457200">
              <a:buFont typeface="+mj-lt"/>
              <a:buAutoNum type="arabicPeriod"/>
            </a:pPr>
            <a:endParaRPr lang="en-US" dirty="0"/>
          </a:p>
        </p:txBody>
      </p:sp>
    </p:spTree>
    <p:extLst>
      <p:ext uri="{BB962C8B-B14F-4D97-AF65-F5344CB8AC3E}">
        <p14:creationId xmlns:p14="http://schemas.microsoft.com/office/powerpoint/2010/main" val="1505738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2013 Search Overview</a:t>
            </a:r>
          </a:p>
          <a:p>
            <a:pPr>
              <a:buFont typeface="Wingdings" panose="05000000000000000000" pitchFamily="2" charset="2"/>
              <a:buChar char="ü"/>
            </a:pPr>
            <a:r>
              <a:rPr lang="en-US" dirty="0"/>
              <a:t>Configuring Search</a:t>
            </a:r>
          </a:p>
          <a:p>
            <a:pPr>
              <a:buFont typeface="Wingdings" panose="05000000000000000000" pitchFamily="2" charset="2"/>
              <a:buChar char="Ø"/>
            </a:pPr>
            <a:r>
              <a:rPr lang="en-US" dirty="0"/>
              <a:t>Executing Search Queries</a:t>
            </a:r>
          </a:p>
          <a:p>
            <a:r>
              <a:rPr lang="en-US"/>
              <a:t>Rendering </a:t>
            </a:r>
            <a:r>
              <a:rPr lang="en-US" smtClean="0"/>
              <a:t>Results</a:t>
            </a:r>
            <a:endParaRPr lang="en-US" dirty="0"/>
          </a:p>
          <a:p>
            <a:r>
              <a:rPr lang="en-US" dirty="0"/>
              <a:t>Custom Entity Extraction</a:t>
            </a:r>
          </a:p>
        </p:txBody>
      </p:sp>
    </p:spTree>
    <p:extLst>
      <p:ext uri="{BB962C8B-B14F-4D97-AF65-F5344CB8AC3E}">
        <p14:creationId xmlns:p14="http://schemas.microsoft.com/office/powerpoint/2010/main" val="1323481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SharePoint 2013 Search Overview</a:t>
            </a:r>
          </a:p>
          <a:p>
            <a:r>
              <a:rPr lang="en-US" dirty="0"/>
              <a:t>Configuring Search</a:t>
            </a:r>
          </a:p>
          <a:p>
            <a:r>
              <a:rPr lang="en-US" dirty="0"/>
              <a:t>Executing Search Queries</a:t>
            </a:r>
          </a:p>
          <a:p>
            <a:r>
              <a:rPr lang="en-US"/>
              <a:t>Rendering </a:t>
            </a:r>
            <a:r>
              <a:rPr lang="en-US" smtClean="0"/>
              <a:t>Results</a:t>
            </a:r>
            <a:endParaRPr lang="en-US" dirty="0"/>
          </a:p>
          <a:p>
            <a:r>
              <a:rPr lang="en-US" dirty="0"/>
              <a:t>Custom Entity Extraction</a:t>
            </a:r>
          </a:p>
        </p:txBody>
      </p:sp>
    </p:spTree>
    <p:extLst>
      <p:ext uri="{BB962C8B-B14F-4D97-AF65-F5344CB8AC3E}">
        <p14:creationId xmlns:p14="http://schemas.microsoft.com/office/powerpoint/2010/main" val="4215425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Executing Queries: Query Languages</a:t>
            </a:r>
            <a:endParaRPr lang="en-US" dirty="0"/>
          </a:p>
        </p:txBody>
      </p:sp>
      <p:sp>
        <p:nvSpPr>
          <p:cNvPr id="5" name="Content Placeholder 4"/>
          <p:cNvSpPr>
            <a:spLocks noGrp="1"/>
          </p:cNvSpPr>
          <p:nvPr>
            <p:ph idx="1"/>
          </p:nvPr>
        </p:nvSpPr>
        <p:spPr/>
        <p:txBody>
          <a:bodyPr/>
          <a:lstStyle/>
          <a:p>
            <a:r>
              <a:rPr lang="en-US" smtClean="0"/>
              <a:t>Keyword Query Syntax</a:t>
            </a:r>
          </a:p>
          <a:p>
            <a:pPr lvl="1"/>
            <a:r>
              <a:rPr lang="en-US" smtClean="0"/>
              <a:t>Preferred method</a:t>
            </a:r>
          </a:p>
          <a:p>
            <a:r>
              <a:rPr lang="en-US" smtClean="0"/>
              <a:t>FAST Query Language</a:t>
            </a:r>
          </a:p>
          <a:p>
            <a:pPr lvl="1"/>
            <a:r>
              <a:rPr lang="en-US" smtClean="0"/>
              <a:t>Still available</a:t>
            </a:r>
          </a:p>
          <a:p>
            <a:r>
              <a:rPr lang="en-US" smtClean="0"/>
              <a:t>SQL Query</a:t>
            </a:r>
          </a:p>
          <a:p>
            <a:pPr lvl="1"/>
            <a:r>
              <a:rPr lang="en-US" smtClean="0"/>
              <a:t>Removed from the Product</a:t>
            </a:r>
            <a:endParaRPr lang="en-US" dirty="0"/>
          </a:p>
        </p:txBody>
      </p:sp>
    </p:spTree>
    <p:extLst>
      <p:ext uri="{BB962C8B-B14F-4D97-AF65-F5344CB8AC3E}">
        <p14:creationId xmlns:p14="http://schemas.microsoft.com/office/powerpoint/2010/main" val="143083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Executing Queries: KQL</a:t>
            </a:r>
            <a:endParaRPr lang="en-US" dirty="0"/>
          </a:p>
        </p:txBody>
      </p:sp>
      <p:graphicFrame>
        <p:nvGraphicFramePr>
          <p:cNvPr id="7" name="Table 6"/>
          <p:cNvGraphicFramePr>
            <a:graphicFrameLocks noGrp="1"/>
          </p:cNvGraphicFramePr>
          <p:nvPr>
            <p:extLst/>
          </p:nvPr>
        </p:nvGraphicFramePr>
        <p:xfrm>
          <a:off x="185055" y="1143000"/>
          <a:ext cx="8806544" cy="5136154"/>
        </p:xfrm>
        <a:graphic>
          <a:graphicData uri="http://schemas.openxmlformats.org/drawingml/2006/table">
            <a:tbl>
              <a:tblPr firstRow="1" firstCol="1" bandRow="1">
                <a:tableStyleId>{5C22544A-7EE6-4342-B048-85BDC9FD1C3A}</a:tableStyleId>
              </a:tblPr>
              <a:tblGrid>
                <a:gridCol w="1122113"/>
                <a:gridCol w="1300485"/>
                <a:gridCol w="2555885"/>
                <a:gridCol w="3828061"/>
              </a:tblGrid>
              <a:tr h="539779">
                <a:tc>
                  <a:txBody>
                    <a:bodyPr/>
                    <a:lstStyle/>
                    <a:p>
                      <a:pPr marL="0" marR="0">
                        <a:lnSpc>
                          <a:spcPct val="115000"/>
                        </a:lnSpc>
                        <a:spcBef>
                          <a:spcPts val="0"/>
                        </a:spcBef>
                        <a:spcAft>
                          <a:spcPts val="0"/>
                        </a:spcAft>
                      </a:pP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Keyword</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Example</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Description</a:t>
                      </a:r>
                      <a:endParaRPr lang="en-US" sz="1400">
                        <a:effectLst/>
                        <a:latin typeface="Calibri"/>
                        <a:ea typeface="Calibri"/>
                        <a:cs typeface="Times New Roman"/>
                      </a:endParaRPr>
                    </a:p>
                  </a:txBody>
                  <a:tcPr marL="29359" marR="29359" marT="0" marB="0" anchor="ctr"/>
                </a:tc>
              </a:tr>
              <a:tr h="459975">
                <a:tc rowSpan="3">
                  <a:txBody>
                    <a:bodyPr/>
                    <a:lstStyle/>
                    <a:p>
                      <a:pPr marL="0" marR="0">
                        <a:lnSpc>
                          <a:spcPct val="115000"/>
                        </a:lnSpc>
                        <a:spcBef>
                          <a:spcPts val="0"/>
                        </a:spcBef>
                        <a:spcAft>
                          <a:spcPts val="0"/>
                        </a:spcAft>
                      </a:pPr>
                      <a:r>
                        <a:rPr lang="en-US" sz="1400">
                          <a:effectLst/>
                        </a:rPr>
                        <a:t>General</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Text</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Training</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Search for items containing “Training”</a:t>
                      </a:r>
                      <a:endParaRPr lang="en-US" sz="1400">
                        <a:effectLst/>
                        <a:latin typeface="Calibri"/>
                        <a:ea typeface="Calibri"/>
                        <a:cs typeface="Times New Roman"/>
                      </a:endParaRPr>
                    </a:p>
                  </a:txBody>
                  <a:tcPr marL="29359" marR="29359" marT="0" marB="0" anchor="ctr"/>
                </a:tc>
              </a:tr>
              <a:tr h="459975">
                <a:tc vMerge="1">
                  <a:txBody>
                    <a:bodyPr/>
                    <a:lstStyle/>
                    <a:p>
                      <a:endParaRPr lang="en-US"/>
                    </a:p>
                  </a:txBody>
                  <a:tcPr/>
                </a:tc>
                <a:tc>
                  <a:txBody>
                    <a:bodyPr/>
                    <a:lstStyle/>
                    <a:p>
                      <a:pPr marL="0" marR="0">
                        <a:lnSpc>
                          <a:spcPct val="115000"/>
                        </a:lnSpc>
                        <a:spcBef>
                          <a:spcPts val="0"/>
                        </a:spcBef>
                        <a:spcAft>
                          <a:spcPts val="0"/>
                        </a:spcAft>
                      </a:pPr>
                      <a:r>
                        <a:rPr lang="en-US" sz="1400">
                          <a:effectLst/>
                        </a:rPr>
                        <a:t>Wildcard</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Train*</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Search for items like “Training” and “Trainer” </a:t>
                      </a:r>
                      <a:endParaRPr lang="en-US" sz="1400" dirty="0">
                        <a:effectLst/>
                        <a:latin typeface="Calibri"/>
                        <a:ea typeface="Calibri"/>
                        <a:cs typeface="Times New Roman"/>
                      </a:endParaRPr>
                    </a:p>
                  </a:txBody>
                  <a:tcPr marL="29359" marR="29359" marT="0" marB="0" anchor="ctr"/>
                </a:tc>
              </a:tr>
              <a:tr h="266239">
                <a:tc vMerge="1">
                  <a:txBody>
                    <a:bodyPr/>
                    <a:lstStyle/>
                    <a:p>
                      <a:endParaRPr lang="en-US"/>
                    </a:p>
                  </a:txBody>
                  <a:tcPr/>
                </a:tc>
                <a:tc>
                  <a:txBody>
                    <a:bodyPr/>
                    <a:lstStyle/>
                    <a:p>
                      <a:pPr marL="0" marR="0">
                        <a:lnSpc>
                          <a:spcPct val="115000"/>
                        </a:lnSpc>
                        <a:spcBef>
                          <a:spcPts val="0"/>
                        </a:spcBef>
                        <a:spcAft>
                          <a:spcPts val="0"/>
                        </a:spcAft>
                      </a:pPr>
                      <a:r>
                        <a:rPr lang="en-US" sz="1400">
                          <a:effectLst/>
                        </a:rPr>
                        <a:t>Phrase</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“Training Room”</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Search for the exact phrase</a:t>
                      </a:r>
                      <a:endParaRPr lang="en-US" sz="1400" dirty="0">
                        <a:effectLst/>
                        <a:latin typeface="Calibri"/>
                        <a:ea typeface="Calibri"/>
                        <a:cs typeface="Times New Roman"/>
                      </a:endParaRPr>
                    </a:p>
                  </a:txBody>
                  <a:tcPr marL="29359" marR="29359" marT="0" marB="0" anchor="ctr"/>
                </a:tc>
              </a:tr>
              <a:tr h="459975">
                <a:tc rowSpan="4">
                  <a:txBody>
                    <a:bodyPr/>
                    <a:lstStyle/>
                    <a:p>
                      <a:pPr marL="0" marR="0">
                        <a:lnSpc>
                          <a:spcPct val="115000"/>
                        </a:lnSpc>
                        <a:spcBef>
                          <a:spcPts val="0"/>
                        </a:spcBef>
                        <a:spcAft>
                          <a:spcPts val="0"/>
                        </a:spcAft>
                      </a:pPr>
                      <a:r>
                        <a:rPr lang="en-US" sz="1400">
                          <a:effectLst/>
                        </a:rPr>
                        <a:t>Documents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IsDocument</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Training IsDocument:1</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documents containing “Training”</a:t>
                      </a:r>
                      <a:endParaRPr lang="en-US" sz="1400" dirty="0">
                        <a:effectLst/>
                        <a:latin typeface="Calibri"/>
                        <a:ea typeface="Calibri"/>
                        <a:cs typeface="Times New Roman"/>
                      </a:endParaRPr>
                    </a:p>
                  </a:txBody>
                  <a:tcPr marL="29359" marR="29359" marT="0" marB="0" anchor="ctr"/>
                </a:tc>
              </a:tr>
              <a:tr h="459975">
                <a:tc vMerge="1">
                  <a:txBody>
                    <a:bodyPr/>
                    <a:lstStyle/>
                    <a:p>
                      <a:endParaRPr lang="en-US"/>
                    </a:p>
                  </a:txBody>
                  <a:tcPr/>
                </a:tc>
                <a:tc>
                  <a:txBody>
                    <a:bodyPr/>
                    <a:lstStyle/>
                    <a:p>
                      <a:pPr marL="0" marR="0">
                        <a:lnSpc>
                          <a:spcPct val="115000"/>
                        </a:lnSpc>
                        <a:spcBef>
                          <a:spcPts val="0"/>
                        </a:spcBef>
                        <a:spcAft>
                          <a:spcPts val="0"/>
                        </a:spcAft>
                      </a:pPr>
                      <a:r>
                        <a:rPr lang="en-US" sz="1400">
                          <a:effectLst/>
                        </a:rPr>
                        <a:t>FileExtension</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Training FileExtension:docx</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Word documents containing “Training”</a:t>
                      </a:r>
                      <a:endParaRPr lang="en-US" sz="1400" dirty="0">
                        <a:effectLst/>
                        <a:latin typeface="Calibri"/>
                        <a:ea typeface="Calibri"/>
                        <a:cs typeface="Times New Roman"/>
                      </a:endParaRPr>
                    </a:p>
                  </a:txBody>
                  <a:tcPr marL="29359" marR="29359" marT="0" marB="0" anchor="ctr"/>
                </a:tc>
              </a:tr>
              <a:tr h="459975">
                <a:tc vMerge="1">
                  <a:txBody>
                    <a:bodyPr/>
                    <a:lstStyle/>
                    <a:p>
                      <a:endParaRPr lang="en-US"/>
                    </a:p>
                  </a:txBody>
                  <a:tcPr/>
                </a:tc>
                <a:tc>
                  <a:txBody>
                    <a:bodyPr/>
                    <a:lstStyle/>
                    <a:p>
                      <a:pPr marL="0" marR="0">
                        <a:lnSpc>
                          <a:spcPct val="115000"/>
                        </a:lnSpc>
                        <a:spcBef>
                          <a:spcPts val="0"/>
                        </a:spcBef>
                        <a:spcAft>
                          <a:spcPts val="0"/>
                        </a:spcAft>
                      </a:pPr>
                      <a:r>
                        <a:rPr lang="en-US" sz="1400">
                          <a:effectLst/>
                        </a:rPr>
                        <a:t>Author</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Author:Cox IsDocument:1</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documents authored by “Cox”</a:t>
                      </a:r>
                      <a:endParaRPr lang="en-US" sz="1400" dirty="0">
                        <a:effectLst/>
                        <a:latin typeface="Calibri"/>
                        <a:ea typeface="Calibri"/>
                        <a:cs typeface="Times New Roman"/>
                      </a:endParaRPr>
                    </a:p>
                  </a:txBody>
                  <a:tcPr marL="29359" marR="29359" marT="0" marB="0" anchor="ctr"/>
                </a:tc>
              </a:tr>
              <a:tr h="459975">
                <a:tc vMerge="1">
                  <a:txBody>
                    <a:bodyPr/>
                    <a:lstStyle/>
                    <a:p>
                      <a:endParaRPr lang="en-US"/>
                    </a:p>
                  </a:txBody>
                  <a:tcPr/>
                </a:tc>
                <a:tc>
                  <a:txBody>
                    <a:bodyPr/>
                    <a:lstStyle/>
                    <a:p>
                      <a:pPr marL="0" marR="0">
                        <a:lnSpc>
                          <a:spcPct val="115000"/>
                        </a:lnSpc>
                        <a:spcBef>
                          <a:spcPts val="0"/>
                        </a:spcBef>
                        <a:spcAft>
                          <a:spcPts val="0"/>
                        </a:spcAft>
                      </a:pPr>
                      <a:r>
                        <a:rPr lang="en-US" sz="1400">
                          <a:effectLst/>
                        </a:rPr>
                        <a:t>Title</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Title:Training IsDocument:1</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documents with “Training” in the title</a:t>
                      </a:r>
                      <a:endParaRPr lang="en-US" sz="1400" dirty="0">
                        <a:effectLst/>
                        <a:latin typeface="Calibri"/>
                        <a:ea typeface="Calibri"/>
                        <a:cs typeface="Times New Roman"/>
                      </a:endParaRPr>
                    </a:p>
                  </a:txBody>
                  <a:tcPr marL="29359" marR="29359" marT="0" marB="0" anchor="ctr"/>
                </a:tc>
              </a:tr>
              <a:tr h="459975">
                <a:tc>
                  <a:txBody>
                    <a:bodyPr/>
                    <a:lstStyle/>
                    <a:p>
                      <a:pPr marL="0" marR="0">
                        <a:lnSpc>
                          <a:spcPct val="115000"/>
                        </a:lnSpc>
                        <a:spcBef>
                          <a:spcPts val="0"/>
                        </a:spcBef>
                        <a:spcAft>
                          <a:spcPts val="0"/>
                        </a:spcAft>
                      </a:pPr>
                      <a:r>
                        <a:rPr lang="en-US" sz="1400" dirty="0">
                          <a:effectLst/>
                        </a:rPr>
                        <a:t>People</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Lastname</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Lastname:C</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all people whose last name starts with “C”</a:t>
                      </a:r>
                      <a:endParaRPr lang="en-US" sz="1400" dirty="0">
                        <a:effectLst/>
                        <a:latin typeface="Calibri"/>
                        <a:ea typeface="Calibri"/>
                        <a:cs typeface="Times New Roman"/>
                      </a:endParaRPr>
                    </a:p>
                  </a:txBody>
                  <a:tcPr marL="29359" marR="29359" marT="0" marB="0" anchor="ctr"/>
                </a:tc>
              </a:tr>
              <a:tr h="539779">
                <a:tc>
                  <a:txBody>
                    <a:bodyPr/>
                    <a:lstStyle/>
                    <a:p>
                      <a:pPr marL="0" marR="0">
                        <a:lnSpc>
                          <a:spcPct val="115000"/>
                        </a:lnSpc>
                        <a:spcBef>
                          <a:spcPts val="0"/>
                        </a:spcBef>
                        <a:spcAft>
                          <a:spcPts val="0"/>
                        </a:spcAft>
                      </a:pPr>
                      <a:r>
                        <a:rPr lang="en-US" sz="1400">
                          <a:effectLst/>
                        </a:rPr>
                        <a:t>Tasks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contentClass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contentClass:STS_ListItem_Tasks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all task items</a:t>
                      </a:r>
                      <a:endParaRPr lang="en-US" sz="1400" dirty="0">
                        <a:effectLst/>
                        <a:latin typeface="Calibri"/>
                        <a:ea typeface="Calibri"/>
                        <a:cs typeface="Times New Roman"/>
                      </a:endParaRPr>
                    </a:p>
                  </a:txBody>
                  <a:tcPr marL="29359" marR="29359" marT="0" marB="0" anchor="ctr"/>
                </a:tc>
              </a:tr>
              <a:tr h="539779">
                <a:tc>
                  <a:txBody>
                    <a:bodyPr/>
                    <a:lstStyle/>
                    <a:p>
                      <a:pPr marL="0" marR="0">
                        <a:lnSpc>
                          <a:spcPct val="115000"/>
                        </a:lnSpc>
                        <a:spcBef>
                          <a:spcPts val="0"/>
                        </a:spcBef>
                        <a:spcAft>
                          <a:spcPts val="0"/>
                        </a:spcAft>
                      </a:pPr>
                      <a:r>
                        <a:rPr lang="en-US" sz="1400" dirty="0">
                          <a:effectLst/>
                        </a:rPr>
                        <a:t>Events</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contentClass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contentClass:STS_ListItem_Events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all calendar events</a:t>
                      </a:r>
                      <a:endParaRPr lang="en-US" sz="1400" dirty="0">
                        <a:effectLst/>
                        <a:latin typeface="Calibri"/>
                        <a:ea typeface="Calibri"/>
                        <a:cs typeface="Times New Roman"/>
                      </a:endParaRPr>
                    </a:p>
                  </a:txBody>
                  <a:tcPr marL="29359" marR="29359" marT="0" marB="0" anchor="ctr"/>
                </a:tc>
              </a:tr>
            </a:tbl>
          </a:graphicData>
        </a:graphic>
      </p:graphicFrame>
    </p:spTree>
    <p:extLst>
      <p:ext uri="{BB962C8B-B14F-4D97-AF65-F5344CB8AC3E}">
        <p14:creationId xmlns:p14="http://schemas.microsoft.com/office/powerpoint/2010/main" val="116672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Executing Queries: REST </a:t>
            </a:r>
            <a:r>
              <a:rPr lang="en-US" dirty="0" smtClean="0">
                <a:sym typeface="Wingdings" panose="05000000000000000000" pitchFamily="2" charset="2"/>
              </a:rPr>
              <a:t> Request</a:t>
            </a:r>
            <a:endParaRPr lang="en-US" dirty="0"/>
          </a:p>
        </p:txBody>
      </p:sp>
      <p:sp>
        <p:nvSpPr>
          <p:cNvPr id="5" name="Content Placeholder 4"/>
          <p:cNvSpPr>
            <a:spLocks noGrp="1"/>
          </p:cNvSpPr>
          <p:nvPr>
            <p:ph idx="1"/>
          </p:nvPr>
        </p:nvSpPr>
        <p:spPr/>
        <p:txBody>
          <a:bodyPr/>
          <a:lstStyle/>
          <a:p>
            <a:r>
              <a:rPr lang="en-US" dirty="0" smtClean="0"/>
              <a:t>Keywords</a:t>
            </a:r>
          </a:p>
          <a:p>
            <a:pPr marL="682625" lvl="3" indent="0">
              <a:buNone/>
            </a:pPr>
            <a:r>
              <a:rPr lang="en-US" sz="1600" dirty="0" smtClean="0"/>
              <a:t>http://server/site/_api/search/query?querytext='{KQL Query}‘</a:t>
            </a:r>
          </a:p>
          <a:p>
            <a:r>
              <a:rPr lang="en-US" dirty="0" smtClean="0"/>
              <a:t>Selecting Properties</a:t>
            </a:r>
          </a:p>
          <a:p>
            <a:pPr marL="682625" lvl="3" indent="0">
              <a:buNone/>
            </a:pPr>
            <a:r>
              <a:rPr lang="en-US" sz="1600" dirty="0" smtClean="0"/>
              <a:t>http://server/site/_api/search/</a:t>
            </a:r>
            <a:br>
              <a:rPr lang="en-US" sz="1600" dirty="0" smtClean="0"/>
            </a:br>
            <a:r>
              <a:rPr lang="en-US" sz="1600" dirty="0" smtClean="0"/>
              <a:t>    </a:t>
            </a:r>
            <a:r>
              <a:rPr lang="en-US" sz="1600" dirty="0" err="1" smtClean="0"/>
              <a:t>query?querytext</a:t>
            </a:r>
            <a:r>
              <a:rPr lang="en-US" sz="1600" dirty="0" smtClean="0"/>
              <a:t>='test'&amp;selectproperties='Title,Rank'</a:t>
            </a:r>
          </a:p>
          <a:p>
            <a:r>
              <a:rPr lang="en-US" dirty="0" smtClean="0"/>
              <a:t>Sorting</a:t>
            </a:r>
          </a:p>
          <a:p>
            <a:pPr marL="682625" lvl="3" indent="0">
              <a:buNone/>
            </a:pPr>
            <a:r>
              <a:rPr lang="en-US" sz="1600" dirty="0" smtClean="0"/>
              <a:t>http://server/site/_api/search/query?</a:t>
            </a:r>
            <a:br>
              <a:rPr lang="en-US" sz="1600" dirty="0" smtClean="0"/>
            </a:br>
            <a:r>
              <a:rPr lang="en-US" sz="1600" dirty="0" smtClean="0"/>
              <a:t>   </a:t>
            </a:r>
            <a:r>
              <a:rPr lang="en-US" sz="1600" dirty="0" err="1" smtClean="0"/>
              <a:t>querytext</a:t>
            </a:r>
            <a:r>
              <a:rPr lang="en-US" sz="1600" dirty="0" smtClean="0"/>
              <a:t>='test'&amp;sortlist='LastModifiedTime:descending'</a:t>
            </a:r>
          </a:p>
          <a:p>
            <a:pPr marL="682625" lvl="3" indent="0">
              <a:buNone/>
            </a:pPr>
            <a:r>
              <a:rPr lang="en-US" sz="1600" dirty="0" smtClean="0"/>
              <a:t/>
            </a:r>
            <a:br>
              <a:rPr lang="en-US" sz="1600" dirty="0" smtClean="0"/>
            </a:br>
            <a:r>
              <a:rPr lang="en-US" sz="1600" dirty="0" smtClean="0"/>
              <a:t>http://server/site/_api/search/query?</a:t>
            </a:r>
            <a:br>
              <a:rPr lang="en-US" sz="1600" dirty="0" smtClean="0"/>
            </a:br>
            <a:r>
              <a:rPr lang="en-US" sz="1600" dirty="0" smtClean="0"/>
              <a:t>   </a:t>
            </a:r>
            <a:r>
              <a:rPr lang="en-US" sz="1600" dirty="0" err="1" smtClean="0"/>
              <a:t>querytext</a:t>
            </a:r>
            <a:r>
              <a:rPr lang="en-US" sz="1600" dirty="0" smtClean="0"/>
              <a:t>='test'&amp;</a:t>
            </a:r>
            <a:br>
              <a:rPr lang="en-US" sz="1600" dirty="0" smtClean="0"/>
            </a:br>
            <a:r>
              <a:rPr lang="en-US" sz="1600" dirty="0" smtClean="0"/>
              <a:t>   </a:t>
            </a:r>
            <a:r>
              <a:rPr lang="en-US" sz="1600" dirty="0" err="1" smtClean="0"/>
              <a:t>sortlist</a:t>
            </a:r>
            <a:r>
              <a:rPr lang="en-US" sz="1600" dirty="0" smtClean="0"/>
              <a:t>='LastModifiedTime:descending,Rank:ascending</a:t>
            </a:r>
            <a:r>
              <a:rPr lang="en-US" dirty="0" smtClean="0"/>
              <a:t>'</a:t>
            </a:r>
            <a:endParaRPr lang="en-US" dirty="0"/>
          </a:p>
        </p:txBody>
      </p:sp>
    </p:spTree>
    <p:extLst>
      <p:ext uri="{BB962C8B-B14F-4D97-AF65-F5344CB8AC3E}">
        <p14:creationId xmlns:p14="http://schemas.microsoft.com/office/powerpoint/2010/main" val="2384990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2013 Search Overview</a:t>
            </a:r>
          </a:p>
          <a:p>
            <a:pPr>
              <a:buFont typeface="Wingdings" panose="05000000000000000000" pitchFamily="2" charset="2"/>
              <a:buChar char="ü"/>
            </a:pPr>
            <a:r>
              <a:rPr lang="en-US" dirty="0"/>
              <a:t>Configuring Search</a:t>
            </a:r>
          </a:p>
          <a:p>
            <a:pPr>
              <a:buFont typeface="Wingdings" panose="05000000000000000000" pitchFamily="2" charset="2"/>
              <a:buChar char="ü"/>
            </a:pPr>
            <a:r>
              <a:rPr lang="en-US" dirty="0"/>
              <a:t>Executing Search Queries</a:t>
            </a:r>
          </a:p>
          <a:p>
            <a:pPr>
              <a:buFont typeface="Wingdings" panose="05000000000000000000" pitchFamily="2" charset="2"/>
              <a:buChar char="Ø"/>
            </a:pPr>
            <a:r>
              <a:rPr lang="en-US"/>
              <a:t>Rendering </a:t>
            </a:r>
            <a:r>
              <a:rPr lang="en-US" smtClean="0"/>
              <a:t>Results</a:t>
            </a:r>
            <a:endParaRPr lang="en-US" dirty="0"/>
          </a:p>
          <a:p>
            <a:r>
              <a:rPr lang="en-US" dirty="0"/>
              <a:t>Custom Entity Extraction</a:t>
            </a:r>
          </a:p>
        </p:txBody>
      </p:sp>
    </p:spTree>
    <p:extLst>
      <p:ext uri="{BB962C8B-B14F-4D97-AF65-F5344CB8AC3E}">
        <p14:creationId xmlns:p14="http://schemas.microsoft.com/office/powerpoint/2010/main" val="1824474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Result </a:t>
            </a:r>
            <a:r>
              <a:rPr lang="en-US" smtClean="0"/>
              <a:t>Rendering</a:t>
            </a:r>
            <a:endParaRPr lang="en-US" dirty="0"/>
          </a:p>
        </p:txBody>
      </p:sp>
      <p:sp>
        <p:nvSpPr>
          <p:cNvPr id="5" name="Content Placeholder 4"/>
          <p:cNvSpPr>
            <a:spLocks noGrp="1"/>
          </p:cNvSpPr>
          <p:nvPr>
            <p:ph idx="1"/>
          </p:nvPr>
        </p:nvSpPr>
        <p:spPr/>
        <p:txBody>
          <a:bodyPr>
            <a:normAutofit lnSpcReduction="10000"/>
          </a:bodyPr>
          <a:lstStyle/>
          <a:p>
            <a:r>
              <a:rPr lang="en-US" dirty="0" smtClean="0"/>
              <a:t>Result Sources</a:t>
            </a:r>
          </a:p>
          <a:p>
            <a:pPr lvl="1"/>
            <a:r>
              <a:rPr lang="en-US" dirty="0" smtClean="0"/>
              <a:t>Analogous to a Scope in SharePoint 2010</a:t>
            </a:r>
          </a:p>
          <a:p>
            <a:r>
              <a:rPr lang="en-US" dirty="0" smtClean="0"/>
              <a:t>Query Rules</a:t>
            </a:r>
          </a:p>
          <a:p>
            <a:pPr lvl="1"/>
            <a:r>
              <a:rPr lang="en-US" dirty="0" smtClean="0"/>
              <a:t>Allow for the customization of returned results</a:t>
            </a:r>
          </a:p>
          <a:p>
            <a:r>
              <a:rPr lang="en-US" dirty="0" smtClean="0"/>
              <a:t>Result Types</a:t>
            </a:r>
          </a:p>
          <a:p>
            <a:pPr lvl="1"/>
            <a:r>
              <a:rPr lang="en-US" dirty="0" smtClean="0"/>
              <a:t>Determines which template to display</a:t>
            </a:r>
          </a:p>
          <a:p>
            <a:r>
              <a:rPr lang="en-US" dirty="0" smtClean="0"/>
              <a:t>Display Template</a:t>
            </a:r>
          </a:p>
          <a:p>
            <a:pPr lvl="1"/>
            <a:r>
              <a:rPr lang="en-US" dirty="0" smtClean="0"/>
              <a:t>The visual display of a control, </a:t>
            </a:r>
            <a:r>
              <a:rPr lang="en-US" dirty="0"/>
              <a:t>g</a:t>
            </a:r>
            <a:r>
              <a:rPr lang="en-US" dirty="0" smtClean="0"/>
              <a:t>roup or single result</a:t>
            </a:r>
          </a:p>
          <a:p>
            <a:r>
              <a:rPr lang="en-US" dirty="0" err="1" smtClean="0"/>
              <a:t>SPNavigation</a:t>
            </a:r>
            <a:r>
              <a:rPr lang="en-US" dirty="0" smtClean="0"/>
              <a:t> Provider</a:t>
            </a:r>
          </a:p>
          <a:p>
            <a:pPr lvl="1"/>
            <a:r>
              <a:rPr lang="en-US" dirty="0" smtClean="0"/>
              <a:t>Replaces the tabs lists in previous versions of Search Center</a:t>
            </a:r>
          </a:p>
        </p:txBody>
      </p:sp>
    </p:spTree>
    <p:extLst>
      <p:ext uri="{BB962C8B-B14F-4D97-AF65-F5344CB8AC3E}">
        <p14:creationId xmlns:p14="http://schemas.microsoft.com/office/powerpoint/2010/main" val="1581110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Result Sources</a:t>
            </a:r>
            <a:endParaRPr lang="en-US" dirty="0"/>
          </a:p>
        </p:txBody>
      </p:sp>
      <p:sp>
        <p:nvSpPr>
          <p:cNvPr id="5" name="Content Placeholder 4"/>
          <p:cNvSpPr>
            <a:spLocks noGrp="1"/>
          </p:cNvSpPr>
          <p:nvPr>
            <p:ph idx="1"/>
          </p:nvPr>
        </p:nvSpPr>
        <p:spPr/>
        <p:txBody>
          <a:bodyPr/>
          <a:lstStyle/>
          <a:p>
            <a:r>
              <a:rPr lang="en-US" smtClean="0"/>
              <a:t>Select a Source</a:t>
            </a:r>
          </a:p>
          <a:p>
            <a:pPr lvl="1"/>
            <a:r>
              <a:rPr lang="en-US" smtClean="0"/>
              <a:t>Local SharePoint Index</a:t>
            </a:r>
          </a:p>
          <a:p>
            <a:pPr lvl="1"/>
            <a:r>
              <a:rPr lang="en-US" smtClean="0"/>
              <a:t>Remote SharePoint Index</a:t>
            </a:r>
          </a:p>
          <a:p>
            <a:pPr lvl="1"/>
            <a:r>
              <a:rPr lang="en-US" smtClean="0"/>
              <a:t>OpenSearch</a:t>
            </a:r>
          </a:p>
          <a:p>
            <a:pPr lvl="1"/>
            <a:r>
              <a:rPr lang="en-US" smtClean="0"/>
              <a:t>Exchange</a:t>
            </a:r>
          </a:p>
          <a:p>
            <a:r>
              <a:rPr lang="en-US" smtClean="0"/>
              <a:t>Apply a Query Transformation</a:t>
            </a:r>
            <a:endParaRPr lang="en-US" dirty="0"/>
          </a:p>
        </p:txBody>
      </p:sp>
      <p:sp>
        <p:nvSpPr>
          <p:cNvPr id="7" name="TextBox 6"/>
          <p:cNvSpPr txBox="1"/>
          <p:nvPr/>
        </p:nvSpPr>
        <p:spPr>
          <a:xfrm>
            <a:off x="762001" y="4343304"/>
            <a:ext cx="7924799" cy="704340"/>
          </a:xfrm>
          <a:prstGeom prst="rect">
            <a:avLst/>
          </a:prstGeom>
          <a:noFill/>
        </p:spPr>
        <p:txBody>
          <a:bodyPr wrap="square" lIns="87929" tIns="43964" rIns="87929" bIns="43964" rtlCol="0">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searchTerms</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contentclass:sts_listItem_genericlist</a:t>
            </a:r>
            <a:endParaRPr lang="en-US" sz="2000" dirty="0">
              <a:latin typeface="Consolas" panose="020B0609020204030204" pitchFamily="49" charset="0"/>
              <a:cs typeface="Consolas" panose="020B0609020204030204" pitchFamily="49" charset="0"/>
            </a:endParaRPr>
          </a:p>
          <a:p>
            <a:r>
              <a:rPr lang="en-US" sz="2000" dirty="0" err="1">
                <a:latin typeface="Consolas" panose="020B0609020204030204" pitchFamily="49" charset="0"/>
                <a:cs typeface="Consolas" panose="020B0609020204030204" pitchFamily="49" charset="0"/>
              </a:rPr>
              <a:t>path:http</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contososerver</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searchsamples</a:t>
            </a:r>
            <a:r>
              <a:rPr lang="en-US" sz="2000" dirty="0">
                <a:latin typeface="Consolas" panose="020B0609020204030204" pitchFamily="49" charset="0"/>
                <a:cs typeface="Consolas" panose="020B0609020204030204" pitchFamily="49" charset="0"/>
              </a:rPr>
              <a:t>/Lists/Glossary</a:t>
            </a:r>
          </a:p>
        </p:txBody>
      </p:sp>
    </p:spTree>
    <p:extLst>
      <p:ext uri="{BB962C8B-B14F-4D97-AF65-F5344CB8AC3E}">
        <p14:creationId xmlns:p14="http://schemas.microsoft.com/office/powerpoint/2010/main" val="151455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Query </a:t>
            </a:r>
            <a:r>
              <a:rPr lang="en-US" dirty="0" smtClean="0"/>
              <a:t>Rules</a:t>
            </a:r>
            <a:endParaRPr lang="en-US" dirty="0"/>
          </a:p>
        </p:txBody>
      </p:sp>
      <p:sp>
        <p:nvSpPr>
          <p:cNvPr id="5" name="Content Placeholder 4"/>
          <p:cNvSpPr>
            <a:spLocks noGrp="1"/>
          </p:cNvSpPr>
          <p:nvPr>
            <p:ph idx="1"/>
          </p:nvPr>
        </p:nvSpPr>
        <p:spPr/>
        <p:txBody>
          <a:bodyPr/>
          <a:lstStyle/>
          <a:p>
            <a:r>
              <a:rPr lang="en-US"/>
              <a:t>Applied to a Result Source</a:t>
            </a:r>
          </a:p>
          <a:p>
            <a:r>
              <a:rPr lang="en-US"/>
              <a:t>Processed under given conditions</a:t>
            </a:r>
          </a:p>
          <a:p>
            <a:pPr lvl="1"/>
            <a:r>
              <a:rPr lang="en-US"/>
              <a:t>Keyword Query matches</a:t>
            </a:r>
          </a:p>
          <a:p>
            <a:pPr lvl="1"/>
            <a:r>
              <a:rPr lang="en-US"/>
              <a:t>Topic Category </a:t>
            </a:r>
          </a:p>
          <a:p>
            <a:r>
              <a:rPr lang="en-US"/>
              <a:t>Promoted </a:t>
            </a:r>
            <a:r>
              <a:rPr lang="en-US" smtClean="0"/>
              <a:t>Results</a:t>
            </a:r>
            <a:endParaRPr lang="en-US"/>
          </a:p>
          <a:p>
            <a:r>
              <a:rPr lang="en-US"/>
              <a:t>Result Blocks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3048000"/>
            <a:ext cx="4454438" cy="3168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506681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Result </a:t>
            </a:r>
            <a:r>
              <a:rPr lang="en-US" dirty="0" smtClean="0"/>
              <a:t>Types</a:t>
            </a:r>
            <a:endParaRPr lang="en-US" dirty="0"/>
          </a:p>
        </p:txBody>
      </p:sp>
      <p:sp>
        <p:nvSpPr>
          <p:cNvPr id="5" name="Content Placeholder 4"/>
          <p:cNvSpPr>
            <a:spLocks noGrp="1"/>
          </p:cNvSpPr>
          <p:nvPr>
            <p:ph idx="1"/>
          </p:nvPr>
        </p:nvSpPr>
        <p:spPr/>
        <p:txBody>
          <a:bodyPr/>
          <a:lstStyle/>
          <a:p>
            <a:r>
              <a:rPr lang="en-US"/>
              <a:t>Bound to a Result Source</a:t>
            </a:r>
          </a:p>
          <a:p>
            <a:r>
              <a:rPr lang="en-US"/>
              <a:t>Defined by a Rule</a:t>
            </a:r>
          </a:p>
          <a:p>
            <a:r>
              <a:rPr lang="en-US"/>
              <a:t>Associated with a </a:t>
            </a:r>
            <a:r>
              <a:rPr lang="en-US" dirty="0"/>
              <a:t>Display</a:t>
            </a:r>
            <a:r>
              <a:rPr lang="en-US"/>
              <a:t> Template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089242"/>
            <a:ext cx="4494228" cy="3235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272338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Display Templates</a:t>
            </a:r>
            <a:endParaRPr lang="en-US" dirty="0"/>
          </a:p>
        </p:txBody>
      </p:sp>
      <p:sp>
        <p:nvSpPr>
          <p:cNvPr id="5" name="Content Placeholder 4"/>
          <p:cNvSpPr>
            <a:spLocks noGrp="1"/>
          </p:cNvSpPr>
          <p:nvPr>
            <p:ph idx="1"/>
          </p:nvPr>
        </p:nvSpPr>
        <p:spPr/>
        <p:txBody>
          <a:bodyPr/>
          <a:lstStyle/>
          <a:p>
            <a:r>
              <a:rPr lang="en-US"/>
              <a:t>Determines how Result Types appear</a:t>
            </a:r>
          </a:p>
          <a:p>
            <a:r>
              <a:rPr lang="en-US"/>
              <a:t>Created as an HTML file with special references to the Managed </a:t>
            </a:r>
            <a:r>
              <a:rPr lang="en-US" smtClean="0"/>
              <a:t>Properties</a:t>
            </a:r>
            <a:endParaRPr lang="en-US"/>
          </a:p>
          <a:p>
            <a:endParaRPr lang="en-US" dirty="0"/>
          </a:p>
        </p:txBody>
      </p:sp>
      <p:sp>
        <p:nvSpPr>
          <p:cNvPr id="7" name="TextBox 6"/>
          <p:cNvSpPr txBox="1"/>
          <p:nvPr/>
        </p:nvSpPr>
        <p:spPr>
          <a:xfrm>
            <a:off x="838201" y="3634794"/>
            <a:ext cx="7772399" cy="1196782"/>
          </a:xfrm>
          <a:prstGeom prst="rect">
            <a:avLst/>
          </a:prstGeom>
          <a:noFill/>
          <a:ln>
            <a:solidFill>
              <a:schemeClr val="tx1"/>
            </a:solidFill>
          </a:ln>
        </p:spPr>
        <p:txBody>
          <a:bodyPr wrap="square" lIns="87929" tIns="43964" rIns="87929" bIns="43964" rtlCol="0">
            <a:spAutoFit/>
          </a:bodyPr>
          <a:lstStyle/>
          <a:p>
            <a:r>
              <a:rPr lang="en-US" sz="2400" dirty="0"/>
              <a:t> &lt;div id="Header"&gt;</a:t>
            </a:r>
          </a:p>
          <a:p>
            <a:r>
              <a:rPr lang="en-US" sz="2400" dirty="0"/>
              <a:t>     _#= </a:t>
            </a:r>
            <a:r>
              <a:rPr lang="en-US" sz="2400" dirty="0" err="1" smtClean="0"/>
              <a:t>ctx.CurrentItem.ProductOWSTEXT</a:t>
            </a:r>
            <a:r>
              <a:rPr lang="en-US" sz="2400" dirty="0" smtClean="0"/>
              <a:t> </a:t>
            </a:r>
            <a:r>
              <a:rPr lang="en-US" sz="2400" dirty="0"/>
              <a:t>=#_ </a:t>
            </a:r>
          </a:p>
          <a:p>
            <a:r>
              <a:rPr lang="en-US" sz="2400" dirty="0"/>
              <a:t>  &lt;/div&gt;</a:t>
            </a:r>
          </a:p>
        </p:txBody>
      </p:sp>
    </p:spTree>
    <p:extLst>
      <p:ext uri="{BB962C8B-B14F-4D97-AF65-F5344CB8AC3E}">
        <p14:creationId xmlns:p14="http://schemas.microsoft.com/office/powerpoint/2010/main" val="4091980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Verticals: Search Navigation</a:t>
            </a:r>
            <a:endParaRPr lang="en-US" dirty="0"/>
          </a:p>
        </p:txBody>
      </p:sp>
      <p:sp>
        <p:nvSpPr>
          <p:cNvPr id="10" name="Content Placeholder 4"/>
          <p:cNvSpPr>
            <a:spLocks noGrp="1"/>
          </p:cNvSpPr>
          <p:nvPr>
            <p:ph idx="1"/>
          </p:nvPr>
        </p:nvSpPr>
        <p:spPr/>
        <p:txBody>
          <a:bodyPr/>
          <a:lstStyle/>
          <a:p>
            <a:r>
              <a:rPr lang="en-US" dirty="0" smtClean="0"/>
              <a:t>Utilizes the </a:t>
            </a:r>
            <a:r>
              <a:rPr lang="en-US" dirty="0" err="1" smtClean="0"/>
              <a:t>SPNavigation</a:t>
            </a:r>
            <a:r>
              <a:rPr lang="en-US" dirty="0" smtClean="0"/>
              <a:t> Provider</a:t>
            </a:r>
          </a:p>
          <a:p>
            <a:r>
              <a:rPr lang="en-US" dirty="0" smtClean="0"/>
              <a:t>Search Center </a:t>
            </a:r>
          </a:p>
          <a:p>
            <a:pPr lvl="1"/>
            <a:r>
              <a:rPr lang="en-US" dirty="0" smtClean="0"/>
              <a:t>Site Settings</a:t>
            </a:r>
          </a:p>
          <a:p>
            <a:pPr lvl="2"/>
            <a:r>
              <a:rPr lang="en-US" dirty="0" smtClean="0"/>
              <a:t>Search Settings</a:t>
            </a:r>
          </a:p>
        </p:txBody>
      </p:sp>
      <p:sp>
        <p:nvSpPr>
          <p:cNvPr id="7" name="Rectangle 2"/>
          <p:cNvSpPr>
            <a:spLocks noChangeArrowheads="1"/>
          </p:cNvSpPr>
          <p:nvPr/>
        </p:nvSpPr>
        <p:spPr bwMode="auto">
          <a:xfrm>
            <a:off x="0" y="708312"/>
            <a:ext cx="177640" cy="29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929" tIns="43964" rIns="87929" bIns="43964" numCol="1" anchor="ctr" anchorCtr="0" compatLnSpc="1">
            <a:prstTxWarp prst="textNoShape">
              <a:avLst/>
            </a:prstTxWarp>
            <a:spAutoFit/>
          </a:bodyPr>
          <a:lstStyle/>
          <a:p>
            <a:endParaRPr lang="en-US" sz="135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001" y="3128341"/>
            <a:ext cx="4505295" cy="17934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99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Landscape in SharePoint 2010</a:t>
            </a:r>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47808200"/>
              </p:ext>
            </p:extLst>
          </p:nvPr>
        </p:nvGraphicFramePr>
        <p:xfrm>
          <a:off x="381000" y="1447800"/>
          <a:ext cx="8381148" cy="4212282"/>
        </p:xfrm>
        <a:graphic>
          <a:graphicData uri="http://schemas.openxmlformats.org/drawingml/2006/table">
            <a:tbl>
              <a:tblPr firstRow="1" firstCol="1" bandRow="1">
                <a:tableStyleId>{5C22544A-7EE6-4342-B048-85BDC9FD1C3A}</a:tableStyleId>
              </a:tblPr>
              <a:tblGrid>
                <a:gridCol w="1784874"/>
                <a:gridCol w="2939526"/>
                <a:gridCol w="3656748"/>
              </a:tblGrid>
              <a:tr h="578311">
                <a:tc>
                  <a:txBody>
                    <a:bodyPr/>
                    <a:lstStyle/>
                    <a:p>
                      <a:endParaRPr lang="en-US" sz="1800" dirty="0">
                        <a:solidFill>
                          <a:sysClr val="windowText" lastClr="000000"/>
                        </a:solidFill>
                      </a:endParaRPr>
                    </a:p>
                  </a:txBody>
                  <a:tcPr marL="81374" marR="81374" marT="34299" marB="34299"/>
                </a:tc>
                <a:tc>
                  <a:txBody>
                    <a:bodyPr/>
                    <a:lstStyle/>
                    <a:p>
                      <a:r>
                        <a:rPr lang="en-US" sz="1800" dirty="0" smtClean="0"/>
                        <a:t>SharePoint Search</a:t>
                      </a:r>
                      <a:endParaRPr lang="en-US" sz="1800" dirty="0">
                        <a:solidFill>
                          <a:sysClr val="windowText" lastClr="000000"/>
                        </a:solidFill>
                      </a:endParaRPr>
                    </a:p>
                  </a:txBody>
                  <a:tcPr marL="81374" marR="81374" marT="34299" marB="34299"/>
                </a:tc>
                <a:tc>
                  <a:txBody>
                    <a:bodyPr/>
                    <a:lstStyle/>
                    <a:p>
                      <a:r>
                        <a:rPr lang="en-US" sz="1800" dirty="0" smtClean="0"/>
                        <a:t>FAST Search</a:t>
                      </a:r>
                      <a:endParaRPr lang="en-US" sz="1800" dirty="0">
                        <a:solidFill>
                          <a:sysClr val="windowText" lastClr="000000"/>
                        </a:solidFill>
                      </a:endParaRPr>
                    </a:p>
                  </a:txBody>
                  <a:tcPr marL="81374" marR="81374" marT="34299" marB="34299"/>
                </a:tc>
              </a:tr>
              <a:tr h="578311">
                <a:tc>
                  <a:txBody>
                    <a:bodyPr/>
                    <a:lstStyle/>
                    <a:p>
                      <a:r>
                        <a:rPr lang="en-US" sz="1800" dirty="0" smtClean="0"/>
                        <a:t>Focus</a:t>
                      </a:r>
                      <a:endParaRPr lang="en-US" sz="1800" dirty="0">
                        <a:solidFill>
                          <a:sysClr val="windowText" lastClr="000000"/>
                        </a:solidFill>
                      </a:endParaRPr>
                    </a:p>
                  </a:txBody>
                  <a:tcPr marL="81374" marR="81374" marT="34299" marB="34299"/>
                </a:tc>
                <a:tc>
                  <a:txBody>
                    <a:bodyPr/>
                    <a:lstStyle/>
                    <a:p>
                      <a:r>
                        <a:rPr lang="en-US" sz="1800" dirty="0" smtClean="0"/>
                        <a:t>Enterprise search</a:t>
                      </a:r>
                      <a:endParaRPr lang="en-US" sz="1800" dirty="0">
                        <a:solidFill>
                          <a:sysClr val="windowText" lastClr="000000"/>
                        </a:solidFill>
                      </a:endParaRPr>
                    </a:p>
                  </a:txBody>
                  <a:tcPr marL="81374" marR="81374" marT="34299" marB="34299"/>
                </a:tc>
                <a:tc>
                  <a:txBody>
                    <a:bodyPr/>
                    <a:lstStyle/>
                    <a:p>
                      <a:r>
                        <a:rPr lang="en-US" sz="1800" dirty="0" smtClean="0"/>
                        <a:t>Search application</a:t>
                      </a:r>
                      <a:r>
                        <a:rPr lang="en-US" sz="1800" baseline="0" dirty="0" smtClean="0"/>
                        <a:t> platform</a:t>
                      </a:r>
                      <a:endParaRPr lang="en-US" sz="1800" dirty="0">
                        <a:solidFill>
                          <a:sysClr val="windowText" lastClr="000000"/>
                        </a:solidFill>
                      </a:endParaRPr>
                    </a:p>
                  </a:txBody>
                  <a:tcPr marL="81374" marR="81374" marT="34299" marB="34299"/>
                </a:tc>
              </a:tr>
              <a:tr h="984885">
                <a:tc>
                  <a:txBody>
                    <a:bodyPr/>
                    <a:lstStyle/>
                    <a:p>
                      <a:r>
                        <a:rPr lang="en-US" sz="1800" smtClean="0"/>
                        <a:t>Strengths</a:t>
                      </a:r>
                      <a:endParaRPr lang="en-US" sz="1800">
                        <a:solidFill>
                          <a:sysClr val="windowText" lastClr="000000"/>
                        </a:solidFill>
                      </a:endParaRPr>
                    </a:p>
                  </a:txBody>
                  <a:tcPr marL="81374" marR="81374" marT="34299" marB="34299"/>
                </a:tc>
                <a:tc>
                  <a:txBody>
                    <a:bodyPr/>
                    <a:lstStyle/>
                    <a:p>
                      <a:r>
                        <a:rPr lang="en-US" sz="1800" dirty="0" smtClean="0"/>
                        <a:t>Ease of deployment, </a:t>
                      </a:r>
                    </a:p>
                    <a:p>
                      <a:r>
                        <a:rPr lang="en-US" sz="1800" dirty="0" smtClean="0"/>
                        <a:t>Low</a:t>
                      </a:r>
                      <a:r>
                        <a:rPr lang="en-US" sz="1800" baseline="0" dirty="0" smtClean="0"/>
                        <a:t> TCO</a:t>
                      </a:r>
                      <a:endParaRPr lang="en-US" sz="1800" dirty="0">
                        <a:solidFill>
                          <a:sysClr val="windowText" lastClr="000000"/>
                        </a:solidFill>
                      </a:endParaRPr>
                    </a:p>
                  </a:txBody>
                  <a:tcPr marL="81374" marR="81374" marT="34299" marB="34299"/>
                </a:tc>
                <a:tc>
                  <a:txBody>
                    <a:bodyPr/>
                    <a:lstStyle/>
                    <a:p>
                      <a:r>
                        <a:rPr lang="en-US" sz="1800" dirty="0" smtClean="0"/>
                        <a:t>Scale, Extensibility</a:t>
                      </a:r>
                      <a:endParaRPr lang="en-US" sz="1800" dirty="0">
                        <a:solidFill>
                          <a:sysClr val="windowText" lastClr="000000"/>
                        </a:solidFill>
                      </a:endParaRPr>
                    </a:p>
                  </a:txBody>
                  <a:tcPr marL="81374" marR="81374" marT="34299" marB="34299"/>
                </a:tc>
              </a:tr>
              <a:tr h="578311">
                <a:tc>
                  <a:txBody>
                    <a:bodyPr/>
                    <a:lstStyle/>
                    <a:p>
                      <a:r>
                        <a:rPr lang="en-US" sz="1800" smtClean="0"/>
                        <a:t>Limitations</a:t>
                      </a:r>
                      <a:endParaRPr lang="en-US" sz="1800">
                        <a:solidFill>
                          <a:sysClr val="windowText" lastClr="000000"/>
                        </a:solidFill>
                      </a:endParaRPr>
                    </a:p>
                  </a:txBody>
                  <a:tcPr marL="81374" marR="81374" marT="34299" marB="34299"/>
                </a:tc>
                <a:tc>
                  <a:txBody>
                    <a:bodyPr/>
                    <a:lstStyle/>
                    <a:p>
                      <a:r>
                        <a:rPr lang="en-US" sz="1800" dirty="0" smtClean="0"/>
                        <a:t>Limited extensibility</a:t>
                      </a:r>
                      <a:endParaRPr lang="en-US" sz="1800" dirty="0">
                        <a:solidFill>
                          <a:sysClr val="windowText" lastClr="000000"/>
                        </a:solidFill>
                      </a:endParaRPr>
                    </a:p>
                  </a:txBody>
                  <a:tcPr marL="81374" marR="81374" marT="34299" marB="34299"/>
                </a:tc>
                <a:tc>
                  <a:txBody>
                    <a:bodyPr/>
                    <a:lstStyle/>
                    <a:p>
                      <a:r>
                        <a:rPr lang="en-US" sz="1800" dirty="0" smtClean="0"/>
                        <a:t>Complex</a:t>
                      </a:r>
                      <a:r>
                        <a:rPr lang="en-US" sz="1800" baseline="0" dirty="0" smtClean="0"/>
                        <a:t> deployment, </a:t>
                      </a:r>
                      <a:br>
                        <a:rPr lang="en-US" sz="1800" baseline="0" dirty="0" smtClean="0"/>
                      </a:br>
                      <a:r>
                        <a:rPr lang="en-US" sz="1800" baseline="0" dirty="0" smtClean="0"/>
                        <a:t>Costly maintenance</a:t>
                      </a:r>
                      <a:endParaRPr lang="en-US" sz="1800" dirty="0">
                        <a:solidFill>
                          <a:sysClr val="windowText" lastClr="000000"/>
                        </a:solidFill>
                      </a:endParaRPr>
                    </a:p>
                  </a:txBody>
                  <a:tcPr marL="81374" marR="81374" marT="34299" marB="34299"/>
                </a:tc>
              </a:tr>
              <a:tr h="1453537">
                <a:tc>
                  <a:txBody>
                    <a:bodyPr/>
                    <a:lstStyle/>
                    <a:p>
                      <a:r>
                        <a:rPr lang="en-US" sz="1800" dirty="0" smtClean="0"/>
                        <a:t>Products</a:t>
                      </a:r>
                      <a:endParaRPr lang="en-US" sz="1800" dirty="0">
                        <a:solidFill>
                          <a:sysClr val="windowText" lastClr="000000"/>
                        </a:solidFill>
                      </a:endParaRPr>
                    </a:p>
                  </a:txBody>
                  <a:tcPr marL="81374" marR="81374" marT="34299" marB="34299"/>
                </a:tc>
                <a:tc>
                  <a:txBody>
                    <a:bodyPr/>
                    <a:lstStyle/>
                    <a:p>
                      <a:pPr marL="285750" indent="-285750">
                        <a:buFont typeface="Arial" panose="020B0604020202020204" pitchFamily="34" charset="0"/>
                        <a:buChar char="•"/>
                      </a:pPr>
                      <a:r>
                        <a:rPr lang="en-US" sz="1800" dirty="0" smtClean="0"/>
                        <a:t>SharePoint Foundation</a:t>
                      </a:r>
                    </a:p>
                    <a:p>
                      <a:pPr marL="285750" indent="-285750">
                        <a:buFont typeface="Arial" panose="020B0604020202020204" pitchFamily="34" charset="0"/>
                        <a:buChar char="•"/>
                      </a:pPr>
                      <a:r>
                        <a:rPr lang="en-US" sz="1800" dirty="0" smtClean="0"/>
                        <a:t>SharePoint Server</a:t>
                      </a:r>
                    </a:p>
                    <a:p>
                      <a:pPr marL="285750" indent="-285750">
                        <a:buFont typeface="Arial" panose="020B0604020202020204" pitchFamily="34" charset="0"/>
                        <a:buChar char="•"/>
                      </a:pPr>
                      <a:r>
                        <a:rPr lang="en-US" sz="1800" dirty="0" smtClean="0"/>
                        <a:t>Search Server</a:t>
                      </a:r>
                      <a:endParaRPr lang="en-US" sz="1800" dirty="0">
                        <a:solidFill>
                          <a:sysClr val="windowText" lastClr="000000"/>
                        </a:solidFill>
                      </a:endParaRPr>
                    </a:p>
                  </a:txBody>
                  <a:tcPr marL="81374" marR="81374" marT="34299" marB="34299"/>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smtClean="0"/>
                        <a:t>FAST Search</a:t>
                      </a:r>
                      <a:r>
                        <a:rPr lang="en-US" sz="1800" baseline="0" dirty="0" smtClean="0"/>
                        <a:t> for SharePoint</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smtClean="0"/>
                        <a:t>FAST Search for Internet Sites</a:t>
                      </a:r>
                      <a:endParaRPr lang="en-US" sz="1800" dirty="0">
                        <a:solidFill>
                          <a:sysClr val="windowText" lastClr="000000"/>
                        </a:solidFill>
                      </a:endParaRPr>
                    </a:p>
                  </a:txBody>
                  <a:tcPr marL="81374" marR="81374" marT="34299" marB="34299"/>
                </a:tc>
              </a:tr>
            </a:tbl>
          </a:graphicData>
        </a:graphic>
      </p:graphicFrame>
    </p:spTree>
    <p:extLst>
      <p:ext uri="{BB962C8B-B14F-4D97-AF65-F5344CB8AC3E}">
        <p14:creationId xmlns:p14="http://schemas.microsoft.com/office/powerpoint/2010/main" val="116006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2013 Search Overview</a:t>
            </a:r>
          </a:p>
          <a:p>
            <a:pPr>
              <a:buFont typeface="Wingdings" panose="05000000000000000000" pitchFamily="2" charset="2"/>
              <a:buChar char="ü"/>
            </a:pPr>
            <a:r>
              <a:rPr lang="en-US" dirty="0"/>
              <a:t>Configuring Search</a:t>
            </a:r>
          </a:p>
          <a:p>
            <a:pPr>
              <a:buFont typeface="Wingdings" panose="05000000000000000000" pitchFamily="2" charset="2"/>
              <a:buChar char="ü"/>
            </a:pPr>
            <a:r>
              <a:rPr lang="en-US" dirty="0"/>
              <a:t>Executing Search Queries</a:t>
            </a:r>
          </a:p>
          <a:p>
            <a:pPr>
              <a:buFont typeface="Wingdings" panose="05000000000000000000" pitchFamily="2" charset="2"/>
              <a:buChar char="ü"/>
            </a:pPr>
            <a:r>
              <a:rPr lang="en-US"/>
              <a:t>Rendering </a:t>
            </a:r>
            <a:r>
              <a:rPr lang="en-US" smtClean="0"/>
              <a:t>Results</a:t>
            </a:r>
            <a:endParaRPr lang="en-US" dirty="0"/>
          </a:p>
          <a:p>
            <a:pPr>
              <a:buFont typeface="Wingdings" panose="05000000000000000000" pitchFamily="2" charset="2"/>
              <a:buChar char="Ø"/>
            </a:pPr>
            <a:r>
              <a:rPr lang="en-US" dirty="0"/>
              <a:t>Custom Entity Extraction</a:t>
            </a:r>
          </a:p>
        </p:txBody>
      </p:sp>
    </p:spTree>
    <p:extLst>
      <p:ext uri="{BB962C8B-B14F-4D97-AF65-F5344CB8AC3E}">
        <p14:creationId xmlns:p14="http://schemas.microsoft.com/office/powerpoint/2010/main" val="1952155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Entity Extraction</a:t>
            </a:r>
            <a:endParaRPr lang="en-US" dirty="0"/>
          </a:p>
        </p:txBody>
      </p:sp>
      <p:sp>
        <p:nvSpPr>
          <p:cNvPr id="5" name="Content Placeholder 4"/>
          <p:cNvSpPr>
            <a:spLocks noGrp="1"/>
          </p:cNvSpPr>
          <p:nvPr>
            <p:ph idx="1"/>
          </p:nvPr>
        </p:nvSpPr>
        <p:spPr/>
        <p:txBody>
          <a:bodyPr/>
          <a:lstStyle/>
          <a:p>
            <a:pPr>
              <a:spcBef>
                <a:spcPts val="1154"/>
              </a:spcBef>
            </a:pPr>
            <a:r>
              <a:rPr lang="en-US" dirty="0" smtClean="0"/>
              <a:t>Activate refiners based on custom dictionaries</a:t>
            </a:r>
          </a:p>
          <a:p>
            <a:pPr>
              <a:spcBef>
                <a:spcPts val="1154"/>
              </a:spcBef>
            </a:pPr>
            <a:r>
              <a:rPr lang="en-US" dirty="0" smtClean="0"/>
              <a:t>12 custom extractor “slots” you can use:</a:t>
            </a:r>
          </a:p>
          <a:p>
            <a:pPr>
              <a:spcBef>
                <a:spcPts val="1154"/>
              </a:spcBef>
            </a:pPr>
            <a:endParaRPr lang="en-US" dirty="0" smtClean="0"/>
          </a:p>
          <a:p>
            <a:pPr>
              <a:spcBef>
                <a:spcPts val="1154"/>
              </a:spcBef>
            </a:pPr>
            <a:endParaRPr lang="en-US" dirty="0" smtClean="0"/>
          </a:p>
          <a:p>
            <a:pPr lvl="1">
              <a:spcBef>
                <a:spcPts val="1154"/>
              </a:spcBef>
            </a:pPr>
            <a:endParaRPr lang="en-US" dirty="0" smtClean="0"/>
          </a:p>
          <a:p>
            <a:pPr>
              <a:spcBef>
                <a:spcPts val="1154"/>
              </a:spcBef>
            </a:pPr>
            <a:endParaRPr lang="de-DE" dirty="0" smtClean="0"/>
          </a:p>
        </p:txBody>
      </p:sp>
      <p:graphicFrame>
        <p:nvGraphicFramePr>
          <p:cNvPr id="7" name="Table 6"/>
          <p:cNvGraphicFramePr>
            <a:graphicFrameLocks noGrp="1"/>
          </p:cNvGraphicFramePr>
          <p:nvPr>
            <p:extLst/>
          </p:nvPr>
        </p:nvGraphicFramePr>
        <p:xfrm>
          <a:off x="609601" y="3204857"/>
          <a:ext cx="7924799" cy="2205343"/>
        </p:xfrm>
        <a:graphic>
          <a:graphicData uri="http://schemas.openxmlformats.org/drawingml/2006/table">
            <a:tbl>
              <a:tblPr firstRow="1" firstCol="1" bandRow="1">
                <a:tableStyleId>{5C22544A-7EE6-4342-B048-85BDC9FD1C3A}</a:tableStyleId>
              </a:tblPr>
              <a:tblGrid>
                <a:gridCol w="2995961"/>
                <a:gridCol w="2416097"/>
                <a:gridCol w="2512741"/>
              </a:tblGrid>
              <a:tr h="490546">
                <a:tc>
                  <a:txBody>
                    <a:bodyPr/>
                    <a:lstStyle/>
                    <a:p>
                      <a:endParaRPr lang="en-US" sz="1800" dirty="0"/>
                    </a:p>
                  </a:txBody>
                  <a:tcPr marT="41159" marB="41159"/>
                </a:tc>
                <a:tc>
                  <a:txBody>
                    <a:bodyPr/>
                    <a:lstStyle/>
                    <a:p>
                      <a:r>
                        <a:rPr lang="de-DE" sz="1800" dirty="0" smtClean="0"/>
                        <a:t>Case</a:t>
                      </a:r>
                      <a:r>
                        <a:rPr lang="de-DE" sz="1800" baseline="0" dirty="0" smtClean="0"/>
                        <a:t> </a:t>
                      </a:r>
                      <a:r>
                        <a:rPr lang="de-DE" sz="1800" dirty="0" smtClean="0"/>
                        <a:t>insensitive</a:t>
                      </a:r>
                      <a:endParaRPr lang="en-US" sz="1800" dirty="0"/>
                    </a:p>
                  </a:txBody>
                  <a:tcPr marT="41159" marB="41159"/>
                </a:tc>
                <a:tc>
                  <a:txBody>
                    <a:bodyPr/>
                    <a:lstStyle/>
                    <a:p>
                      <a:r>
                        <a:rPr lang="de-DE" sz="1800" dirty="0" smtClean="0"/>
                        <a:t>Case sensitive</a:t>
                      </a:r>
                      <a:endParaRPr lang="en-US" sz="1800" dirty="0"/>
                    </a:p>
                  </a:txBody>
                  <a:tcPr marT="41159" marB="41159"/>
                </a:tc>
              </a:tr>
              <a:tr h="819415">
                <a:tc>
                  <a:txBody>
                    <a:bodyPr/>
                    <a:lstStyle/>
                    <a:p>
                      <a:r>
                        <a:rPr lang="de-DE" sz="1800" dirty="0" smtClean="0"/>
                        <a:t>Word matching</a:t>
                      </a:r>
                      <a:endParaRPr lang="en-US" sz="1800" dirty="0"/>
                    </a:p>
                  </a:txBody>
                  <a:tcPr marT="41159" marB="41159"/>
                </a:tc>
                <a:tc>
                  <a:txBody>
                    <a:bodyPr/>
                    <a:lstStyle/>
                    <a:p>
                      <a:r>
                        <a:rPr lang="de-DE" sz="1800" dirty="0" smtClean="0"/>
                        <a:t>5 word extractors</a:t>
                      </a:r>
                      <a:endParaRPr lang="en-US" sz="1800" dirty="0"/>
                    </a:p>
                  </a:txBody>
                  <a:tcPr marT="41159" marB="41159"/>
                </a:tc>
                <a:tc>
                  <a:txBody>
                    <a:bodyPr/>
                    <a:lstStyle/>
                    <a:p>
                      <a:r>
                        <a:rPr lang="de-DE" sz="1800" dirty="0" smtClean="0"/>
                        <a:t>1 word exact extractor</a:t>
                      </a:r>
                      <a:endParaRPr lang="en-US" sz="1800" dirty="0"/>
                    </a:p>
                  </a:txBody>
                  <a:tcPr marT="41159" marB="41159"/>
                </a:tc>
              </a:tr>
              <a:tr h="895382">
                <a:tc>
                  <a:txBody>
                    <a:bodyPr/>
                    <a:lstStyle/>
                    <a:p>
                      <a:r>
                        <a:rPr lang="de-DE" sz="1800" dirty="0" smtClean="0"/>
                        <a:t>Substring matching</a:t>
                      </a:r>
                      <a:endParaRPr lang="en-US" sz="1800" dirty="0"/>
                    </a:p>
                  </a:txBody>
                  <a:tcPr marT="41159" marB="41159"/>
                </a:tc>
                <a:tc>
                  <a:txBody>
                    <a:bodyPr/>
                    <a:lstStyle/>
                    <a:p>
                      <a:r>
                        <a:rPr lang="de-DE" sz="1800" dirty="0" smtClean="0"/>
                        <a:t>5 word part extractors</a:t>
                      </a:r>
                      <a:endParaRPr lang="en-US" sz="1800" dirty="0"/>
                    </a:p>
                  </a:txBody>
                  <a:tcPr marT="41159" marB="41159"/>
                </a:tc>
                <a:tc>
                  <a:txBody>
                    <a:bodyPr/>
                    <a:lstStyle/>
                    <a:p>
                      <a:r>
                        <a:rPr lang="de-DE" sz="1800" dirty="0" smtClean="0"/>
                        <a:t>1 word part exact extractor</a:t>
                      </a:r>
                      <a:endParaRPr lang="en-US" sz="1800" dirty="0"/>
                    </a:p>
                  </a:txBody>
                  <a:tcPr marT="41159" marB="41159"/>
                </a:tc>
              </a:tr>
            </a:tbl>
          </a:graphicData>
        </a:graphic>
      </p:graphicFrame>
    </p:spTree>
    <p:extLst>
      <p:ext uri="{BB962C8B-B14F-4D97-AF65-F5344CB8AC3E}">
        <p14:creationId xmlns:p14="http://schemas.microsoft.com/office/powerpoint/2010/main" val="2464190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Entity Extraction: Setup</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16607173"/>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8374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Processing</a:t>
            </a:r>
            <a:endParaRPr lang="en-US" dirty="0"/>
          </a:p>
        </p:txBody>
      </p:sp>
      <p:sp>
        <p:nvSpPr>
          <p:cNvPr id="19" name="Web Service"/>
          <p:cNvSpPr/>
          <p:nvPr/>
        </p:nvSpPr>
        <p:spPr bwMode="auto">
          <a:xfrm>
            <a:off x="2428876" y="5136990"/>
            <a:ext cx="2536664" cy="72920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Custom Web Service</a:t>
            </a:r>
          </a:p>
        </p:txBody>
      </p:sp>
      <p:grpSp>
        <p:nvGrpSpPr>
          <p:cNvPr id="34" name="Group 33"/>
          <p:cNvGrpSpPr/>
          <p:nvPr/>
        </p:nvGrpSpPr>
        <p:grpSpPr>
          <a:xfrm>
            <a:off x="641962" y="3401992"/>
            <a:ext cx="7860077" cy="1312334"/>
            <a:chOff x="855949" y="3392990"/>
            <a:chExt cx="10480102" cy="1749778"/>
          </a:xfrm>
        </p:grpSpPr>
        <p:sp>
          <p:nvSpPr>
            <p:cNvPr id="5" name="Group Rectangle"/>
            <p:cNvSpPr/>
            <p:nvPr/>
          </p:nvSpPr>
          <p:spPr bwMode="auto">
            <a:xfrm>
              <a:off x="855949" y="3392990"/>
              <a:ext cx="10480102" cy="17497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Entity Extraction"/>
            <p:cNvSpPr/>
            <p:nvPr/>
          </p:nvSpPr>
          <p:spPr bwMode="auto">
            <a:xfrm>
              <a:off x="8893852" y="3867124"/>
              <a:ext cx="1952978" cy="801511"/>
            </a:xfrm>
            <a:prstGeom prst="roundRect">
              <a:avLst/>
            </a:prstGeom>
            <a:solidFill>
              <a:schemeClr val="accent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rmAutofit fontScale="77500" lnSpcReduction="20000"/>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Custom Entity Extraction</a:t>
              </a:r>
            </a:p>
          </p:txBody>
        </p:sp>
        <p:sp>
          <p:nvSpPr>
            <p:cNvPr id="8" name="Word Breaking"/>
            <p:cNvSpPr/>
            <p:nvPr/>
          </p:nvSpPr>
          <p:spPr bwMode="auto">
            <a:xfrm>
              <a:off x="6376359" y="3867124"/>
              <a:ext cx="1952978" cy="801511"/>
            </a:xfrm>
            <a:prstGeom prst="roundRect">
              <a:avLst/>
            </a:prstGeom>
            <a:solidFill>
              <a:schemeClr val="accent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rmAutofit fontScale="85000" lnSpcReduction="20000"/>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Word Breaking</a:t>
              </a:r>
            </a:p>
          </p:txBody>
        </p:sp>
        <p:sp>
          <p:nvSpPr>
            <p:cNvPr id="7" name="Content Enrichment"/>
            <p:cNvSpPr/>
            <p:nvPr/>
          </p:nvSpPr>
          <p:spPr bwMode="auto">
            <a:xfrm>
              <a:off x="3858865" y="3867124"/>
              <a:ext cx="1952978" cy="801511"/>
            </a:xfrm>
            <a:prstGeom prst="roundRect">
              <a:avLst/>
            </a:prstGeom>
            <a:solidFill>
              <a:schemeClr val="accent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rmAutofit fontScale="85000" lnSpcReduction="20000"/>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Content Enrichment</a:t>
              </a:r>
            </a:p>
          </p:txBody>
        </p:sp>
        <p:sp>
          <p:nvSpPr>
            <p:cNvPr id="6" name="Document Parsing"/>
            <p:cNvSpPr/>
            <p:nvPr/>
          </p:nvSpPr>
          <p:spPr bwMode="auto">
            <a:xfrm>
              <a:off x="1341371" y="3867124"/>
              <a:ext cx="1952978" cy="801511"/>
            </a:xfrm>
            <a:prstGeom prst="roundRect">
              <a:avLst/>
            </a:prstGeom>
            <a:solidFill>
              <a:schemeClr val="accent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rmAutofit fontScale="85000" lnSpcReduction="20000"/>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Document Parsing</a:t>
              </a:r>
            </a:p>
          </p:txBody>
        </p:sp>
        <p:cxnSp>
          <p:nvCxnSpPr>
            <p:cNvPr id="23" name="Straight Arrow Connector 22"/>
            <p:cNvCxnSpPr/>
            <p:nvPr/>
          </p:nvCxnSpPr>
          <p:spPr>
            <a:xfrm>
              <a:off x="3294349" y="4259484"/>
              <a:ext cx="564516" cy="0"/>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11843" y="4259484"/>
              <a:ext cx="564516" cy="0"/>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329337" y="4259484"/>
              <a:ext cx="564516" cy="0"/>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1" name="Arrow from Web"/>
          <p:cNvSpPr/>
          <p:nvPr/>
        </p:nvSpPr>
        <p:spPr bwMode="auto">
          <a:xfrm rot="10800000">
            <a:off x="3783079" y="4344071"/>
            <a:ext cx="361284" cy="778263"/>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Arrow to Web"/>
          <p:cNvSpPr/>
          <p:nvPr/>
        </p:nvSpPr>
        <p:spPr bwMode="auto">
          <a:xfrm>
            <a:off x="3145172" y="4358726"/>
            <a:ext cx="361284" cy="763607"/>
          </a:xfrm>
          <a:prstGeom prst="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 name="Dotted Left"/>
          <p:cNvCxnSpPr/>
          <p:nvPr/>
        </p:nvCxnSpPr>
        <p:spPr>
          <a:xfrm flipH="1">
            <a:off x="641962" y="2570183"/>
            <a:ext cx="2613471" cy="831810"/>
          </a:xfrm>
          <a:prstGeom prst="line">
            <a:avLst/>
          </a:prstGeom>
          <a:ln w="381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Dotted Right"/>
          <p:cNvCxnSpPr/>
          <p:nvPr/>
        </p:nvCxnSpPr>
        <p:spPr>
          <a:xfrm>
            <a:off x="5888567" y="2580189"/>
            <a:ext cx="2613472" cy="821804"/>
          </a:xfrm>
          <a:prstGeom prst="line">
            <a:avLst/>
          </a:prstGeom>
          <a:ln w="381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Index"/>
          <p:cNvSpPr/>
          <p:nvPr/>
        </p:nvSpPr>
        <p:spPr bwMode="auto">
          <a:xfrm>
            <a:off x="6811085" y="1809919"/>
            <a:ext cx="1371600" cy="7747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Index</a:t>
            </a:r>
          </a:p>
        </p:txBody>
      </p:sp>
      <p:cxnSp>
        <p:nvCxnSpPr>
          <p:cNvPr id="30" name="Straight Arrow Connector 29"/>
          <p:cNvCxnSpPr>
            <a:endCxn id="27" idx="1"/>
          </p:cNvCxnSpPr>
          <p:nvPr/>
        </p:nvCxnSpPr>
        <p:spPr>
          <a:xfrm flipV="1">
            <a:off x="5934208" y="2197310"/>
            <a:ext cx="876878" cy="6729"/>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Content Processing"/>
          <p:cNvSpPr/>
          <p:nvPr/>
        </p:nvSpPr>
        <p:spPr bwMode="auto">
          <a:xfrm>
            <a:off x="3301074" y="1795402"/>
            <a:ext cx="2633134" cy="7747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Content Processing</a:t>
            </a:r>
          </a:p>
        </p:txBody>
      </p:sp>
      <p:cxnSp>
        <p:nvCxnSpPr>
          <p:cNvPr id="28" name="Straight Arrow Connector 27"/>
          <p:cNvCxnSpPr>
            <a:endCxn id="4" idx="1"/>
          </p:cNvCxnSpPr>
          <p:nvPr/>
        </p:nvCxnSpPr>
        <p:spPr>
          <a:xfrm>
            <a:off x="2424196" y="2182792"/>
            <a:ext cx="876878" cy="1"/>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Crawl"/>
          <p:cNvSpPr/>
          <p:nvPr/>
        </p:nvSpPr>
        <p:spPr bwMode="auto">
          <a:xfrm>
            <a:off x="1052595" y="1795402"/>
            <a:ext cx="1371600" cy="7747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Crawl</a:t>
            </a:r>
          </a:p>
        </p:txBody>
      </p:sp>
    </p:spTree>
    <p:extLst>
      <p:ext uri="{BB962C8B-B14F-4D97-AF65-F5344CB8AC3E}">
        <p14:creationId xmlns:p14="http://schemas.microsoft.com/office/powerpoint/2010/main" val="2123848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par>
                                <p:cTn id="29" presetID="22" presetClass="entr" presetSubtype="1"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anim calcmode="lin" valueType="num">
                                      <p:cBhvr>
                                        <p:cTn id="43" dur="500" fill="hold"/>
                                        <p:tgtEl>
                                          <p:spTgt spid="19"/>
                                        </p:tgtEl>
                                        <p:attrNameLst>
                                          <p:attrName>ppt_x</p:attrName>
                                        </p:attrNameLst>
                                      </p:cBhvr>
                                      <p:tavLst>
                                        <p:tav tm="0">
                                          <p:val>
                                            <p:strVal val="#ppt_x"/>
                                          </p:val>
                                        </p:tav>
                                        <p:tav tm="100000">
                                          <p:val>
                                            <p:strVal val="#ppt_x"/>
                                          </p:val>
                                        </p:tav>
                                      </p:tavLst>
                                    </p:anim>
                                    <p:anim calcmode="lin" valueType="num">
                                      <p:cBhvr>
                                        <p:cTn id="44"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0" grpId="0" animBg="1"/>
      <p:bldP spid="27" grpId="0" animBg="1"/>
      <p:bldP spid="4"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2013 Search Overview</a:t>
            </a:r>
          </a:p>
          <a:p>
            <a:pPr>
              <a:buFont typeface="Wingdings" panose="05000000000000000000" pitchFamily="2" charset="2"/>
              <a:buChar char="ü"/>
            </a:pPr>
            <a:r>
              <a:rPr lang="en-US" dirty="0"/>
              <a:t>Configuring Search</a:t>
            </a:r>
          </a:p>
          <a:p>
            <a:pPr>
              <a:buFont typeface="Wingdings" panose="05000000000000000000" pitchFamily="2" charset="2"/>
              <a:buChar char="ü"/>
            </a:pPr>
            <a:r>
              <a:rPr lang="en-US" dirty="0"/>
              <a:t>Executing Search Queries</a:t>
            </a:r>
          </a:p>
          <a:p>
            <a:pPr>
              <a:buFont typeface="Wingdings" panose="05000000000000000000" pitchFamily="2" charset="2"/>
              <a:buChar char="ü"/>
            </a:pPr>
            <a:r>
              <a:rPr lang="en-US"/>
              <a:t>Rendering </a:t>
            </a:r>
            <a:r>
              <a:rPr lang="en-US" smtClean="0"/>
              <a:t>Results</a:t>
            </a:r>
            <a:endParaRPr lang="en-US" dirty="0"/>
          </a:p>
          <a:p>
            <a:pPr>
              <a:buFont typeface="Wingdings" panose="05000000000000000000" pitchFamily="2" charset="2"/>
              <a:buChar char="ü"/>
            </a:pPr>
            <a:r>
              <a:rPr lang="en-US" dirty="0"/>
              <a:t>Custom Entity Extraction</a:t>
            </a:r>
          </a:p>
        </p:txBody>
      </p:sp>
    </p:spTree>
    <p:extLst>
      <p:ext uri="{BB962C8B-B14F-4D97-AF65-F5344CB8AC3E}">
        <p14:creationId xmlns:p14="http://schemas.microsoft.com/office/powerpoint/2010/main" val="913449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in SharePoint 2013</a:t>
            </a:r>
            <a:endParaRPr lang="en-US" dirty="0"/>
          </a:p>
        </p:txBody>
      </p:sp>
      <p:sp>
        <p:nvSpPr>
          <p:cNvPr id="5" name="Content Placeholder 4"/>
          <p:cNvSpPr>
            <a:spLocks noGrp="1"/>
          </p:cNvSpPr>
          <p:nvPr>
            <p:ph idx="1"/>
          </p:nvPr>
        </p:nvSpPr>
        <p:spPr/>
        <p:txBody>
          <a:bodyPr/>
          <a:lstStyle/>
          <a:p>
            <a:r>
              <a:rPr lang="en-US" dirty="0" smtClean="0"/>
              <a:t>Single Extensible </a:t>
            </a:r>
            <a:r>
              <a:rPr lang="en-US" dirty="0"/>
              <a:t>S</a:t>
            </a:r>
            <a:r>
              <a:rPr lang="en-US" dirty="0" smtClean="0"/>
              <a:t>earch Platform</a:t>
            </a:r>
          </a:p>
          <a:p>
            <a:pPr lvl="1"/>
            <a:r>
              <a:rPr lang="en-US" dirty="0" smtClean="0"/>
              <a:t>FAST Search Engine</a:t>
            </a:r>
          </a:p>
          <a:p>
            <a:pPr lvl="1"/>
            <a:r>
              <a:rPr lang="en-US" dirty="0" smtClean="0"/>
              <a:t>SharePoint Content Crawler</a:t>
            </a:r>
          </a:p>
          <a:p>
            <a:pPr lvl="1"/>
            <a:r>
              <a:rPr lang="en-US" dirty="0" smtClean="0"/>
              <a:t>Used by both SharePoint 2013 and Exchange 2013</a:t>
            </a:r>
            <a:endParaRPr lang="en-US" dirty="0"/>
          </a:p>
        </p:txBody>
      </p:sp>
    </p:spTree>
    <p:extLst>
      <p:ext uri="{BB962C8B-B14F-4D97-AF65-F5344CB8AC3E}">
        <p14:creationId xmlns:p14="http://schemas.microsoft.com/office/powerpoint/2010/main" val="8156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integration with search</a:t>
            </a:r>
            <a:endParaRPr lang="en-US" dirty="0"/>
          </a:p>
        </p:txBody>
      </p:sp>
      <p:sp>
        <p:nvSpPr>
          <p:cNvPr id="3" name="Content Placeholder 2"/>
          <p:cNvSpPr>
            <a:spLocks noGrp="1"/>
          </p:cNvSpPr>
          <p:nvPr>
            <p:ph idx="1"/>
          </p:nvPr>
        </p:nvSpPr>
        <p:spPr/>
        <p:txBody>
          <a:bodyPr/>
          <a:lstStyle/>
          <a:p>
            <a:r>
              <a:rPr lang="en-US" dirty="0"/>
              <a:t>People finding experience</a:t>
            </a:r>
          </a:p>
          <a:p>
            <a:pPr lvl="1"/>
            <a:r>
              <a:rPr lang="en-US" dirty="0"/>
              <a:t>Front door to the Office social network</a:t>
            </a:r>
          </a:p>
          <a:p>
            <a:pPr lvl="1"/>
            <a:r>
              <a:rPr lang="en-US" dirty="0"/>
              <a:t>Better expertise &amp; interest search</a:t>
            </a:r>
          </a:p>
          <a:p>
            <a:pPr lvl="2"/>
            <a:r>
              <a:rPr lang="en-US" dirty="0"/>
              <a:t>Email mining</a:t>
            </a:r>
          </a:p>
          <a:p>
            <a:pPr lvl="1"/>
            <a:r>
              <a:rPr lang="en-US" dirty="0"/>
              <a:t>“Address book style” search</a:t>
            </a:r>
          </a:p>
          <a:p>
            <a:pPr lvl="2"/>
            <a:r>
              <a:rPr lang="en-US" dirty="0"/>
              <a:t>Phonetic name matching</a:t>
            </a:r>
          </a:p>
          <a:p>
            <a:pPr lvl="2"/>
            <a:r>
              <a:rPr lang="en-US" dirty="0"/>
              <a:t>Nickname matching</a:t>
            </a:r>
          </a:p>
          <a:p>
            <a:pPr lvl="1"/>
            <a:r>
              <a:rPr lang="en-US" dirty="0"/>
              <a:t>Relevance models tuned for people search</a:t>
            </a:r>
          </a:p>
          <a:p>
            <a:pPr lvl="1"/>
            <a:r>
              <a:rPr lang="en-US" dirty="0"/>
              <a:t>Improved</a:t>
            </a:r>
            <a:r>
              <a:rPr lang="en-US"/>
              <a:t> Discussion and Social Data Search</a:t>
            </a:r>
            <a:endParaRPr lang="en-US" dirty="0"/>
          </a:p>
          <a:p>
            <a:endParaRPr lang="en-US" dirty="0"/>
          </a:p>
        </p:txBody>
      </p:sp>
    </p:spTree>
    <p:extLst>
      <p:ext uri="{BB962C8B-B14F-4D97-AF65-F5344CB8AC3E}">
        <p14:creationId xmlns:p14="http://schemas.microsoft.com/office/powerpoint/2010/main" val="117589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integration with search</a:t>
            </a:r>
            <a:endParaRPr lang="en-US" dirty="0"/>
          </a:p>
        </p:txBody>
      </p:sp>
      <p:sp>
        <p:nvSpPr>
          <p:cNvPr id="3" name="Content Placeholder 2"/>
          <p:cNvSpPr>
            <a:spLocks noGrp="1"/>
          </p:cNvSpPr>
          <p:nvPr>
            <p:ph idx="1"/>
          </p:nvPr>
        </p:nvSpPr>
        <p:spPr/>
        <p:txBody>
          <a:bodyPr/>
          <a:lstStyle/>
          <a:p>
            <a:r>
              <a:rPr lang="en-US" dirty="0" smtClean="0"/>
              <a:t>Social behavior drives search quality</a:t>
            </a:r>
          </a:p>
          <a:p>
            <a:pPr lvl="1"/>
            <a:r>
              <a:rPr lang="en-US" dirty="0" smtClean="0"/>
              <a:t>Search click through behavior drives relevance ranking</a:t>
            </a:r>
          </a:p>
          <a:p>
            <a:pPr lvl="1"/>
            <a:r>
              <a:rPr lang="en-US" dirty="0" smtClean="0"/>
              <a:t>Query suggestions mined from search logs</a:t>
            </a:r>
          </a:p>
          <a:p>
            <a:pPr lvl="1"/>
            <a:r>
              <a:rPr lang="en-US" dirty="0" smtClean="0"/>
              <a:t>Social tagging influences relevance ranking</a:t>
            </a:r>
          </a:p>
          <a:p>
            <a:pPr lvl="1"/>
            <a:r>
              <a:rPr lang="en-US" dirty="0" smtClean="0"/>
              <a:t>Self search - to drive people to participate content</a:t>
            </a:r>
          </a:p>
          <a:p>
            <a:endParaRPr lang="en-US" dirty="0"/>
          </a:p>
        </p:txBody>
      </p:sp>
    </p:spTree>
    <p:extLst>
      <p:ext uri="{BB962C8B-B14F-4D97-AF65-F5344CB8AC3E}">
        <p14:creationId xmlns:p14="http://schemas.microsoft.com/office/powerpoint/2010/main" val="1263592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Search</a:t>
            </a:r>
            <a:endParaRPr lang="en-US" dirty="0"/>
          </a:p>
        </p:txBody>
      </p:sp>
      <p:pic>
        <p:nvPicPr>
          <p:cNvPr id="4" name="Content Placeholder 3"/>
          <p:cNvPicPr>
            <a:picLocks noGrp="1" noChangeAspect="1"/>
          </p:cNvPicPr>
          <p:nvPr>
            <p:ph idx="1"/>
          </p:nvPr>
        </p:nvPicPr>
        <p:blipFill>
          <a:blip r:embed="rId3"/>
          <a:stretch>
            <a:fillRect/>
          </a:stretch>
        </p:blipFill>
        <p:spPr>
          <a:xfrm>
            <a:off x="621901" y="1447800"/>
            <a:ext cx="7900197" cy="5181600"/>
          </a:xfrm>
          <a:prstGeom prst="rect">
            <a:avLst/>
          </a:prstGeom>
        </p:spPr>
      </p:pic>
      <p:sp>
        <p:nvSpPr>
          <p:cNvPr id="3" name="Rectangular Callout 2"/>
          <p:cNvSpPr/>
          <p:nvPr/>
        </p:nvSpPr>
        <p:spPr>
          <a:xfrm>
            <a:off x="1752600" y="1181100"/>
            <a:ext cx="2819400" cy="53340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Phonetic Name Matching</a:t>
            </a:r>
            <a:endParaRPr lang="en-US" dirty="0"/>
          </a:p>
        </p:txBody>
      </p:sp>
    </p:spTree>
    <p:extLst>
      <p:ext uri="{BB962C8B-B14F-4D97-AF65-F5344CB8AC3E}">
        <p14:creationId xmlns:p14="http://schemas.microsoft.com/office/powerpoint/2010/main" val="130423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People Search</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75006" y="1219200"/>
            <a:ext cx="7993987" cy="5243115"/>
          </a:xfrm>
          <a:prstGeom prst="rect">
            <a:avLst/>
          </a:prstGeom>
        </p:spPr>
      </p:pic>
      <p:sp>
        <p:nvSpPr>
          <p:cNvPr id="5" name="Rectangular Callout 4"/>
          <p:cNvSpPr/>
          <p:nvPr/>
        </p:nvSpPr>
        <p:spPr>
          <a:xfrm>
            <a:off x="1646261" y="801337"/>
            <a:ext cx="2819400" cy="533400"/>
          </a:xfrm>
          <a:prstGeom prst="wedgeRectCallout">
            <a:avLst>
              <a:gd name="adj1" fmla="val -21317"/>
              <a:gd name="adj2" fmla="val 880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Nickname Matching</a:t>
            </a:r>
            <a:endParaRPr lang="en-US" dirty="0"/>
          </a:p>
        </p:txBody>
      </p:sp>
    </p:spTree>
    <p:extLst>
      <p:ext uri="{BB962C8B-B14F-4D97-AF65-F5344CB8AC3E}">
        <p14:creationId xmlns:p14="http://schemas.microsoft.com/office/powerpoint/2010/main" val="3272367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Architecture</a:t>
            </a:r>
            <a:endParaRPr lang="en-US" dirty="0"/>
          </a:p>
        </p:txBody>
      </p:sp>
      <p:pic>
        <p:nvPicPr>
          <p:cNvPr id="4" name="Picture 3"/>
          <p:cNvPicPr>
            <a:picLocks noChangeAspect="1"/>
          </p:cNvPicPr>
          <p:nvPr/>
        </p:nvPicPr>
        <p:blipFill>
          <a:blip r:embed="rId3"/>
          <a:stretch>
            <a:fillRect/>
          </a:stretch>
        </p:blipFill>
        <p:spPr>
          <a:xfrm>
            <a:off x="254022" y="1524000"/>
            <a:ext cx="8541635" cy="3850306"/>
          </a:xfrm>
          <a:prstGeom prst="rect">
            <a:avLst/>
          </a:prstGeom>
        </p:spPr>
      </p:pic>
    </p:spTree>
    <p:extLst>
      <p:ext uri="{BB962C8B-B14F-4D97-AF65-F5344CB8AC3E}">
        <p14:creationId xmlns:p14="http://schemas.microsoft.com/office/powerpoint/2010/main" val="729946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purl.org/dc/elements/1.1/"/>
    <ds:schemaRef ds:uri="http://purl.org/dc/terms/"/>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3080</TotalTime>
  <Words>2071</Words>
  <Application>Microsoft Office PowerPoint</Application>
  <PresentationFormat>On-screen Show (4:3)</PresentationFormat>
  <Paragraphs>377</Paragraphs>
  <Slides>34</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Arial Black</vt:lpstr>
      <vt:lpstr>Calibri</vt:lpstr>
      <vt:lpstr>Consolas</vt:lpstr>
      <vt:lpstr>Lucida Console</vt:lpstr>
      <vt:lpstr>Segoe UI</vt:lpstr>
      <vt:lpstr>Times New Roman</vt:lpstr>
      <vt:lpstr>Wingdings</vt:lpstr>
      <vt:lpstr>CPT Course Module</vt:lpstr>
      <vt:lpstr>Visio</vt:lpstr>
      <vt:lpstr>Configuring SharePoint Server 2013 Search</vt:lpstr>
      <vt:lpstr>Agenda</vt:lpstr>
      <vt:lpstr>Search Landscape in SharePoint 2010</vt:lpstr>
      <vt:lpstr>Search in SharePoint 2013</vt:lpstr>
      <vt:lpstr>Social integration with search</vt:lpstr>
      <vt:lpstr>Social integration with search</vt:lpstr>
      <vt:lpstr>People Search</vt:lpstr>
      <vt:lpstr>People Search</vt:lpstr>
      <vt:lpstr>Search Architecture</vt:lpstr>
      <vt:lpstr>Crawling the Content</vt:lpstr>
      <vt:lpstr>Content Processing</vt:lpstr>
      <vt:lpstr>Parsers</vt:lpstr>
      <vt:lpstr>Parsers</vt:lpstr>
      <vt:lpstr>Analytics Processing Component</vt:lpstr>
      <vt:lpstr>List of Sub Analyses</vt:lpstr>
      <vt:lpstr>Index Component</vt:lpstr>
      <vt:lpstr>Agenda</vt:lpstr>
      <vt:lpstr>Configuring Search</vt:lpstr>
      <vt:lpstr>Agenda</vt:lpstr>
      <vt:lpstr>Executing Queries: Query Languages</vt:lpstr>
      <vt:lpstr>Executing Queries: KQL</vt:lpstr>
      <vt:lpstr>Executing Queries: REST  Request</vt:lpstr>
      <vt:lpstr>Agenda</vt:lpstr>
      <vt:lpstr>Result Rendering</vt:lpstr>
      <vt:lpstr>Result Sources</vt:lpstr>
      <vt:lpstr>Query Rules</vt:lpstr>
      <vt:lpstr>Result Types</vt:lpstr>
      <vt:lpstr>Display Templates</vt:lpstr>
      <vt:lpstr>Search Verticals: Search Navigation</vt:lpstr>
      <vt:lpstr>Agenda</vt:lpstr>
      <vt:lpstr>Custom Entity Extraction</vt:lpstr>
      <vt:lpstr>Custom Entity Extraction: Setup</vt:lpstr>
      <vt:lpstr>Content Processing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SharePoint Server 2013 Search</dc:title>
  <dc:creator>Windows User</dc:creator>
  <cp:lastModifiedBy>Matthew McDermott</cp:lastModifiedBy>
  <cp:revision>97</cp:revision>
  <dcterms:created xsi:type="dcterms:W3CDTF">2012-07-07T16:44:54Z</dcterms:created>
  <dcterms:modified xsi:type="dcterms:W3CDTF">2014-03-25T21:40:12Z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