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35"/>
  </p:notesMasterIdLst>
  <p:handoutMasterIdLst>
    <p:handoutMasterId r:id="rId36"/>
  </p:handoutMasterIdLst>
  <p:sldIdLst>
    <p:sldId id="279" r:id="rId6"/>
    <p:sldId id="281" r:id="rId7"/>
    <p:sldId id="314" r:id="rId8"/>
    <p:sldId id="317" r:id="rId9"/>
    <p:sldId id="316" r:id="rId10"/>
    <p:sldId id="327" r:id="rId11"/>
    <p:sldId id="282" r:id="rId12"/>
    <p:sldId id="318" r:id="rId13"/>
    <p:sldId id="285" r:id="rId14"/>
    <p:sldId id="287" r:id="rId15"/>
    <p:sldId id="292" r:id="rId16"/>
    <p:sldId id="286" r:id="rId17"/>
    <p:sldId id="328" r:id="rId18"/>
    <p:sldId id="291" r:id="rId19"/>
    <p:sldId id="293" r:id="rId20"/>
    <p:sldId id="294" r:id="rId21"/>
    <p:sldId id="295" r:id="rId22"/>
    <p:sldId id="332" r:id="rId23"/>
    <p:sldId id="296" r:id="rId24"/>
    <p:sldId id="311" r:id="rId25"/>
    <p:sldId id="329" r:id="rId26"/>
    <p:sldId id="326" r:id="rId27"/>
    <p:sldId id="331" r:id="rId28"/>
    <p:sldId id="299" r:id="rId29"/>
    <p:sldId id="300" r:id="rId30"/>
    <p:sldId id="301" r:id="rId31"/>
    <p:sldId id="302" r:id="rId32"/>
    <p:sldId id="333" r:id="rId33"/>
    <p:sldId id="330" r:id="rId34"/>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drew Connell" initials="AC" lastIdx="8" clrIdx="0">
    <p:extLst>
      <p:ext uri="{19B8F6BF-5375-455C-9EA6-DF929625EA0E}">
        <p15:presenceInfo xmlns:p15="http://schemas.microsoft.com/office/powerpoint/2012/main" userId="bdded38f29ae68b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rnWhat="handouts2" clrMode="bw"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74001E"/>
    <a:srgbClr val="9F002D"/>
    <a:srgbClr val="4C2710"/>
    <a:srgbClr val="87451D"/>
    <a:srgbClr val="1F100B"/>
    <a:srgbClr val="002100"/>
    <a:srgbClr val="2E39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680" autoAdjust="0"/>
    <p:restoredTop sz="68188" autoAdjust="0"/>
  </p:normalViewPr>
  <p:slideViewPr>
    <p:cSldViewPr>
      <p:cViewPr varScale="1">
        <p:scale>
          <a:sx n="76" d="100"/>
          <a:sy n="76" d="100"/>
        </p:scale>
        <p:origin x="2496" y="78"/>
      </p:cViewPr>
      <p:guideLst>
        <p:guide orient="horz" pos="2160"/>
        <p:guide pos="2880"/>
      </p:guideLst>
    </p:cSldViewPr>
  </p:slideViewPr>
  <p:notesTextViewPr>
    <p:cViewPr>
      <p:scale>
        <a:sx n="100" d="100"/>
        <a:sy n="100" d="100"/>
      </p:scale>
      <p:origin x="0" y="0"/>
    </p:cViewPr>
  </p:notesTextViewPr>
  <p:sorterViewPr>
    <p:cViewPr varScale="1">
      <p:scale>
        <a:sx n="1" d="1"/>
        <a:sy n="1" d="1"/>
      </p:scale>
      <p:origin x="0" y="0"/>
    </p:cViewPr>
  </p:sorterViewPr>
  <p:notesViewPr>
    <p:cSldViewPr>
      <p:cViewPr varScale="1">
        <p:scale>
          <a:sx n="67" d="100"/>
          <a:sy n="67" d="100"/>
        </p:scale>
        <p:origin x="2736" y="12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handoutMaster" Target="handoutMasters/handout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32960" cy="320040"/>
          </a:xfrm>
          <a:prstGeom prst="rect">
            <a:avLst/>
          </a:prstGeom>
        </p:spPr>
        <p:txBody>
          <a:bodyPr vert="horz" lIns="96661" tIns="48331" rIns="96661" bIns="48331" rtlCol="0"/>
          <a:lstStyle>
            <a:lvl1pPr algn="l">
              <a:defRPr sz="1300"/>
            </a:lvl1pPr>
          </a:lstStyle>
          <a:p>
            <a:r>
              <a:rPr lang="en-US" smtClean="0"/>
              <a:t>0x - Lecture Title</a:t>
            </a:r>
            <a:endParaRPr lang="en-US"/>
          </a:p>
        </p:txBody>
      </p:sp>
      <p:sp>
        <p:nvSpPr>
          <p:cNvPr id="3" name="Date Placeholder 2"/>
          <p:cNvSpPr>
            <a:spLocks noGrp="1"/>
          </p:cNvSpPr>
          <p:nvPr>
            <p:ph type="dt" sz="quarter" idx="1"/>
          </p:nvPr>
        </p:nvSpPr>
        <p:spPr>
          <a:xfrm>
            <a:off x="4714240" y="0"/>
            <a:ext cx="2599267" cy="320040"/>
          </a:xfrm>
          <a:prstGeom prst="rect">
            <a:avLst/>
          </a:prstGeom>
        </p:spPr>
        <p:txBody>
          <a:bodyPr vert="horz" lIns="96661" tIns="48331" rIns="96661" bIns="48331" rtlCol="0"/>
          <a:lstStyle>
            <a:lvl1pPr algn="r">
              <a:defRPr sz="1300"/>
            </a:lvl1pPr>
          </a:lstStyle>
          <a:p>
            <a:r>
              <a:rPr lang="en-US" smtClean="0"/>
              <a:t>v1.0</a:t>
            </a:r>
            <a:endParaRPr lang="en-US" dirty="0"/>
          </a:p>
        </p:txBody>
      </p:sp>
      <p:sp>
        <p:nvSpPr>
          <p:cNvPr id="4" name="Footer Placeholder 3"/>
          <p:cNvSpPr>
            <a:spLocks noGrp="1"/>
          </p:cNvSpPr>
          <p:nvPr>
            <p:ph type="ftr" sz="quarter" idx="2"/>
          </p:nvPr>
        </p:nvSpPr>
        <p:spPr>
          <a:xfrm>
            <a:off x="0" y="9281160"/>
            <a:ext cx="3901440" cy="318374"/>
          </a:xfrm>
          <a:prstGeom prst="rect">
            <a:avLst/>
          </a:prstGeom>
        </p:spPr>
        <p:txBody>
          <a:bodyPr vert="horz" lIns="96661" tIns="48331" rIns="96661" bIns="48331" rtlCol="0" anchor="b"/>
          <a:lstStyle>
            <a:lvl1pPr algn="l">
              <a:defRPr sz="1300"/>
            </a:lvl1pPr>
          </a:lstStyle>
          <a:p>
            <a:r>
              <a:rPr lang="en-US" dirty="0" smtClean="0"/>
              <a:t>© 2012 Critical Path Training, LLC - All Rights Reserved</a:t>
            </a:r>
            <a:endParaRPr lang="en-US" dirty="0"/>
          </a:p>
        </p:txBody>
      </p:sp>
      <p:sp>
        <p:nvSpPr>
          <p:cNvPr id="5" name="Slide Number Placeholder 4"/>
          <p:cNvSpPr>
            <a:spLocks noGrp="1"/>
          </p:cNvSpPr>
          <p:nvPr>
            <p:ph type="sldNum" sz="quarter" idx="3"/>
          </p:nvPr>
        </p:nvSpPr>
        <p:spPr>
          <a:xfrm>
            <a:off x="4143587" y="9281160"/>
            <a:ext cx="3169920" cy="318374"/>
          </a:xfrm>
          <a:prstGeom prst="rect">
            <a:avLst/>
          </a:prstGeom>
        </p:spPr>
        <p:txBody>
          <a:bodyPr vert="horz" lIns="96661" tIns="48331" rIns="96661" bIns="48331" rtlCol="0" anchor="b"/>
          <a:lstStyle>
            <a:lvl1pPr algn="r">
              <a:defRPr sz="1300"/>
            </a:lvl1pPr>
          </a:lstStyle>
          <a:p>
            <a:r>
              <a:rPr lang="en-US" dirty="0" smtClean="0"/>
              <a:t>0x-</a:t>
            </a:r>
            <a:fld id="{E8376170-4F0A-4BF6-8C2A-9A4A0182561F}" type="slidenum">
              <a:rPr lang="en-US" smtClean="0"/>
              <a:pPr/>
              <a:t>‹#›</a:t>
            </a:fld>
            <a:endParaRPr lang="en-US" dirty="0"/>
          </a:p>
        </p:txBody>
      </p:sp>
    </p:spTree>
    <p:extLst>
      <p:ext uri="{BB962C8B-B14F-4D97-AF65-F5344CB8AC3E}">
        <p14:creationId xmlns:p14="http://schemas.microsoft.com/office/powerpoint/2010/main" val="1799029146"/>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096963" y="479425"/>
            <a:ext cx="5121275" cy="38417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94516423"/>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This module discusses the SharePoint 2013 options for configuring user authentication and discusses why Microsoft has deprecated Classic Mode authentication in favor of newer Claims-based security model. You will learn how to configure user Windows authentication using Kerberos, NTLM and Basic Authentication as well as how to configure FBA where user names and passwords can be maintained in a SQL Server database. You will also learn the skills required to leverage the Windows Azure Access Control Service (ACS) to configure an on-premise farm to support authentication through external identity providers such as Windows Live and Facebook.</a:t>
            </a:r>
          </a:p>
        </p:txBody>
      </p:sp>
    </p:spTree>
    <p:extLst>
      <p:ext uri="{BB962C8B-B14F-4D97-AF65-F5344CB8AC3E}">
        <p14:creationId xmlns:p14="http://schemas.microsoft.com/office/powerpoint/2010/main" val="23573418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a:xfrm>
            <a:off x="0" y="0"/>
            <a:ext cx="4226560" cy="320040"/>
          </a:xfrm>
          <a:prstGeom prst="rect">
            <a:avLst/>
          </a:prstGeom>
        </p:spPr>
        <p:txBody>
          <a:bodyPr/>
          <a:lstStyle/>
          <a:p>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04-</a:t>
            </a:r>
            <a:fld id="{073E6628-0705-4E34-90AA-D61A964D0AFD}" type="slidenum">
              <a:rPr lang="en-US" smtClean="0"/>
              <a:pPr/>
              <a:t>13</a:t>
            </a:fld>
            <a:endParaRPr lang="en-US" dirty="0"/>
          </a:p>
        </p:txBody>
      </p:sp>
    </p:spTree>
    <p:extLst>
      <p:ext uri="{BB962C8B-B14F-4D97-AF65-F5344CB8AC3E}">
        <p14:creationId xmlns:p14="http://schemas.microsoft.com/office/powerpoint/2010/main" val="22203416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nl-BE" dirty="0" smtClean="0"/>
              <a:t>When creating a new SharePoint web application you are asked to choose</a:t>
            </a:r>
            <a:r>
              <a:rPr lang="nl-BE" baseline="0" dirty="0" smtClean="0"/>
              <a:t> an authentication provider. </a:t>
            </a:r>
            <a:endParaRPr lang="nl-BE" dirty="0"/>
          </a:p>
        </p:txBody>
      </p:sp>
      <p:sp>
        <p:nvSpPr>
          <p:cNvPr id="4" name="Header Placeholder 3"/>
          <p:cNvSpPr>
            <a:spLocks noGrp="1"/>
          </p:cNvSpPr>
          <p:nvPr>
            <p:ph type="hdr" sz="quarter" idx="10"/>
          </p:nvPr>
        </p:nvSpPr>
        <p:spPr>
          <a:xfrm>
            <a:off x="0" y="0"/>
            <a:ext cx="4226560" cy="320040"/>
          </a:xfrm>
          <a:prstGeom prst="rect">
            <a:avLst/>
          </a:prstGeom>
        </p:spPr>
        <p:txBody>
          <a:bodyPr/>
          <a:lstStyle/>
          <a:p>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04-</a:t>
            </a:r>
            <a:fld id="{073E6628-0705-4E34-90AA-D61A964D0AFD}" type="slidenum">
              <a:rPr lang="en-US" smtClean="0"/>
              <a:pPr/>
              <a:t>14</a:t>
            </a:fld>
            <a:endParaRPr lang="en-US" dirty="0"/>
          </a:p>
        </p:txBody>
      </p:sp>
    </p:spTree>
    <p:extLst>
      <p:ext uri="{BB962C8B-B14F-4D97-AF65-F5344CB8AC3E}">
        <p14:creationId xmlns:p14="http://schemas.microsoft.com/office/powerpoint/2010/main" val="18230585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Windows Server supports two different</a:t>
            </a:r>
            <a:r>
              <a:rPr lang="en-US" baseline="0" dirty="0" smtClean="0"/>
              <a:t> protocols for performing integrating Windows authentication. The older protocol is NTLM and dates back to the days of LAN Manager. The new recommended protocol is Kerberos. </a:t>
            </a:r>
            <a:endParaRPr lang="en-US" dirty="0" smtClean="0"/>
          </a:p>
          <a:p>
            <a:endParaRPr lang="en-US" dirty="0" smtClean="0"/>
          </a:p>
          <a:p>
            <a:r>
              <a:rPr lang="en-US" dirty="0" smtClean="0"/>
              <a:t>When you want to use Kerberos, you select Negotiate.</a:t>
            </a:r>
            <a:r>
              <a:rPr lang="en-US" baseline="0" dirty="0" smtClean="0"/>
              <a:t> This means that the client and server will try to authenticate using Kerberos. However, if either the client or server do not support Kerberos, it falls back on using NTLM.</a:t>
            </a:r>
            <a:endParaRPr lang="en-US" dirty="0"/>
          </a:p>
        </p:txBody>
      </p:sp>
      <p:sp>
        <p:nvSpPr>
          <p:cNvPr id="4" name="Header Placeholder 3"/>
          <p:cNvSpPr>
            <a:spLocks noGrp="1"/>
          </p:cNvSpPr>
          <p:nvPr>
            <p:ph type="hdr" sz="quarter" idx="10"/>
          </p:nvPr>
        </p:nvSpPr>
        <p:spPr>
          <a:xfrm>
            <a:off x="0" y="0"/>
            <a:ext cx="4226560" cy="320040"/>
          </a:xfrm>
          <a:prstGeom prst="rect">
            <a:avLst/>
          </a:prstGeom>
        </p:spPr>
        <p:txBody>
          <a:bodyPr/>
          <a:lstStyle/>
          <a:p>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04-</a:t>
            </a:r>
            <a:fld id="{073E6628-0705-4E34-90AA-D61A964D0AFD}" type="slidenum">
              <a:rPr lang="en-US" smtClean="0"/>
              <a:pPr/>
              <a:t>15</a:t>
            </a:fld>
            <a:endParaRPr lang="en-US" dirty="0"/>
          </a:p>
        </p:txBody>
      </p:sp>
    </p:spTree>
    <p:extLst>
      <p:ext uri="{BB962C8B-B14F-4D97-AF65-F5344CB8AC3E}">
        <p14:creationId xmlns:p14="http://schemas.microsoft.com/office/powerpoint/2010/main" val="10994193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Both of these protocols are used with Integrated Windows authentication in a classic challenge/response scheme. </a:t>
            </a:r>
          </a:p>
          <a:p>
            <a:endParaRPr lang="en-US" dirty="0" smtClean="0"/>
          </a:p>
          <a:p>
            <a:r>
              <a:rPr lang="en-US" b="1" dirty="0" smtClean="0"/>
              <a:t>NTLM</a:t>
            </a:r>
            <a:r>
              <a:rPr lang="en-US" dirty="0" smtClean="0"/>
              <a:t> relies on IIS generating a token with a challenge, sending it to the client, the client responding with a token, and a domain controller validating that response. NTLM requires user names and passwords to be encrypted before they are transmitted, and also requires re-authentication (a new token) when accessing a new network resource. </a:t>
            </a:r>
          </a:p>
          <a:p>
            <a:endParaRPr lang="en-US" dirty="0" smtClean="0"/>
          </a:p>
          <a:p>
            <a:r>
              <a:rPr lang="en-US" b="1" dirty="0" smtClean="0"/>
              <a:t>Kerberos</a:t>
            </a:r>
            <a:r>
              <a:rPr lang="en-US" dirty="0" smtClean="0"/>
              <a:t> relies on a ticketing system where a client and server access a trusted authority called a Key Distribution Center (KDC), which responds to client requests and grants tickets that the client can use to access network resources. Kerberos does not require re-authentication for accessing multiple resources.</a:t>
            </a:r>
          </a:p>
          <a:p>
            <a:endParaRPr lang="en-US" dirty="0" smtClean="0"/>
          </a:p>
          <a:p>
            <a:r>
              <a:rPr lang="en-US" b="1" dirty="0" smtClean="0"/>
              <a:t>NTLM</a:t>
            </a:r>
            <a:r>
              <a:rPr lang="en-US" dirty="0" smtClean="0"/>
              <a:t> can cause performance issues because NTLM-based authentication inherently requires multiple round trips between IIS and a domain controller for many SharePoint usage scenarios, such as a Web application accessing a SharePoint Web Part or custom Web service. In terms of security, a ticket-based system (Kerberos) with explicit delegation of network resources is more secure by design than only encrypting user credentials. It is also faster because it uses a single ticket to access multiple network resources.</a:t>
            </a:r>
            <a:endParaRPr lang="nl-BE" dirty="0"/>
          </a:p>
        </p:txBody>
      </p:sp>
      <p:sp>
        <p:nvSpPr>
          <p:cNvPr id="4" name="Header Placeholder 3"/>
          <p:cNvSpPr>
            <a:spLocks noGrp="1"/>
          </p:cNvSpPr>
          <p:nvPr>
            <p:ph type="hdr" sz="quarter" idx="10"/>
          </p:nvPr>
        </p:nvSpPr>
        <p:spPr>
          <a:xfrm>
            <a:off x="0" y="0"/>
            <a:ext cx="4226560" cy="320040"/>
          </a:xfrm>
          <a:prstGeom prst="rect">
            <a:avLst/>
          </a:prstGeom>
        </p:spPr>
        <p:txBody>
          <a:bodyPr/>
          <a:lstStyle/>
          <a:p>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04-</a:t>
            </a:r>
            <a:fld id="{073E6628-0705-4E34-90AA-D61A964D0AFD}" type="slidenum">
              <a:rPr lang="en-US" smtClean="0"/>
              <a:pPr/>
              <a:t>16</a:t>
            </a:fld>
            <a:endParaRPr lang="en-US" dirty="0"/>
          </a:p>
        </p:txBody>
      </p:sp>
    </p:spTree>
    <p:extLst>
      <p:ext uri="{BB962C8B-B14F-4D97-AF65-F5344CB8AC3E}">
        <p14:creationId xmlns:p14="http://schemas.microsoft.com/office/powerpoint/2010/main" val="20394264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process of configuring Kerberos authentication for any service installed on a host computer running Windows Server 2008 R2 or Windows Server 2012 includes creating a</a:t>
            </a:r>
            <a:r>
              <a:rPr lang="en-US" baseline="0" dirty="0" smtClean="0"/>
              <a:t> Service Principal Name (</a:t>
            </a:r>
            <a:r>
              <a:rPr lang="en-US" dirty="0" smtClean="0"/>
              <a:t>SPN) for the domain account used to run the service on the host. </a:t>
            </a:r>
          </a:p>
          <a:p>
            <a:endParaRPr lang="en-US" dirty="0" smtClean="0"/>
          </a:p>
          <a:p>
            <a:r>
              <a:rPr lang="en-US" dirty="0" smtClean="0"/>
              <a:t>Steps</a:t>
            </a:r>
            <a:r>
              <a:rPr lang="en-US" baseline="0" dirty="0" smtClean="0"/>
              <a:t> to take:</a:t>
            </a:r>
          </a:p>
          <a:p>
            <a:r>
              <a:rPr lang="en-US" baseline="0" dirty="0" smtClean="0"/>
              <a:t>- Configure Kerberos authentication for SQL communications</a:t>
            </a:r>
          </a:p>
          <a:p>
            <a:pPr lvl="1">
              <a:buFontTx/>
              <a:buChar char="-"/>
            </a:pPr>
            <a:r>
              <a:rPr lang="en-US" b="0" dirty="0" smtClean="0"/>
              <a:t>Create the SPNs for your SQL Server service account</a:t>
            </a:r>
          </a:p>
          <a:p>
            <a:pPr lvl="1">
              <a:buFontTx/>
              <a:buChar char="-"/>
            </a:pPr>
            <a:r>
              <a:rPr lang="en-US" b="0" baseline="0" dirty="0" smtClean="0"/>
              <a:t>Confirm Kerberos authentication is used to connect servers running SharePoint Server 2010 to SQL Server</a:t>
            </a:r>
          </a:p>
          <a:p>
            <a:pPr>
              <a:buFontTx/>
              <a:buChar char="-"/>
            </a:pPr>
            <a:r>
              <a:rPr lang="en-US" b="0" dirty="0" smtClean="0"/>
              <a:t>Create Service Principal Names for your Web applications using Kerberos authentication</a:t>
            </a:r>
          </a:p>
          <a:p>
            <a:pPr>
              <a:buFontTx/>
              <a:buChar char="-"/>
            </a:pPr>
            <a:r>
              <a:rPr lang="nl-BE" b="0" dirty="0" smtClean="0"/>
              <a:t>Deploy the server farm</a:t>
            </a:r>
            <a:endParaRPr lang="en-US" b="0" dirty="0" smtClean="0"/>
          </a:p>
          <a:p>
            <a:endParaRPr lang="en-US" dirty="0" smtClean="0"/>
          </a:p>
          <a:p>
            <a:endParaRPr lang="nl-BE" dirty="0"/>
          </a:p>
        </p:txBody>
      </p:sp>
      <p:sp>
        <p:nvSpPr>
          <p:cNvPr id="4" name="Header Placeholder 3"/>
          <p:cNvSpPr>
            <a:spLocks noGrp="1"/>
          </p:cNvSpPr>
          <p:nvPr>
            <p:ph type="hdr" sz="quarter" idx="10"/>
          </p:nvPr>
        </p:nvSpPr>
        <p:spPr>
          <a:xfrm>
            <a:off x="0" y="0"/>
            <a:ext cx="4226560" cy="320040"/>
          </a:xfrm>
          <a:prstGeom prst="rect">
            <a:avLst/>
          </a:prstGeom>
        </p:spPr>
        <p:txBody>
          <a:bodyPr/>
          <a:lstStyle/>
          <a:p>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04-</a:t>
            </a:r>
            <a:fld id="{073E6628-0705-4E34-90AA-D61A964D0AFD}" type="slidenum">
              <a:rPr lang="en-US" smtClean="0"/>
              <a:pPr/>
              <a:t>17</a:t>
            </a:fld>
            <a:endParaRPr lang="en-US" dirty="0"/>
          </a:p>
        </p:txBody>
      </p:sp>
    </p:spTree>
    <p:extLst>
      <p:ext uri="{BB962C8B-B14F-4D97-AF65-F5344CB8AC3E}">
        <p14:creationId xmlns:p14="http://schemas.microsoft.com/office/powerpoint/2010/main" val="19642020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Basic authentication requires previously assigned Windows account credentials for user access. Basic authentication enables a Web browser to provide credentials when making a request during an HTTP transaction. Because user credentials are not encrypted for network transmission, but are sent over the network in plaintext, using basic authentication over an unsecured HTTP connection is not recommended. If you choose to use basic authentication, you should always enable Secure Sockets Layer (SSL) encryption. </a:t>
            </a:r>
            <a:endParaRPr lang="nl-BE" dirty="0"/>
          </a:p>
        </p:txBody>
      </p:sp>
      <p:sp>
        <p:nvSpPr>
          <p:cNvPr id="4" name="Header Placeholder 3"/>
          <p:cNvSpPr>
            <a:spLocks noGrp="1"/>
          </p:cNvSpPr>
          <p:nvPr>
            <p:ph type="hdr" sz="quarter" idx="10"/>
          </p:nvPr>
        </p:nvSpPr>
        <p:spPr>
          <a:xfrm>
            <a:off x="0" y="0"/>
            <a:ext cx="4226560" cy="320040"/>
          </a:xfrm>
          <a:prstGeom prst="rect">
            <a:avLst/>
          </a:prstGeom>
        </p:spPr>
        <p:txBody>
          <a:bodyPr/>
          <a:lstStyle/>
          <a:p>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04-</a:t>
            </a:r>
            <a:fld id="{073E6628-0705-4E34-90AA-D61A964D0AFD}" type="slidenum">
              <a:rPr lang="en-US" smtClean="0"/>
              <a:pPr/>
              <a:t>19</a:t>
            </a:fld>
            <a:endParaRPr lang="en-US" dirty="0"/>
          </a:p>
        </p:txBody>
      </p:sp>
    </p:spTree>
    <p:extLst>
      <p:ext uri="{BB962C8B-B14F-4D97-AF65-F5344CB8AC3E}">
        <p14:creationId xmlns:p14="http://schemas.microsoft.com/office/powerpoint/2010/main" val="27440311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a:xfrm>
            <a:off x="0" y="0"/>
            <a:ext cx="4226560" cy="320040"/>
          </a:xfrm>
          <a:prstGeom prst="rect">
            <a:avLst/>
          </a:prstGeom>
        </p:spPr>
        <p:txBody>
          <a:bodyPr/>
          <a:lstStyle/>
          <a:p>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04-</a:t>
            </a:r>
            <a:fld id="{073E6628-0705-4E34-90AA-D61A964D0AFD}" type="slidenum">
              <a:rPr lang="en-US" smtClean="0"/>
              <a:pPr/>
              <a:t>20</a:t>
            </a:fld>
            <a:endParaRPr lang="en-US" dirty="0"/>
          </a:p>
        </p:txBody>
      </p:sp>
    </p:spTree>
    <p:extLst>
      <p:ext uri="{BB962C8B-B14F-4D97-AF65-F5344CB8AC3E}">
        <p14:creationId xmlns:p14="http://schemas.microsoft.com/office/powerpoint/2010/main" val="29826345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central concept is that a SharePoint 2010 farm isn’t hard-coded to a specific set of identity providers such as AD and ASP.NET authentication providers. Instead, you can configure trusts in a SharePoint 2010 farm and use any identity provider that you’d like. That is, as long as the identity provider has been designed and implemented in accordance with emerging Internet security standards that are collectively known as the WS-* Security Standards. The actual names of these standards include WS-Security, WS-</a:t>
            </a:r>
            <a:r>
              <a:rPr lang="en-US" dirty="0" err="1" smtClean="0"/>
              <a:t>SecurityPolicy</a:t>
            </a:r>
            <a:r>
              <a:rPr lang="en-US" dirty="0" smtClean="0"/>
              <a:t>, WS-Trust and WS-Federation.</a:t>
            </a:r>
          </a:p>
          <a:p>
            <a:endParaRPr lang="en-US" dirty="0" smtClean="0"/>
          </a:p>
          <a:p>
            <a:r>
              <a:rPr lang="en-US" dirty="0" smtClean="0"/>
              <a:t>When customers attempt to log into your web site, they will be redirected to the site for either </a:t>
            </a:r>
            <a:r>
              <a:rPr lang="en-US" dirty="0" err="1" smtClean="0"/>
              <a:t>LiveID</a:t>
            </a:r>
            <a:r>
              <a:rPr lang="en-US" dirty="0" smtClean="0"/>
              <a:t> or </a:t>
            </a:r>
            <a:r>
              <a:rPr lang="en-US" dirty="0" err="1" smtClean="0"/>
              <a:t>OpenID</a:t>
            </a:r>
            <a:r>
              <a:rPr lang="en-US" dirty="0" smtClean="0"/>
              <a:t> and prompted to enter their credentials. After they authenticate against the external identity provider, they will then be redirected back to your web site with an established identity. The best part about this approach is that it can be entirely accomplished through configuration, without having to write a single line of custom code.</a:t>
            </a:r>
            <a:endParaRPr lang="nl-BE" dirty="0"/>
          </a:p>
        </p:txBody>
      </p:sp>
      <p:sp>
        <p:nvSpPr>
          <p:cNvPr id="4" name="Header Placeholder 3"/>
          <p:cNvSpPr>
            <a:spLocks noGrp="1"/>
          </p:cNvSpPr>
          <p:nvPr>
            <p:ph type="hdr" sz="quarter" idx="10"/>
          </p:nvPr>
        </p:nvSpPr>
        <p:spPr>
          <a:xfrm>
            <a:off x="0" y="0"/>
            <a:ext cx="4226560" cy="320040"/>
          </a:xfrm>
          <a:prstGeom prst="rect">
            <a:avLst/>
          </a:prstGeom>
        </p:spPr>
        <p:txBody>
          <a:bodyPr/>
          <a:lstStyle/>
          <a:p>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04-</a:t>
            </a:r>
            <a:fld id="{073E6628-0705-4E34-90AA-D61A964D0AFD}" type="slidenum">
              <a:rPr lang="en-US" smtClean="0"/>
              <a:pPr/>
              <a:t>21</a:t>
            </a:fld>
            <a:endParaRPr lang="en-US" dirty="0"/>
          </a:p>
        </p:txBody>
      </p:sp>
    </p:spTree>
    <p:extLst>
      <p:ext uri="{BB962C8B-B14F-4D97-AF65-F5344CB8AC3E}">
        <p14:creationId xmlns:p14="http://schemas.microsoft.com/office/powerpoint/2010/main" val="29557261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a:xfrm>
            <a:off x="0" y="0"/>
            <a:ext cx="4226560" cy="320040"/>
          </a:xfrm>
          <a:prstGeom prst="rect">
            <a:avLst/>
          </a:prstGeom>
        </p:spPr>
        <p:txBody>
          <a:bodyPr/>
          <a:lstStyle/>
          <a:p>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04-</a:t>
            </a:r>
            <a:fld id="{073E6628-0705-4E34-90AA-D61A964D0AFD}" type="slidenum">
              <a:rPr lang="en-US" smtClean="0"/>
              <a:pPr/>
              <a:t>22</a:t>
            </a:fld>
            <a:endParaRPr lang="en-US" dirty="0"/>
          </a:p>
        </p:txBody>
      </p:sp>
    </p:spTree>
    <p:extLst>
      <p:ext uri="{BB962C8B-B14F-4D97-AF65-F5344CB8AC3E}">
        <p14:creationId xmlns:p14="http://schemas.microsoft.com/office/powerpoint/2010/main" val="21460314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 want to configure access to a Web application through a specific DNS name, you must ensure that there are DNS settings that redirect requests targeting that DNS name to the IP address of</a:t>
            </a:r>
            <a:r>
              <a:rPr lang="en-US" baseline="0" dirty="0" smtClean="0"/>
              <a:t> the Web server. You do this by creating </a:t>
            </a:r>
            <a:r>
              <a:rPr lang="en-US" dirty="0" smtClean="0"/>
              <a:t>a DNS </a:t>
            </a:r>
            <a:r>
              <a:rPr lang="en-US" b="1" dirty="0" smtClean="0"/>
              <a:t>A Record</a:t>
            </a:r>
            <a:r>
              <a:rPr lang="en-US" dirty="0" smtClean="0"/>
              <a:t> which resolve domain name such as </a:t>
            </a:r>
            <a:r>
              <a:rPr lang="en-US" b="1" dirty="0" smtClean="0"/>
              <a:t>http://intranet.wingtip.com</a:t>
            </a:r>
            <a:r>
              <a:rPr lang="en-US" dirty="0" smtClean="0"/>
              <a:t> to IP address such as 192.168.150.1.</a:t>
            </a:r>
          </a:p>
          <a:p>
            <a:endParaRPr lang="en-US" dirty="0" smtClean="0"/>
          </a:p>
          <a:p>
            <a:r>
              <a:rPr lang="en-US" dirty="0" smtClean="0"/>
              <a:t>Once you create a new</a:t>
            </a:r>
            <a:r>
              <a:rPr lang="en-US" baseline="0" dirty="0" smtClean="0"/>
              <a:t> A Record, you can test it by bring up a command prompt and running the </a:t>
            </a:r>
            <a:r>
              <a:rPr lang="en-US" b="1" baseline="0" dirty="0" smtClean="0"/>
              <a:t>ping</a:t>
            </a:r>
            <a:r>
              <a:rPr lang="en-US" baseline="0" dirty="0" smtClean="0"/>
              <a:t> command.</a:t>
            </a:r>
            <a:endParaRPr lang="en-US" dirty="0" smtClean="0"/>
          </a:p>
        </p:txBody>
      </p:sp>
      <p:sp>
        <p:nvSpPr>
          <p:cNvPr id="4" name="Header Placeholder 3"/>
          <p:cNvSpPr>
            <a:spLocks noGrp="1"/>
          </p:cNvSpPr>
          <p:nvPr>
            <p:ph type="hdr" sz="quarter" idx="10"/>
          </p:nvPr>
        </p:nvSpPr>
        <p:spPr>
          <a:xfrm>
            <a:off x="0" y="0"/>
            <a:ext cx="4226560" cy="320040"/>
          </a:xfrm>
          <a:prstGeom prst="rect">
            <a:avLst/>
          </a:prstGeom>
        </p:spPr>
        <p:txBody>
          <a:bodyPr/>
          <a:lstStyle/>
          <a:p>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04-</a:t>
            </a:r>
            <a:fld id="{073E6628-0705-4E34-90AA-D61A964D0AFD}" type="slidenum">
              <a:rPr lang="en-US" smtClean="0"/>
              <a:pPr/>
              <a:t>24</a:t>
            </a:fld>
            <a:endParaRPr lang="en-US" dirty="0"/>
          </a:p>
        </p:txBody>
      </p:sp>
    </p:spTree>
    <p:extLst>
      <p:ext uri="{BB962C8B-B14F-4D97-AF65-F5344CB8AC3E}">
        <p14:creationId xmlns:p14="http://schemas.microsoft.com/office/powerpoint/2010/main" val="19212984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a:xfrm>
            <a:off x="0" y="0"/>
            <a:ext cx="4226560" cy="320040"/>
          </a:xfrm>
          <a:prstGeom prst="rect">
            <a:avLst/>
          </a:prstGeom>
        </p:spPr>
        <p:txBody>
          <a:bodyPr/>
          <a:lstStyle/>
          <a:p>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04-</a:t>
            </a:r>
            <a:fld id="{073E6628-0705-4E34-90AA-D61A964D0AFD}" type="slidenum">
              <a:rPr lang="en-US" smtClean="0"/>
              <a:pPr/>
              <a:t>2</a:t>
            </a:fld>
            <a:endParaRPr lang="en-US" dirty="0"/>
          </a:p>
        </p:txBody>
      </p:sp>
    </p:spTree>
    <p:extLst>
      <p:ext uri="{BB962C8B-B14F-4D97-AF65-F5344CB8AC3E}">
        <p14:creationId xmlns:p14="http://schemas.microsoft.com/office/powerpoint/2010/main" val="280827424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that this topic is only relevant to testing machines when you need to access sites through the browser while</a:t>
            </a:r>
            <a:r>
              <a:rPr lang="en-US" baseline="0" dirty="0" smtClean="0"/>
              <a:t> running on the Web server. </a:t>
            </a:r>
            <a:r>
              <a:rPr lang="en-US" dirty="0" smtClean="0"/>
              <a:t>Windows Server has security features based on a built-in loopback check. The idea of this security feature is that it protects Web server from attack by preventing the Web server from resolving</a:t>
            </a:r>
            <a:r>
              <a:rPr lang="en-US" baseline="0" dirty="0" smtClean="0"/>
              <a:t> IP addresses that point back to itself. While this is a valuable defensive mechanism on a production Web server, it causes a problem when you are configuring SharePoint and accessing sites through the browser on a single VM.</a:t>
            </a:r>
            <a:endParaRPr lang="en-US" dirty="0" smtClean="0"/>
          </a:p>
          <a:p>
            <a:endParaRPr lang="en-US" dirty="0" smtClean="0"/>
          </a:p>
          <a:p>
            <a:r>
              <a:rPr lang="en-US" dirty="0" smtClean="0"/>
              <a:t>Since the loopback check causes problems in testing on a single VM, you can disable it in testing scenarios. You can add the </a:t>
            </a:r>
            <a:r>
              <a:rPr lang="en-US" b="1" dirty="0" err="1" smtClean="0"/>
              <a:t>DisableLoopbackCheck</a:t>
            </a:r>
            <a:r>
              <a:rPr lang="en-US" dirty="0" smtClean="0"/>
              <a:t> register entry to disable loopback check. Note that </a:t>
            </a:r>
            <a:r>
              <a:rPr lang="en-US" dirty="0"/>
              <a:t>this should only to be done on test machines, never on production Web servers.</a:t>
            </a:r>
            <a:endParaRPr lang="en-US" sz="1600" i="0" dirty="0" smtClean="0">
              <a:solidFill>
                <a:srgbClr val="9F002D"/>
              </a:solidFill>
            </a:endParaRPr>
          </a:p>
          <a:p>
            <a:endParaRPr lang="en-US" dirty="0"/>
          </a:p>
        </p:txBody>
      </p:sp>
      <p:sp>
        <p:nvSpPr>
          <p:cNvPr id="4" name="Header Placeholder 3"/>
          <p:cNvSpPr>
            <a:spLocks noGrp="1"/>
          </p:cNvSpPr>
          <p:nvPr>
            <p:ph type="hdr" sz="quarter" idx="10"/>
          </p:nvPr>
        </p:nvSpPr>
        <p:spPr>
          <a:xfrm>
            <a:off x="0" y="0"/>
            <a:ext cx="4226560" cy="320040"/>
          </a:xfrm>
          <a:prstGeom prst="rect">
            <a:avLst/>
          </a:prstGeom>
        </p:spPr>
        <p:txBody>
          <a:bodyPr/>
          <a:lstStyle/>
          <a:p>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04-</a:t>
            </a:r>
            <a:fld id="{073E6628-0705-4E34-90AA-D61A964D0AFD}" type="slidenum">
              <a:rPr lang="en-US" smtClean="0"/>
              <a:pPr/>
              <a:t>25</a:t>
            </a:fld>
            <a:endParaRPr lang="en-US" dirty="0"/>
          </a:p>
        </p:txBody>
      </p:sp>
    </p:spTree>
    <p:extLst>
      <p:ext uri="{BB962C8B-B14F-4D97-AF65-F5344CB8AC3E}">
        <p14:creationId xmlns:p14="http://schemas.microsoft.com/office/powerpoint/2010/main" val="11666129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 is common</a:t>
            </a:r>
            <a:r>
              <a:rPr lang="en-US" baseline="0" dirty="0" smtClean="0"/>
              <a:t> to configure access to </a:t>
            </a:r>
            <a:r>
              <a:rPr lang="en-US" dirty="0" smtClean="0"/>
              <a:t>SharePoint sites using SSL to encrypt data as it is passed between the browser and the Web server. Configuring SSL also allows browser to authenticate</a:t>
            </a:r>
            <a:r>
              <a:rPr lang="en-US" baseline="0" dirty="0" smtClean="0"/>
              <a:t> the </a:t>
            </a:r>
            <a:r>
              <a:rPr lang="en-US" dirty="0" smtClean="0"/>
              <a:t>Web server. The most common scenarios where you will be required to configure SSL include</a:t>
            </a:r>
            <a:r>
              <a:rPr lang="en-US" baseline="0" dirty="0" smtClean="0"/>
              <a:t> when you use </a:t>
            </a:r>
            <a:r>
              <a:rPr lang="en-US" dirty="0" smtClean="0"/>
              <a:t>Basic Authentication, Forms-based Authentication and Claims-based Identity Providers.</a:t>
            </a:r>
          </a:p>
          <a:p>
            <a:endParaRPr lang="en-US" dirty="0"/>
          </a:p>
        </p:txBody>
      </p:sp>
      <p:sp>
        <p:nvSpPr>
          <p:cNvPr id="4" name="Header Placeholder 3"/>
          <p:cNvSpPr>
            <a:spLocks noGrp="1"/>
          </p:cNvSpPr>
          <p:nvPr>
            <p:ph type="hdr" sz="quarter" idx="10"/>
          </p:nvPr>
        </p:nvSpPr>
        <p:spPr>
          <a:xfrm>
            <a:off x="0" y="0"/>
            <a:ext cx="4226560" cy="320040"/>
          </a:xfrm>
          <a:prstGeom prst="rect">
            <a:avLst/>
          </a:prstGeom>
        </p:spPr>
        <p:txBody>
          <a:bodyPr/>
          <a:lstStyle/>
          <a:p>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04-</a:t>
            </a:r>
            <a:fld id="{073E6628-0705-4E34-90AA-D61A964D0AFD}" type="slidenum">
              <a:rPr lang="en-US" smtClean="0"/>
              <a:pPr/>
              <a:t>26</a:t>
            </a:fld>
            <a:endParaRPr lang="en-US" dirty="0"/>
          </a:p>
        </p:txBody>
      </p:sp>
    </p:spTree>
    <p:extLst>
      <p:ext uri="{BB962C8B-B14F-4D97-AF65-F5344CB8AC3E}">
        <p14:creationId xmlns:p14="http://schemas.microsoft.com/office/powerpoint/2010/main" val="539701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order to configure SSL you must obtain a certificate from a Certificate Authorities (CA). </a:t>
            </a:r>
            <a:r>
              <a:rPr lang="en-US" sz="1200" kern="1200" dirty="0" smtClean="0">
                <a:solidFill>
                  <a:schemeClr val="tx1"/>
                </a:solidFill>
                <a:effectLst/>
                <a:latin typeface="+mn-lt"/>
                <a:ea typeface="+mn-ea"/>
                <a:cs typeface="+mn-cs"/>
              </a:rPr>
              <a:t>For real world scenarios you will obtain a certificate by making a certificate request to a CA such a VeriSign, </a:t>
            </a:r>
            <a:r>
              <a:rPr lang="en-US" sz="1200" kern="1200" dirty="0" err="1" smtClean="0">
                <a:solidFill>
                  <a:schemeClr val="tx1"/>
                </a:solidFill>
                <a:effectLst/>
                <a:latin typeface="+mn-lt"/>
                <a:ea typeface="+mn-ea"/>
                <a:cs typeface="+mn-cs"/>
              </a:rPr>
              <a:t>Thawte</a:t>
            </a:r>
            <a:r>
              <a:rPr lang="en-US" sz="1200" kern="1200" dirty="0" smtClean="0">
                <a:solidFill>
                  <a:schemeClr val="tx1"/>
                </a:solidFill>
                <a:effectLst/>
                <a:latin typeface="+mn-lt"/>
                <a:ea typeface="+mn-ea"/>
                <a:cs typeface="+mn-cs"/>
              </a:rPr>
              <a:t> or </a:t>
            </a:r>
            <a:r>
              <a:rPr lang="en-US" sz="1200" kern="1200" dirty="0" err="1" smtClean="0">
                <a:solidFill>
                  <a:schemeClr val="tx1"/>
                </a:solidFill>
                <a:effectLst/>
                <a:latin typeface="+mn-lt"/>
                <a:ea typeface="+mn-ea"/>
                <a:cs typeface="+mn-cs"/>
              </a:rPr>
              <a:t>GoDaddy</a:t>
            </a:r>
            <a:r>
              <a:rPr lang="en-US" sz="1200" kern="1200" dirty="0" smtClean="0">
                <a:solidFill>
                  <a:schemeClr val="tx1"/>
                </a:solidFill>
                <a:effectLst/>
                <a:latin typeface="+mn-lt"/>
                <a:ea typeface="+mn-ea"/>
                <a:cs typeface="+mn-cs"/>
              </a:rPr>
              <a:t>. For testing scenarios, you can use a utility that is part of the IIS Resource Kit named SELFSSL.EXE that will allow you to create a certificate for an URL such as https://intranet.wingtip.com.</a:t>
            </a:r>
            <a:endParaRPr lang="en-US" dirty="0"/>
          </a:p>
        </p:txBody>
      </p:sp>
      <p:sp>
        <p:nvSpPr>
          <p:cNvPr id="4" name="Header Placeholder 3"/>
          <p:cNvSpPr>
            <a:spLocks noGrp="1"/>
          </p:cNvSpPr>
          <p:nvPr>
            <p:ph type="hdr" sz="quarter" idx="10"/>
          </p:nvPr>
        </p:nvSpPr>
        <p:spPr>
          <a:xfrm>
            <a:off x="0" y="0"/>
            <a:ext cx="4226560" cy="320040"/>
          </a:xfrm>
          <a:prstGeom prst="rect">
            <a:avLst/>
          </a:prstGeom>
        </p:spPr>
        <p:txBody>
          <a:bodyPr/>
          <a:lstStyle/>
          <a:p>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04-</a:t>
            </a:r>
            <a:fld id="{073E6628-0705-4E34-90AA-D61A964D0AFD}" type="slidenum">
              <a:rPr lang="en-US" smtClean="0"/>
              <a:pPr/>
              <a:t>27</a:t>
            </a:fld>
            <a:endParaRPr lang="en-US" dirty="0"/>
          </a:p>
        </p:txBody>
      </p:sp>
    </p:spTree>
    <p:extLst>
      <p:ext uri="{BB962C8B-B14F-4D97-AF65-F5344CB8AC3E}">
        <p14:creationId xmlns:p14="http://schemas.microsoft.com/office/powerpoint/2010/main" val="394135163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a:xfrm>
            <a:off x="0" y="0"/>
            <a:ext cx="4226560" cy="320040"/>
          </a:xfrm>
          <a:prstGeom prst="rect">
            <a:avLst/>
          </a:prstGeom>
        </p:spPr>
        <p:txBody>
          <a:bodyPr/>
          <a:lstStyle/>
          <a:p>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04-</a:t>
            </a:r>
            <a:fld id="{073E6628-0705-4E34-90AA-D61A964D0AFD}" type="slidenum">
              <a:rPr lang="en-US" smtClean="0"/>
              <a:pPr/>
              <a:t>29</a:t>
            </a:fld>
            <a:endParaRPr lang="en-US" dirty="0"/>
          </a:p>
        </p:txBody>
      </p:sp>
    </p:spTree>
    <p:extLst>
      <p:ext uri="{BB962C8B-B14F-4D97-AF65-F5344CB8AC3E}">
        <p14:creationId xmlns:p14="http://schemas.microsoft.com/office/powerpoint/2010/main" val="40040116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a:xfrm>
            <a:off x="0" y="0"/>
            <a:ext cx="4226560" cy="320040"/>
          </a:xfrm>
          <a:prstGeom prst="rect">
            <a:avLst/>
          </a:prstGeom>
        </p:spPr>
        <p:txBody>
          <a:bodyPr/>
          <a:lstStyle/>
          <a:p>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04-</a:t>
            </a:r>
            <a:fld id="{073E6628-0705-4E34-90AA-D61A964D0AFD}" type="slidenum">
              <a:rPr lang="en-US" smtClean="0"/>
              <a:pPr/>
              <a:t>6</a:t>
            </a:fld>
            <a:endParaRPr lang="en-US" dirty="0"/>
          </a:p>
        </p:txBody>
      </p:sp>
    </p:spTree>
    <p:extLst>
      <p:ext uri="{BB962C8B-B14F-4D97-AF65-F5344CB8AC3E}">
        <p14:creationId xmlns:p14="http://schemas.microsoft.com/office/powerpoint/2010/main" val="6563416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22" name="Rectangle 2"/>
          <p:cNvSpPr>
            <a:spLocks noGrp="1" noRot="1" noChangeAspect="1" noChangeArrowheads="1" noTextEdit="1"/>
          </p:cNvSpPr>
          <p:nvPr>
            <p:ph type="sldImg"/>
          </p:nvPr>
        </p:nvSpPr>
        <p:spPr>
          <a:ln/>
        </p:spPr>
      </p:sp>
      <p:sp>
        <p:nvSpPr>
          <p:cNvPr id="491523" name="Rectangle 3"/>
          <p:cNvSpPr>
            <a:spLocks noGrp="1" noChangeArrowheads="1"/>
          </p:cNvSpPr>
          <p:nvPr>
            <p:ph type="body" idx="1"/>
          </p:nvPr>
        </p:nvSpPr>
        <p:spPr/>
        <p:txBody>
          <a:bodyPr/>
          <a:lstStyle/>
          <a:p>
            <a:r>
              <a:rPr lang="en-US" dirty="0" smtClean="0"/>
              <a:t>SharePoint 2013 does not implement its own system for authentication or identity management, but instead relies solely on external systems, whether Microsoft Windows or non-Windows authentication.</a:t>
            </a:r>
          </a:p>
          <a:p>
            <a:endParaRPr lang="en-US" dirty="0" smtClean="0"/>
          </a:p>
          <a:p>
            <a:r>
              <a:rPr lang="en-US" dirty="0" smtClean="0"/>
              <a:t>Although SharePoint doesn’t perform authentication, it does manage user identities and perform authorization. After</a:t>
            </a:r>
            <a:r>
              <a:rPr lang="en-US" baseline="0" dirty="0" smtClean="0"/>
              <a:t> authentication, SharePoint maintains a user security token. SharePoint is able to read the groups and membership roles of the current user very efficiently at run time by examining this token. As of SharePoint 2010, the preferred format for user authentication token is Security Assertion Markup language (SAML).  This is the type of authentication token used when an web application is running in claims-mode.</a:t>
            </a:r>
          </a:p>
          <a:p>
            <a:endParaRPr lang="en-US" baseline="0" dirty="0" smtClean="0"/>
          </a:p>
          <a:p>
            <a:r>
              <a:rPr lang="en-US" baseline="0" dirty="0" smtClean="0"/>
              <a:t>SharePoint supports the assignment of permissions to security principals. There are two types of security principals: users and groups. SharePoint checks the user’s security token against binary access control lists.</a:t>
            </a:r>
            <a:endParaRPr lang="en-US" dirty="0" smtClean="0"/>
          </a:p>
          <a:p>
            <a:endParaRPr lang="en-US" dirty="0" smtClean="0"/>
          </a:p>
          <a:p>
            <a:endParaRPr lang="en-US" dirty="0"/>
          </a:p>
        </p:txBody>
      </p:sp>
      <p:sp>
        <p:nvSpPr>
          <p:cNvPr id="4" name="Header Placeholder 3"/>
          <p:cNvSpPr>
            <a:spLocks noGrp="1"/>
          </p:cNvSpPr>
          <p:nvPr>
            <p:ph type="hdr" sz="quarter" idx="10"/>
          </p:nvPr>
        </p:nvSpPr>
        <p:spPr>
          <a:xfrm>
            <a:off x="0" y="0"/>
            <a:ext cx="4226560" cy="320040"/>
          </a:xfrm>
          <a:prstGeom prst="rect">
            <a:avLst/>
          </a:prstGeom>
        </p:spPr>
        <p:txBody>
          <a:bodyPr/>
          <a:lstStyle/>
          <a:p>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04-</a:t>
            </a:r>
            <a:fld id="{073E6628-0705-4E34-90AA-D61A964D0AFD}" type="slidenum">
              <a:rPr lang="en-US" smtClean="0"/>
              <a:pPr/>
              <a:t>7</a:t>
            </a:fld>
            <a:endParaRPr lang="en-US" dirty="0"/>
          </a:p>
        </p:txBody>
      </p:sp>
    </p:spTree>
    <p:extLst>
      <p:ext uri="{BB962C8B-B14F-4D97-AF65-F5344CB8AC3E}">
        <p14:creationId xmlns:p14="http://schemas.microsoft.com/office/powerpoint/2010/main" val="37601728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a:p>
            <a:r>
              <a:rPr lang="en-US" dirty="0" smtClean="0"/>
              <a:t>SharePoint 2010 does not implement its own system for authentication sub-system or offer any services for identity management. Instead relies solely on external systems, whether Microsoft Windows, ASP.NET or some of the new available identity management services made available under the new claims-based security model.</a:t>
            </a:r>
          </a:p>
          <a:p>
            <a:endParaRPr lang="en-US" dirty="0" smtClean="0"/>
          </a:p>
          <a:p>
            <a:r>
              <a:rPr lang="en-US" dirty="0" smtClean="0"/>
              <a:t>Although SharePoint doesn’t perform authentication, it does manage user identities and perform authorization. After</a:t>
            </a:r>
            <a:r>
              <a:rPr lang="en-US" baseline="0" dirty="0" smtClean="0"/>
              <a:t> authentication, SharePoint tracks each user by using a user security profile stored within the current site collection. SharePoint supports the assignment of permissions to security principals. There are two types of security principals: users and groups. SharePoint checks the user’s security token against binary access control lists.</a:t>
            </a:r>
            <a:endParaRPr lang="en-US" dirty="0" smtClean="0"/>
          </a:p>
          <a:p>
            <a:endParaRPr lang="en-US" dirty="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17 - SharePoint Security</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smtClean="0"/>
              <a:t>v2.0</a:t>
            </a:r>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17-</a:t>
            </a:r>
            <a:fld id="{073E6628-0705-4E34-90AA-D61A964D0AFD}" type="slidenum">
              <a:rPr lang="en-US" smtClean="0"/>
              <a:pPr/>
              <a:t>8</a:t>
            </a:fld>
            <a:endParaRPr lang="en-US" dirty="0"/>
          </a:p>
        </p:txBody>
      </p:sp>
    </p:spTree>
    <p:extLst>
      <p:ext uri="{BB962C8B-B14F-4D97-AF65-F5344CB8AC3E}">
        <p14:creationId xmlns:p14="http://schemas.microsoft.com/office/powerpoint/2010/main" val="11230971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smtClean="0"/>
              <a:t>Windows authentication takes place when users authenticate against the Web server using their Active Directory user</a:t>
            </a:r>
            <a:r>
              <a:rPr lang="en-US" baseline="0" dirty="0" smtClean="0"/>
              <a:t> accounts. This scenario is very common and well suited for SharePoint farms where all employees already have their own Active Directory account. Windows authentication is less suited for SharePoint farms which must support external users such as partners, vendors and customers.</a:t>
            </a:r>
          </a:p>
          <a:p>
            <a:endParaRPr lang="en-US" baseline="0" dirty="0" smtClean="0"/>
          </a:p>
          <a:p>
            <a:r>
              <a:rPr lang="en-US" baseline="0" dirty="0" smtClean="0"/>
              <a:t>Windows authentication can be accomplished with several different authentication protocols.</a:t>
            </a:r>
          </a:p>
          <a:p>
            <a:pPr marL="171450" indent="-171450">
              <a:buFont typeface="Arial" pitchFamily="34" charset="0"/>
              <a:buChar char="•"/>
            </a:pPr>
            <a:r>
              <a:rPr lang="en-US" dirty="0" smtClean="0"/>
              <a:t>NTLM</a:t>
            </a:r>
          </a:p>
          <a:p>
            <a:pPr marL="171450" indent="-171450">
              <a:buFont typeface="Arial" pitchFamily="34" charset="0"/>
              <a:buChar char="•"/>
            </a:pPr>
            <a:r>
              <a:rPr lang="en-US" dirty="0" smtClean="0"/>
              <a:t>Kerberos</a:t>
            </a:r>
          </a:p>
          <a:p>
            <a:pPr marL="171450" indent="-171450">
              <a:buFont typeface="Arial" pitchFamily="34" charset="0"/>
              <a:buChar char="•"/>
            </a:pPr>
            <a:r>
              <a:rPr lang="en-US" dirty="0" smtClean="0"/>
              <a:t>Basic</a:t>
            </a:r>
          </a:p>
          <a:p>
            <a:pPr marL="171450" indent="-171450">
              <a:buFont typeface="Arial" pitchFamily="34" charset="0"/>
              <a:buChar char="•"/>
            </a:pPr>
            <a:r>
              <a:rPr lang="en-US" dirty="0" smtClean="0"/>
              <a:t>Digest</a:t>
            </a:r>
          </a:p>
          <a:p>
            <a:pPr marL="171450" indent="-171450">
              <a:buFont typeface="Arial" pitchFamily="34" charset="0"/>
              <a:buChar char="•"/>
            </a:pPr>
            <a:r>
              <a:rPr lang="en-US" dirty="0" smtClean="0"/>
              <a:t>Client-side</a:t>
            </a:r>
            <a:r>
              <a:rPr lang="en-US" baseline="0" dirty="0" smtClean="0"/>
              <a:t> SSL certificates</a:t>
            </a:r>
          </a:p>
          <a:p>
            <a:pPr marL="171450" indent="-171450">
              <a:buFont typeface="Arial" pitchFamily="34" charset="0"/>
              <a:buChar char="•"/>
            </a:pPr>
            <a:endParaRPr lang="en-US" baseline="0" dirty="0" smtClean="0"/>
          </a:p>
          <a:p>
            <a:pPr marL="0" indent="0">
              <a:buFont typeface="Arial" pitchFamily="34" charset="0"/>
              <a:buNone/>
            </a:pPr>
            <a:r>
              <a:rPr lang="en-US" baseline="0" dirty="0" smtClean="0"/>
              <a:t>Once a user has authenticated against a Windows account, IIS and Windows Server 2008 respond by creating a Windows security token inside the IIS application pool where the request is running. In a SharePoint server-farm environment, it might be necessary to create same Windows security token and several of the front end Web servers.</a:t>
            </a:r>
          </a:p>
          <a:p>
            <a:pPr marL="0" indent="0">
              <a:buFont typeface="Arial" pitchFamily="34" charset="0"/>
              <a:buNone/>
            </a:pPr>
            <a:endParaRPr lang="en-US" baseline="0" dirty="0" smtClean="0"/>
          </a:p>
          <a:p>
            <a:pPr marL="0" indent="0">
              <a:buFont typeface="Arial" pitchFamily="34" charset="0"/>
              <a:buNone/>
            </a:pPr>
            <a:r>
              <a:rPr lang="en-US" baseline="0" dirty="0" smtClean="0"/>
              <a:t>Note that SharePoint 2003 supported Windows authentication but nothing else. This is fine for internal sites that were only accessible to employees.  However, it did not provide a way to use an identity provider other than Active Directory and therefore was not a good candidate for creating external facing sites for users which did not possess Active Directory accounts.</a:t>
            </a:r>
          </a:p>
        </p:txBody>
      </p:sp>
      <p:sp>
        <p:nvSpPr>
          <p:cNvPr id="4" name="Header Placeholder 3"/>
          <p:cNvSpPr>
            <a:spLocks noGrp="1"/>
          </p:cNvSpPr>
          <p:nvPr>
            <p:ph type="hdr" sz="quarter" idx="10"/>
          </p:nvPr>
        </p:nvSpPr>
        <p:spPr>
          <a:xfrm>
            <a:off x="0" y="0"/>
            <a:ext cx="4226560" cy="320040"/>
          </a:xfrm>
          <a:prstGeom prst="rect">
            <a:avLst/>
          </a:prstGeom>
        </p:spPr>
        <p:txBody>
          <a:bodyPr/>
          <a:lstStyle/>
          <a:p>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04-</a:t>
            </a:r>
            <a:fld id="{073E6628-0705-4E34-90AA-D61A964D0AFD}" type="slidenum">
              <a:rPr lang="en-US" smtClean="0"/>
              <a:pPr/>
              <a:t>9</a:t>
            </a:fld>
            <a:endParaRPr lang="en-US" dirty="0"/>
          </a:p>
        </p:txBody>
      </p:sp>
    </p:spTree>
    <p:extLst>
      <p:ext uri="{BB962C8B-B14F-4D97-AF65-F5344CB8AC3E}">
        <p14:creationId xmlns:p14="http://schemas.microsoft.com/office/powerpoint/2010/main" val="24344594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central concept is that a SharePoint 2010 farm isn’t hard-coded to a specific set of identity providers such as AD and ASP.NET authentication providers. Instead, you can configure trusts in a SharePoint 2010 farm and use any identity provider that you’d like. That is, as long as the identity provider has been designed and implemented in accordance with emerging Internet security standards that are collectively known as the WS-* Security Standards. The actual names of these standards include WS-Security, WS-</a:t>
            </a:r>
            <a:r>
              <a:rPr lang="en-US" dirty="0" err="1" smtClean="0"/>
              <a:t>SecurityPolicy</a:t>
            </a:r>
            <a:r>
              <a:rPr lang="en-US" dirty="0" smtClean="0"/>
              <a:t>, WS-Trust and WS-Federation.</a:t>
            </a:r>
          </a:p>
          <a:p>
            <a:endParaRPr lang="en-US" dirty="0" smtClean="0"/>
          </a:p>
          <a:p>
            <a:r>
              <a:rPr lang="en-US" dirty="0" smtClean="0"/>
              <a:t>When customers attempt to log into your web site, they will be redirected to the site for either </a:t>
            </a:r>
            <a:r>
              <a:rPr lang="en-US" dirty="0" err="1" smtClean="0"/>
              <a:t>LiveID</a:t>
            </a:r>
            <a:r>
              <a:rPr lang="en-US" dirty="0" smtClean="0"/>
              <a:t> or </a:t>
            </a:r>
            <a:r>
              <a:rPr lang="en-US" dirty="0" err="1" smtClean="0"/>
              <a:t>OpenID</a:t>
            </a:r>
            <a:r>
              <a:rPr lang="en-US" dirty="0" smtClean="0"/>
              <a:t> and prompted to enter their credentials. After they authenticate against the external identity provider, they will then be redirected back to your web site with an established identity. The best part about this approach is that it can be entirely accomplished through configuration, without having to write a single line of custom code.</a:t>
            </a:r>
            <a:endParaRPr lang="nl-BE" dirty="0"/>
          </a:p>
        </p:txBody>
      </p:sp>
      <p:sp>
        <p:nvSpPr>
          <p:cNvPr id="4" name="Header Placeholder 3"/>
          <p:cNvSpPr>
            <a:spLocks noGrp="1"/>
          </p:cNvSpPr>
          <p:nvPr>
            <p:ph type="hdr" sz="quarter" idx="10"/>
          </p:nvPr>
        </p:nvSpPr>
        <p:spPr>
          <a:xfrm>
            <a:off x="0" y="0"/>
            <a:ext cx="4226560" cy="320040"/>
          </a:xfrm>
          <a:prstGeom prst="rect">
            <a:avLst/>
          </a:prstGeom>
        </p:spPr>
        <p:txBody>
          <a:bodyPr/>
          <a:lstStyle/>
          <a:p>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04-</a:t>
            </a:r>
            <a:fld id="{073E6628-0705-4E34-90AA-D61A964D0AFD}" type="slidenum">
              <a:rPr lang="en-US" smtClean="0"/>
              <a:pPr/>
              <a:t>10</a:t>
            </a:fld>
            <a:endParaRPr lang="en-US" dirty="0"/>
          </a:p>
        </p:txBody>
      </p:sp>
    </p:spTree>
    <p:extLst>
      <p:ext uri="{BB962C8B-B14F-4D97-AF65-F5344CB8AC3E}">
        <p14:creationId xmlns:p14="http://schemas.microsoft.com/office/powerpoint/2010/main" val="22333491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Classic Mode Authentication: </a:t>
            </a:r>
            <a:r>
              <a:rPr lang="en-US" dirty="0" smtClean="0"/>
              <a:t>It refers to the integrated windows authentication. </a:t>
            </a:r>
          </a:p>
          <a:p>
            <a:endParaRPr lang="en-US" dirty="0" smtClean="0"/>
          </a:p>
          <a:p>
            <a:r>
              <a:rPr lang="en-US" b="1" dirty="0" smtClean="0"/>
              <a:t>Claims Based Authentication:</a:t>
            </a:r>
            <a:r>
              <a:rPr lang="en-US" dirty="0" smtClean="0"/>
              <a:t> SharePoint 2010 is built on Windows Identity Foundation. It enables authentication from windows as well as non-windows based systems. This also provides the capability to have multiple authentication in a single URL. </a:t>
            </a:r>
          </a:p>
          <a:p>
            <a:endParaRPr lang="en-US" dirty="0"/>
          </a:p>
        </p:txBody>
      </p:sp>
      <p:sp>
        <p:nvSpPr>
          <p:cNvPr id="4" name="Header Placeholder 3"/>
          <p:cNvSpPr>
            <a:spLocks noGrp="1"/>
          </p:cNvSpPr>
          <p:nvPr>
            <p:ph type="hdr" sz="quarter" idx="10"/>
          </p:nvPr>
        </p:nvSpPr>
        <p:spPr>
          <a:xfrm>
            <a:off x="0" y="0"/>
            <a:ext cx="4226560" cy="320040"/>
          </a:xfrm>
          <a:prstGeom prst="rect">
            <a:avLst/>
          </a:prstGeom>
        </p:spPr>
        <p:txBody>
          <a:bodyPr/>
          <a:lstStyle/>
          <a:p>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04-</a:t>
            </a:r>
            <a:fld id="{073E6628-0705-4E34-90AA-D61A964D0AFD}" type="slidenum">
              <a:rPr lang="en-US" smtClean="0"/>
              <a:pPr/>
              <a:t>11</a:t>
            </a:fld>
            <a:endParaRPr lang="en-US" dirty="0"/>
          </a:p>
        </p:txBody>
      </p:sp>
    </p:spTree>
    <p:extLst>
      <p:ext uri="{BB962C8B-B14F-4D97-AF65-F5344CB8AC3E}">
        <p14:creationId xmlns:p14="http://schemas.microsoft.com/office/powerpoint/2010/main" val="3739012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SharePoint 2007 introduced support for forms-based</a:t>
            </a:r>
            <a:r>
              <a:rPr lang="en-US" baseline="0" dirty="0" smtClean="0"/>
              <a:t> authentication. This support in SharePoint 2007 was built on top of the underlying ASP.NET for FBA that was  introduced in ASP.NET 2.0. The implementation of FB A changed quite a bit with SharePoint 2010 when FBA support was integrated into the claims security mode. Note that classic authentication mode does not support FBA in either SharePoint 2010 or SharePoint 2013.</a:t>
            </a:r>
          </a:p>
          <a:p>
            <a:endParaRPr lang="en-US" baseline="0" dirty="0" smtClean="0"/>
          </a:p>
          <a:p>
            <a:r>
              <a:rPr lang="en-US" baseline="0" dirty="0" smtClean="0"/>
              <a:t>When the ASP.NET team designed their support for FBA, they built the architecture on top of a pluggable component an ASP.NET authentication provider. The key concept is that one ASP.NET authentication provider can be substituted for another without affecting applications. The authentication provider is hidden under a configuration layer.</a:t>
            </a:r>
          </a:p>
        </p:txBody>
      </p:sp>
      <p:sp>
        <p:nvSpPr>
          <p:cNvPr id="4" name="Header Placeholder 3"/>
          <p:cNvSpPr>
            <a:spLocks noGrp="1"/>
          </p:cNvSpPr>
          <p:nvPr>
            <p:ph type="hdr" sz="quarter" idx="10"/>
          </p:nvPr>
        </p:nvSpPr>
        <p:spPr>
          <a:xfrm>
            <a:off x="0" y="0"/>
            <a:ext cx="4226560" cy="320040"/>
          </a:xfrm>
          <a:prstGeom prst="rect">
            <a:avLst/>
          </a:prstGeom>
        </p:spPr>
        <p:txBody>
          <a:bodyPr/>
          <a:lstStyle/>
          <a:p>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04-</a:t>
            </a:r>
            <a:fld id="{073E6628-0705-4E34-90AA-D61A964D0AFD}" type="slidenum">
              <a:rPr lang="en-US" smtClean="0"/>
              <a:pPr/>
              <a:t>12</a:t>
            </a:fld>
            <a:endParaRPr lang="en-US" dirty="0"/>
          </a:p>
        </p:txBody>
      </p:sp>
    </p:spTree>
    <p:extLst>
      <p:ext uri="{BB962C8B-B14F-4D97-AF65-F5344CB8AC3E}">
        <p14:creationId xmlns:p14="http://schemas.microsoft.com/office/powerpoint/2010/main" val="174827534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987296"/>
            <a:ext cx="9144000" cy="4718304"/>
          </a:xfrm>
          <a:prstGeom prst="rect">
            <a:avLst/>
          </a:prstGeom>
        </p:spPr>
      </p:pic>
      <p:sp>
        <p:nvSpPr>
          <p:cNvPr id="5" name="Title 1"/>
          <p:cNvSpPr>
            <a:spLocks noGrp="1"/>
          </p:cNvSpPr>
          <p:nvPr>
            <p:ph type="ctrTitle" hasCustomPrompt="1"/>
          </p:nvPr>
        </p:nvSpPr>
        <p:spPr bwMode="gray">
          <a:xfrm>
            <a:off x="228600" y="685800"/>
            <a:ext cx="8763000" cy="838200"/>
          </a:xfrm>
        </p:spPr>
        <p:txBody>
          <a:bodyPr anchor="ctr" anchorCtr="0"/>
          <a:lstStyle>
            <a:lvl1pPr algn="l">
              <a:defRPr sz="2800" baseline="0">
                <a:solidFill>
                  <a:srgbClr val="1F100B"/>
                </a:solidFill>
              </a:defRPr>
            </a:lvl1pPr>
          </a:lstStyle>
          <a:p>
            <a:r>
              <a:rPr lang="en-US" dirty="0" smtClean="0"/>
              <a:t>Module Title</a:t>
            </a:r>
            <a:endParaRPr lang="en-US" dirty="0"/>
          </a:p>
        </p:txBody>
      </p:sp>
      <p:sp>
        <p:nvSpPr>
          <p:cNvPr id="4" name="Rectangle 3"/>
          <p:cNvSpPr/>
          <p:nvPr userDrawn="1"/>
        </p:nvSpPr>
        <p:spPr>
          <a:xfrm>
            <a:off x="0" y="0"/>
            <a:ext cx="9144000" cy="304800"/>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a:off x="0" y="1905000"/>
            <a:ext cx="9144000" cy="152400"/>
          </a:xfrm>
          <a:prstGeom prst="rect">
            <a:avLst/>
          </a:prstGeom>
          <a:ln>
            <a:noFill/>
          </a:ln>
          <a:effectLst>
            <a:innerShdw blurRad="63500" dist="50800" dir="162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91400" y="5223484"/>
            <a:ext cx="1752600" cy="1253515"/>
          </a:xfrm>
          <a:prstGeom prst="rect">
            <a:avLst/>
          </a:prstGeom>
        </p:spPr>
      </p:pic>
      <p:sp>
        <p:nvSpPr>
          <p:cNvPr id="3" name="Rectangle 2"/>
          <p:cNvSpPr/>
          <p:nvPr userDrawn="1"/>
        </p:nvSpPr>
        <p:spPr>
          <a:xfrm>
            <a:off x="0" y="6400800"/>
            <a:ext cx="9144000" cy="152400"/>
          </a:xfrm>
          <a:prstGeom prst="rect">
            <a:avLst/>
          </a:prstGeom>
          <a:ln>
            <a:noFill/>
          </a:ln>
          <a:effectLst>
            <a:innerShdw blurRad="63500" dist="50800" dir="54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Rectangle 14"/>
          <p:cNvSpPr/>
          <p:nvPr userDrawn="1"/>
        </p:nvSpPr>
        <p:spPr>
          <a:xfrm>
            <a:off x="0" y="6553200"/>
            <a:ext cx="9144000" cy="304800"/>
          </a:xfrm>
          <a:prstGeom prst="rect">
            <a:avLst/>
          </a:prstGeom>
          <a:solidFill>
            <a:schemeClr val="tx2"/>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 Placeholder 16"/>
          <p:cNvSpPr>
            <a:spLocks noGrp="1"/>
          </p:cNvSpPr>
          <p:nvPr>
            <p:ph type="body" sz="quarter" idx="10" hasCustomPrompt="1"/>
          </p:nvPr>
        </p:nvSpPr>
        <p:spPr>
          <a:xfrm>
            <a:off x="228600" y="1524000"/>
            <a:ext cx="8763000" cy="304800"/>
          </a:xfrm>
        </p:spPr>
        <p:txBody>
          <a:bodyPr>
            <a:noAutofit/>
          </a:bodyPr>
          <a:lstStyle>
            <a:lvl1pPr marL="0" indent="0" algn="l" defTabSz="914400" rtl="0" eaLnBrk="1" latinLnBrk="0" hangingPunct="1">
              <a:spcBef>
                <a:spcPct val="20000"/>
              </a:spcBef>
              <a:buClr>
                <a:schemeClr val="tx2"/>
              </a:buClr>
              <a:buSzPct val="100000"/>
              <a:buFont typeface="Wingdings" pitchFamily="2" charset="2"/>
              <a:buNone/>
              <a:defRPr lang="en-US" sz="1800" b="0" i="1" kern="1200" baseline="0" dirty="0" smtClean="0">
                <a:solidFill>
                  <a:srgbClr val="4C2710"/>
                </a:solidFill>
                <a:latin typeface="Arial" pitchFamily="34" charset="0"/>
                <a:ea typeface="+mn-ea"/>
                <a:cs typeface="Arial" pitchFamily="34" charset="0"/>
              </a:defRPr>
            </a:lvl1pPr>
          </a:lstStyle>
          <a:p>
            <a:pPr lvl="0"/>
            <a:r>
              <a:rPr lang="en-US" dirty="0" smtClean="0"/>
              <a:t>Module Subtitle (optional)</a:t>
            </a: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76200"/>
            <a:ext cx="8610600" cy="838200"/>
          </a:xfrm>
        </p:spPr>
        <p:txBody>
          <a:bodyPr/>
          <a:lstStyle>
            <a:lvl1pPr>
              <a:defRPr/>
            </a:lvl1pPr>
          </a:lstStyle>
          <a:p>
            <a:r>
              <a:rPr lang="en-US" dirty="0" smtClean="0"/>
              <a:t>Slide Title</a:t>
            </a:r>
            <a:endParaRPr lang="en-US" dirty="0"/>
          </a:p>
        </p:txBody>
      </p:sp>
      <p:sp>
        <p:nvSpPr>
          <p:cNvPr id="3" name="Content Placeholder 2"/>
          <p:cNvSpPr>
            <a:spLocks noGrp="1"/>
          </p:cNvSpPr>
          <p:nvPr>
            <p:ph idx="1" hasCustomPrompt="1"/>
          </p:nvPr>
        </p:nvSpPr>
        <p:spPr>
          <a:xfrm>
            <a:off x="381000" y="1447800"/>
            <a:ext cx="8382000" cy="5181600"/>
          </a:xfrm>
        </p:spPr>
        <p:txBody>
          <a:bodyPr/>
          <a:lstStyle>
            <a:lvl1pPr marL="347663" indent="-347663">
              <a:spcBef>
                <a:spcPts val="600"/>
              </a:spcBef>
              <a:spcAft>
                <a:spcPts val="200"/>
              </a:spcAft>
              <a:buFont typeface="Arial" pitchFamily="34" charset="0"/>
              <a:buChar char="•"/>
              <a:defRPr>
                <a:latin typeface="+mn-lt"/>
              </a:defRPr>
            </a:lvl1pPr>
            <a:lvl2pPr>
              <a:spcBef>
                <a:spcPts val="300"/>
              </a:spcBef>
              <a:spcAft>
                <a:spcPts val="300"/>
              </a:spcAft>
              <a:defRPr>
                <a:latin typeface="+mn-lt"/>
              </a:defRPr>
            </a:lvl2pPr>
            <a:lvl3pPr marL="1022350" indent="-342900">
              <a:buFont typeface="Arial" pitchFamily="34" charset="0"/>
              <a:buChar char="•"/>
              <a:defRPr b="0">
                <a:latin typeface="+mn-lt"/>
              </a:defRPr>
            </a:lvl3pPr>
            <a:lvl4pPr marL="968375" indent="-285750">
              <a:buFont typeface="Arial" pitchFamily="34" charset="0"/>
              <a:buChar char="•"/>
              <a:defRPr/>
            </a:lvl4pPr>
            <a:lvl5pPr marL="965200" indent="-285750">
              <a:buFont typeface="Arial" pitchFamily="34" charset="0"/>
              <a:buChar char="•"/>
              <a:defRPr/>
            </a:lvl5pPr>
          </a:lstStyle>
          <a:p>
            <a:pPr lvl="0"/>
            <a:r>
              <a:rPr lang="en-US" dirty="0" smtClean="0"/>
              <a:t>First level</a:t>
            </a:r>
          </a:p>
          <a:p>
            <a:pPr lvl="1"/>
            <a:r>
              <a:rPr lang="en-US" dirty="0" smtClean="0"/>
              <a:t>Second level</a:t>
            </a:r>
          </a:p>
          <a:p>
            <a:pPr lvl="2"/>
            <a:r>
              <a:rPr lang="en-US" dirty="0" smtClean="0"/>
              <a:t>Third level</a:t>
            </a: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Slide Title</a:t>
            </a:r>
            <a:endParaRPr lang="en-US" dirty="0"/>
          </a:p>
        </p:txBody>
      </p:sp>
      <p:sp>
        <p:nvSpPr>
          <p:cNvPr id="6" name="Table Placeholder 5"/>
          <p:cNvSpPr>
            <a:spLocks noGrp="1"/>
          </p:cNvSpPr>
          <p:nvPr>
            <p:ph type="tbl" sz="quarter" idx="11"/>
          </p:nvPr>
        </p:nvSpPr>
        <p:spPr>
          <a:xfrm>
            <a:off x="457200" y="1600200"/>
            <a:ext cx="8229600" cy="4953000"/>
          </a:xfrm>
        </p:spPr>
        <p:txBody>
          <a:bodyPr/>
          <a:lstStyle/>
          <a:p>
            <a:r>
              <a:rPr lang="en-US" smtClean="0"/>
              <a:t>Click icon to add table</a:t>
            </a:r>
            <a:endParaRPr 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Slide Title</a:t>
            </a:r>
            <a:endParaRPr lang="en-US" dirty="0"/>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emo Layout">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3">
            <a:extLst>
              <a:ext uri="{28A0092B-C50C-407E-A947-70E740481C1C}">
                <a14:useLocalDpi xmlns:a14="http://schemas.microsoft.com/office/drawing/2010/main" val="0"/>
              </a:ext>
            </a:extLst>
          </a:blip>
          <a:srcRect b="9180"/>
          <a:stretch/>
        </p:blipFill>
        <p:spPr>
          <a:xfrm>
            <a:off x="0" y="-1"/>
            <a:ext cx="9144000" cy="6858001"/>
          </a:xfrm>
          <a:prstGeom prst="rect">
            <a:avLst/>
          </a:prstGeom>
        </p:spPr>
      </p:pic>
      <p:grpSp>
        <p:nvGrpSpPr>
          <p:cNvPr id="12" name="Group 11"/>
          <p:cNvGrpSpPr/>
          <p:nvPr userDrawn="1"/>
        </p:nvGrpSpPr>
        <p:grpSpPr bwMode="invGray">
          <a:xfrm>
            <a:off x="7162800" y="457200"/>
            <a:ext cx="2133600" cy="685800"/>
            <a:chOff x="7162800" y="1600200"/>
            <a:chExt cx="2133600" cy="685800"/>
          </a:xfrm>
        </p:grpSpPr>
        <p:sp>
          <p:nvSpPr>
            <p:cNvPr id="8" name="Rounded Rectangle 7"/>
            <p:cNvSpPr/>
            <p:nvPr userDrawn="1"/>
          </p:nvSpPr>
          <p:spPr bwMode="invGray">
            <a:xfrm>
              <a:off x="7162800" y="1600200"/>
              <a:ext cx="21336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userDrawn="1"/>
          </p:nvSpPr>
          <p:spPr bwMode="invGray">
            <a:xfrm>
              <a:off x="7467600" y="1676400"/>
              <a:ext cx="1447800" cy="584775"/>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32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DEMO</a:t>
              </a:r>
              <a:endParaRPr lang="en-US" sz="32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grpSp>
      <p:sp>
        <p:nvSpPr>
          <p:cNvPr id="10" name="Rounded Rectangle 9"/>
          <p:cNvSpPr/>
          <p:nvPr userDrawn="1"/>
        </p:nvSpPr>
        <p:spPr bwMode="invGray">
          <a:xfrm>
            <a:off x="-152400" y="4495800"/>
            <a:ext cx="67818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p:cNvSpPr>
            <a:spLocks noGrp="1"/>
          </p:cNvSpPr>
          <p:nvPr>
            <p:ph type="title" hasCustomPrompt="1"/>
          </p:nvPr>
        </p:nvSpPr>
        <p:spPr bwMode="invGray">
          <a:xfrm>
            <a:off x="152400" y="4572000"/>
            <a:ext cx="6324600" cy="990600"/>
          </a:xfrm>
        </p:spPr>
        <p:txBody>
          <a:bodyPr/>
          <a:lstStyle>
            <a:lvl1pPr>
              <a:defRPr b="1">
                <a:latin typeface="+mn-lt"/>
              </a:defRPr>
            </a:lvl1pPr>
          </a:lstStyle>
          <a:p>
            <a:r>
              <a:rPr lang="en-US" dirty="0" smtClean="0"/>
              <a:t>Demo Title</a:t>
            </a:r>
            <a:endParaRPr lang="en-US" dirty="0"/>
          </a:p>
        </p:txBody>
      </p:sp>
    </p:spTree>
    <p:extLst>
      <p:ext uri="{BB962C8B-B14F-4D97-AF65-F5344CB8AC3E}">
        <p14:creationId xmlns:p14="http://schemas.microsoft.com/office/powerpoint/2010/main" val="2389887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10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0-#ppt_w/2"/>
                                          </p:val>
                                        </p:tav>
                                        <p:tav tm="100000">
                                          <p:val>
                                            <p:strVal val="#ppt_x"/>
                                          </p:val>
                                        </p:tav>
                                      </p:tavLst>
                                    </p:anim>
                                    <p:anim calcmode="lin" valueType="num">
                                      <p:cBhvr additive="base">
                                        <p:cTn id="8" dur="10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100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1000" fill="hold"/>
                                        <p:tgtEl>
                                          <p:spTgt spid="11"/>
                                        </p:tgtEl>
                                        <p:attrNameLst>
                                          <p:attrName>ppt_x</p:attrName>
                                        </p:attrNameLst>
                                      </p:cBhvr>
                                      <p:tavLst>
                                        <p:tav tm="0">
                                          <p:val>
                                            <p:strVal val="0-#ppt_w/2"/>
                                          </p:val>
                                        </p:tav>
                                        <p:tav tm="100000">
                                          <p:val>
                                            <p:strVal val="#ppt_x"/>
                                          </p:val>
                                        </p:tav>
                                      </p:tavLst>
                                    </p:anim>
                                    <p:anim calcmode="lin" valueType="num">
                                      <p:cBhvr additive="base">
                                        <p:cTn id="12" dur="10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gi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black">
          <a:xfrm>
            <a:off x="0" y="0"/>
            <a:ext cx="9144000" cy="990600"/>
          </a:xfrm>
          <a:prstGeom prst="rect">
            <a:avLst/>
          </a:prstGeom>
          <a:solidFill>
            <a:schemeClr val="tx1"/>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white">
          <a:xfrm>
            <a:off x="152400" y="76200"/>
            <a:ext cx="8610600" cy="838200"/>
          </a:xfrm>
          <a:prstGeom prst="rect">
            <a:avLst/>
          </a:prstGeom>
        </p:spPr>
        <p:txBody>
          <a:bodyPr vert="horz" lIns="91440" tIns="45720" rIns="91440" bIns="45720" rtlCol="0" anchor="ctr">
            <a:noAutofit/>
          </a:bodyPr>
          <a:lstStyle/>
          <a:p>
            <a:r>
              <a:rPr lang="en-US" dirty="0" smtClean="0"/>
              <a:t>Slide Title</a:t>
            </a:r>
            <a:endParaRPr lang="en-US" dirty="0"/>
          </a:p>
        </p:txBody>
      </p:sp>
      <p:sp>
        <p:nvSpPr>
          <p:cNvPr id="3" name="Text Placeholder 2"/>
          <p:cNvSpPr>
            <a:spLocks noGrp="1"/>
          </p:cNvSpPr>
          <p:nvPr>
            <p:ph type="body" idx="1"/>
          </p:nvPr>
        </p:nvSpPr>
        <p:spPr>
          <a:xfrm>
            <a:off x="381000" y="1447800"/>
            <a:ext cx="8382000" cy="5181600"/>
          </a:xfrm>
          <a:prstGeom prst="rect">
            <a:avLst/>
          </a:prstGeom>
        </p:spPr>
        <p:txBody>
          <a:bodyPr vert="horz" lIns="91440" tIns="45720" rIns="91440" bIns="45720" rtlCol="0">
            <a:normAutofit/>
          </a:bodyPr>
          <a:lstStyle/>
          <a:p>
            <a:pPr lvl="0"/>
            <a:r>
              <a:rPr lang="en-US" dirty="0" smtClean="0"/>
              <a:t>First level</a:t>
            </a:r>
          </a:p>
          <a:p>
            <a:pPr lvl="1"/>
            <a:r>
              <a:rPr lang="en-US" dirty="0" smtClean="0"/>
              <a:t>Second level</a:t>
            </a:r>
          </a:p>
          <a:p>
            <a:pPr lvl="2"/>
            <a:r>
              <a:rPr lang="en-US" dirty="0" smtClean="0"/>
              <a:t>Third level</a:t>
            </a:r>
          </a:p>
        </p:txBody>
      </p:sp>
      <p:sp>
        <p:nvSpPr>
          <p:cNvPr id="13" name="Rectangle 12"/>
          <p:cNvSpPr/>
          <p:nvPr/>
        </p:nvSpPr>
        <p:spPr bwMode="hidden">
          <a:xfrm>
            <a:off x="0" y="990600"/>
            <a:ext cx="9144000" cy="45719"/>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Rectangle 13"/>
          <p:cNvSpPr/>
          <p:nvPr/>
        </p:nvSpPr>
        <p:spPr bwMode="hidden">
          <a:xfrm>
            <a:off x="0" y="6812280"/>
            <a:ext cx="9144000" cy="4572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Rectangle 14"/>
          <p:cNvSpPr/>
          <p:nvPr/>
        </p:nvSpPr>
        <p:spPr bwMode="hidden">
          <a:xfrm>
            <a:off x="9098281"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p:cNvSpPr/>
          <p:nvPr/>
        </p:nvSpPr>
        <p:spPr bwMode="hidden">
          <a:xfrm>
            <a:off x="0"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2" name="Group 11"/>
          <p:cNvGrpSpPr/>
          <p:nvPr/>
        </p:nvGrpSpPr>
        <p:grpSpPr>
          <a:xfrm>
            <a:off x="8615362" y="6379369"/>
            <a:ext cx="353784" cy="328514"/>
            <a:chOff x="8615362" y="6379369"/>
            <a:chExt cx="353784" cy="328514"/>
          </a:xfrm>
        </p:grpSpPr>
        <p:pic>
          <p:nvPicPr>
            <p:cNvPr id="17" name="Picture 16" descr="CPT_Arrows_Trans.gif"/>
            <p:cNvPicPr>
              <a:picLocks noChangeAspect="1"/>
            </p:cNvPicPr>
            <p:nvPr/>
          </p:nvPicPr>
          <p:blipFill>
            <a:blip r:embed="rId7" cstate="print"/>
            <a:stretch>
              <a:fillRect/>
            </a:stretch>
          </p:blipFill>
          <p:spPr>
            <a:xfrm>
              <a:off x="8658627" y="6397618"/>
              <a:ext cx="291352" cy="287450"/>
            </a:xfrm>
            <a:prstGeom prst="rect">
              <a:avLst/>
            </a:prstGeom>
            <a:ln w="38100" cap="sq">
              <a:noFill/>
              <a:prstDash val="solid"/>
              <a:miter lim="800000"/>
            </a:ln>
            <a:effectLst/>
            <a:scene3d>
              <a:camera prst="perspectiveFront"/>
              <a:lightRig rig="threePt" dir="t"/>
            </a:scene3d>
          </p:spPr>
        </p:pic>
        <p:sp>
          <p:nvSpPr>
            <p:cNvPr id="19" name="Rectangle 18"/>
            <p:cNvSpPr/>
            <p:nvPr userDrawn="1"/>
          </p:nvSpPr>
          <p:spPr bwMode="hidden">
            <a:xfrm>
              <a:off x="8615362" y="6379369"/>
              <a:ext cx="353784" cy="328514"/>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8" r:id="rId4"/>
    <p:sldLayoutId id="2147483659" r:id="rId5"/>
  </p:sldLayoutIdLst>
  <p:timing>
    <p:tnLst>
      <p:par>
        <p:cTn id="1" dur="indefinite" restart="never" nodeType="tmRoot"/>
      </p:par>
    </p:tnLst>
  </p:timing>
  <p:hf sldNum="0" hdr="0" ftr="0" dt="0"/>
  <p:txStyles>
    <p:titleStyle>
      <a:lvl1pPr algn="l" defTabSz="914400" rtl="0" eaLnBrk="1" latinLnBrk="0" hangingPunct="1">
        <a:spcBef>
          <a:spcPct val="0"/>
        </a:spcBef>
        <a:buNone/>
        <a:defRPr sz="2800" kern="1200">
          <a:solidFill>
            <a:schemeClr val="bg1"/>
          </a:solidFill>
          <a:latin typeface="+mj-lt"/>
          <a:ea typeface="+mj-ea"/>
          <a:cs typeface="+mj-cs"/>
        </a:defRPr>
      </a:lvl1pPr>
    </p:titleStyle>
    <p:bodyStyle>
      <a:lvl1pPr marL="347663" indent="-347663" algn="l" defTabSz="914400" rtl="0" eaLnBrk="1" latinLnBrk="0" hangingPunct="1">
        <a:spcBef>
          <a:spcPct val="20000"/>
        </a:spcBef>
        <a:buClr>
          <a:schemeClr val="tx2"/>
        </a:buClr>
        <a:buSzPct val="100000"/>
        <a:buFont typeface="Wingdings" pitchFamily="2" charset="2"/>
        <a:buChar char="§"/>
        <a:defRPr sz="2800" kern="1200">
          <a:solidFill>
            <a:schemeClr val="tx1"/>
          </a:solidFill>
          <a:latin typeface="Arial" pitchFamily="34" charset="0"/>
          <a:ea typeface="+mn-ea"/>
          <a:cs typeface="Arial" pitchFamily="34" charset="0"/>
        </a:defRPr>
      </a:lvl1pPr>
      <a:lvl2pPr marL="682625" indent="-334963" algn="l" defTabSz="914400" rtl="0" eaLnBrk="1" latinLnBrk="0" hangingPunct="1">
        <a:spcBef>
          <a:spcPct val="20000"/>
        </a:spcBef>
        <a:buClr>
          <a:schemeClr val="accent6"/>
        </a:buClr>
        <a:buFont typeface="Arial" pitchFamily="34" charset="0"/>
        <a:buChar char="•"/>
        <a:defRPr sz="2400" kern="1200">
          <a:solidFill>
            <a:schemeClr val="tx1"/>
          </a:solidFill>
          <a:latin typeface="Arial" pitchFamily="34" charset="0"/>
          <a:ea typeface="+mn-ea"/>
          <a:cs typeface="Arial" pitchFamily="34" charset="0"/>
        </a:defRPr>
      </a:lvl2pPr>
      <a:lvl3pPr marL="1022350" indent="-342900" algn="l" defTabSz="914400" rtl="0" eaLnBrk="1" latinLnBrk="0" hangingPunct="1">
        <a:spcBef>
          <a:spcPct val="20000"/>
        </a:spcBef>
        <a:buFont typeface="Arial" pitchFamily="34" charset="0"/>
        <a:buChar char="•"/>
        <a:defRPr sz="2000" b="1" kern="1200">
          <a:solidFill>
            <a:schemeClr val="tx1"/>
          </a:solidFill>
          <a:latin typeface="Lucida Console" pitchFamily="49" charset="0"/>
          <a:ea typeface="+mn-ea"/>
          <a:cs typeface="+mn-cs"/>
        </a:defRPr>
      </a:lvl3pPr>
      <a:lvl4pPr marL="682625" indent="0" algn="l" defTabSz="914400" rtl="0" eaLnBrk="1" latinLnBrk="0" hangingPunct="1">
        <a:spcBef>
          <a:spcPct val="20000"/>
        </a:spcBef>
        <a:buFontTx/>
        <a:buNone/>
        <a:defRPr sz="1800" b="1" kern="1200">
          <a:solidFill>
            <a:schemeClr val="accent1">
              <a:lumMod val="75000"/>
            </a:schemeClr>
          </a:solidFill>
          <a:latin typeface="Lucida Console" pitchFamily="49" charset="0"/>
          <a:ea typeface="+mn-ea"/>
          <a:cs typeface="+mn-cs"/>
        </a:defRPr>
      </a:lvl4pPr>
      <a:lvl5pPr marL="679450" indent="3175" algn="l" defTabSz="914400" rtl="0" eaLnBrk="1" latinLnBrk="0" hangingPunct="1">
        <a:spcBef>
          <a:spcPct val="20000"/>
        </a:spcBef>
        <a:buFontTx/>
        <a:buNone/>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spcBef>
                <a:spcPts val="0"/>
              </a:spcBef>
              <a:defRPr/>
            </a:pPr>
            <a:r>
              <a:rPr lang="en-US" dirty="0"/>
              <a:t>Configuring Security </a:t>
            </a:r>
            <a:r>
              <a:rPr lang="en-US" dirty="0" smtClean="0"/>
              <a:t>and Authentication</a:t>
            </a:r>
            <a:endParaRPr lang="en-US" dirty="0"/>
          </a:p>
        </p:txBody>
      </p:sp>
      <p:sp>
        <p:nvSpPr>
          <p:cNvPr id="5" name="Text Placeholder 4"/>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5308274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Claims-based Authentication</a:t>
            </a:r>
            <a:br>
              <a:rPr lang="en-US" dirty="0" smtClean="0"/>
            </a:br>
            <a:r>
              <a:rPr lang="en-US" sz="1600" dirty="0" smtClean="0"/>
              <a:t>introduced in SharePoint 2010</a:t>
            </a:r>
            <a:endParaRPr lang="en-US" sz="1600" dirty="0"/>
          </a:p>
        </p:txBody>
      </p:sp>
      <p:sp>
        <p:nvSpPr>
          <p:cNvPr id="3" name="Content Placeholder 2"/>
          <p:cNvSpPr>
            <a:spLocks noGrp="1"/>
          </p:cNvSpPr>
          <p:nvPr>
            <p:ph idx="1"/>
          </p:nvPr>
        </p:nvSpPr>
        <p:spPr/>
        <p:txBody>
          <a:bodyPr>
            <a:normAutofit/>
          </a:bodyPr>
          <a:lstStyle/>
          <a:p>
            <a:r>
              <a:rPr lang="en-US" sz="2400" dirty="0" smtClean="0"/>
              <a:t>Based on emerging WS-* security standards</a:t>
            </a:r>
          </a:p>
          <a:p>
            <a:pPr lvl="1"/>
            <a:r>
              <a:rPr lang="en-US" sz="2000" dirty="0" smtClean="0"/>
              <a:t>Designed to decouple authorities from relying parties</a:t>
            </a:r>
          </a:p>
          <a:p>
            <a:pPr lvl="1"/>
            <a:r>
              <a:rPr lang="en-US" sz="2000" dirty="0" smtClean="0"/>
              <a:t>Authority provides security token service (STS)</a:t>
            </a:r>
          </a:p>
          <a:p>
            <a:pPr lvl="1"/>
            <a:r>
              <a:rPr lang="en-US" sz="2000" dirty="0" smtClean="0"/>
              <a:t>STS creates and signs SAML-based security tokens</a:t>
            </a:r>
            <a:br>
              <a:rPr lang="en-US" sz="2000" dirty="0" smtClean="0"/>
            </a:br>
            <a:r>
              <a:rPr lang="en-US" sz="1600" i="1" dirty="0" smtClean="0"/>
              <a:t>SAML = Security Assertion Markup Language</a:t>
            </a:r>
          </a:p>
          <a:p>
            <a:pPr lvl="1"/>
            <a:r>
              <a:rPr lang="en-US" sz="2000" dirty="0" smtClean="0"/>
              <a:t>SAML token used to establish </a:t>
            </a:r>
            <a:r>
              <a:rPr lang="en-US" sz="2000" dirty="0"/>
              <a:t>c</a:t>
            </a:r>
            <a:r>
              <a:rPr lang="en-US" sz="2000" dirty="0" smtClean="0"/>
              <a:t>laims-based identity</a:t>
            </a:r>
            <a:r>
              <a:rPr lang="en-US" sz="2000" dirty="0"/>
              <a:t/>
            </a:r>
            <a:br>
              <a:rPr lang="en-US" sz="2000" dirty="0"/>
            </a:br>
            <a:endParaRPr lang="en-US" sz="2000" dirty="0"/>
          </a:p>
        </p:txBody>
      </p:sp>
      <p:pic>
        <p:nvPicPr>
          <p:cNvPr id="2054"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43000" y="3770126"/>
            <a:ext cx="6553200" cy="29354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690263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Claims Authentication vs. Classic Authentication</a:t>
            </a:r>
            <a:endParaRPr lang="en-US" sz="2400" dirty="0"/>
          </a:p>
        </p:txBody>
      </p:sp>
      <p:sp>
        <p:nvSpPr>
          <p:cNvPr id="3" name="Content Placeholder 2"/>
          <p:cNvSpPr>
            <a:spLocks noGrp="1"/>
          </p:cNvSpPr>
          <p:nvPr>
            <p:ph idx="1"/>
          </p:nvPr>
        </p:nvSpPr>
        <p:spPr/>
        <p:txBody>
          <a:bodyPr>
            <a:normAutofit/>
          </a:bodyPr>
          <a:lstStyle/>
          <a:p>
            <a:r>
              <a:rPr lang="en-US" sz="2400" dirty="0" smtClean="0"/>
              <a:t>What's the same between these two modes?</a:t>
            </a:r>
          </a:p>
          <a:p>
            <a:pPr lvl="1"/>
            <a:r>
              <a:rPr lang="en-US" sz="2000" dirty="0" smtClean="0"/>
              <a:t>Both support for Windows </a:t>
            </a:r>
            <a:r>
              <a:rPr lang="en-US" sz="2000" dirty="0" err="1" smtClean="0"/>
              <a:t>auth</a:t>
            </a:r>
            <a:r>
              <a:rPr lang="en-US" sz="2000" dirty="0" smtClean="0"/>
              <a:t> using NTLM, Kerberos or Basic</a:t>
            </a:r>
          </a:p>
          <a:p>
            <a:pPr lvl="1"/>
            <a:r>
              <a:rPr lang="en-US" sz="2000" dirty="0" smtClean="0"/>
              <a:t>Both support SSL and Anonymous Access</a:t>
            </a:r>
          </a:p>
          <a:p>
            <a:r>
              <a:rPr lang="en-US" sz="2400" dirty="0" smtClean="0"/>
              <a:t>What is different?</a:t>
            </a:r>
          </a:p>
          <a:p>
            <a:pPr lvl="1"/>
            <a:r>
              <a:rPr lang="en-US" sz="2000" dirty="0" smtClean="0"/>
              <a:t>Classic mode relies on cached Windows security tokens </a:t>
            </a:r>
          </a:p>
          <a:p>
            <a:pPr lvl="1"/>
            <a:r>
              <a:rPr lang="en-US" sz="2000" dirty="0" smtClean="0"/>
              <a:t>Classic </a:t>
            </a:r>
            <a:r>
              <a:rPr lang="en-US" sz="2000" dirty="0"/>
              <a:t>Mode </a:t>
            </a:r>
            <a:r>
              <a:rPr lang="en-US" sz="2000" dirty="0" smtClean="0"/>
              <a:t>only supports Windows authentication</a:t>
            </a:r>
          </a:p>
          <a:p>
            <a:pPr lvl="1"/>
            <a:r>
              <a:rPr lang="en-US" sz="2000" dirty="0"/>
              <a:t>Claims Mode relies on cached SAML tokens</a:t>
            </a:r>
          </a:p>
          <a:p>
            <a:pPr lvl="1"/>
            <a:r>
              <a:rPr lang="en-US" sz="2000" dirty="0" smtClean="0"/>
              <a:t>Claims mode supports all available types of authentication</a:t>
            </a:r>
            <a:endParaRPr lang="en-US" sz="2000" dirty="0"/>
          </a:p>
        </p:txBody>
      </p:sp>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200" y="4724400"/>
            <a:ext cx="8310563" cy="18249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43083440"/>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Forms-Based Authentication (FBA)</a:t>
            </a:r>
            <a:endParaRPr lang="en-US" dirty="0"/>
          </a:p>
        </p:txBody>
      </p:sp>
      <p:sp>
        <p:nvSpPr>
          <p:cNvPr id="3" name="Content Placeholder 2"/>
          <p:cNvSpPr>
            <a:spLocks noGrp="1"/>
          </p:cNvSpPr>
          <p:nvPr>
            <p:ph idx="1"/>
          </p:nvPr>
        </p:nvSpPr>
        <p:spPr/>
        <p:txBody>
          <a:bodyPr>
            <a:normAutofit lnSpcReduction="10000"/>
          </a:bodyPr>
          <a:lstStyle/>
          <a:p>
            <a:r>
              <a:rPr lang="en-US" sz="2400" dirty="0" smtClean="0"/>
              <a:t>SharePoint 2007 Introduced Support for FBA</a:t>
            </a:r>
          </a:p>
          <a:p>
            <a:pPr lvl="1"/>
            <a:r>
              <a:rPr lang="en-US" sz="2000" dirty="0" smtClean="0"/>
              <a:t>Built on top of FBA support introduced in ASP.NET 2.0</a:t>
            </a:r>
          </a:p>
          <a:p>
            <a:pPr lvl="1"/>
            <a:r>
              <a:rPr lang="en-US" sz="2000" dirty="0" smtClean="0"/>
              <a:t>Based on pluggable authentication provider model</a:t>
            </a:r>
          </a:p>
          <a:p>
            <a:pPr lvl="1"/>
            <a:endParaRPr lang="en-US" sz="2000" dirty="0"/>
          </a:p>
          <a:p>
            <a:pPr lvl="1"/>
            <a:endParaRPr lang="en-US" sz="2000" dirty="0" smtClean="0"/>
          </a:p>
          <a:p>
            <a:pPr lvl="1"/>
            <a:endParaRPr lang="en-US" sz="2000" dirty="0"/>
          </a:p>
          <a:p>
            <a:pPr lvl="1"/>
            <a:endParaRPr lang="en-US" sz="2000" dirty="0" smtClean="0"/>
          </a:p>
          <a:p>
            <a:r>
              <a:rPr lang="en-US" sz="2400" dirty="0" smtClean="0"/>
              <a:t>FBA Benefits</a:t>
            </a:r>
          </a:p>
          <a:p>
            <a:pPr lvl="1"/>
            <a:r>
              <a:rPr lang="en-US" sz="2000" dirty="0" smtClean="0"/>
              <a:t>User accounts can created and managed in custom repository</a:t>
            </a:r>
          </a:p>
          <a:p>
            <a:pPr lvl="1"/>
            <a:r>
              <a:rPr lang="en-US" sz="2000" dirty="0" smtClean="0"/>
              <a:t>Authentication token passed via HTTP cookies</a:t>
            </a:r>
          </a:p>
          <a:p>
            <a:r>
              <a:rPr lang="en-US" sz="2400" dirty="0" smtClean="0"/>
              <a:t>FBA Drawbacks</a:t>
            </a:r>
          </a:p>
          <a:p>
            <a:pPr lvl="1"/>
            <a:r>
              <a:rPr lang="en-US" sz="2000" dirty="0" smtClean="0"/>
              <a:t>SharePoint provides no support for creating/managing FBA users</a:t>
            </a:r>
          </a:p>
          <a:p>
            <a:pPr lvl="1"/>
            <a:r>
              <a:rPr lang="en-US" sz="2000" dirty="0" smtClean="0"/>
              <a:t>FBA token not based on standard – cannot be used across apps</a:t>
            </a:r>
            <a:endParaRPr lang="en-US" sz="2000" dirty="0"/>
          </a:p>
        </p:txBody>
      </p:sp>
      <p:pic>
        <p:nvPicPr>
          <p:cNvPr id="307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19200" y="2573077"/>
            <a:ext cx="6019800" cy="13131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9038127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smtClean="0"/>
              <a:t>Application Pools and Service Accounts</a:t>
            </a:r>
          </a:p>
          <a:p>
            <a:pPr>
              <a:buFont typeface="Wingdings" panose="05000000000000000000" pitchFamily="2" charset="2"/>
              <a:buChar char="ü"/>
            </a:pPr>
            <a:r>
              <a:rPr lang="en-US" dirty="0" smtClean="0"/>
              <a:t>User </a:t>
            </a:r>
            <a:r>
              <a:rPr lang="en-US" dirty="0"/>
              <a:t>Authentication in SharePoint </a:t>
            </a:r>
            <a:r>
              <a:rPr lang="en-US" dirty="0" smtClean="0"/>
              <a:t>2013</a:t>
            </a:r>
          </a:p>
          <a:p>
            <a:pPr>
              <a:buFont typeface="Wingdings" panose="05000000000000000000" pitchFamily="2" charset="2"/>
              <a:buChar char="Ø"/>
            </a:pPr>
            <a:r>
              <a:rPr lang="en-US" dirty="0" smtClean="0"/>
              <a:t>Configuring Authentication Providers</a:t>
            </a:r>
          </a:p>
          <a:p>
            <a:r>
              <a:rPr lang="en-US" dirty="0"/>
              <a:t>Configuring Web </a:t>
            </a:r>
            <a:r>
              <a:rPr lang="en-US" dirty="0" smtClean="0"/>
              <a:t>Applications</a:t>
            </a:r>
          </a:p>
        </p:txBody>
      </p:sp>
    </p:spTree>
    <p:extLst>
      <p:ext uri="{BB962C8B-B14F-4D97-AF65-F5344CB8AC3E}">
        <p14:creationId xmlns:p14="http://schemas.microsoft.com/office/powerpoint/2010/main" val="22319062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Applications and User Authentication</a:t>
            </a:r>
            <a:endParaRPr lang="en-US" dirty="0"/>
          </a:p>
        </p:txBody>
      </p:sp>
      <p:sp>
        <p:nvSpPr>
          <p:cNvPr id="3" name="Content Placeholder 2"/>
          <p:cNvSpPr>
            <a:spLocks noGrp="1"/>
          </p:cNvSpPr>
          <p:nvPr>
            <p:ph idx="1"/>
          </p:nvPr>
        </p:nvSpPr>
        <p:spPr/>
        <p:txBody>
          <a:bodyPr>
            <a:normAutofit/>
          </a:bodyPr>
          <a:lstStyle/>
          <a:p>
            <a:r>
              <a:rPr lang="en-US" sz="2400" dirty="0" smtClean="0"/>
              <a:t>In SharePoint 2010, you selected the authentication mode </a:t>
            </a:r>
          </a:p>
          <a:p>
            <a:pPr lvl="1"/>
            <a:r>
              <a:rPr lang="en-US" sz="2000" dirty="0" smtClean="0"/>
              <a:t>Claims Based Authentication or Classic Mode Authentication</a:t>
            </a:r>
          </a:p>
          <a:p>
            <a:pPr lvl="1"/>
            <a:endParaRPr lang="en-US" sz="2000" dirty="0" smtClean="0"/>
          </a:p>
          <a:p>
            <a:pPr lvl="1"/>
            <a:endParaRPr lang="en-US" sz="2000" dirty="0" smtClean="0"/>
          </a:p>
          <a:p>
            <a:pPr lvl="1"/>
            <a:endParaRPr lang="en-US" sz="2000" dirty="0" smtClean="0"/>
          </a:p>
          <a:p>
            <a:pPr lvl="1"/>
            <a:endParaRPr lang="en-US" sz="2000" dirty="0" smtClean="0"/>
          </a:p>
          <a:p>
            <a:endParaRPr lang="en-US" sz="2400" dirty="0" smtClean="0"/>
          </a:p>
          <a:p>
            <a:r>
              <a:rPr lang="en-US" sz="2400" dirty="0" smtClean="0"/>
              <a:t>In SharePoint 2013, you are not given a choice</a:t>
            </a:r>
          </a:p>
          <a:p>
            <a:pPr lvl="1"/>
            <a:r>
              <a:rPr lang="en-US" sz="2000" dirty="0" smtClean="0"/>
              <a:t>Central Admin always selects claims-based mode</a:t>
            </a:r>
          </a:p>
          <a:p>
            <a:pPr lvl="1"/>
            <a:r>
              <a:rPr lang="en-US" sz="2000" dirty="0" smtClean="0"/>
              <a:t>Classic mode web apps can only be created using PowerShell</a:t>
            </a:r>
          </a:p>
          <a:p>
            <a:pPr lvl="1"/>
            <a:endParaRPr lang="en-US" sz="2000" dirty="0" smtClean="0"/>
          </a:p>
          <a:p>
            <a:pPr lvl="1"/>
            <a:endParaRPr lang="en-US" sz="2000" dirty="0" smtClean="0"/>
          </a:p>
          <a:p>
            <a:pPr lvl="1"/>
            <a:endParaRPr lang="en-US" sz="2000" dirty="0" smtClean="0"/>
          </a:p>
          <a:p>
            <a:pPr lvl="1"/>
            <a:endParaRPr lang="en-US" sz="2000" dirty="0" smtClean="0"/>
          </a:p>
          <a:p>
            <a:pPr lvl="1"/>
            <a:endParaRPr lang="en-US" sz="2000" dirty="0"/>
          </a:p>
        </p:txBody>
      </p:sp>
      <p:pic>
        <p:nvPicPr>
          <p:cNvPr id="614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19200" y="2438400"/>
            <a:ext cx="4953000" cy="144741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6842788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Integrated Windows Authentication</a:t>
            </a:r>
            <a:endParaRPr lang="en-US" dirty="0"/>
          </a:p>
        </p:txBody>
      </p:sp>
      <p:sp>
        <p:nvSpPr>
          <p:cNvPr id="3" name="Content Placeholder 2"/>
          <p:cNvSpPr>
            <a:spLocks noGrp="1"/>
          </p:cNvSpPr>
          <p:nvPr>
            <p:ph idx="1"/>
          </p:nvPr>
        </p:nvSpPr>
        <p:spPr/>
        <p:txBody>
          <a:bodyPr/>
          <a:lstStyle/>
          <a:p>
            <a:r>
              <a:rPr lang="en-US" dirty="0" smtClean="0"/>
              <a:t>Benefits</a:t>
            </a:r>
          </a:p>
          <a:p>
            <a:pPr lvl="1"/>
            <a:r>
              <a:rPr lang="en-US" dirty="0" smtClean="0"/>
              <a:t>Works well inside LAN</a:t>
            </a:r>
          </a:p>
          <a:p>
            <a:pPr lvl="1"/>
            <a:endParaRPr lang="en-US" dirty="0"/>
          </a:p>
          <a:p>
            <a:r>
              <a:rPr lang="en-US" dirty="0" smtClean="0"/>
              <a:t>Drawbacks</a:t>
            </a:r>
          </a:p>
          <a:p>
            <a:pPr lvl="1"/>
            <a:r>
              <a:rPr lang="en-US" dirty="0" smtClean="0"/>
              <a:t>Can only be used reliably for users inside LAN</a:t>
            </a:r>
          </a:p>
          <a:p>
            <a:pPr lvl="1"/>
            <a:r>
              <a:rPr lang="en-US" dirty="0" smtClean="0"/>
              <a:t>Doesn't work through firewalls for Internet users </a:t>
            </a:r>
          </a:p>
          <a:p>
            <a:pPr lvl="1"/>
            <a:endParaRPr lang="en-US" dirty="0"/>
          </a:p>
          <a:p>
            <a:r>
              <a:rPr lang="en-US" dirty="0"/>
              <a:t>Choices for Integrated Windows Authentication</a:t>
            </a:r>
          </a:p>
          <a:p>
            <a:pPr lvl="1"/>
            <a:r>
              <a:rPr lang="en-US" dirty="0"/>
              <a:t>Negotiate (Kerberos)</a:t>
            </a:r>
          </a:p>
          <a:p>
            <a:pPr lvl="1"/>
            <a:r>
              <a:rPr lang="en-US" dirty="0" smtClean="0"/>
              <a:t>NTLM</a:t>
            </a:r>
            <a:endParaRPr lang="en-US" dirty="0"/>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07522" y="5410200"/>
            <a:ext cx="2883878" cy="914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103429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NTLM versus Kerberos</a:t>
            </a:r>
            <a:endParaRPr lang="en-US" dirty="0"/>
          </a:p>
        </p:txBody>
      </p:sp>
      <p:sp>
        <p:nvSpPr>
          <p:cNvPr id="3" name="Content Placeholder 2"/>
          <p:cNvSpPr>
            <a:spLocks noGrp="1"/>
          </p:cNvSpPr>
          <p:nvPr>
            <p:ph idx="1"/>
          </p:nvPr>
        </p:nvSpPr>
        <p:spPr/>
        <p:txBody>
          <a:bodyPr/>
          <a:lstStyle/>
          <a:p>
            <a:r>
              <a:rPr lang="en-US" dirty="0" smtClean="0"/>
              <a:t>NTLM</a:t>
            </a:r>
          </a:p>
          <a:p>
            <a:pPr lvl="1"/>
            <a:r>
              <a:rPr lang="en-US" dirty="0" smtClean="0"/>
              <a:t>Easier to set up</a:t>
            </a:r>
          </a:p>
          <a:p>
            <a:pPr lvl="1"/>
            <a:r>
              <a:rPr lang="en-US" dirty="0" smtClean="0"/>
              <a:t>Does not support delegation of credentials</a:t>
            </a:r>
          </a:p>
          <a:p>
            <a:pPr lvl="1"/>
            <a:endParaRPr lang="en-US" dirty="0" smtClean="0"/>
          </a:p>
          <a:p>
            <a:r>
              <a:rPr lang="en-US" dirty="0" smtClean="0"/>
              <a:t>Kerberos</a:t>
            </a:r>
          </a:p>
          <a:p>
            <a:pPr lvl="1"/>
            <a:r>
              <a:rPr lang="en-US" dirty="0" smtClean="0"/>
              <a:t>Requires extra set up work</a:t>
            </a:r>
          </a:p>
          <a:p>
            <a:pPr lvl="1"/>
            <a:r>
              <a:rPr lang="en-US" dirty="0" smtClean="0"/>
              <a:t>Reduces traffic from Web server to domain controller</a:t>
            </a:r>
          </a:p>
          <a:p>
            <a:pPr lvl="1"/>
            <a:r>
              <a:rPr lang="en-US" dirty="0" smtClean="0"/>
              <a:t>Can be configured to support delegation of credentials</a:t>
            </a:r>
          </a:p>
        </p:txBody>
      </p:sp>
      <p:pic>
        <p:nvPicPr>
          <p:cNvPr id="5" name="Picture 4"/>
          <p:cNvPicPr>
            <a:picLocks noChangeAspect="1"/>
          </p:cNvPicPr>
          <p:nvPr/>
        </p:nvPicPr>
        <p:blipFill>
          <a:blip r:embed="rId3"/>
          <a:stretch>
            <a:fillRect/>
          </a:stretch>
        </p:blipFill>
        <p:spPr>
          <a:xfrm>
            <a:off x="5124450" y="1181100"/>
            <a:ext cx="3790950" cy="1028700"/>
          </a:xfrm>
          <a:prstGeom prst="rect">
            <a:avLst/>
          </a:prstGeom>
          <a:ln>
            <a:solidFill>
              <a:schemeClr val="bg1">
                <a:lumMod val="65000"/>
              </a:schemeClr>
            </a:solidFill>
          </a:ln>
        </p:spPr>
      </p:pic>
    </p:spTree>
    <p:extLst>
      <p:ext uri="{BB962C8B-B14F-4D97-AF65-F5344CB8AC3E}">
        <p14:creationId xmlns:p14="http://schemas.microsoft.com/office/powerpoint/2010/main" val="107352113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Up Kerberos</a:t>
            </a:r>
            <a:endParaRPr lang="en-US" dirty="0"/>
          </a:p>
        </p:txBody>
      </p:sp>
      <p:sp>
        <p:nvSpPr>
          <p:cNvPr id="3" name="Content Placeholder 2"/>
          <p:cNvSpPr>
            <a:spLocks noGrp="1"/>
          </p:cNvSpPr>
          <p:nvPr>
            <p:ph idx="1"/>
          </p:nvPr>
        </p:nvSpPr>
        <p:spPr/>
        <p:txBody>
          <a:bodyPr/>
          <a:lstStyle/>
          <a:p>
            <a:r>
              <a:rPr lang="en-US" dirty="0" smtClean="0"/>
              <a:t>Make sure all server clocks are synced</a:t>
            </a:r>
          </a:p>
          <a:p>
            <a:pPr lvl="1"/>
            <a:r>
              <a:rPr lang="en-US" dirty="0" smtClean="0"/>
              <a:t>Authentication breaks if clocks &gt; 5 minutes apart</a:t>
            </a:r>
          </a:p>
          <a:p>
            <a:pPr lvl="1"/>
            <a:endParaRPr lang="en-US" dirty="0"/>
          </a:p>
          <a:p>
            <a:pPr lvl="1"/>
            <a:endParaRPr lang="en-US" dirty="0" smtClean="0"/>
          </a:p>
          <a:p>
            <a:r>
              <a:rPr lang="en-US" dirty="0" smtClean="0"/>
              <a:t>Requires configuration with SETSPN.EXE utility</a:t>
            </a:r>
          </a:p>
          <a:p>
            <a:pPr lvl="1"/>
            <a:r>
              <a:rPr lang="en-US" dirty="0" smtClean="0"/>
              <a:t>Registers service provider to support Kerberos ticketing</a:t>
            </a:r>
            <a:endParaRPr lang="en-US" dirty="0"/>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90600" y="4371597"/>
            <a:ext cx="7620000" cy="12672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5959704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new Web Application in Central Administration</a:t>
            </a:r>
            <a:endParaRPr lang="en-US" dirty="0"/>
          </a:p>
        </p:txBody>
      </p:sp>
    </p:spTree>
    <p:extLst>
      <p:ext uri="{BB962C8B-B14F-4D97-AF65-F5344CB8AC3E}">
        <p14:creationId xmlns:p14="http://schemas.microsoft.com/office/powerpoint/2010/main" val="19630588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Authentication</a:t>
            </a:r>
            <a:endParaRPr lang="en-US" dirty="0"/>
          </a:p>
        </p:txBody>
      </p:sp>
      <p:sp>
        <p:nvSpPr>
          <p:cNvPr id="3" name="Content Placeholder 2"/>
          <p:cNvSpPr>
            <a:spLocks noGrp="1"/>
          </p:cNvSpPr>
          <p:nvPr>
            <p:ph idx="1"/>
          </p:nvPr>
        </p:nvSpPr>
        <p:spPr/>
        <p:txBody>
          <a:bodyPr/>
          <a:lstStyle/>
          <a:p>
            <a:r>
              <a:rPr lang="en-US" dirty="0" smtClean="0"/>
              <a:t>Basic Authentication used in legacy scenarios</a:t>
            </a:r>
          </a:p>
          <a:p>
            <a:pPr lvl="1"/>
            <a:r>
              <a:rPr lang="en-US" dirty="0" smtClean="0"/>
              <a:t>Provides Legacy Support for older browsers</a:t>
            </a:r>
          </a:p>
          <a:p>
            <a:pPr lvl="1"/>
            <a:r>
              <a:rPr lang="en-US" dirty="0" smtClean="0"/>
              <a:t>Can be used in Classic Mode or Claims Mode</a:t>
            </a:r>
          </a:p>
          <a:p>
            <a:pPr lvl="1"/>
            <a:endParaRPr lang="en-US" dirty="0" smtClean="0"/>
          </a:p>
          <a:p>
            <a:pPr lvl="1"/>
            <a:endParaRPr lang="en-US" dirty="0"/>
          </a:p>
          <a:p>
            <a:pPr lvl="1"/>
            <a:endParaRPr lang="en-US" dirty="0" smtClean="0"/>
          </a:p>
          <a:p>
            <a:pPr lvl="1"/>
            <a:endParaRPr lang="en-US" dirty="0"/>
          </a:p>
          <a:p>
            <a:pPr lvl="1"/>
            <a:r>
              <a:rPr lang="en-US" dirty="0" smtClean="0"/>
              <a:t>User name &amp; password sent to Web server in clear text</a:t>
            </a:r>
          </a:p>
          <a:p>
            <a:pPr lvl="1"/>
            <a:r>
              <a:rPr lang="en-US" dirty="0" smtClean="0"/>
              <a:t>SSL used to encrypt </a:t>
            </a:r>
            <a:r>
              <a:rPr lang="en-US" dirty="0"/>
              <a:t>u</a:t>
            </a:r>
            <a:r>
              <a:rPr lang="en-US" dirty="0" smtClean="0"/>
              <a:t>ser </a:t>
            </a:r>
            <a:r>
              <a:rPr lang="en-US" dirty="0"/>
              <a:t>name &amp; </a:t>
            </a:r>
            <a:r>
              <a:rPr lang="en-US" dirty="0" smtClean="0"/>
              <a:t>password as they pass over the Internet</a:t>
            </a:r>
          </a:p>
          <a:p>
            <a:pPr lvl="1"/>
            <a:endParaRPr lang="en-US" dirty="0" smtClean="0"/>
          </a:p>
          <a:p>
            <a:pPr lvl="1"/>
            <a:endParaRPr lang="en-US" dirty="0" smtClean="0"/>
          </a:p>
          <a:p>
            <a:pPr lvl="1"/>
            <a:endParaRPr lang="en-US" dirty="0"/>
          </a:p>
        </p:txBody>
      </p:sp>
      <p:pic>
        <p:nvPicPr>
          <p:cNvPr id="2055" name="Picture 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19200" y="2971800"/>
            <a:ext cx="6705600" cy="148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097940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r>
              <a:rPr lang="en-US" dirty="0" smtClean="0"/>
              <a:t>Application Pools and Service Accounts</a:t>
            </a:r>
          </a:p>
          <a:p>
            <a:r>
              <a:rPr lang="en-US" dirty="0" smtClean="0"/>
              <a:t>User </a:t>
            </a:r>
            <a:r>
              <a:rPr lang="en-US" dirty="0"/>
              <a:t>Authentication in SharePoint </a:t>
            </a:r>
            <a:r>
              <a:rPr lang="en-US" dirty="0" smtClean="0"/>
              <a:t>2013</a:t>
            </a:r>
          </a:p>
          <a:p>
            <a:r>
              <a:rPr lang="en-US" dirty="0" smtClean="0"/>
              <a:t>Configuring Authentication Providers</a:t>
            </a:r>
          </a:p>
          <a:p>
            <a:r>
              <a:rPr lang="en-US" dirty="0"/>
              <a:t>Configuring Web </a:t>
            </a:r>
            <a:r>
              <a:rPr lang="en-US" dirty="0" smtClean="0"/>
              <a:t>Applications</a:t>
            </a:r>
          </a:p>
        </p:txBody>
      </p:sp>
    </p:spTree>
    <p:extLst>
      <p:ext uri="{BB962C8B-B14F-4D97-AF65-F5344CB8AC3E}">
        <p14:creationId xmlns:p14="http://schemas.microsoft.com/office/powerpoint/2010/main" val="145047135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Configuring FBA using a SQL Database</a:t>
            </a:r>
            <a:endParaRPr lang="en-US" dirty="0"/>
          </a:p>
        </p:txBody>
      </p:sp>
      <p:sp>
        <p:nvSpPr>
          <p:cNvPr id="3" name="Content Placeholder 2"/>
          <p:cNvSpPr>
            <a:spLocks noGrp="1"/>
          </p:cNvSpPr>
          <p:nvPr>
            <p:ph idx="1"/>
          </p:nvPr>
        </p:nvSpPr>
        <p:spPr/>
        <p:txBody>
          <a:bodyPr/>
          <a:lstStyle/>
          <a:p>
            <a:r>
              <a:rPr lang="en-US" dirty="0" smtClean="0"/>
              <a:t>Configuring FBA requires authentication provider</a:t>
            </a:r>
          </a:p>
          <a:p>
            <a:pPr lvl="1"/>
            <a:r>
              <a:rPr lang="en-US" dirty="0" err="1" smtClean="0"/>
              <a:t>AspNetSqlMembershipProvider</a:t>
            </a:r>
            <a:r>
              <a:rPr lang="en-US" dirty="0" smtClean="0"/>
              <a:t> included with ASP.NET</a:t>
            </a:r>
          </a:p>
          <a:p>
            <a:pPr lvl="1"/>
            <a:r>
              <a:rPr lang="en-US" dirty="0" smtClean="0"/>
              <a:t>Can be used to track members and roles in SQL Server</a:t>
            </a:r>
          </a:p>
          <a:p>
            <a:pPr lvl="1"/>
            <a:endParaRPr lang="en-US" dirty="0"/>
          </a:p>
          <a:p>
            <a:r>
              <a:rPr lang="en-US" dirty="0" smtClean="0"/>
              <a:t>Steps to make FBA work with an ASP.NET app</a:t>
            </a:r>
          </a:p>
          <a:p>
            <a:pPr lvl="1"/>
            <a:r>
              <a:rPr lang="en-US" dirty="0" smtClean="0"/>
              <a:t>Create FBA database </a:t>
            </a:r>
            <a:r>
              <a:rPr lang="en-US" dirty="0"/>
              <a:t>using </a:t>
            </a:r>
            <a:r>
              <a:rPr lang="en-US" b="1" dirty="0" smtClean="0"/>
              <a:t>aspnet_regsql.exe</a:t>
            </a:r>
          </a:p>
          <a:p>
            <a:pPr lvl="1"/>
            <a:r>
              <a:rPr lang="en-US" dirty="0" smtClean="0"/>
              <a:t>Configure DB permissions for required accounts</a:t>
            </a:r>
          </a:p>
          <a:p>
            <a:pPr lvl="1"/>
            <a:r>
              <a:rPr lang="en-US" dirty="0" smtClean="0"/>
              <a:t>Modify web.config file for the following</a:t>
            </a:r>
          </a:p>
          <a:p>
            <a:pPr lvl="2"/>
            <a:r>
              <a:rPr lang="en-US" dirty="0" smtClean="0"/>
              <a:t>Web application which is required to support FBA</a:t>
            </a:r>
          </a:p>
          <a:p>
            <a:pPr lvl="2"/>
            <a:r>
              <a:rPr lang="en-US" dirty="0" smtClean="0"/>
              <a:t>Web application for </a:t>
            </a:r>
            <a:r>
              <a:rPr lang="en-US" dirty="0"/>
              <a:t>C</a:t>
            </a:r>
            <a:r>
              <a:rPr lang="en-US" dirty="0" smtClean="0"/>
              <a:t>entral Administration</a:t>
            </a:r>
          </a:p>
          <a:p>
            <a:pPr lvl="2"/>
            <a:r>
              <a:rPr lang="en-US" dirty="0" smtClean="0"/>
              <a:t>Local security </a:t>
            </a:r>
            <a:r>
              <a:rPr lang="en-US" dirty="0"/>
              <a:t>t</a:t>
            </a:r>
            <a:r>
              <a:rPr lang="en-US" dirty="0" smtClean="0"/>
              <a:t>oken service (STS) on SharePoint web servers</a:t>
            </a:r>
            <a:endParaRPr lang="en-US" dirty="0"/>
          </a:p>
        </p:txBody>
      </p:sp>
    </p:spTree>
    <p:extLst>
      <p:ext uri="{BB962C8B-B14F-4D97-AF65-F5344CB8AC3E}">
        <p14:creationId xmlns:p14="http://schemas.microsoft.com/office/powerpoint/2010/main" val="330042104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Trusts</a:t>
            </a:r>
            <a:endParaRPr lang="en-US" sz="1600" dirty="0"/>
          </a:p>
        </p:txBody>
      </p:sp>
      <p:sp>
        <p:nvSpPr>
          <p:cNvPr id="3" name="Content Placeholder 2"/>
          <p:cNvSpPr>
            <a:spLocks noGrp="1"/>
          </p:cNvSpPr>
          <p:nvPr>
            <p:ph idx="1"/>
          </p:nvPr>
        </p:nvSpPr>
        <p:spPr/>
        <p:txBody>
          <a:bodyPr>
            <a:normAutofit/>
          </a:bodyPr>
          <a:lstStyle/>
          <a:p>
            <a:r>
              <a:rPr lang="en-US" sz="2400" dirty="0" smtClean="0"/>
              <a:t>You can create trusts to external identity providers</a:t>
            </a:r>
          </a:p>
          <a:p>
            <a:pPr lvl="1"/>
            <a:r>
              <a:rPr lang="en-US" sz="2000" dirty="0" smtClean="0"/>
              <a:t>Windows Azure Access Control Service (ACS)</a:t>
            </a:r>
          </a:p>
          <a:p>
            <a:pPr lvl="1"/>
            <a:r>
              <a:rPr lang="en-US" sz="2000" dirty="0" smtClean="0"/>
              <a:t>Windows Live</a:t>
            </a:r>
          </a:p>
          <a:p>
            <a:pPr lvl="1"/>
            <a:r>
              <a:rPr lang="en-US" sz="2000" dirty="0" smtClean="0"/>
              <a:t>Single Sign-on</a:t>
            </a:r>
          </a:p>
          <a:p>
            <a:pPr lvl="1"/>
            <a:r>
              <a:rPr lang="en-US" sz="2000" dirty="0" smtClean="0"/>
              <a:t>Others are available as well</a:t>
            </a:r>
            <a:endParaRPr lang="en-US" sz="2000" dirty="0"/>
          </a:p>
        </p:txBody>
      </p:sp>
      <p:pic>
        <p:nvPicPr>
          <p:cNvPr id="2054"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43000" y="3770126"/>
            <a:ext cx="6553200" cy="29354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383690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smtClean="0"/>
              <a:t>Application Pools and Service Accounts</a:t>
            </a:r>
          </a:p>
          <a:p>
            <a:pPr>
              <a:buFont typeface="Wingdings" panose="05000000000000000000" pitchFamily="2" charset="2"/>
              <a:buChar char="ü"/>
            </a:pPr>
            <a:r>
              <a:rPr lang="en-US" dirty="0" smtClean="0"/>
              <a:t>SharePoint 2013 Authentication Options</a:t>
            </a:r>
          </a:p>
          <a:p>
            <a:pPr>
              <a:buFont typeface="Wingdings" panose="05000000000000000000" pitchFamily="2" charset="2"/>
              <a:buChar char="ü"/>
            </a:pPr>
            <a:r>
              <a:rPr lang="en-US" dirty="0" smtClean="0"/>
              <a:t>Configuring Authentication Providers</a:t>
            </a:r>
          </a:p>
          <a:p>
            <a:pPr>
              <a:buFont typeface="Wingdings" panose="05000000000000000000" pitchFamily="2" charset="2"/>
              <a:buChar char="Ø"/>
            </a:pPr>
            <a:r>
              <a:rPr lang="en-US" dirty="0"/>
              <a:t>Configuring Web </a:t>
            </a:r>
            <a:r>
              <a:rPr lang="en-US" dirty="0" smtClean="0"/>
              <a:t>Applications</a:t>
            </a:r>
          </a:p>
        </p:txBody>
      </p:sp>
    </p:spTree>
    <p:extLst>
      <p:ext uri="{BB962C8B-B14F-4D97-AF65-F5344CB8AC3E}">
        <p14:creationId xmlns:p14="http://schemas.microsoft.com/office/powerpoint/2010/main" val="204753139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Configuring Web Applications Overview	</a:t>
            </a:r>
            <a:endParaRPr lang="en-US" dirty="0"/>
          </a:p>
        </p:txBody>
      </p:sp>
      <p:sp>
        <p:nvSpPr>
          <p:cNvPr id="4" name="Content Placeholder 3"/>
          <p:cNvSpPr>
            <a:spLocks noGrp="1"/>
          </p:cNvSpPr>
          <p:nvPr>
            <p:ph idx="1"/>
          </p:nvPr>
        </p:nvSpPr>
        <p:spPr/>
        <p:txBody>
          <a:bodyPr/>
          <a:lstStyle/>
          <a:p>
            <a:r>
              <a:rPr lang="en-US" dirty="0" smtClean="0"/>
              <a:t>Ensure DNS is properly configured</a:t>
            </a:r>
          </a:p>
          <a:p>
            <a:pPr lvl="1"/>
            <a:r>
              <a:rPr lang="en-US" dirty="0" smtClean="0"/>
              <a:t>Domains must resolve to IP address on web server</a:t>
            </a:r>
          </a:p>
          <a:p>
            <a:pPr lvl="1"/>
            <a:r>
              <a:rPr lang="en-US" dirty="0" smtClean="0"/>
              <a:t>Can be done using DNS Manager</a:t>
            </a:r>
          </a:p>
          <a:p>
            <a:pPr lvl="1"/>
            <a:endParaRPr lang="en-US" dirty="0"/>
          </a:p>
          <a:p>
            <a:r>
              <a:rPr lang="en-US" dirty="0" smtClean="0"/>
              <a:t>Add registry entries to disable loopback checks</a:t>
            </a:r>
          </a:p>
          <a:p>
            <a:pPr lvl="1"/>
            <a:r>
              <a:rPr lang="en-US" dirty="0" smtClean="0"/>
              <a:t>Loopback checks prevent ability to access sites</a:t>
            </a:r>
          </a:p>
          <a:p>
            <a:pPr lvl="1"/>
            <a:r>
              <a:rPr lang="en-US" dirty="0" smtClean="0"/>
              <a:t>Only an issue when using browser on web server</a:t>
            </a:r>
          </a:p>
          <a:p>
            <a:pPr lvl="1"/>
            <a:endParaRPr lang="en-US" dirty="0"/>
          </a:p>
          <a:p>
            <a:r>
              <a:rPr lang="en-US" dirty="0" smtClean="0"/>
              <a:t>Obtain and install certificates to configure SSL</a:t>
            </a:r>
          </a:p>
          <a:p>
            <a:pPr lvl="1"/>
            <a:r>
              <a:rPr lang="en-US" dirty="0" smtClean="0"/>
              <a:t>Self-signed certificates can be used while testing</a:t>
            </a:r>
            <a:endParaRPr lang="en-US" dirty="0"/>
          </a:p>
        </p:txBody>
      </p:sp>
    </p:spTree>
    <p:extLst>
      <p:ext uri="{BB962C8B-B14F-4D97-AF65-F5344CB8AC3E}">
        <p14:creationId xmlns:p14="http://schemas.microsoft.com/office/powerpoint/2010/main" val="23156584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A Records to DNS</a:t>
            </a:r>
            <a:endParaRPr lang="en-US" dirty="0"/>
          </a:p>
        </p:txBody>
      </p:sp>
      <p:sp>
        <p:nvSpPr>
          <p:cNvPr id="4" name="Content Placeholder 3"/>
          <p:cNvSpPr>
            <a:spLocks noGrp="1"/>
          </p:cNvSpPr>
          <p:nvPr>
            <p:ph idx="1"/>
          </p:nvPr>
        </p:nvSpPr>
        <p:spPr/>
        <p:txBody>
          <a:bodyPr/>
          <a:lstStyle/>
          <a:p>
            <a:r>
              <a:rPr lang="en-US" dirty="0" smtClean="0"/>
              <a:t>New host DNS name requires an A Record</a:t>
            </a:r>
          </a:p>
          <a:p>
            <a:pPr lvl="1"/>
            <a:r>
              <a:rPr lang="en-US" dirty="0" smtClean="0"/>
              <a:t>A Record used to resolve domain name to IP address</a:t>
            </a:r>
          </a:p>
          <a:p>
            <a:pPr lvl="1"/>
            <a:endParaRPr lang="en-US" dirty="0"/>
          </a:p>
          <a:p>
            <a:pPr lvl="1"/>
            <a:endParaRPr lang="en-US" dirty="0" smtClean="0"/>
          </a:p>
          <a:p>
            <a:pPr lvl="1"/>
            <a:endParaRPr lang="en-US" dirty="0"/>
          </a:p>
          <a:p>
            <a:pPr lvl="1"/>
            <a:endParaRPr lang="en-US" dirty="0" smtClean="0"/>
          </a:p>
          <a:p>
            <a:pPr lvl="1"/>
            <a:endParaRPr lang="en-US" dirty="0"/>
          </a:p>
          <a:p>
            <a:pPr lvl="1"/>
            <a:endParaRPr lang="en-US" dirty="0" smtClean="0"/>
          </a:p>
          <a:p>
            <a:pPr lvl="1"/>
            <a:r>
              <a:rPr lang="en-US" dirty="0" smtClean="0"/>
              <a:t>You can test A Record using ping utility</a:t>
            </a:r>
          </a:p>
          <a:p>
            <a:pPr lvl="1"/>
            <a:endParaRPr lang="en-US" dirty="0"/>
          </a:p>
        </p:txBody>
      </p:sp>
      <p:pic>
        <p:nvPicPr>
          <p:cNvPr id="7171"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43000" y="2497940"/>
            <a:ext cx="4114800" cy="245386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0"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172200" y="2737008"/>
            <a:ext cx="1905000" cy="21177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2"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219200" y="5559907"/>
            <a:ext cx="2819400" cy="11456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73311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Dealing with the Loopback Check</a:t>
            </a:r>
            <a:endParaRPr lang="en-US" dirty="0"/>
          </a:p>
        </p:txBody>
      </p:sp>
      <p:sp>
        <p:nvSpPr>
          <p:cNvPr id="3" name="Content Placeholder 2"/>
          <p:cNvSpPr>
            <a:spLocks noGrp="1"/>
          </p:cNvSpPr>
          <p:nvPr>
            <p:ph idx="1"/>
          </p:nvPr>
        </p:nvSpPr>
        <p:spPr/>
        <p:txBody>
          <a:bodyPr/>
          <a:lstStyle/>
          <a:p>
            <a:r>
              <a:rPr lang="en-US" dirty="0" smtClean="0"/>
              <a:t>Windows Server has built-in loopback check</a:t>
            </a:r>
          </a:p>
          <a:p>
            <a:pPr lvl="1"/>
            <a:r>
              <a:rPr lang="en-US" dirty="0" smtClean="0"/>
              <a:t>Security feature to protect Web server from attack</a:t>
            </a:r>
          </a:p>
          <a:p>
            <a:pPr lvl="1"/>
            <a:r>
              <a:rPr lang="en-US" dirty="0" smtClean="0"/>
              <a:t>Web server not allowed to send HTTP requests to self</a:t>
            </a:r>
            <a:endParaRPr lang="en-US" dirty="0"/>
          </a:p>
          <a:p>
            <a:pPr lvl="1"/>
            <a:r>
              <a:rPr lang="en-US" dirty="0" smtClean="0"/>
              <a:t>Loopback check causes problems in testing</a:t>
            </a:r>
          </a:p>
          <a:p>
            <a:endParaRPr lang="en-US" dirty="0" smtClean="0"/>
          </a:p>
          <a:p>
            <a:r>
              <a:rPr lang="en-US" smtClean="0"/>
              <a:t>Registry </a:t>
            </a:r>
            <a:r>
              <a:rPr lang="en-US" dirty="0" smtClean="0"/>
              <a:t>keys used to disable loopback check</a:t>
            </a:r>
          </a:p>
          <a:p>
            <a:pPr lvl="1"/>
            <a:r>
              <a:rPr lang="en-US" dirty="0" smtClean="0"/>
              <a:t>Use </a:t>
            </a:r>
            <a:r>
              <a:rPr lang="en-US" dirty="0" err="1" smtClean="0"/>
              <a:t>BackConnectionHostNames</a:t>
            </a:r>
            <a:r>
              <a:rPr lang="en-US" dirty="0" smtClean="0"/>
              <a:t> </a:t>
            </a:r>
            <a:r>
              <a:rPr lang="en-US" dirty="0"/>
              <a:t>key in production</a:t>
            </a:r>
            <a:endParaRPr lang="en-US" dirty="0" smtClean="0"/>
          </a:p>
          <a:p>
            <a:pPr lvl="1"/>
            <a:r>
              <a:rPr lang="en-US" dirty="0" smtClean="0"/>
              <a:t>Use </a:t>
            </a:r>
            <a:r>
              <a:rPr lang="en-US" dirty="0" err="1" smtClean="0"/>
              <a:t>DisableLoopbackCheck</a:t>
            </a:r>
            <a:r>
              <a:rPr lang="en-US" dirty="0" smtClean="0"/>
              <a:t> key on test server</a:t>
            </a:r>
          </a:p>
          <a:p>
            <a:pPr lvl="1"/>
            <a:r>
              <a:rPr lang="en-US" dirty="0" smtClean="0"/>
              <a:t>Details at http</a:t>
            </a:r>
            <a:r>
              <a:rPr lang="en-US" dirty="0"/>
              <a:t>://support.microsoft.com/kb/896861</a:t>
            </a:r>
            <a:r>
              <a:rPr lang="en-US" dirty="0" smtClean="0"/>
              <a:t/>
            </a:r>
            <a:br>
              <a:rPr lang="en-US" dirty="0" smtClean="0"/>
            </a:br>
            <a:endParaRPr lang="en-US" sz="1600" i="1" dirty="0">
              <a:solidFill>
                <a:srgbClr val="9F002D"/>
              </a:solidFill>
            </a:endParaRPr>
          </a:p>
        </p:txBody>
      </p:sp>
    </p:spTree>
    <p:extLst>
      <p:ext uri="{BB962C8B-B14F-4D97-AF65-F5344CB8AC3E}">
        <p14:creationId xmlns:p14="http://schemas.microsoft.com/office/powerpoint/2010/main" val="400025234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Secure Sockets Layer (SSL)</a:t>
            </a:r>
            <a:endParaRPr lang="en-US" dirty="0"/>
          </a:p>
        </p:txBody>
      </p:sp>
      <p:sp>
        <p:nvSpPr>
          <p:cNvPr id="3" name="Content Placeholder 2"/>
          <p:cNvSpPr>
            <a:spLocks noGrp="1"/>
          </p:cNvSpPr>
          <p:nvPr>
            <p:ph idx="1"/>
          </p:nvPr>
        </p:nvSpPr>
        <p:spPr/>
        <p:txBody>
          <a:bodyPr/>
          <a:lstStyle/>
          <a:p>
            <a:r>
              <a:rPr lang="en-US" dirty="0" smtClean="0"/>
              <a:t>SharePoint farms often required to support SSL</a:t>
            </a:r>
          </a:p>
          <a:p>
            <a:pPr lvl="1"/>
            <a:r>
              <a:rPr lang="en-US" dirty="0" smtClean="0"/>
              <a:t>SSL allows browser to authenticate Web server.</a:t>
            </a:r>
          </a:p>
          <a:p>
            <a:pPr lvl="1"/>
            <a:r>
              <a:rPr lang="en-US" dirty="0" smtClean="0"/>
              <a:t>SSL encrypts data between browser and Web server</a:t>
            </a:r>
          </a:p>
          <a:p>
            <a:pPr lvl="1"/>
            <a:endParaRPr lang="en-US" dirty="0"/>
          </a:p>
          <a:p>
            <a:r>
              <a:rPr lang="en-US" dirty="0" smtClean="0"/>
              <a:t>Common scenarios where SSL is used</a:t>
            </a:r>
          </a:p>
          <a:p>
            <a:pPr lvl="1"/>
            <a:r>
              <a:rPr lang="en-US" dirty="0" smtClean="0"/>
              <a:t>Basic Authentication</a:t>
            </a:r>
          </a:p>
          <a:p>
            <a:pPr lvl="1"/>
            <a:r>
              <a:rPr lang="en-US" dirty="0" smtClean="0"/>
              <a:t>Forms-based Authentication</a:t>
            </a:r>
          </a:p>
          <a:p>
            <a:pPr lvl="1"/>
            <a:r>
              <a:rPr lang="en-US" dirty="0" smtClean="0"/>
              <a:t>Claims-based Identity Providers</a:t>
            </a:r>
            <a:endParaRPr lang="en-US" dirty="0"/>
          </a:p>
        </p:txBody>
      </p:sp>
    </p:spTree>
    <p:extLst>
      <p:ext uri="{BB962C8B-B14F-4D97-AF65-F5344CB8AC3E}">
        <p14:creationId xmlns:p14="http://schemas.microsoft.com/office/powerpoint/2010/main" val="27292385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Certificates and CAs</a:t>
            </a:r>
            <a:endParaRPr lang="en-US" dirty="0"/>
          </a:p>
        </p:txBody>
      </p:sp>
      <p:sp>
        <p:nvSpPr>
          <p:cNvPr id="3" name="Content Placeholder 2"/>
          <p:cNvSpPr>
            <a:spLocks noGrp="1"/>
          </p:cNvSpPr>
          <p:nvPr>
            <p:ph idx="1"/>
          </p:nvPr>
        </p:nvSpPr>
        <p:spPr/>
        <p:txBody>
          <a:bodyPr/>
          <a:lstStyle/>
          <a:p>
            <a:r>
              <a:rPr lang="en-US" dirty="0" smtClean="0"/>
              <a:t>Certificate Authorities (CAs) issue certificates</a:t>
            </a:r>
          </a:p>
          <a:p>
            <a:pPr lvl="1"/>
            <a:r>
              <a:rPr lang="en-US" dirty="0" smtClean="0"/>
              <a:t>CAs are set up in hierarchies</a:t>
            </a:r>
          </a:p>
          <a:p>
            <a:pPr lvl="1"/>
            <a:r>
              <a:rPr lang="en-US" dirty="0" smtClean="0"/>
              <a:t>Client browser must trust issuing CA or a parent</a:t>
            </a:r>
          </a:p>
          <a:p>
            <a:pPr lvl="1"/>
            <a:r>
              <a:rPr lang="en-US" dirty="0" smtClean="0"/>
              <a:t>Well-known CAs used for Intranet sites</a:t>
            </a:r>
          </a:p>
          <a:p>
            <a:pPr lvl="1"/>
            <a:endParaRPr lang="en-US" dirty="0"/>
          </a:p>
          <a:p>
            <a:r>
              <a:rPr lang="en-US" dirty="0" smtClean="0"/>
              <a:t>Self-signed Certificates</a:t>
            </a:r>
          </a:p>
          <a:p>
            <a:pPr lvl="1"/>
            <a:r>
              <a:rPr lang="en-US" dirty="0" smtClean="0"/>
              <a:t>Commonly used to configure SSL for testing</a:t>
            </a:r>
          </a:p>
          <a:p>
            <a:pPr lvl="1"/>
            <a:r>
              <a:rPr lang="en-US" dirty="0" smtClean="0"/>
              <a:t>IIS creates self-signed certificate with machine name</a:t>
            </a:r>
          </a:p>
          <a:p>
            <a:pPr lvl="1"/>
            <a:r>
              <a:rPr lang="en-US" dirty="0" smtClean="0"/>
              <a:t>SharePoint installs tools for building test certificates</a:t>
            </a:r>
            <a:endParaRPr lang="en-US" dirty="0"/>
          </a:p>
        </p:txBody>
      </p:sp>
    </p:spTree>
    <p:extLst>
      <p:ext uri="{BB962C8B-B14F-4D97-AF65-F5344CB8AC3E}">
        <p14:creationId xmlns:p14="http://schemas.microsoft.com/office/powerpoint/2010/main" val="329251978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Web Application that Supports SSL</a:t>
            </a:r>
            <a:endParaRPr lang="en-US" dirty="0"/>
          </a:p>
        </p:txBody>
      </p:sp>
    </p:spTree>
    <p:extLst>
      <p:ext uri="{BB962C8B-B14F-4D97-AF65-F5344CB8AC3E}">
        <p14:creationId xmlns:p14="http://schemas.microsoft.com/office/powerpoint/2010/main" val="33324023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smtClean="0"/>
              <a:t>Application Pools and Service Accounts</a:t>
            </a:r>
          </a:p>
          <a:p>
            <a:pPr>
              <a:buFont typeface="Wingdings" panose="05000000000000000000" pitchFamily="2" charset="2"/>
              <a:buChar char="ü"/>
            </a:pPr>
            <a:r>
              <a:rPr lang="en-US" dirty="0" smtClean="0"/>
              <a:t>SharePoint 2013 Authentication Options</a:t>
            </a:r>
          </a:p>
          <a:p>
            <a:pPr>
              <a:buFont typeface="Wingdings" panose="05000000000000000000" pitchFamily="2" charset="2"/>
              <a:buChar char="ü"/>
            </a:pPr>
            <a:r>
              <a:rPr lang="en-US" dirty="0" smtClean="0"/>
              <a:t>Configuring Authentication Providers</a:t>
            </a:r>
          </a:p>
          <a:p>
            <a:pPr>
              <a:buFont typeface="Wingdings" panose="05000000000000000000" pitchFamily="2" charset="2"/>
              <a:buChar char="ü"/>
            </a:pPr>
            <a:r>
              <a:rPr lang="en-US" dirty="0"/>
              <a:t>Configuring Web </a:t>
            </a:r>
            <a:r>
              <a:rPr lang="en-US" dirty="0" smtClean="0"/>
              <a:t>Applications</a:t>
            </a:r>
          </a:p>
        </p:txBody>
      </p:sp>
    </p:spTree>
    <p:extLst>
      <p:ext uri="{BB962C8B-B14F-4D97-AF65-F5344CB8AC3E}">
        <p14:creationId xmlns:p14="http://schemas.microsoft.com/office/powerpoint/2010/main" val="29611224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Pools</a:t>
            </a:r>
            <a:endParaRPr lang="en-US" dirty="0"/>
          </a:p>
        </p:txBody>
      </p:sp>
      <p:sp>
        <p:nvSpPr>
          <p:cNvPr id="3" name="Content Placeholder 2"/>
          <p:cNvSpPr>
            <a:spLocks noGrp="1"/>
          </p:cNvSpPr>
          <p:nvPr>
            <p:ph idx="1"/>
          </p:nvPr>
        </p:nvSpPr>
        <p:spPr/>
        <p:txBody>
          <a:bodyPr/>
          <a:lstStyle/>
          <a:p>
            <a:r>
              <a:rPr lang="en-US" dirty="0" smtClean="0"/>
              <a:t>SharePoint has two types of application pools</a:t>
            </a:r>
          </a:p>
          <a:p>
            <a:pPr lvl="1"/>
            <a:r>
              <a:rPr lang="en-US" dirty="0" smtClean="0"/>
              <a:t>Service application pools</a:t>
            </a:r>
          </a:p>
          <a:p>
            <a:pPr lvl="1"/>
            <a:r>
              <a:rPr lang="en-US" dirty="0" smtClean="0"/>
              <a:t>Web application pools</a:t>
            </a:r>
          </a:p>
          <a:p>
            <a:pPr lvl="1"/>
            <a:endParaRPr lang="en-US" dirty="0"/>
          </a:p>
          <a:p>
            <a:r>
              <a:rPr lang="en-US" dirty="0" smtClean="0"/>
              <a:t>Each application pool configured with an identity</a:t>
            </a:r>
          </a:p>
          <a:p>
            <a:endParaRPr lang="en-US" dirty="0" smtClean="0"/>
          </a:p>
          <a:p>
            <a:pPr lvl="1"/>
            <a:endParaRPr lang="en-US"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990599" y="3886200"/>
            <a:ext cx="6994071" cy="1905000"/>
          </a:xfrm>
          <a:prstGeom prst="rect">
            <a:avLst/>
          </a:prstGeom>
          <a:noFill/>
          <a:ln>
            <a:noFill/>
          </a:ln>
        </p:spPr>
      </p:pic>
    </p:spTree>
    <p:extLst>
      <p:ext uri="{BB962C8B-B14F-4D97-AF65-F5344CB8AC3E}">
        <p14:creationId xmlns:p14="http://schemas.microsoft.com/office/powerpoint/2010/main" val="9112036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Configuring Service Application Pools</a:t>
            </a:r>
            <a:endParaRPr lang="en-US" dirty="0"/>
          </a:p>
        </p:txBody>
      </p:sp>
      <p:sp>
        <p:nvSpPr>
          <p:cNvPr id="4" name="Content Placeholder 3"/>
          <p:cNvSpPr>
            <a:spLocks noGrp="1"/>
          </p:cNvSpPr>
          <p:nvPr>
            <p:ph idx="1"/>
          </p:nvPr>
        </p:nvSpPr>
        <p:spPr/>
        <p:txBody>
          <a:bodyPr>
            <a:normAutofit/>
          </a:bodyPr>
          <a:lstStyle/>
          <a:p>
            <a:r>
              <a:rPr lang="en-US" sz="2400" dirty="0" smtClean="0"/>
              <a:t>Service application run in service application pools</a:t>
            </a:r>
          </a:p>
          <a:p>
            <a:pPr lvl="1"/>
            <a:r>
              <a:rPr lang="en-US" sz="2000" dirty="0"/>
              <a:t>FCW creates a pool named </a:t>
            </a:r>
            <a:r>
              <a:rPr lang="en-US" sz="2000" b="1" dirty="0"/>
              <a:t>SharePoint Web Services Default</a:t>
            </a:r>
          </a:p>
          <a:p>
            <a:pPr lvl="1"/>
            <a:r>
              <a:rPr lang="en-US" sz="2000" dirty="0" smtClean="0"/>
              <a:t>You can create new pool when creating a new service application</a:t>
            </a:r>
          </a:p>
          <a:p>
            <a:pPr lvl="1"/>
            <a:r>
              <a:rPr lang="en-US" sz="2000" dirty="0" smtClean="0"/>
              <a:t>You can configure a service application to use a different pool</a:t>
            </a:r>
          </a:p>
        </p:txBody>
      </p:sp>
      <p:pic>
        <p:nvPicPr>
          <p:cNvPr id="3" name="Picture 2"/>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19200" y="3157301"/>
            <a:ext cx="4038600" cy="3456859"/>
          </a:xfrm>
          <a:prstGeom prst="rect">
            <a:avLst/>
          </a:prstGeom>
          <a:noFill/>
          <a:ln>
            <a:solidFill>
              <a:schemeClr val="bg1">
                <a:lumMod val="65000"/>
              </a:schemeClr>
            </a:solidFill>
          </a:ln>
        </p:spPr>
      </p:pic>
    </p:spTree>
    <p:extLst>
      <p:ext uri="{BB962C8B-B14F-4D97-AF65-F5344CB8AC3E}">
        <p14:creationId xmlns:p14="http://schemas.microsoft.com/office/powerpoint/2010/main" val="7959620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Configuring Web Application Pools</a:t>
            </a:r>
            <a:endParaRPr lang="en-US" dirty="0"/>
          </a:p>
        </p:txBody>
      </p:sp>
      <p:sp>
        <p:nvSpPr>
          <p:cNvPr id="4" name="Content Placeholder 3"/>
          <p:cNvSpPr>
            <a:spLocks noGrp="1"/>
          </p:cNvSpPr>
          <p:nvPr>
            <p:ph idx="1"/>
          </p:nvPr>
        </p:nvSpPr>
        <p:spPr/>
        <p:txBody>
          <a:bodyPr>
            <a:normAutofit/>
          </a:bodyPr>
          <a:lstStyle/>
          <a:p>
            <a:r>
              <a:rPr lang="en-US" sz="2400" dirty="0" smtClean="0"/>
              <a:t>Web application pools configured using service accounts</a:t>
            </a:r>
          </a:p>
          <a:p>
            <a:pPr lvl="1"/>
            <a:r>
              <a:rPr lang="en-US" sz="2000" dirty="0" smtClean="0"/>
              <a:t>Web applications should not use service application accounts</a:t>
            </a:r>
          </a:p>
          <a:p>
            <a:pPr lvl="1"/>
            <a:r>
              <a:rPr lang="en-US" sz="2000" dirty="0" smtClean="0"/>
              <a:t>Farm Configuration Wizard creates an issue because it creates a web application with same account as service applications</a:t>
            </a:r>
          </a:p>
          <a:p>
            <a:pPr lvl="1"/>
            <a:r>
              <a:rPr lang="en-US" sz="2000" dirty="0" smtClean="0"/>
              <a:t>You should configure web application pool with a different account</a:t>
            </a:r>
          </a:p>
          <a:p>
            <a:pPr lvl="1"/>
            <a:endParaRPr lang="en-US" sz="2000" dirty="0"/>
          </a:p>
        </p:txBody>
      </p:sp>
      <p:pic>
        <p:nvPicPr>
          <p:cNvPr id="3" name="Picture 2"/>
          <p:cNvPicPr>
            <a:picLocks noChangeAspect="1"/>
          </p:cNvPicPr>
          <p:nvPr/>
        </p:nvPicPr>
        <p:blipFill>
          <a:blip r:embed="rId2"/>
          <a:stretch>
            <a:fillRect/>
          </a:stretch>
        </p:blipFill>
        <p:spPr>
          <a:xfrm>
            <a:off x="1219200" y="3429000"/>
            <a:ext cx="5137952" cy="3220339"/>
          </a:xfrm>
          <a:prstGeom prst="rect">
            <a:avLst/>
          </a:prstGeom>
          <a:ln>
            <a:solidFill>
              <a:schemeClr val="tx1">
                <a:lumMod val="95000"/>
                <a:lumOff val="5000"/>
              </a:schemeClr>
            </a:solidFill>
          </a:ln>
        </p:spPr>
      </p:pic>
    </p:spTree>
    <p:extLst>
      <p:ext uri="{BB962C8B-B14F-4D97-AF65-F5344CB8AC3E}">
        <p14:creationId xmlns:p14="http://schemas.microsoft.com/office/powerpoint/2010/main" val="6171384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smtClean="0"/>
              <a:t>Application Pools and Service Accounts</a:t>
            </a:r>
          </a:p>
          <a:p>
            <a:pPr>
              <a:buFont typeface="Wingdings" panose="05000000000000000000" pitchFamily="2" charset="2"/>
              <a:buChar char="Ø"/>
            </a:pPr>
            <a:r>
              <a:rPr lang="en-US" dirty="0" smtClean="0"/>
              <a:t>User </a:t>
            </a:r>
            <a:r>
              <a:rPr lang="en-US" dirty="0"/>
              <a:t>Authentication in SharePoint </a:t>
            </a:r>
            <a:r>
              <a:rPr lang="en-US" dirty="0" smtClean="0"/>
              <a:t>2013</a:t>
            </a:r>
          </a:p>
          <a:p>
            <a:r>
              <a:rPr lang="en-US" dirty="0" smtClean="0"/>
              <a:t>Configuring Authentication Providers</a:t>
            </a:r>
          </a:p>
          <a:p>
            <a:r>
              <a:rPr lang="en-US" dirty="0"/>
              <a:t>Configuring Web </a:t>
            </a:r>
            <a:r>
              <a:rPr lang="en-US" dirty="0" smtClean="0"/>
              <a:t>Applications</a:t>
            </a:r>
          </a:p>
        </p:txBody>
      </p:sp>
    </p:spTree>
    <p:extLst>
      <p:ext uri="{BB962C8B-B14F-4D97-AF65-F5344CB8AC3E}">
        <p14:creationId xmlns:p14="http://schemas.microsoft.com/office/powerpoint/2010/main" val="27268118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498" name="Rectangle 2"/>
          <p:cNvSpPr>
            <a:spLocks noGrp="1" noChangeArrowheads="1"/>
          </p:cNvSpPr>
          <p:nvPr>
            <p:ph type="title"/>
          </p:nvPr>
        </p:nvSpPr>
        <p:spPr/>
        <p:txBody>
          <a:bodyPr/>
          <a:lstStyle/>
          <a:p>
            <a:r>
              <a:rPr lang="en-US" dirty="0" smtClean="0"/>
              <a:t>Security 101</a:t>
            </a:r>
            <a:endParaRPr lang="en-US" dirty="0"/>
          </a:p>
        </p:txBody>
      </p:sp>
      <p:sp>
        <p:nvSpPr>
          <p:cNvPr id="5" name="Rectangle 3"/>
          <p:cNvSpPr>
            <a:spLocks noGrp="1" noChangeArrowheads="1"/>
          </p:cNvSpPr>
          <p:nvPr>
            <p:ph idx="1"/>
          </p:nvPr>
        </p:nvSpPr>
        <p:spPr>
          <a:xfrm>
            <a:off x="381000" y="1412875"/>
            <a:ext cx="8382000" cy="4173450"/>
          </a:xfrm>
        </p:spPr>
        <p:txBody>
          <a:bodyPr>
            <a:normAutofit fontScale="92500" lnSpcReduction="10000"/>
          </a:bodyPr>
          <a:lstStyle/>
          <a:p>
            <a:r>
              <a:rPr lang="en-US" sz="2800" dirty="0" smtClean="0"/>
              <a:t>Authentication and Identity</a:t>
            </a:r>
          </a:p>
          <a:p>
            <a:pPr lvl="1"/>
            <a:r>
              <a:rPr lang="en-US" sz="2400" dirty="0" smtClean="0"/>
              <a:t>Authentication creates identity for security principal</a:t>
            </a:r>
          </a:p>
          <a:p>
            <a:pPr lvl="1"/>
            <a:r>
              <a:rPr lang="en-US" sz="2400" dirty="0" smtClean="0"/>
              <a:t>Identities stored in user accounts repository</a:t>
            </a:r>
          </a:p>
          <a:p>
            <a:pPr lvl="1"/>
            <a:r>
              <a:rPr lang="en-US" sz="2400" dirty="0" smtClean="0"/>
              <a:t>Authentication performed using credentials</a:t>
            </a:r>
          </a:p>
          <a:p>
            <a:pPr lvl="1"/>
            <a:r>
              <a:rPr lang="en-US" sz="2400" dirty="0" smtClean="0"/>
              <a:t>Authentication produces some form of badge</a:t>
            </a:r>
          </a:p>
          <a:p>
            <a:endParaRPr lang="en-US" sz="2800" dirty="0" smtClean="0"/>
          </a:p>
          <a:p>
            <a:r>
              <a:rPr lang="en-US" sz="2800" dirty="0" smtClean="0"/>
              <a:t>Authorization and Access Control</a:t>
            </a:r>
          </a:p>
          <a:p>
            <a:pPr lvl="1"/>
            <a:r>
              <a:rPr lang="en-US" sz="2400" dirty="0" smtClean="0"/>
              <a:t>Subsystem used to define security policy</a:t>
            </a:r>
          </a:p>
          <a:p>
            <a:pPr lvl="1"/>
            <a:r>
              <a:rPr lang="en-US" sz="2400" dirty="0" smtClean="0"/>
              <a:t>Privileged users configure ACLs on objects</a:t>
            </a:r>
          </a:p>
          <a:p>
            <a:pPr lvl="1"/>
            <a:r>
              <a:rPr lang="en-US" sz="2400" dirty="0" smtClean="0"/>
              <a:t>Subsystem enforces policy at run time</a:t>
            </a:r>
            <a:endParaRPr lang="en-US" sz="2400" dirty="0"/>
          </a:p>
        </p:txBody>
      </p:sp>
    </p:spTree>
    <p:extLst>
      <p:ext uri="{BB962C8B-B14F-4D97-AF65-F5344CB8AC3E}">
        <p14:creationId xmlns:p14="http://schemas.microsoft.com/office/powerpoint/2010/main" val="892978855"/>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SharePoint Authentication</a:t>
            </a:r>
            <a:endParaRPr lang="en-US" dirty="0"/>
          </a:p>
        </p:txBody>
      </p:sp>
      <p:sp>
        <p:nvSpPr>
          <p:cNvPr id="3" name="Text Placeholder 2"/>
          <p:cNvSpPr>
            <a:spLocks noGrp="1"/>
          </p:cNvSpPr>
          <p:nvPr>
            <p:ph idx="1"/>
          </p:nvPr>
        </p:nvSpPr>
        <p:spPr/>
        <p:txBody>
          <a:bodyPr/>
          <a:lstStyle/>
          <a:p>
            <a:r>
              <a:rPr lang="en-US" sz="2800" dirty="0" smtClean="0"/>
              <a:t>SharePoint relies on external components</a:t>
            </a:r>
          </a:p>
          <a:p>
            <a:pPr lvl="1"/>
            <a:r>
              <a:rPr lang="en-US" sz="2400" dirty="0" smtClean="0"/>
              <a:t>Windows Authentication</a:t>
            </a:r>
            <a:br>
              <a:rPr lang="en-US" sz="2400" dirty="0" smtClean="0"/>
            </a:br>
            <a:r>
              <a:rPr lang="en-US" sz="1800" i="1" dirty="0" smtClean="0">
                <a:solidFill>
                  <a:srgbClr val="002060"/>
                </a:solidFill>
              </a:rPr>
              <a:t>authentication managed by Windows Server and IIS</a:t>
            </a:r>
          </a:p>
          <a:p>
            <a:pPr lvl="1"/>
            <a:r>
              <a:rPr lang="en-US" sz="2400" dirty="0" smtClean="0"/>
              <a:t>Forms Based Authentication (FBA)</a:t>
            </a:r>
            <a:br>
              <a:rPr lang="en-US" sz="2400" dirty="0" smtClean="0"/>
            </a:br>
            <a:r>
              <a:rPr lang="en-US" sz="1800" i="1" dirty="0">
                <a:solidFill>
                  <a:srgbClr val="002060"/>
                </a:solidFill>
              </a:rPr>
              <a:t>authentication </a:t>
            </a:r>
            <a:r>
              <a:rPr lang="en-US" sz="1800" i="1" dirty="0" smtClean="0">
                <a:solidFill>
                  <a:srgbClr val="002060"/>
                </a:solidFill>
              </a:rPr>
              <a:t>managed by ASP.NET and an authentication provider</a:t>
            </a:r>
          </a:p>
          <a:p>
            <a:pPr lvl="1"/>
            <a:r>
              <a:rPr lang="en-US" sz="2400" dirty="0" smtClean="0"/>
              <a:t>Claims Authentication </a:t>
            </a:r>
            <a:br>
              <a:rPr lang="en-US" sz="2400" dirty="0" smtClean="0"/>
            </a:br>
            <a:r>
              <a:rPr lang="en-US" sz="1800" i="1" dirty="0">
                <a:solidFill>
                  <a:srgbClr val="002060"/>
                </a:solidFill>
              </a:rPr>
              <a:t>authentication managed by </a:t>
            </a:r>
            <a:r>
              <a:rPr lang="en-US" sz="1800" i="1" dirty="0" smtClean="0">
                <a:solidFill>
                  <a:srgbClr val="002060"/>
                </a:solidFill>
              </a:rPr>
              <a:t>a security token service (STS)</a:t>
            </a:r>
            <a:endParaRPr lang="en-US" sz="2400" i="1" dirty="0" smtClean="0">
              <a:solidFill>
                <a:srgbClr val="002060"/>
              </a:solidFill>
            </a:endParaRPr>
          </a:p>
          <a:p>
            <a:endParaRPr lang="en-US" sz="2800" dirty="0" smtClean="0"/>
          </a:p>
          <a:p>
            <a:r>
              <a:rPr lang="en-US" sz="2800" dirty="0" smtClean="0"/>
              <a:t>SharePoint creates profile for external identities</a:t>
            </a:r>
          </a:p>
          <a:p>
            <a:pPr lvl="1"/>
            <a:r>
              <a:rPr lang="en-US" sz="2400" dirty="0" smtClean="0"/>
              <a:t>Identity tracked per site collection in </a:t>
            </a:r>
            <a:r>
              <a:rPr lang="en-US" sz="2400" smtClean="0"/>
              <a:t>User Info List</a:t>
            </a:r>
            <a:endParaRPr lang="en-US" dirty="0"/>
          </a:p>
          <a:p>
            <a:pPr lvl="1"/>
            <a:r>
              <a:rPr lang="en-US" dirty="0"/>
              <a:t>Identity tracked </a:t>
            </a:r>
            <a:r>
              <a:rPr lang="en-US" dirty="0" smtClean="0"/>
              <a:t>on wider scale using User Profile</a:t>
            </a:r>
            <a:endParaRPr lang="en-US" dirty="0"/>
          </a:p>
          <a:p>
            <a:pPr lvl="1"/>
            <a:endParaRPr lang="en-US" sz="2400" dirty="0" smtClean="0"/>
          </a:p>
        </p:txBody>
      </p:sp>
    </p:spTree>
    <p:extLst>
      <p:ext uri="{BB962C8B-B14F-4D97-AF65-F5344CB8AC3E}">
        <p14:creationId xmlns:p14="http://schemas.microsoft.com/office/powerpoint/2010/main" val="2851633335"/>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Windows Authentication</a:t>
            </a:r>
            <a:endParaRPr lang="en-US" dirty="0"/>
          </a:p>
        </p:txBody>
      </p:sp>
      <p:sp>
        <p:nvSpPr>
          <p:cNvPr id="3" name="Content Placeholder 2"/>
          <p:cNvSpPr>
            <a:spLocks noGrp="1"/>
          </p:cNvSpPr>
          <p:nvPr>
            <p:ph idx="1"/>
          </p:nvPr>
        </p:nvSpPr>
        <p:spPr/>
        <p:txBody>
          <a:bodyPr/>
          <a:lstStyle/>
          <a:p>
            <a:r>
              <a:rPr lang="en-US" sz="2700" dirty="0" smtClean="0"/>
              <a:t>Active Directory plays role of Identity Provider</a:t>
            </a:r>
          </a:p>
          <a:p>
            <a:pPr lvl="1"/>
            <a:r>
              <a:rPr lang="en-US" dirty="0" smtClean="0"/>
              <a:t>Identities can only established using Windows accounts</a:t>
            </a:r>
          </a:p>
          <a:p>
            <a:pPr lvl="1"/>
            <a:endParaRPr lang="en-US" dirty="0"/>
          </a:p>
          <a:p>
            <a:pPr lvl="1"/>
            <a:endParaRPr lang="en-US" dirty="0" smtClean="0"/>
          </a:p>
          <a:p>
            <a:pPr lvl="1"/>
            <a:endParaRPr lang="en-US" dirty="0"/>
          </a:p>
          <a:p>
            <a:pPr lvl="1"/>
            <a:endParaRPr lang="en-US" dirty="0" smtClean="0"/>
          </a:p>
          <a:p>
            <a:pPr lvl="1"/>
            <a:endParaRPr lang="en-US" dirty="0"/>
          </a:p>
          <a:p>
            <a:pPr lvl="1"/>
            <a:endParaRPr lang="en-US" dirty="0" smtClean="0"/>
          </a:p>
          <a:p>
            <a:pPr lvl="1"/>
            <a:endParaRPr lang="en-US" dirty="0" smtClean="0"/>
          </a:p>
          <a:p>
            <a:pPr lvl="1"/>
            <a:r>
              <a:rPr lang="en-US" dirty="0" smtClean="0"/>
              <a:t>OK for intranets scenarios where users are employees</a:t>
            </a:r>
          </a:p>
          <a:p>
            <a:pPr lvl="1"/>
            <a:r>
              <a:rPr lang="en-US" dirty="0" smtClean="0"/>
              <a:t>Bad for scenarios which require external users</a:t>
            </a:r>
            <a:r>
              <a:rPr lang="en-US" dirty="0"/>
              <a:t/>
            </a:r>
            <a:br>
              <a:rPr lang="en-US" dirty="0"/>
            </a:br>
            <a:r>
              <a:rPr lang="en-US" sz="1400" i="1" dirty="0" smtClean="0">
                <a:solidFill>
                  <a:srgbClr val="9F002D"/>
                </a:solidFill>
              </a:rPr>
              <a:t>Windows accounts must be created/managed in Active Directory for partners, customers, etc.</a:t>
            </a:r>
            <a:endParaRPr lang="en-US" dirty="0" smtClean="0"/>
          </a:p>
        </p:txBody>
      </p:sp>
      <p:pic>
        <p:nvPicPr>
          <p:cNvPr id="102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38250" y="2362200"/>
            <a:ext cx="4324350" cy="30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16192150"/>
      </p:ext>
    </p:extLst>
  </p:cSld>
  <p:clrMapOvr>
    <a:masterClrMapping/>
  </p:clrMapOvr>
  <p:timing>
    <p:tnLst>
      <p:par>
        <p:cTn id="1" dur="indefinite" restart="never" nodeType="tmRoot"/>
      </p:par>
    </p:tnLst>
  </p:timing>
</p:sld>
</file>

<file path=ppt/theme/theme1.xml><?xml version="1.0" encoding="utf-8"?>
<a:theme xmlns:a="http://schemas.openxmlformats.org/drawingml/2006/main" name="CPT Course Module">
  <a:themeElements>
    <a:clrScheme name="Custom 4">
      <a:dk1>
        <a:sysClr val="windowText" lastClr="000000"/>
      </a:dk1>
      <a:lt1>
        <a:sysClr val="window" lastClr="FFFFFF"/>
      </a:lt1>
      <a:dk2>
        <a:srgbClr val="60001B"/>
      </a:dk2>
      <a:lt2>
        <a:srgbClr val="EEECE1"/>
      </a:lt2>
      <a:accent1>
        <a:srgbClr val="9F002D"/>
      </a:accent1>
      <a:accent2>
        <a:srgbClr val="FFBF05"/>
      </a:accent2>
      <a:accent3>
        <a:srgbClr val="198CFF"/>
      </a:accent3>
      <a:accent4>
        <a:srgbClr val="826000"/>
      </a:accent4>
      <a:accent5>
        <a:srgbClr val="339933"/>
      </a:accent5>
      <a:accent6>
        <a:srgbClr val="CC3300"/>
      </a:accent6>
      <a:hlink>
        <a:srgbClr val="9F002D"/>
      </a:hlink>
      <a:folHlink>
        <a:srgbClr val="9F002D"/>
      </a:folHlink>
    </a:clrScheme>
    <a:fontScheme name="TPG Font Theme">
      <a:majorFont>
        <a:latin typeface="Arial Black"/>
        <a:ea typeface=""/>
        <a:cs typeface=""/>
      </a:majorFont>
      <a:minorFont>
        <a:latin typeface="Arial"/>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documentManagement/>
</p:properties>
</file>

<file path=customXml/item2.xml><?xml version="1.0" encoding="utf-8"?>
<outs:outSpaceData xmlns:outs="http://schemas.microsoft.com/office/2009/outspace/metadata">
  <outs:relatedDates>
    <outs:relatedDate>
      <outs:type>3</outs:type>
      <outs:displayName>Last Modified</outs:displayName>
      <outs:dateTime>2009-06-02T14:56:26Z</outs:dateTime>
      <outs:isPinned>true</outs:isPinned>
    </outs:relatedDate>
    <outs:relatedDate>
      <outs:type>2</outs:type>
      <outs:displayName>Created</outs:displayName>
      <outs:dateTime>2009-09-04T10:04:24Z</outs:dateTime>
      <outs:isPinned>true</outs:isPinned>
    </outs:relatedDate>
    <outs:relatedDate>
      <outs:type>4</outs:type>
      <outs:displayName>Last Printed</outs:displayName>
      <outs:dateTime/>
      <outs:isPinned>true</outs:isPinned>
    </outs:relatedDate>
  </outs:relatedDates>
  <outs:relatedDocuments/>
  <outs:relatedPeople>
    <outs:relatedPeopleItem>
      <outs:category>Author</outs:category>
      <outs:people>
        <outs:relatedPerson>
          <outs:displayName>Andrew Connell</outs:displayName>
          <outs:accountName/>
        </outs:relatedPerson>
      </outs:people>
      <outs:source>0</outs:source>
      <outs:isPinned>true</outs:isPinned>
    </outs:relatedPeopleItem>
    <outs:relatedPeopleItem>
      <outs:category>Last modified by</outs:category>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3.xml><?xml version="1.0" encoding="utf-8"?>
<ct:contentTypeSchema xmlns:ct="http://schemas.microsoft.com/office/2006/metadata/contentType" xmlns:ma="http://schemas.microsoft.com/office/2006/metadata/properties/metaAttributes" ct:_="" ma:_="" ma:contentTypeName="Document" ma:contentTypeID="0x01010043F7775CCE86F349BB7C51FB3CE6B150" ma:contentTypeVersion="0" ma:contentTypeDescription="Create a new document." ma:contentTypeScope="" ma:versionID="bb563817a2861b6b5994bd26a2ba9e40">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5547237-B119-45CA-BEFC-A2DA2BDB03E7}">
  <ds:schemaRefs>
    <ds:schemaRef ds:uri="http://purl.org/dc/elements/1.1/"/>
    <ds:schemaRef ds:uri="http://purl.org/dc/dcmitype/"/>
    <ds:schemaRef ds:uri="http://purl.org/dc/terms/"/>
    <ds:schemaRef ds:uri="http://schemas.microsoft.com/office/2006/documentManagement/types"/>
    <ds:schemaRef ds:uri="http://schemas.microsoft.com/office/infopath/2007/PartnerControls"/>
    <ds:schemaRef ds:uri="http://schemas.openxmlformats.org/package/2006/metadata/core-properties"/>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8865FC99-B6BD-4E98-8312-F4F432C217EA}">
  <ds:schemaRefs>
    <ds:schemaRef ds:uri="http://schemas.microsoft.com/office/2009/outspace/metadata"/>
  </ds:schemaRefs>
</ds:datastoreItem>
</file>

<file path=customXml/itemProps3.xml><?xml version="1.0" encoding="utf-8"?>
<ds:datastoreItem xmlns:ds="http://schemas.openxmlformats.org/officeDocument/2006/customXml" ds:itemID="{DC1DE2E8-CBC0-4C94-BE1B-62905122071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4.xml><?xml version="1.0" encoding="utf-8"?>
<ds:datastoreItem xmlns:ds="http://schemas.openxmlformats.org/officeDocument/2006/customXml" ds:itemID="{6034B84F-8F8E-48B7-9EFF-C7DE1A66BD7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CPT Course Module</Template>
  <TotalTime>3166</TotalTime>
  <Words>2998</Words>
  <Application>Microsoft Office PowerPoint</Application>
  <PresentationFormat>On-screen Show (4:3)</PresentationFormat>
  <Paragraphs>312</Paragraphs>
  <Slides>29</Slides>
  <Notes>23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Arial Black</vt:lpstr>
      <vt:lpstr>Calibri</vt:lpstr>
      <vt:lpstr>Lucida Console</vt:lpstr>
      <vt:lpstr>Wingdings</vt:lpstr>
      <vt:lpstr>CPT Course Module</vt:lpstr>
      <vt:lpstr>Configuring Security and Authentication</vt:lpstr>
      <vt:lpstr>Agenda</vt:lpstr>
      <vt:lpstr>Application Pools</vt:lpstr>
      <vt:lpstr>Configuring Service Application Pools</vt:lpstr>
      <vt:lpstr>Configuring Web Application Pools</vt:lpstr>
      <vt:lpstr>Agenda</vt:lpstr>
      <vt:lpstr>Security 101</vt:lpstr>
      <vt:lpstr>SharePoint Authentication</vt:lpstr>
      <vt:lpstr>Windows Authentication</vt:lpstr>
      <vt:lpstr>Claims-based Authentication introduced in SharePoint 2010</vt:lpstr>
      <vt:lpstr>Claims Authentication vs. Classic Authentication</vt:lpstr>
      <vt:lpstr>Forms-Based Authentication (FBA)</vt:lpstr>
      <vt:lpstr>Agenda</vt:lpstr>
      <vt:lpstr>Web Applications and User Authentication</vt:lpstr>
      <vt:lpstr>Integrated Windows Authentication</vt:lpstr>
      <vt:lpstr>NTLM versus Kerberos</vt:lpstr>
      <vt:lpstr>Setting Up Kerberos</vt:lpstr>
      <vt:lpstr>Creating a new Web Application in Central Administration</vt:lpstr>
      <vt:lpstr>Basic Authentication</vt:lpstr>
      <vt:lpstr>Configuring FBA using a SQL Database</vt:lpstr>
      <vt:lpstr>Creating Trusts</vt:lpstr>
      <vt:lpstr>Agenda</vt:lpstr>
      <vt:lpstr>Configuring Web Applications Overview </vt:lpstr>
      <vt:lpstr>Adding A Records to DNS</vt:lpstr>
      <vt:lpstr>Dealing with the Loopback Check</vt:lpstr>
      <vt:lpstr>Secure Sockets Layer (SSL)</vt:lpstr>
      <vt:lpstr>Certificates and CAs</vt:lpstr>
      <vt:lpstr>Creating a Web Application that Supports SSL</vt:lpstr>
      <vt:lpstr>Summary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Configuring Security and Authentication</dc:title>
  <dc:creator>Windows User</dc:creator>
  <cp:lastModifiedBy>Matthew McDermott</cp:lastModifiedBy>
  <cp:revision>104</cp:revision>
  <dcterms:created xsi:type="dcterms:W3CDTF">2012-07-07T16:44:54Z</dcterms:created>
  <dcterms:modified xsi:type="dcterms:W3CDTF">2015-05-01T12:19:15Z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er">
    <vt:lpwstr>Critical Path Training, LLC</vt:lpwstr>
  </property>
  <property fmtid="{D5CDD505-2E9C-101B-9397-08002B2CF9AE}" pid="3" name="ContentTypeId">
    <vt:lpwstr>0x01010043F7775CCE86F349BB7C51FB3CE6B150</vt:lpwstr>
  </property>
</Properties>
</file>