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6"/>
  </p:notesMasterIdLst>
  <p:handoutMasterIdLst>
    <p:handoutMasterId r:id="rId57"/>
  </p:handoutMasterIdLst>
  <p:sldIdLst>
    <p:sldId id="279" r:id="rId6"/>
    <p:sldId id="281" r:id="rId7"/>
    <p:sldId id="347" r:id="rId8"/>
    <p:sldId id="349" r:id="rId9"/>
    <p:sldId id="350" r:id="rId10"/>
    <p:sldId id="351" r:id="rId11"/>
    <p:sldId id="318" r:id="rId12"/>
    <p:sldId id="322" r:id="rId13"/>
    <p:sldId id="323" r:id="rId14"/>
    <p:sldId id="324" r:id="rId15"/>
    <p:sldId id="326" r:id="rId16"/>
    <p:sldId id="329" r:id="rId17"/>
    <p:sldId id="330" r:id="rId18"/>
    <p:sldId id="332" r:id="rId19"/>
    <p:sldId id="333" r:id="rId20"/>
    <p:sldId id="334" r:id="rId21"/>
    <p:sldId id="337" r:id="rId22"/>
    <p:sldId id="335" r:id="rId23"/>
    <p:sldId id="339" r:id="rId24"/>
    <p:sldId id="319" r:id="rId25"/>
    <p:sldId id="352" r:id="rId26"/>
    <p:sldId id="353" r:id="rId27"/>
    <p:sldId id="354" r:id="rId28"/>
    <p:sldId id="355" r:id="rId29"/>
    <p:sldId id="359" r:id="rId30"/>
    <p:sldId id="360" r:id="rId31"/>
    <p:sldId id="361" r:id="rId32"/>
    <p:sldId id="362" r:id="rId33"/>
    <p:sldId id="363" r:id="rId34"/>
    <p:sldId id="364" r:id="rId35"/>
    <p:sldId id="365" r:id="rId36"/>
    <p:sldId id="366" r:id="rId37"/>
    <p:sldId id="367" r:id="rId38"/>
    <p:sldId id="368" r:id="rId39"/>
    <p:sldId id="320" r:id="rId40"/>
    <p:sldId id="369" r:id="rId41"/>
    <p:sldId id="370" r:id="rId42"/>
    <p:sldId id="371" r:id="rId43"/>
    <p:sldId id="372" r:id="rId44"/>
    <p:sldId id="373" r:id="rId45"/>
    <p:sldId id="374" r:id="rId46"/>
    <p:sldId id="376" r:id="rId47"/>
    <p:sldId id="377" r:id="rId48"/>
    <p:sldId id="378" r:id="rId49"/>
    <p:sldId id="379" r:id="rId50"/>
    <p:sldId id="380" r:id="rId51"/>
    <p:sldId id="375" r:id="rId52"/>
    <p:sldId id="381" r:id="rId53"/>
    <p:sldId id="382" r:id="rId54"/>
    <p:sldId id="321" r:id="rId5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80" autoAdjust="0"/>
    <p:restoredTop sz="95578" autoAdjust="0"/>
  </p:normalViewPr>
  <p:slideViewPr>
    <p:cSldViewPr>
      <p:cViewPr varScale="1">
        <p:scale>
          <a:sx n="71" d="100"/>
          <a:sy n="71" d="100"/>
        </p:scale>
        <p:origin x="372"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7458"/>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9A5B87-090F-4A2D-A635-DC3E58EEE9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942F97-DDB4-4175-A1E4-867DA1FF5711}">
      <dgm:prSet/>
      <dgm:spPr/>
      <dgm:t>
        <a:bodyPr/>
        <a:lstStyle/>
        <a:p>
          <a:pPr rtl="0"/>
          <a:r>
            <a:rPr lang="en-US" dirty="0" smtClean="0"/>
            <a:t>SharePoint Designer 2013</a:t>
          </a:r>
          <a:endParaRPr lang="en-US" dirty="0"/>
        </a:p>
      </dgm:t>
    </dgm:pt>
    <dgm:pt modelId="{CC0B5BAA-FF96-4C9D-8E8A-8FD4E3C5F21D}" type="parTrans" cxnId="{DFBD640A-41B2-439B-97D3-2B5BBC7CA597}">
      <dgm:prSet/>
      <dgm:spPr/>
      <dgm:t>
        <a:bodyPr/>
        <a:lstStyle/>
        <a:p>
          <a:endParaRPr lang="en-US"/>
        </a:p>
      </dgm:t>
    </dgm:pt>
    <dgm:pt modelId="{9AC4DB7F-4C12-405C-9156-39ACF8496750}" type="sibTrans" cxnId="{DFBD640A-41B2-439B-97D3-2B5BBC7CA597}">
      <dgm:prSet/>
      <dgm:spPr/>
      <dgm:t>
        <a:bodyPr/>
        <a:lstStyle/>
        <a:p>
          <a:endParaRPr lang="en-US"/>
        </a:p>
      </dgm:t>
    </dgm:pt>
    <dgm:pt modelId="{A007DC1E-CEBB-40D9-A4AA-6D329D8821EF}">
      <dgm:prSet/>
      <dgm:spPr/>
      <dgm:t>
        <a:bodyPr/>
        <a:lstStyle/>
        <a:p>
          <a:pPr rtl="0"/>
          <a:r>
            <a:rPr lang="en-US" dirty="0" smtClean="0"/>
            <a:t>Creating ECTs to external systems</a:t>
          </a:r>
          <a:br>
            <a:rPr lang="en-US" dirty="0" smtClean="0"/>
          </a:br>
          <a:r>
            <a:rPr lang="en-US" dirty="0" smtClean="0"/>
            <a:t>(databases / Web services)</a:t>
          </a:r>
          <a:endParaRPr lang="en-US" dirty="0"/>
        </a:p>
      </dgm:t>
    </dgm:pt>
    <dgm:pt modelId="{8CC4726C-F9C0-4EC2-B632-100CA289E3C8}" type="parTrans" cxnId="{8045E115-EEB0-4748-BEB9-F83BD911E81E}">
      <dgm:prSet/>
      <dgm:spPr/>
      <dgm:t>
        <a:bodyPr/>
        <a:lstStyle/>
        <a:p>
          <a:endParaRPr lang="en-US"/>
        </a:p>
      </dgm:t>
    </dgm:pt>
    <dgm:pt modelId="{887452CB-672B-47CB-A1A1-B2F4128FA943}" type="sibTrans" cxnId="{8045E115-EEB0-4748-BEB9-F83BD911E81E}">
      <dgm:prSet/>
      <dgm:spPr/>
      <dgm:t>
        <a:bodyPr/>
        <a:lstStyle/>
        <a:p>
          <a:endParaRPr lang="en-US"/>
        </a:p>
      </dgm:t>
    </dgm:pt>
    <dgm:pt modelId="{83C7EA3C-EFBC-4F2F-AA5B-E1AB5290A3B5}">
      <dgm:prSet/>
      <dgm:spPr/>
      <dgm:t>
        <a:bodyPr/>
        <a:lstStyle/>
        <a:p>
          <a:pPr rtl="0"/>
          <a:r>
            <a:rPr lang="en-US" smtClean="0"/>
            <a:t>Map operations for external systems</a:t>
          </a:r>
          <a:endParaRPr lang="en-US"/>
        </a:p>
      </dgm:t>
    </dgm:pt>
    <dgm:pt modelId="{1D279A16-602B-4AFE-AE5E-8E00EFB71C01}" type="parTrans" cxnId="{359CC8FC-DA0A-4C04-AB57-DDB8A5CD533C}">
      <dgm:prSet/>
      <dgm:spPr/>
      <dgm:t>
        <a:bodyPr/>
        <a:lstStyle/>
        <a:p>
          <a:endParaRPr lang="en-US"/>
        </a:p>
      </dgm:t>
    </dgm:pt>
    <dgm:pt modelId="{F8133BF7-71E9-493D-B96E-F554B60038DF}" type="sibTrans" cxnId="{359CC8FC-DA0A-4C04-AB57-DDB8A5CD533C}">
      <dgm:prSet/>
      <dgm:spPr/>
      <dgm:t>
        <a:bodyPr/>
        <a:lstStyle/>
        <a:p>
          <a:endParaRPr lang="en-US"/>
        </a:p>
      </dgm:t>
    </dgm:pt>
    <dgm:pt modelId="{6E087B4E-60DA-4243-9310-DDDADCEC66E2}">
      <dgm:prSet/>
      <dgm:spPr/>
      <dgm:t>
        <a:bodyPr/>
        <a:lstStyle/>
        <a:p>
          <a:pPr rtl="0"/>
          <a:r>
            <a:rPr lang="en-US" dirty="0" smtClean="0"/>
            <a:t>Reuse existing connections (custom connector)</a:t>
          </a:r>
          <a:endParaRPr lang="en-US" dirty="0"/>
        </a:p>
      </dgm:t>
    </dgm:pt>
    <dgm:pt modelId="{56FE78C6-F540-4344-8CAE-C0CFC86DCD8F}" type="parTrans" cxnId="{B41F5EFE-C622-4E65-B02E-6028AD4BE44A}">
      <dgm:prSet/>
      <dgm:spPr/>
      <dgm:t>
        <a:bodyPr/>
        <a:lstStyle/>
        <a:p>
          <a:endParaRPr lang="en-US"/>
        </a:p>
      </dgm:t>
    </dgm:pt>
    <dgm:pt modelId="{39FEB1F9-87E7-46ED-9283-39D6359B773D}" type="sibTrans" cxnId="{B41F5EFE-C622-4E65-B02E-6028AD4BE44A}">
      <dgm:prSet/>
      <dgm:spPr/>
      <dgm:t>
        <a:bodyPr/>
        <a:lstStyle/>
        <a:p>
          <a:endParaRPr lang="en-US"/>
        </a:p>
      </dgm:t>
    </dgm:pt>
    <dgm:pt modelId="{4CE254F6-0B50-4DD8-8F0B-18CA263B136A}">
      <dgm:prSet/>
      <dgm:spPr/>
      <dgm:t>
        <a:bodyPr/>
        <a:lstStyle/>
        <a:p>
          <a:pPr rtl="0"/>
          <a:r>
            <a:rPr lang="en-US" dirty="0" smtClean="0"/>
            <a:t>Surface external data </a:t>
          </a:r>
          <a:br>
            <a:rPr lang="en-US" dirty="0" smtClean="0"/>
          </a:br>
          <a:r>
            <a:rPr lang="en-US" dirty="0" smtClean="0"/>
            <a:t>(external lists / Office clients)</a:t>
          </a:r>
          <a:endParaRPr lang="en-US" dirty="0"/>
        </a:p>
      </dgm:t>
    </dgm:pt>
    <dgm:pt modelId="{2D495D38-E672-48EC-AEDE-5902400624BE}" type="parTrans" cxnId="{EC01E2F2-F8FD-45D2-A19E-55E0F828827B}">
      <dgm:prSet/>
      <dgm:spPr/>
      <dgm:t>
        <a:bodyPr/>
        <a:lstStyle/>
        <a:p>
          <a:endParaRPr lang="en-US"/>
        </a:p>
      </dgm:t>
    </dgm:pt>
    <dgm:pt modelId="{CFAD95AC-3855-4FE4-8F1C-8188AD1AF729}" type="sibTrans" cxnId="{EC01E2F2-F8FD-45D2-A19E-55E0F828827B}">
      <dgm:prSet/>
      <dgm:spPr/>
      <dgm:t>
        <a:bodyPr/>
        <a:lstStyle/>
        <a:p>
          <a:endParaRPr lang="en-US"/>
        </a:p>
      </dgm:t>
    </dgm:pt>
    <dgm:pt modelId="{B22CD570-7C35-4AA8-80AC-C5986866B8E4}">
      <dgm:prSet/>
      <dgm:spPr/>
      <dgm:t>
        <a:bodyPr/>
        <a:lstStyle/>
        <a:p>
          <a:pPr rtl="0"/>
          <a:r>
            <a:rPr lang="en-US" dirty="0" smtClean="0"/>
            <a:t>Visual Studio 2012</a:t>
          </a:r>
          <a:endParaRPr lang="en-US" dirty="0"/>
        </a:p>
      </dgm:t>
    </dgm:pt>
    <dgm:pt modelId="{5F991DF7-785C-4158-AD36-63F0EF38272A}" type="parTrans" cxnId="{E47E1E52-112E-4BB5-B60D-944CDEF5F6C4}">
      <dgm:prSet/>
      <dgm:spPr/>
      <dgm:t>
        <a:bodyPr/>
        <a:lstStyle/>
        <a:p>
          <a:endParaRPr lang="en-US"/>
        </a:p>
      </dgm:t>
    </dgm:pt>
    <dgm:pt modelId="{5CB9FC9B-AB4A-4139-99AB-A001E6D28B51}" type="sibTrans" cxnId="{E47E1E52-112E-4BB5-B60D-944CDEF5F6C4}">
      <dgm:prSet/>
      <dgm:spPr/>
      <dgm:t>
        <a:bodyPr/>
        <a:lstStyle/>
        <a:p>
          <a:endParaRPr lang="en-US"/>
        </a:p>
      </dgm:t>
    </dgm:pt>
    <dgm:pt modelId="{E64D5422-AF9E-4B20-BC05-AD1109FBE63B}">
      <dgm:prSet/>
      <dgm:spPr/>
      <dgm:t>
        <a:bodyPr/>
        <a:lstStyle/>
        <a:p>
          <a:pPr rtl="0"/>
          <a:r>
            <a:rPr lang="en-US" dirty="0" smtClean="0"/>
            <a:t>Create .NET Assembly Connector</a:t>
          </a:r>
          <a:endParaRPr lang="en-US" dirty="0"/>
        </a:p>
      </dgm:t>
    </dgm:pt>
    <dgm:pt modelId="{C9FFDB30-D565-4361-804B-779D796DF021}" type="parTrans" cxnId="{B28E2EC4-93AE-426C-98E8-D42AF48E8D64}">
      <dgm:prSet/>
      <dgm:spPr/>
      <dgm:t>
        <a:bodyPr/>
        <a:lstStyle/>
        <a:p>
          <a:endParaRPr lang="en-US"/>
        </a:p>
      </dgm:t>
    </dgm:pt>
    <dgm:pt modelId="{C839554A-B55A-4913-AE09-A07B6ECB26D2}" type="sibTrans" cxnId="{B28E2EC4-93AE-426C-98E8-D42AF48E8D64}">
      <dgm:prSet/>
      <dgm:spPr/>
      <dgm:t>
        <a:bodyPr/>
        <a:lstStyle/>
        <a:p>
          <a:endParaRPr lang="en-US"/>
        </a:p>
      </dgm:t>
    </dgm:pt>
    <dgm:pt modelId="{1BC358BD-9C05-4C13-AE48-ABD88CDCE5B8}">
      <dgm:prSet/>
      <dgm:spPr/>
      <dgm:t>
        <a:bodyPr/>
        <a:lstStyle/>
        <a:p>
          <a:pPr rtl="0"/>
          <a:r>
            <a:rPr lang="en-US" dirty="0" smtClean="0"/>
            <a:t>Aggregate data across multiple external systems</a:t>
          </a:r>
          <a:endParaRPr lang="en-US" dirty="0"/>
        </a:p>
      </dgm:t>
    </dgm:pt>
    <dgm:pt modelId="{617EF8FE-9A34-45C1-8BB5-8D42EB9AC39F}" type="parTrans" cxnId="{EF7DF6B5-C0E2-493C-A056-12073B9ED23D}">
      <dgm:prSet/>
      <dgm:spPr/>
      <dgm:t>
        <a:bodyPr/>
        <a:lstStyle/>
        <a:p>
          <a:endParaRPr lang="en-US"/>
        </a:p>
      </dgm:t>
    </dgm:pt>
    <dgm:pt modelId="{46A3B53E-B462-4E3D-9B41-F6F1E68E2B35}" type="sibTrans" cxnId="{EF7DF6B5-C0E2-493C-A056-12073B9ED23D}">
      <dgm:prSet/>
      <dgm:spPr/>
      <dgm:t>
        <a:bodyPr/>
        <a:lstStyle/>
        <a:p>
          <a:endParaRPr lang="en-US"/>
        </a:p>
      </dgm:t>
    </dgm:pt>
    <dgm:pt modelId="{3BA5D29F-FF16-4A42-8DC2-54AB313F359A}">
      <dgm:prSet/>
      <dgm:spPr/>
      <dgm:t>
        <a:bodyPr/>
        <a:lstStyle/>
        <a:p>
          <a:pPr rtl="0"/>
          <a:r>
            <a:rPr lang="en-US" dirty="0" smtClean="0"/>
            <a:t>Customizable data transformations</a:t>
          </a:r>
          <a:endParaRPr lang="en-US" dirty="0"/>
        </a:p>
      </dgm:t>
    </dgm:pt>
    <dgm:pt modelId="{9FD725E5-ACA4-4868-9819-D3C7D78AE036}" type="parTrans" cxnId="{DA501752-8A2A-44F3-BA93-7926D6515044}">
      <dgm:prSet/>
      <dgm:spPr/>
      <dgm:t>
        <a:bodyPr/>
        <a:lstStyle/>
        <a:p>
          <a:endParaRPr lang="en-US"/>
        </a:p>
      </dgm:t>
    </dgm:pt>
    <dgm:pt modelId="{33EFA6EE-3498-4CD2-8CE5-BD3433A1695F}" type="sibTrans" cxnId="{DA501752-8A2A-44F3-BA93-7926D6515044}">
      <dgm:prSet/>
      <dgm:spPr/>
      <dgm:t>
        <a:bodyPr/>
        <a:lstStyle/>
        <a:p>
          <a:endParaRPr lang="en-US"/>
        </a:p>
      </dgm:t>
    </dgm:pt>
    <dgm:pt modelId="{2C80094F-B6EC-4B1C-AE24-AB54BE7196EC}">
      <dgm:prSet/>
      <dgm:spPr/>
      <dgm:t>
        <a:bodyPr/>
        <a:lstStyle/>
        <a:p>
          <a:pPr rtl="0"/>
          <a:r>
            <a:rPr lang="en-US" dirty="0" smtClean="0"/>
            <a:t>Create Custom Connectors</a:t>
          </a:r>
          <a:endParaRPr lang="en-US" dirty="0"/>
        </a:p>
      </dgm:t>
    </dgm:pt>
    <dgm:pt modelId="{65E7DDBF-36D4-4FE6-BA93-8F4925EF07C5}" type="parTrans" cxnId="{121FC07E-C56D-4D26-9A6A-3AF1F2927E5F}">
      <dgm:prSet/>
      <dgm:spPr/>
      <dgm:t>
        <a:bodyPr/>
        <a:lstStyle/>
        <a:p>
          <a:endParaRPr lang="en-US"/>
        </a:p>
      </dgm:t>
    </dgm:pt>
    <dgm:pt modelId="{2C2F6349-7760-40A4-92DB-CDEC14CDB3FA}" type="sibTrans" cxnId="{121FC07E-C56D-4D26-9A6A-3AF1F2927E5F}">
      <dgm:prSet/>
      <dgm:spPr/>
      <dgm:t>
        <a:bodyPr/>
        <a:lstStyle/>
        <a:p>
          <a:endParaRPr lang="en-US"/>
        </a:p>
      </dgm:t>
    </dgm:pt>
    <dgm:pt modelId="{5B2AE15F-BA82-48C6-B065-6F363898931A}">
      <dgm:prSet/>
      <dgm:spPr/>
      <dgm:t>
        <a:bodyPr/>
        <a:lstStyle/>
        <a:p>
          <a:pPr rtl="0"/>
          <a:r>
            <a:rPr lang="en-US" dirty="0" smtClean="0"/>
            <a:t>Create ECTs to </a:t>
          </a:r>
          <a:r>
            <a:rPr lang="en-US" dirty="0" err="1" smtClean="0"/>
            <a:t>OData</a:t>
          </a:r>
          <a:r>
            <a:rPr lang="en-US" dirty="0" smtClean="0"/>
            <a:t> source</a:t>
          </a:r>
          <a:endParaRPr lang="en-US" dirty="0"/>
        </a:p>
      </dgm:t>
    </dgm:pt>
    <dgm:pt modelId="{FF282A6B-24B4-4F10-9166-D7F9EA721A9B}" type="parTrans" cxnId="{9DB91805-8E23-4FE1-813B-52D804CF016B}">
      <dgm:prSet/>
      <dgm:spPr/>
      <dgm:t>
        <a:bodyPr/>
        <a:lstStyle/>
        <a:p>
          <a:endParaRPr lang="en-US"/>
        </a:p>
      </dgm:t>
    </dgm:pt>
    <dgm:pt modelId="{AFB01092-5718-4717-B75E-4D7CCA25C50D}" type="sibTrans" cxnId="{9DB91805-8E23-4FE1-813B-52D804CF016B}">
      <dgm:prSet/>
      <dgm:spPr/>
      <dgm:t>
        <a:bodyPr/>
        <a:lstStyle/>
        <a:p>
          <a:endParaRPr lang="en-US"/>
        </a:p>
      </dgm:t>
    </dgm:pt>
    <dgm:pt modelId="{A5E11473-D673-4F09-A3F9-3F24BBD77019}">
      <dgm:prSet/>
      <dgm:spPr/>
      <dgm:t>
        <a:bodyPr/>
        <a:lstStyle/>
        <a:p>
          <a:pPr rtl="0"/>
          <a:r>
            <a:rPr lang="en-US" dirty="0" smtClean="0"/>
            <a:t>Include ECTs within SharePoint Apps</a:t>
          </a:r>
          <a:endParaRPr lang="en-US" dirty="0"/>
        </a:p>
      </dgm:t>
    </dgm:pt>
    <dgm:pt modelId="{D35F0BC7-B306-4BD4-911F-89B6E83160D9}" type="parTrans" cxnId="{30D20079-FF97-4D8C-A3E4-9CCD38B3BE81}">
      <dgm:prSet/>
      <dgm:spPr/>
      <dgm:t>
        <a:bodyPr/>
        <a:lstStyle/>
        <a:p>
          <a:endParaRPr lang="en-US"/>
        </a:p>
      </dgm:t>
    </dgm:pt>
    <dgm:pt modelId="{12B476DC-C29E-4FB8-B3C5-A7BFC63D9399}" type="sibTrans" cxnId="{30D20079-FF97-4D8C-A3E4-9CCD38B3BE81}">
      <dgm:prSet/>
      <dgm:spPr/>
      <dgm:t>
        <a:bodyPr/>
        <a:lstStyle/>
        <a:p>
          <a:endParaRPr lang="en-US"/>
        </a:p>
      </dgm:t>
    </dgm:pt>
    <dgm:pt modelId="{28F548D5-E1E1-4B5C-BF7E-91D36DAABE04}">
      <dgm:prSet/>
      <dgm:spPr/>
      <dgm:t>
        <a:bodyPr/>
        <a:lstStyle/>
        <a:p>
          <a:pPr rtl="0"/>
          <a:r>
            <a:rPr lang="en-US" dirty="0" smtClean="0"/>
            <a:t>ECTs that support Notifications / External Events</a:t>
          </a:r>
          <a:endParaRPr lang="en-US" dirty="0"/>
        </a:p>
      </dgm:t>
    </dgm:pt>
    <dgm:pt modelId="{6D0A8E2B-0EA0-4AE2-8FC0-6FB60F609D29}" type="parTrans" cxnId="{C7520902-7AFF-4220-B930-D72444F5E444}">
      <dgm:prSet/>
      <dgm:spPr/>
      <dgm:t>
        <a:bodyPr/>
        <a:lstStyle/>
        <a:p>
          <a:endParaRPr lang="en-US"/>
        </a:p>
      </dgm:t>
    </dgm:pt>
    <dgm:pt modelId="{55131122-7BC0-44B4-A8E3-85D15E24B823}" type="sibTrans" cxnId="{C7520902-7AFF-4220-B930-D72444F5E444}">
      <dgm:prSet/>
      <dgm:spPr/>
      <dgm:t>
        <a:bodyPr/>
        <a:lstStyle/>
        <a:p>
          <a:endParaRPr lang="en-US"/>
        </a:p>
      </dgm:t>
    </dgm:pt>
    <dgm:pt modelId="{82196B29-EB88-4C86-90A4-284F38573C08}" type="pres">
      <dgm:prSet presAssocID="{509A5B87-090F-4A2D-A635-DC3E58EEE9BC}" presName="Name0" presStyleCnt="0">
        <dgm:presLayoutVars>
          <dgm:dir/>
          <dgm:animLvl val="lvl"/>
          <dgm:resizeHandles val="exact"/>
        </dgm:presLayoutVars>
      </dgm:prSet>
      <dgm:spPr/>
      <dgm:t>
        <a:bodyPr/>
        <a:lstStyle/>
        <a:p>
          <a:endParaRPr lang="en-US"/>
        </a:p>
      </dgm:t>
    </dgm:pt>
    <dgm:pt modelId="{FCC6A540-4DD2-4F85-BBAF-2DC3F1D70DBD}" type="pres">
      <dgm:prSet presAssocID="{5A942F97-DDB4-4175-A1E4-867DA1FF5711}" presName="linNode" presStyleCnt="0"/>
      <dgm:spPr/>
    </dgm:pt>
    <dgm:pt modelId="{CDF40233-2C8E-4CC3-977D-8B3239E88366}" type="pres">
      <dgm:prSet presAssocID="{5A942F97-DDB4-4175-A1E4-867DA1FF5711}" presName="parentText" presStyleLbl="node1" presStyleIdx="0" presStyleCnt="2">
        <dgm:presLayoutVars>
          <dgm:chMax val="1"/>
          <dgm:bulletEnabled val="1"/>
        </dgm:presLayoutVars>
      </dgm:prSet>
      <dgm:spPr/>
      <dgm:t>
        <a:bodyPr/>
        <a:lstStyle/>
        <a:p>
          <a:endParaRPr lang="en-US"/>
        </a:p>
      </dgm:t>
    </dgm:pt>
    <dgm:pt modelId="{F064F2C2-E155-49DA-8472-1927B2EA9D5B}" type="pres">
      <dgm:prSet presAssocID="{5A942F97-DDB4-4175-A1E4-867DA1FF5711}" presName="descendantText" presStyleLbl="alignAccFollowNode1" presStyleIdx="0" presStyleCnt="2">
        <dgm:presLayoutVars>
          <dgm:bulletEnabled val="1"/>
        </dgm:presLayoutVars>
      </dgm:prSet>
      <dgm:spPr/>
      <dgm:t>
        <a:bodyPr/>
        <a:lstStyle/>
        <a:p>
          <a:endParaRPr lang="en-US"/>
        </a:p>
      </dgm:t>
    </dgm:pt>
    <dgm:pt modelId="{4CCD4CB3-3466-415B-AAC3-2DD8C3B85F86}" type="pres">
      <dgm:prSet presAssocID="{9AC4DB7F-4C12-405C-9156-39ACF8496750}" presName="sp" presStyleCnt="0"/>
      <dgm:spPr/>
    </dgm:pt>
    <dgm:pt modelId="{BE1086DB-8D1B-4E0C-BB33-6D7925E401B9}" type="pres">
      <dgm:prSet presAssocID="{B22CD570-7C35-4AA8-80AC-C5986866B8E4}" presName="linNode" presStyleCnt="0"/>
      <dgm:spPr/>
    </dgm:pt>
    <dgm:pt modelId="{51A8F780-5E0E-4CAC-9E5C-146F0A3A2F75}" type="pres">
      <dgm:prSet presAssocID="{B22CD570-7C35-4AA8-80AC-C5986866B8E4}" presName="parentText" presStyleLbl="node1" presStyleIdx="1" presStyleCnt="2">
        <dgm:presLayoutVars>
          <dgm:chMax val="1"/>
          <dgm:bulletEnabled val="1"/>
        </dgm:presLayoutVars>
      </dgm:prSet>
      <dgm:spPr/>
      <dgm:t>
        <a:bodyPr/>
        <a:lstStyle/>
        <a:p>
          <a:endParaRPr lang="en-US"/>
        </a:p>
      </dgm:t>
    </dgm:pt>
    <dgm:pt modelId="{1170832F-4DB2-4465-88DE-0A608CE6FFB4}" type="pres">
      <dgm:prSet presAssocID="{B22CD570-7C35-4AA8-80AC-C5986866B8E4}" presName="descendantText" presStyleLbl="alignAccFollowNode1" presStyleIdx="1" presStyleCnt="2">
        <dgm:presLayoutVars>
          <dgm:bulletEnabled val="1"/>
        </dgm:presLayoutVars>
      </dgm:prSet>
      <dgm:spPr/>
      <dgm:t>
        <a:bodyPr/>
        <a:lstStyle/>
        <a:p>
          <a:endParaRPr lang="en-US"/>
        </a:p>
      </dgm:t>
    </dgm:pt>
  </dgm:ptLst>
  <dgm:cxnLst>
    <dgm:cxn modelId="{A72CB134-A20F-4B51-BECE-0AF430860016}" type="presOf" srcId="{1BC358BD-9C05-4C13-AE48-ABD88CDCE5B8}" destId="{1170832F-4DB2-4465-88DE-0A608CE6FFB4}" srcOrd="0" destOrd="5" presId="urn:microsoft.com/office/officeart/2005/8/layout/vList5"/>
    <dgm:cxn modelId="{9DB91805-8E23-4FE1-813B-52D804CF016B}" srcId="{B22CD570-7C35-4AA8-80AC-C5986866B8E4}" destId="{5B2AE15F-BA82-48C6-B065-6F363898931A}" srcOrd="2" destOrd="0" parTransId="{FF282A6B-24B4-4F10-9166-D7F9EA721A9B}" sibTransId="{AFB01092-5718-4717-B75E-4D7CCA25C50D}"/>
    <dgm:cxn modelId="{2B82880A-F602-4785-B99F-391B4F06E30A}" type="presOf" srcId="{A5E11473-D673-4F09-A3F9-3F24BBD77019}" destId="{1170832F-4DB2-4465-88DE-0A608CE6FFB4}" srcOrd="0" destOrd="3" presId="urn:microsoft.com/office/officeart/2005/8/layout/vList5"/>
    <dgm:cxn modelId="{8D27C099-AAA0-4669-98DC-0DB5F7CE8C42}" type="presOf" srcId="{4CE254F6-0B50-4DD8-8F0B-18CA263B136A}" destId="{F064F2C2-E155-49DA-8472-1927B2EA9D5B}" srcOrd="0" destOrd="3" presId="urn:microsoft.com/office/officeart/2005/8/layout/vList5"/>
    <dgm:cxn modelId="{6F171CFD-DBF9-4638-A373-F32B436BC1A8}" type="presOf" srcId="{A007DC1E-CEBB-40D9-A4AA-6D329D8821EF}" destId="{F064F2C2-E155-49DA-8472-1927B2EA9D5B}" srcOrd="0" destOrd="0" presId="urn:microsoft.com/office/officeart/2005/8/layout/vList5"/>
    <dgm:cxn modelId="{00EECE6D-A970-4A4C-8151-FC60EE27C676}" type="presOf" srcId="{5B2AE15F-BA82-48C6-B065-6F363898931A}" destId="{1170832F-4DB2-4465-88DE-0A608CE6FFB4}" srcOrd="0" destOrd="2" presId="urn:microsoft.com/office/officeart/2005/8/layout/vList5"/>
    <dgm:cxn modelId="{7CA51D0B-2C6B-4433-8DED-46283130094B}" type="presOf" srcId="{6E087B4E-60DA-4243-9310-DDDADCEC66E2}" destId="{F064F2C2-E155-49DA-8472-1927B2EA9D5B}" srcOrd="0" destOrd="2" presId="urn:microsoft.com/office/officeart/2005/8/layout/vList5"/>
    <dgm:cxn modelId="{359CC8FC-DA0A-4C04-AB57-DDB8A5CD533C}" srcId="{5A942F97-DDB4-4175-A1E4-867DA1FF5711}" destId="{83C7EA3C-EFBC-4F2F-AA5B-E1AB5290A3B5}" srcOrd="1" destOrd="0" parTransId="{1D279A16-602B-4AFE-AE5E-8E00EFB71C01}" sibTransId="{F8133BF7-71E9-493D-B96E-F554B60038DF}"/>
    <dgm:cxn modelId="{C7520902-7AFF-4220-B930-D72444F5E444}" srcId="{B22CD570-7C35-4AA8-80AC-C5986866B8E4}" destId="{28F548D5-E1E1-4B5C-BF7E-91D36DAABE04}" srcOrd="4" destOrd="0" parTransId="{6D0A8E2B-0EA0-4AE2-8FC0-6FB60F609D29}" sibTransId="{55131122-7BC0-44B4-A8E3-85D15E24B823}"/>
    <dgm:cxn modelId="{808E6747-8568-46D8-97C8-90448B02004B}" type="presOf" srcId="{B22CD570-7C35-4AA8-80AC-C5986866B8E4}" destId="{51A8F780-5E0E-4CAC-9E5C-146F0A3A2F75}" srcOrd="0" destOrd="0" presId="urn:microsoft.com/office/officeart/2005/8/layout/vList5"/>
    <dgm:cxn modelId="{6C9E8DE1-2B0E-4AC7-998A-CFA1B2A916FB}" type="presOf" srcId="{E64D5422-AF9E-4B20-BC05-AD1109FBE63B}" destId="{1170832F-4DB2-4465-88DE-0A608CE6FFB4}" srcOrd="0" destOrd="1" presId="urn:microsoft.com/office/officeart/2005/8/layout/vList5"/>
    <dgm:cxn modelId="{EC01E2F2-F8FD-45D2-A19E-55E0F828827B}" srcId="{5A942F97-DDB4-4175-A1E4-867DA1FF5711}" destId="{4CE254F6-0B50-4DD8-8F0B-18CA263B136A}" srcOrd="3" destOrd="0" parTransId="{2D495D38-E672-48EC-AEDE-5902400624BE}" sibTransId="{CFAD95AC-3855-4FE4-8F1C-8188AD1AF729}"/>
    <dgm:cxn modelId="{30D20079-FF97-4D8C-A3E4-9CCD38B3BE81}" srcId="{B22CD570-7C35-4AA8-80AC-C5986866B8E4}" destId="{A5E11473-D673-4F09-A3F9-3F24BBD77019}" srcOrd="3" destOrd="0" parTransId="{D35F0BC7-B306-4BD4-911F-89B6E83160D9}" sibTransId="{12B476DC-C29E-4FB8-B3C5-A7BFC63D9399}"/>
    <dgm:cxn modelId="{B28E2EC4-93AE-426C-98E8-D42AF48E8D64}" srcId="{B22CD570-7C35-4AA8-80AC-C5986866B8E4}" destId="{E64D5422-AF9E-4B20-BC05-AD1109FBE63B}" srcOrd="1" destOrd="0" parTransId="{C9FFDB30-D565-4361-804B-779D796DF021}" sibTransId="{C839554A-B55A-4913-AE09-A07B6ECB26D2}"/>
    <dgm:cxn modelId="{121FC07E-C56D-4D26-9A6A-3AF1F2927E5F}" srcId="{B22CD570-7C35-4AA8-80AC-C5986866B8E4}" destId="{2C80094F-B6EC-4B1C-AE24-AB54BE7196EC}" srcOrd="0" destOrd="0" parTransId="{65E7DDBF-36D4-4FE6-BA93-8F4925EF07C5}" sibTransId="{2C2F6349-7760-40A4-92DB-CDEC14CDB3FA}"/>
    <dgm:cxn modelId="{DE92AF3C-E516-45EE-B60C-099FB07A1FE1}" type="presOf" srcId="{2C80094F-B6EC-4B1C-AE24-AB54BE7196EC}" destId="{1170832F-4DB2-4465-88DE-0A608CE6FFB4}" srcOrd="0" destOrd="0" presId="urn:microsoft.com/office/officeart/2005/8/layout/vList5"/>
    <dgm:cxn modelId="{CB9C4328-F70D-477C-A276-6DA25B0C2A14}" type="presOf" srcId="{3BA5D29F-FF16-4A42-8DC2-54AB313F359A}" destId="{1170832F-4DB2-4465-88DE-0A608CE6FFB4}" srcOrd="0" destOrd="6" presId="urn:microsoft.com/office/officeart/2005/8/layout/vList5"/>
    <dgm:cxn modelId="{8045E115-EEB0-4748-BEB9-F83BD911E81E}" srcId="{5A942F97-DDB4-4175-A1E4-867DA1FF5711}" destId="{A007DC1E-CEBB-40D9-A4AA-6D329D8821EF}" srcOrd="0" destOrd="0" parTransId="{8CC4726C-F9C0-4EC2-B632-100CA289E3C8}" sibTransId="{887452CB-672B-47CB-A1A1-B2F4128FA943}"/>
    <dgm:cxn modelId="{DFBD640A-41B2-439B-97D3-2B5BBC7CA597}" srcId="{509A5B87-090F-4A2D-A635-DC3E58EEE9BC}" destId="{5A942F97-DDB4-4175-A1E4-867DA1FF5711}" srcOrd="0" destOrd="0" parTransId="{CC0B5BAA-FF96-4C9D-8E8A-8FD4E3C5F21D}" sibTransId="{9AC4DB7F-4C12-405C-9156-39ACF8496750}"/>
    <dgm:cxn modelId="{DA501752-8A2A-44F3-BA93-7926D6515044}" srcId="{B22CD570-7C35-4AA8-80AC-C5986866B8E4}" destId="{3BA5D29F-FF16-4A42-8DC2-54AB313F359A}" srcOrd="6" destOrd="0" parTransId="{9FD725E5-ACA4-4868-9819-D3C7D78AE036}" sibTransId="{33EFA6EE-3498-4CD2-8CE5-BD3433A1695F}"/>
    <dgm:cxn modelId="{67E4834D-68D3-4F45-96FE-262619410F0A}" type="presOf" srcId="{5A942F97-DDB4-4175-A1E4-867DA1FF5711}" destId="{CDF40233-2C8E-4CC3-977D-8B3239E88366}" srcOrd="0" destOrd="0" presId="urn:microsoft.com/office/officeart/2005/8/layout/vList5"/>
    <dgm:cxn modelId="{E47E1E52-112E-4BB5-B60D-944CDEF5F6C4}" srcId="{509A5B87-090F-4A2D-A635-DC3E58EEE9BC}" destId="{B22CD570-7C35-4AA8-80AC-C5986866B8E4}" srcOrd="1" destOrd="0" parTransId="{5F991DF7-785C-4158-AD36-63F0EF38272A}" sibTransId="{5CB9FC9B-AB4A-4139-99AB-A001E6D28B51}"/>
    <dgm:cxn modelId="{D2A73F37-D39D-4931-A4B1-12EA2F183C6F}" type="presOf" srcId="{83C7EA3C-EFBC-4F2F-AA5B-E1AB5290A3B5}" destId="{F064F2C2-E155-49DA-8472-1927B2EA9D5B}" srcOrd="0" destOrd="1" presId="urn:microsoft.com/office/officeart/2005/8/layout/vList5"/>
    <dgm:cxn modelId="{B1794621-005D-41E8-A19A-CEA331637356}" type="presOf" srcId="{509A5B87-090F-4A2D-A635-DC3E58EEE9BC}" destId="{82196B29-EB88-4C86-90A4-284F38573C08}" srcOrd="0" destOrd="0" presId="urn:microsoft.com/office/officeart/2005/8/layout/vList5"/>
    <dgm:cxn modelId="{5C91CE2F-BEFF-4773-BF81-F7AE2501510B}" type="presOf" srcId="{28F548D5-E1E1-4B5C-BF7E-91D36DAABE04}" destId="{1170832F-4DB2-4465-88DE-0A608CE6FFB4}" srcOrd="0" destOrd="4" presId="urn:microsoft.com/office/officeart/2005/8/layout/vList5"/>
    <dgm:cxn modelId="{EF7DF6B5-C0E2-493C-A056-12073B9ED23D}" srcId="{B22CD570-7C35-4AA8-80AC-C5986866B8E4}" destId="{1BC358BD-9C05-4C13-AE48-ABD88CDCE5B8}" srcOrd="5" destOrd="0" parTransId="{617EF8FE-9A34-45C1-8BB5-8D42EB9AC39F}" sibTransId="{46A3B53E-B462-4E3D-9B41-F6F1E68E2B35}"/>
    <dgm:cxn modelId="{B41F5EFE-C622-4E65-B02E-6028AD4BE44A}" srcId="{5A942F97-DDB4-4175-A1E4-867DA1FF5711}" destId="{6E087B4E-60DA-4243-9310-DDDADCEC66E2}" srcOrd="2" destOrd="0" parTransId="{56FE78C6-F540-4344-8CAE-C0CFC86DCD8F}" sibTransId="{39FEB1F9-87E7-46ED-9283-39D6359B773D}"/>
    <dgm:cxn modelId="{782F8164-47FD-41B5-8F4E-A83F2F149B03}" type="presParOf" srcId="{82196B29-EB88-4C86-90A4-284F38573C08}" destId="{FCC6A540-4DD2-4F85-BBAF-2DC3F1D70DBD}" srcOrd="0" destOrd="0" presId="urn:microsoft.com/office/officeart/2005/8/layout/vList5"/>
    <dgm:cxn modelId="{47E70548-C52A-46B4-998E-2DBFBFEBC273}" type="presParOf" srcId="{FCC6A540-4DD2-4F85-BBAF-2DC3F1D70DBD}" destId="{CDF40233-2C8E-4CC3-977D-8B3239E88366}" srcOrd="0" destOrd="0" presId="urn:microsoft.com/office/officeart/2005/8/layout/vList5"/>
    <dgm:cxn modelId="{51C05CE2-3131-4F8E-A9AE-C37BCAF9DC9A}" type="presParOf" srcId="{FCC6A540-4DD2-4F85-BBAF-2DC3F1D70DBD}" destId="{F064F2C2-E155-49DA-8472-1927B2EA9D5B}" srcOrd="1" destOrd="0" presId="urn:microsoft.com/office/officeart/2005/8/layout/vList5"/>
    <dgm:cxn modelId="{9D2E2D0D-F6E1-49E6-BA08-E12A1790E44E}" type="presParOf" srcId="{82196B29-EB88-4C86-90A4-284F38573C08}" destId="{4CCD4CB3-3466-415B-AAC3-2DD8C3B85F86}" srcOrd="1" destOrd="0" presId="urn:microsoft.com/office/officeart/2005/8/layout/vList5"/>
    <dgm:cxn modelId="{77009711-43A8-4589-B5D7-B55DCA0DFA1B}" type="presParOf" srcId="{82196B29-EB88-4C86-90A4-284F38573C08}" destId="{BE1086DB-8D1B-4E0C-BB33-6D7925E401B9}" srcOrd="2" destOrd="0" presId="urn:microsoft.com/office/officeart/2005/8/layout/vList5"/>
    <dgm:cxn modelId="{62E6899B-BC35-460F-BE98-9E5B13672A03}" type="presParOf" srcId="{BE1086DB-8D1B-4E0C-BB33-6D7925E401B9}" destId="{51A8F780-5E0E-4CAC-9E5C-146F0A3A2F75}" srcOrd="0" destOrd="0" presId="urn:microsoft.com/office/officeart/2005/8/layout/vList5"/>
    <dgm:cxn modelId="{E56CC69B-D6E8-4186-A218-1156F00FD1D5}" type="presParOf" srcId="{BE1086DB-8D1B-4E0C-BB33-6D7925E401B9}" destId="{1170832F-4DB2-4465-88DE-0A608CE6FFB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455B2D-9213-42CF-99D3-8A3B45175AB6}" type="doc">
      <dgm:prSet loTypeId="urn:microsoft.com/office/officeart/2005/8/layout/chevron2" loCatId="process" qsTypeId="urn:microsoft.com/office/officeart/2005/8/quickstyle/3d2" qsCatId="3D" csTypeId="urn:microsoft.com/office/officeart/2005/8/colors/accent1_2" csCatId="accent1" phldr="1"/>
      <dgm:spPr/>
      <dgm:t>
        <a:bodyPr/>
        <a:lstStyle/>
        <a:p>
          <a:endParaRPr lang="en-US"/>
        </a:p>
      </dgm:t>
    </dgm:pt>
    <dgm:pt modelId="{84E6C072-EDB1-45EE-80C3-BD927AB47F5F}">
      <dgm:prSet/>
      <dgm:spPr/>
      <dgm:t>
        <a:bodyPr/>
        <a:lstStyle/>
        <a:p>
          <a:pPr rtl="0"/>
          <a:r>
            <a:rPr lang="en-US" smtClean="0"/>
            <a:t>eDiscovery</a:t>
          </a:r>
          <a:endParaRPr lang="en-US"/>
        </a:p>
      </dgm:t>
    </dgm:pt>
    <dgm:pt modelId="{A22ADD55-E8B8-47A1-BD97-83DDE9B513C0}" type="parTrans" cxnId="{CA02677E-7001-4DB2-ACC1-98F7849EDA02}">
      <dgm:prSet/>
      <dgm:spPr/>
      <dgm:t>
        <a:bodyPr/>
        <a:lstStyle/>
        <a:p>
          <a:endParaRPr lang="en-US"/>
        </a:p>
      </dgm:t>
    </dgm:pt>
    <dgm:pt modelId="{D2A99CFC-FE3D-4DD1-ABB4-166D3BDBDE1F}" type="sibTrans" cxnId="{CA02677E-7001-4DB2-ACC1-98F7849EDA02}">
      <dgm:prSet/>
      <dgm:spPr/>
      <dgm:t>
        <a:bodyPr/>
        <a:lstStyle/>
        <a:p>
          <a:endParaRPr lang="en-US"/>
        </a:p>
      </dgm:t>
    </dgm:pt>
    <dgm:pt modelId="{C89C7382-FAE1-4EAB-86D5-FCF9E42AAFDD}">
      <dgm:prSet/>
      <dgm:spPr/>
      <dgm:t>
        <a:bodyPr/>
        <a:lstStyle/>
        <a:p>
          <a:pPr rtl="0"/>
          <a:r>
            <a:rPr lang="en-US" dirty="0" smtClean="0"/>
            <a:t>In place holds in SP &amp; Exchange</a:t>
          </a:r>
          <a:endParaRPr lang="en-US" dirty="0"/>
        </a:p>
      </dgm:t>
    </dgm:pt>
    <dgm:pt modelId="{41E0182E-7491-4B14-9694-0CA89E7640C7}" type="parTrans" cxnId="{9974291D-5ED4-4300-9814-F7DE3220398C}">
      <dgm:prSet/>
      <dgm:spPr/>
      <dgm:t>
        <a:bodyPr/>
        <a:lstStyle/>
        <a:p>
          <a:endParaRPr lang="en-US"/>
        </a:p>
      </dgm:t>
    </dgm:pt>
    <dgm:pt modelId="{79F0EB25-6555-472E-BF35-B4DA9C3E8F4E}" type="sibTrans" cxnId="{9974291D-5ED4-4300-9814-F7DE3220398C}">
      <dgm:prSet/>
      <dgm:spPr/>
      <dgm:t>
        <a:bodyPr/>
        <a:lstStyle/>
        <a:p>
          <a:endParaRPr lang="en-US"/>
        </a:p>
      </dgm:t>
    </dgm:pt>
    <dgm:pt modelId="{661DA6B3-EC73-4339-A397-E6709DB2ED14}">
      <dgm:prSet/>
      <dgm:spPr/>
      <dgm:t>
        <a:bodyPr/>
        <a:lstStyle/>
        <a:p>
          <a:pPr rtl="0"/>
          <a:r>
            <a:rPr lang="en-US" dirty="0" smtClean="0"/>
            <a:t>Integrated, enterprise wide case management</a:t>
          </a:r>
          <a:endParaRPr lang="en-US" dirty="0"/>
        </a:p>
      </dgm:t>
    </dgm:pt>
    <dgm:pt modelId="{5B14A648-4276-4393-AB52-43C94444750D}" type="parTrans" cxnId="{673ED36A-A93A-47FB-A8F6-EACD6F321D72}">
      <dgm:prSet/>
      <dgm:spPr/>
      <dgm:t>
        <a:bodyPr/>
        <a:lstStyle/>
        <a:p>
          <a:endParaRPr lang="en-US"/>
        </a:p>
      </dgm:t>
    </dgm:pt>
    <dgm:pt modelId="{5B42C7CC-406F-4B28-BC07-2D27243F0FC6}" type="sibTrans" cxnId="{673ED36A-A93A-47FB-A8F6-EACD6F321D72}">
      <dgm:prSet/>
      <dgm:spPr/>
      <dgm:t>
        <a:bodyPr/>
        <a:lstStyle/>
        <a:p>
          <a:endParaRPr lang="en-US"/>
        </a:p>
      </dgm:t>
    </dgm:pt>
    <dgm:pt modelId="{BA1573D3-6B24-4DBA-994D-31729AC7A1DF}">
      <dgm:prSet/>
      <dgm:spPr/>
      <dgm:t>
        <a:bodyPr/>
        <a:lstStyle/>
        <a:p>
          <a:pPr rtl="0"/>
          <a:r>
            <a:rPr lang="en-US" dirty="0" smtClean="0"/>
            <a:t>Site Mailboxes</a:t>
          </a:r>
          <a:endParaRPr lang="en-US" dirty="0"/>
        </a:p>
      </dgm:t>
    </dgm:pt>
    <dgm:pt modelId="{8308474F-EAD5-42E1-BEAA-B7EC9EFBBAF0}" type="parTrans" cxnId="{33E694E0-AEC1-4A46-9DD3-3B7361CFF1D5}">
      <dgm:prSet/>
      <dgm:spPr/>
      <dgm:t>
        <a:bodyPr/>
        <a:lstStyle/>
        <a:p>
          <a:endParaRPr lang="en-US"/>
        </a:p>
      </dgm:t>
    </dgm:pt>
    <dgm:pt modelId="{87769922-D29C-4D4C-9BC0-27259A1E1F69}" type="sibTrans" cxnId="{33E694E0-AEC1-4A46-9DD3-3B7361CFF1D5}">
      <dgm:prSet/>
      <dgm:spPr/>
      <dgm:t>
        <a:bodyPr/>
        <a:lstStyle/>
        <a:p>
          <a:endParaRPr lang="en-US"/>
        </a:p>
      </dgm:t>
    </dgm:pt>
    <dgm:pt modelId="{EF1D72B8-AA09-41E4-80B4-C9A580918265}">
      <dgm:prSet/>
      <dgm:spPr/>
      <dgm:t>
        <a:bodyPr/>
        <a:lstStyle/>
        <a:p>
          <a:pPr rtl="0"/>
          <a:r>
            <a:rPr lang="en-US" b="0" smtClean="0"/>
            <a:t>Work on mail and documents together</a:t>
          </a:r>
          <a:endParaRPr lang="en-US" b="0"/>
        </a:p>
      </dgm:t>
    </dgm:pt>
    <dgm:pt modelId="{E016CACF-6BF7-4F29-BD42-4566F7568005}" type="parTrans" cxnId="{95B564DA-E003-4433-A02A-14D2099FDEE0}">
      <dgm:prSet/>
      <dgm:spPr/>
      <dgm:t>
        <a:bodyPr/>
        <a:lstStyle/>
        <a:p>
          <a:endParaRPr lang="en-US"/>
        </a:p>
      </dgm:t>
    </dgm:pt>
    <dgm:pt modelId="{3ED67A8C-98C7-442C-95D0-D485E1528130}" type="sibTrans" cxnId="{95B564DA-E003-4433-A02A-14D2099FDEE0}">
      <dgm:prSet/>
      <dgm:spPr/>
      <dgm:t>
        <a:bodyPr/>
        <a:lstStyle/>
        <a:p>
          <a:endParaRPr lang="en-US"/>
        </a:p>
      </dgm:t>
    </dgm:pt>
    <dgm:pt modelId="{312B5C7E-3951-4010-A74B-58ACA6F84EF7}">
      <dgm:prSet/>
      <dgm:spPr/>
      <dgm:t>
        <a:bodyPr/>
        <a:lstStyle/>
        <a:p>
          <a:pPr rtl="0"/>
          <a:r>
            <a:rPr lang="en-US" b="0" dirty="0" smtClean="0"/>
            <a:t>SharePoint &amp; Outlook desktop client</a:t>
          </a:r>
          <a:endParaRPr lang="en-US" b="0" dirty="0"/>
        </a:p>
      </dgm:t>
    </dgm:pt>
    <dgm:pt modelId="{DEB90F2F-27CB-4FD3-8533-655211F65A89}" type="parTrans" cxnId="{838C3FDE-9375-49ED-830C-06BCB099EEDB}">
      <dgm:prSet/>
      <dgm:spPr/>
      <dgm:t>
        <a:bodyPr/>
        <a:lstStyle/>
        <a:p>
          <a:endParaRPr lang="en-US"/>
        </a:p>
      </dgm:t>
    </dgm:pt>
    <dgm:pt modelId="{B3267403-34D0-45C3-BAE3-6CAAB6226F6B}" type="sibTrans" cxnId="{838C3FDE-9375-49ED-830C-06BCB099EEDB}">
      <dgm:prSet/>
      <dgm:spPr/>
      <dgm:t>
        <a:bodyPr/>
        <a:lstStyle/>
        <a:p>
          <a:endParaRPr lang="en-US"/>
        </a:p>
      </dgm:t>
    </dgm:pt>
    <dgm:pt modelId="{829C3D42-28CB-4E89-AC63-0A3DC8CDC6E2}">
      <dgm:prSet/>
      <dgm:spPr/>
      <dgm:t>
        <a:bodyPr/>
        <a:lstStyle/>
        <a:p>
          <a:pPr rtl="0"/>
          <a:r>
            <a:rPr lang="en-US" dirty="0" smtClean="0"/>
            <a:t>Meet Compliance Demands</a:t>
          </a:r>
          <a:endParaRPr lang="en-US" dirty="0"/>
        </a:p>
      </dgm:t>
    </dgm:pt>
    <dgm:pt modelId="{81785A4A-9C4F-4ED3-A24C-ACD660B06B30}" type="parTrans" cxnId="{11BD0404-C008-42CC-9FDF-0B5281543652}">
      <dgm:prSet/>
      <dgm:spPr/>
      <dgm:t>
        <a:bodyPr/>
        <a:lstStyle/>
        <a:p>
          <a:endParaRPr lang="en-US"/>
        </a:p>
      </dgm:t>
    </dgm:pt>
    <dgm:pt modelId="{56AFE154-6E4C-4067-BC75-34D8416852FA}" type="sibTrans" cxnId="{11BD0404-C008-42CC-9FDF-0B5281543652}">
      <dgm:prSet/>
      <dgm:spPr/>
      <dgm:t>
        <a:bodyPr/>
        <a:lstStyle/>
        <a:p>
          <a:endParaRPr lang="en-US"/>
        </a:p>
      </dgm:t>
    </dgm:pt>
    <dgm:pt modelId="{CC4FA8F5-97EB-4F33-9A7B-8A953F419A17}">
      <dgm:prSet/>
      <dgm:spPr/>
      <dgm:t>
        <a:bodyPr/>
        <a:lstStyle/>
        <a:p>
          <a:pPr rtl="0"/>
          <a:r>
            <a:rPr lang="en-US" b="0" dirty="0" smtClean="0"/>
            <a:t>Retention/compliance across stores</a:t>
          </a:r>
          <a:endParaRPr lang="en-US" b="0" dirty="0"/>
        </a:p>
      </dgm:t>
    </dgm:pt>
    <dgm:pt modelId="{3987357D-55F5-4095-B7D4-D0F593B4B71C}" type="parTrans" cxnId="{50DD0872-E274-4FD5-AFEB-B9AA6175E8E1}">
      <dgm:prSet/>
      <dgm:spPr/>
      <dgm:t>
        <a:bodyPr/>
        <a:lstStyle/>
        <a:p>
          <a:endParaRPr lang="en-US"/>
        </a:p>
      </dgm:t>
    </dgm:pt>
    <dgm:pt modelId="{3689701B-11ED-45DA-ABD4-00F04100E952}" type="sibTrans" cxnId="{50DD0872-E274-4FD5-AFEB-B9AA6175E8E1}">
      <dgm:prSet/>
      <dgm:spPr/>
      <dgm:t>
        <a:bodyPr/>
        <a:lstStyle/>
        <a:p>
          <a:endParaRPr lang="en-US"/>
        </a:p>
      </dgm:t>
    </dgm:pt>
    <dgm:pt modelId="{C5A2D98C-73D1-4A12-B5C3-E6315DD7072B}" type="pres">
      <dgm:prSet presAssocID="{7F455B2D-9213-42CF-99D3-8A3B45175AB6}" presName="linearFlow" presStyleCnt="0">
        <dgm:presLayoutVars>
          <dgm:dir/>
          <dgm:animLvl val="lvl"/>
          <dgm:resizeHandles val="exact"/>
        </dgm:presLayoutVars>
      </dgm:prSet>
      <dgm:spPr/>
      <dgm:t>
        <a:bodyPr/>
        <a:lstStyle/>
        <a:p>
          <a:endParaRPr lang="en-US"/>
        </a:p>
      </dgm:t>
    </dgm:pt>
    <dgm:pt modelId="{226C0A62-D914-4305-B9F5-9DF2D63D89B1}" type="pres">
      <dgm:prSet presAssocID="{84E6C072-EDB1-45EE-80C3-BD927AB47F5F}" presName="composite" presStyleCnt="0"/>
      <dgm:spPr/>
    </dgm:pt>
    <dgm:pt modelId="{81402D6A-0D52-4FC9-ABA6-636998326EB9}" type="pres">
      <dgm:prSet presAssocID="{84E6C072-EDB1-45EE-80C3-BD927AB47F5F}" presName="parentText" presStyleLbl="alignNode1" presStyleIdx="0" presStyleCnt="2">
        <dgm:presLayoutVars>
          <dgm:chMax val="1"/>
          <dgm:bulletEnabled val="1"/>
        </dgm:presLayoutVars>
      </dgm:prSet>
      <dgm:spPr/>
      <dgm:t>
        <a:bodyPr/>
        <a:lstStyle/>
        <a:p>
          <a:endParaRPr lang="en-US"/>
        </a:p>
      </dgm:t>
    </dgm:pt>
    <dgm:pt modelId="{614410FB-54C7-4A62-9726-E5AC26931068}" type="pres">
      <dgm:prSet presAssocID="{84E6C072-EDB1-45EE-80C3-BD927AB47F5F}" presName="descendantText" presStyleLbl="alignAcc1" presStyleIdx="0" presStyleCnt="2">
        <dgm:presLayoutVars>
          <dgm:bulletEnabled val="1"/>
        </dgm:presLayoutVars>
      </dgm:prSet>
      <dgm:spPr/>
      <dgm:t>
        <a:bodyPr/>
        <a:lstStyle/>
        <a:p>
          <a:endParaRPr lang="en-US"/>
        </a:p>
      </dgm:t>
    </dgm:pt>
    <dgm:pt modelId="{00E6B40D-D22C-4847-9346-528CC825AFA0}" type="pres">
      <dgm:prSet presAssocID="{D2A99CFC-FE3D-4DD1-ABB4-166D3BDBDE1F}" presName="sp" presStyleCnt="0"/>
      <dgm:spPr/>
    </dgm:pt>
    <dgm:pt modelId="{19080508-F5DC-416B-9FA8-B10279181025}" type="pres">
      <dgm:prSet presAssocID="{BA1573D3-6B24-4DBA-994D-31729AC7A1DF}" presName="composite" presStyleCnt="0"/>
      <dgm:spPr/>
    </dgm:pt>
    <dgm:pt modelId="{FDF8FAB2-65A8-4AA7-832E-01BED2DB76D5}" type="pres">
      <dgm:prSet presAssocID="{BA1573D3-6B24-4DBA-994D-31729AC7A1DF}" presName="parentText" presStyleLbl="alignNode1" presStyleIdx="1" presStyleCnt="2">
        <dgm:presLayoutVars>
          <dgm:chMax val="1"/>
          <dgm:bulletEnabled val="1"/>
        </dgm:presLayoutVars>
      </dgm:prSet>
      <dgm:spPr/>
      <dgm:t>
        <a:bodyPr/>
        <a:lstStyle/>
        <a:p>
          <a:endParaRPr lang="en-US"/>
        </a:p>
      </dgm:t>
    </dgm:pt>
    <dgm:pt modelId="{ECAF60D4-938F-401E-950A-01AAA8F2E3CC}" type="pres">
      <dgm:prSet presAssocID="{BA1573D3-6B24-4DBA-994D-31729AC7A1DF}" presName="descendantText" presStyleLbl="alignAcc1" presStyleIdx="1" presStyleCnt="2">
        <dgm:presLayoutVars>
          <dgm:bulletEnabled val="1"/>
        </dgm:presLayoutVars>
      </dgm:prSet>
      <dgm:spPr/>
      <dgm:t>
        <a:bodyPr/>
        <a:lstStyle/>
        <a:p>
          <a:endParaRPr lang="en-US"/>
        </a:p>
      </dgm:t>
    </dgm:pt>
  </dgm:ptLst>
  <dgm:cxnLst>
    <dgm:cxn modelId="{678CD4DA-420B-4766-AA66-30EC65A83898}" type="presOf" srcId="{661DA6B3-EC73-4339-A397-E6709DB2ED14}" destId="{614410FB-54C7-4A62-9726-E5AC26931068}" srcOrd="0" destOrd="1" presId="urn:microsoft.com/office/officeart/2005/8/layout/chevron2"/>
    <dgm:cxn modelId="{9974291D-5ED4-4300-9814-F7DE3220398C}" srcId="{84E6C072-EDB1-45EE-80C3-BD927AB47F5F}" destId="{C89C7382-FAE1-4EAB-86D5-FCF9E42AAFDD}" srcOrd="0" destOrd="0" parTransId="{41E0182E-7491-4B14-9694-0CA89E7640C7}" sibTransId="{79F0EB25-6555-472E-BF35-B4DA9C3E8F4E}"/>
    <dgm:cxn modelId="{01BB2674-EE7F-4747-8325-7D46F67F8CDE}" type="presOf" srcId="{EF1D72B8-AA09-41E4-80B4-C9A580918265}" destId="{ECAF60D4-938F-401E-950A-01AAA8F2E3CC}" srcOrd="0" destOrd="0" presId="urn:microsoft.com/office/officeart/2005/8/layout/chevron2"/>
    <dgm:cxn modelId="{33E694E0-AEC1-4A46-9DD3-3B7361CFF1D5}" srcId="{7F455B2D-9213-42CF-99D3-8A3B45175AB6}" destId="{BA1573D3-6B24-4DBA-994D-31729AC7A1DF}" srcOrd="1" destOrd="0" parTransId="{8308474F-EAD5-42E1-BEAA-B7EC9EFBBAF0}" sibTransId="{87769922-D29C-4D4C-9BC0-27259A1E1F69}"/>
    <dgm:cxn modelId="{673ED36A-A93A-47FB-A8F6-EACD6F321D72}" srcId="{84E6C072-EDB1-45EE-80C3-BD927AB47F5F}" destId="{661DA6B3-EC73-4339-A397-E6709DB2ED14}" srcOrd="1" destOrd="0" parTransId="{5B14A648-4276-4393-AB52-43C94444750D}" sibTransId="{5B42C7CC-406F-4B28-BC07-2D27243F0FC6}"/>
    <dgm:cxn modelId="{11BD0404-C008-42CC-9FDF-0B5281543652}" srcId="{84E6C072-EDB1-45EE-80C3-BD927AB47F5F}" destId="{829C3D42-28CB-4E89-AC63-0A3DC8CDC6E2}" srcOrd="2" destOrd="0" parTransId="{81785A4A-9C4F-4ED3-A24C-ACD660B06B30}" sibTransId="{56AFE154-6E4C-4067-BC75-34D8416852FA}"/>
    <dgm:cxn modelId="{6F312609-9550-49DF-844F-57B919BD9FF4}" type="presOf" srcId="{312B5C7E-3951-4010-A74B-58ACA6F84EF7}" destId="{ECAF60D4-938F-401E-950A-01AAA8F2E3CC}" srcOrd="0" destOrd="1" presId="urn:microsoft.com/office/officeart/2005/8/layout/chevron2"/>
    <dgm:cxn modelId="{816D62CE-3924-4870-A7FD-5EEFDEDA62C6}" type="presOf" srcId="{829C3D42-28CB-4E89-AC63-0A3DC8CDC6E2}" destId="{614410FB-54C7-4A62-9726-E5AC26931068}" srcOrd="0" destOrd="2" presId="urn:microsoft.com/office/officeart/2005/8/layout/chevron2"/>
    <dgm:cxn modelId="{9AD092C1-810E-4BD2-94D1-6D9486F3D4C1}" type="presOf" srcId="{CC4FA8F5-97EB-4F33-9A7B-8A953F419A17}" destId="{ECAF60D4-938F-401E-950A-01AAA8F2E3CC}" srcOrd="0" destOrd="2" presId="urn:microsoft.com/office/officeart/2005/8/layout/chevron2"/>
    <dgm:cxn modelId="{07B6256C-5981-4948-AB0B-087102B54193}" type="presOf" srcId="{BA1573D3-6B24-4DBA-994D-31729AC7A1DF}" destId="{FDF8FAB2-65A8-4AA7-832E-01BED2DB76D5}" srcOrd="0" destOrd="0" presId="urn:microsoft.com/office/officeart/2005/8/layout/chevron2"/>
    <dgm:cxn modelId="{DDC6F0E5-4BED-491F-A359-7BB179657690}" type="presOf" srcId="{7F455B2D-9213-42CF-99D3-8A3B45175AB6}" destId="{C5A2D98C-73D1-4A12-B5C3-E6315DD7072B}" srcOrd="0" destOrd="0" presId="urn:microsoft.com/office/officeart/2005/8/layout/chevron2"/>
    <dgm:cxn modelId="{95B564DA-E003-4433-A02A-14D2099FDEE0}" srcId="{BA1573D3-6B24-4DBA-994D-31729AC7A1DF}" destId="{EF1D72B8-AA09-41E4-80B4-C9A580918265}" srcOrd="0" destOrd="0" parTransId="{E016CACF-6BF7-4F29-BD42-4566F7568005}" sibTransId="{3ED67A8C-98C7-442C-95D0-D485E1528130}"/>
    <dgm:cxn modelId="{229077DA-50C5-4E8F-95F0-D17657930E85}" type="presOf" srcId="{C89C7382-FAE1-4EAB-86D5-FCF9E42AAFDD}" destId="{614410FB-54C7-4A62-9726-E5AC26931068}" srcOrd="0" destOrd="0" presId="urn:microsoft.com/office/officeart/2005/8/layout/chevron2"/>
    <dgm:cxn modelId="{CA02677E-7001-4DB2-ACC1-98F7849EDA02}" srcId="{7F455B2D-9213-42CF-99D3-8A3B45175AB6}" destId="{84E6C072-EDB1-45EE-80C3-BD927AB47F5F}" srcOrd="0" destOrd="0" parTransId="{A22ADD55-E8B8-47A1-BD97-83DDE9B513C0}" sibTransId="{D2A99CFC-FE3D-4DD1-ABB4-166D3BDBDE1F}"/>
    <dgm:cxn modelId="{03224D4B-B05F-487C-9B8D-692E33D8C087}" type="presOf" srcId="{84E6C072-EDB1-45EE-80C3-BD927AB47F5F}" destId="{81402D6A-0D52-4FC9-ABA6-636998326EB9}" srcOrd="0" destOrd="0" presId="urn:microsoft.com/office/officeart/2005/8/layout/chevron2"/>
    <dgm:cxn modelId="{838C3FDE-9375-49ED-830C-06BCB099EEDB}" srcId="{EF1D72B8-AA09-41E4-80B4-C9A580918265}" destId="{312B5C7E-3951-4010-A74B-58ACA6F84EF7}" srcOrd="0" destOrd="0" parTransId="{DEB90F2F-27CB-4FD3-8533-655211F65A89}" sibTransId="{B3267403-34D0-45C3-BAE3-6CAAB6226F6B}"/>
    <dgm:cxn modelId="{50DD0872-E274-4FD5-AFEB-B9AA6175E8E1}" srcId="{BA1573D3-6B24-4DBA-994D-31729AC7A1DF}" destId="{CC4FA8F5-97EB-4F33-9A7B-8A953F419A17}" srcOrd="1" destOrd="0" parTransId="{3987357D-55F5-4095-B7D4-D0F593B4B71C}" sibTransId="{3689701B-11ED-45DA-ABD4-00F04100E952}"/>
    <dgm:cxn modelId="{193AD368-F812-4AD2-BE1D-B26AFE12F2A1}" type="presParOf" srcId="{C5A2D98C-73D1-4A12-B5C3-E6315DD7072B}" destId="{226C0A62-D914-4305-B9F5-9DF2D63D89B1}" srcOrd="0" destOrd="0" presId="urn:microsoft.com/office/officeart/2005/8/layout/chevron2"/>
    <dgm:cxn modelId="{2137A68A-476F-41A2-86FF-C88D342B63ED}" type="presParOf" srcId="{226C0A62-D914-4305-B9F5-9DF2D63D89B1}" destId="{81402D6A-0D52-4FC9-ABA6-636998326EB9}" srcOrd="0" destOrd="0" presId="urn:microsoft.com/office/officeart/2005/8/layout/chevron2"/>
    <dgm:cxn modelId="{D3A424D1-9BC9-43DB-96EB-67AA222C0D6D}" type="presParOf" srcId="{226C0A62-D914-4305-B9F5-9DF2D63D89B1}" destId="{614410FB-54C7-4A62-9726-E5AC26931068}" srcOrd="1" destOrd="0" presId="urn:microsoft.com/office/officeart/2005/8/layout/chevron2"/>
    <dgm:cxn modelId="{10057B32-CF82-4DA6-AF00-2BD6489A0D7F}" type="presParOf" srcId="{C5A2D98C-73D1-4A12-B5C3-E6315DD7072B}" destId="{00E6B40D-D22C-4847-9346-528CC825AFA0}" srcOrd="1" destOrd="0" presId="urn:microsoft.com/office/officeart/2005/8/layout/chevron2"/>
    <dgm:cxn modelId="{54F909E1-C7BC-40F1-BAA1-4E7B17FCAB75}" type="presParOf" srcId="{C5A2D98C-73D1-4A12-B5C3-E6315DD7072B}" destId="{19080508-F5DC-416B-9FA8-B10279181025}" srcOrd="2" destOrd="0" presId="urn:microsoft.com/office/officeart/2005/8/layout/chevron2"/>
    <dgm:cxn modelId="{B7398D30-A91C-4A21-8CC6-6E7E083D954D}" type="presParOf" srcId="{19080508-F5DC-416B-9FA8-B10279181025}" destId="{FDF8FAB2-65A8-4AA7-832E-01BED2DB76D5}" srcOrd="0" destOrd="0" presId="urn:microsoft.com/office/officeart/2005/8/layout/chevron2"/>
    <dgm:cxn modelId="{6C1478DD-B50A-4C9B-BC77-B477B2DCC88E}" type="presParOf" srcId="{19080508-F5DC-416B-9FA8-B10279181025}" destId="{ECAF60D4-938F-401E-950A-01AAA8F2E3C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DE87D5-7DA5-4588-9E0E-8905B1645601}" type="doc">
      <dgm:prSet loTypeId="urn:microsoft.com/office/officeart/2005/8/layout/hProcess9" loCatId="process" qsTypeId="urn:microsoft.com/office/officeart/2005/8/quickstyle/simple5" qsCatId="simple" csTypeId="urn:microsoft.com/office/officeart/2005/8/colors/accent1_2" csCatId="accent1"/>
      <dgm:spPr/>
      <dgm:t>
        <a:bodyPr/>
        <a:lstStyle/>
        <a:p>
          <a:endParaRPr lang="en-US"/>
        </a:p>
      </dgm:t>
    </dgm:pt>
    <dgm:pt modelId="{ECC9687D-CA61-4530-8E1C-A4B5D743DADD}">
      <dgm:prSet/>
      <dgm:spPr/>
      <dgm:t>
        <a:bodyPr/>
        <a:lstStyle/>
        <a:p>
          <a:pPr rtl="0"/>
          <a:r>
            <a:rPr lang="en-US" smtClean="0"/>
            <a:t>Preserve</a:t>
          </a:r>
          <a:endParaRPr lang="en-US"/>
        </a:p>
      </dgm:t>
    </dgm:pt>
    <dgm:pt modelId="{790AB7FE-0C55-4100-8B4A-E92F69416D5D}" type="parTrans" cxnId="{21B7CD1C-CBE1-4F95-ACF9-6FC031F53041}">
      <dgm:prSet/>
      <dgm:spPr/>
      <dgm:t>
        <a:bodyPr/>
        <a:lstStyle/>
        <a:p>
          <a:endParaRPr lang="en-US"/>
        </a:p>
      </dgm:t>
    </dgm:pt>
    <dgm:pt modelId="{700E1865-87FD-4904-8055-BC645BF654EA}" type="sibTrans" cxnId="{21B7CD1C-CBE1-4F95-ACF9-6FC031F53041}">
      <dgm:prSet/>
      <dgm:spPr/>
      <dgm:t>
        <a:bodyPr/>
        <a:lstStyle/>
        <a:p>
          <a:endParaRPr lang="en-US"/>
        </a:p>
      </dgm:t>
    </dgm:pt>
    <dgm:pt modelId="{1AF0E5AF-F7E5-4CD6-AB17-48B51A46A86D}">
      <dgm:prSet/>
      <dgm:spPr/>
      <dgm:t>
        <a:bodyPr/>
        <a:lstStyle/>
        <a:p>
          <a:pPr rtl="0"/>
          <a:r>
            <a:rPr lang="en-US" smtClean="0"/>
            <a:t>Create Case</a:t>
          </a:r>
          <a:endParaRPr lang="en-US"/>
        </a:p>
      </dgm:t>
    </dgm:pt>
    <dgm:pt modelId="{5DEB275A-C1DD-48C8-B19F-16959A402F98}" type="parTrans" cxnId="{08B2F55C-7E3C-4B69-994C-C78CE79C5368}">
      <dgm:prSet/>
      <dgm:spPr/>
      <dgm:t>
        <a:bodyPr/>
        <a:lstStyle/>
        <a:p>
          <a:endParaRPr lang="en-US"/>
        </a:p>
      </dgm:t>
    </dgm:pt>
    <dgm:pt modelId="{350B8330-D362-4D2D-A660-2050E227CE92}" type="sibTrans" cxnId="{08B2F55C-7E3C-4B69-994C-C78CE79C5368}">
      <dgm:prSet/>
      <dgm:spPr/>
      <dgm:t>
        <a:bodyPr/>
        <a:lstStyle/>
        <a:p>
          <a:endParaRPr lang="en-US"/>
        </a:p>
      </dgm:t>
    </dgm:pt>
    <dgm:pt modelId="{B15B11FB-C817-43C4-8566-45B853F64030}">
      <dgm:prSet/>
      <dgm:spPr/>
      <dgm:t>
        <a:bodyPr/>
        <a:lstStyle/>
        <a:p>
          <a:pPr rtl="0"/>
          <a:r>
            <a:rPr lang="en-US" smtClean="0"/>
            <a:t>Apply Hold</a:t>
          </a:r>
          <a:endParaRPr lang="en-US"/>
        </a:p>
      </dgm:t>
    </dgm:pt>
    <dgm:pt modelId="{ECB5337E-4DC1-4BF6-BDA5-1FD25D156AD7}" type="parTrans" cxnId="{C2608771-C70C-4CFC-A449-C3C611F60AD3}">
      <dgm:prSet/>
      <dgm:spPr/>
      <dgm:t>
        <a:bodyPr/>
        <a:lstStyle/>
        <a:p>
          <a:endParaRPr lang="en-US"/>
        </a:p>
      </dgm:t>
    </dgm:pt>
    <dgm:pt modelId="{AB439E49-811A-401E-A144-047FD1DDDD1A}" type="sibTrans" cxnId="{C2608771-C70C-4CFC-A449-C3C611F60AD3}">
      <dgm:prSet/>
      <dgm:spPr/>
      <dgm:t>
        <a:bodyPr/>
        <a:lstStyle/>
        <a:p>
          <a:endParaRPr lang="en-US"/>
        </a:p>
      </dgm:t>
    </dgm:pt>
    <dgm:pt modelId="{1B67D275-55DF-4BC2-90D9-088EC1C80B1A}">
      <dgm:prSet/>
      <dgm:spPr/>
      <dgm:t>
        <a:bodyPr/>
        <a:lstStyle/>
        <a:p>
          <a:pPr rtl="0"/>
          <a:r>
            <a:rPr lang="en-US" smtClean="0"/>
            <a:t>Search</a:t>
          </a:r>
          <a:endParaRPr lang="en-US"/>
        </a:p>
      </dgm:t>
    </dgm:pt>
    <dgm:pt modelId="{A608CCDA-5814-455B-BEB4-623BD1FB90A7}" type="parTrans" cxnId="{2C070607-807D-423F-9F2B-A328C5940A97}">
      <dgm:prSet/>
      <dgm:spPr/>
      <dgm:t>
        <a:bodyPr/>
        <a:lstStyle/>
        <a:p>
          <a:endParaRPr lang="en-US"/>
        </a:p>
      </dgm:t>
    </dgm:pt>
    <dgm:pt modelId="{B146212C-90B2-48CC-90CA-9B63DBEC095C}" type="sibTrans" cxnId="{2C070607-807D-423F-9F2B-A328C5940A97}">
      <dgm:prSet/>
      <dgm:spPr/>
      <dgm:t>
        <a:bodyPr/>
        <a:lstStyle/>
        <a:p>
          <a:endParaRPr lang="en-US"/>
        </a:p>
      </dgm:t>
    </dgm:pt>
    <dgm:pt modelId="{F1EEFB7F-6A1C-416D-A8EF-2F1ACB209353}">
      <dgm:prSet/>
      <dgm:spPr/>
      <dgm:t>
        <a:bodyPr/>
        <a:lstStyle/>
        <a:p>
          <a:pPr rtl="0"/>
          <a:r>
            <a:rPr lang="en-US" smtClean="0"/>
            <a:t>Query</a:t>
          </a:r>
          <a:endParaRPr lang="en-US"/>
        </a:p>
      </dgm:t>
    </dgm:pt>
    <dgm:pt modelId="{7A9ACECF-0247-47D0-94C2-BAEF66CD57A2}" type="parTrans" cxnId="{04261AB2-49E3-4847-8A9E-19FAF2BF5ED2}">
      <dgm:prSet/>
      <dgm:spPr/>
      <dgm:t>
        <a:bodyPr/>
        <a:lstStyle/>
        <a:p>
          <a:endParaRPr lang="en-US"/>
        </a:p>
      </dgm:t>
    </dgm:pt>
    <dgm:pt modelId="{EBDAEB68-69C9-4E52-9D48-488A1148D633}" type="sibTrans" cxnId="{04261AB2-49E3-4847-8A9E-19FAF2BF5ED2}">
      <dgm:prSet/>
      <dgm:spPr/>
      <dgm:t>
        <a:bodyPr/>
        <a:lstStyle/>
        <a:p>
          <a:endParaRPr lang="en-US"/>
        </a:p>
      </dgm:t>
    </dgm:pt>
    <dgm:pt modelId="{56D31550-9DF9-4C9E-BE1A-5734EF4CBFAE}">
      <dgm:prSet/>
      <dgm:spPr/>
      <dgm:t>
        <a:bodyPr/>
        <a:lstStyle/>
        <a:p>
          <a:pPr rtl="0"/>
          <a:r>
            <a:rPr lang="en-US" smtClean="0"/>
            <a:t>De-duplicate</a:t>
          </a:r>
          <a:endParaRPr lang="en-US"/>
        </a:p>
      </dgm:t>
    </dgm:pt>
    <dgm:pt modelId="{58A4687F-8FD4-4FF8-9A3F-48E920B9FF23}" type="parTrans" cxnId="{7EBE706C-1C11-44C3-9808-945EA6D21097}">
      <dgm:prSet/>
      <dgm:spPr/>
      <dgm:t>
        <a:bodyPr/>
        <a:lstStyle/>
        <a:p>
          <a:endParaRPr lang="en-US"/>
        </a:p>
      </dgm:t>
    </dgm:pt>
    <dgm:pt modelId="{6E0F3736-5E8C-4912-AD11-788513068DFB}" type="sibTrans" cxnId="{7EBE706C-1C11-44C3-9808-945EA6D21097}">
      <dgm:prSet/>
      <dgm:spPr/>
      <dgm:t>
        <a:bodyPr/>
        <a:lstStyle/>
        <a:p>
          <a:endParaRPr lang="en-US"/>
        </a:p>
      </dgm:t>
    </dgm:pt>
    <dgm:pt modelId="{924AF4A1-351A-47C7-8D2A-AC20CF4B8DF7}">
      <dgm:prSet/>
      <dgm:spPr/>
      <dgm:t>
        <a:bodyPr/>
        <a:lstStyle/>
        <a:p>
          <a:pPr rtl="0"/>
          <a:r>
            <a:rPr lang="en-US" dirty="0" smtClean="0"/>
            <a:t>Review</a:t>
          </a:r>
          <a:endParaRPr lang="en-US" dirty="0"/>
        </a:p>
      </dgm:t>
    </dgm:pt>
    <dgm:pt modelId="{ECD04F5F-B4C1-4B30-AB34-B65589B4F860}" type="parTrans" cxnId="{725A2BF5-110B-454F-82B2-D4FEF0BFFD5B}">
      <dgm:prSet/>
      <dgm:spPr/>
      <dgm:t>
        <a:bodyPr/>
        <a:lstStyle/>
        <a:p>
          <a:endParaRPr lang="en-US"/>
        </a:p>
      </dgm:t>
    </dgm:pt>
    <dgm:pt modelId="{E78023EF-E312-4A93-ADD6-00409BCBDC69}" type="sibTrans" cxnId="{725A2BF5-110B-454F-82B2-D4FEF0BFFD5B}">
      <dgm:prSet/>
      <dgm:spPr/>
      <dgm:t>
        <a:bodyPr/>
        <a:lstStyle/>
        <a:p>
          <a:endParaRPr lang="en-US"/>
        </a:p>
      </dgm:t>
    </dgm:pt>
    <dgm:pt modelId="{65F73841-4BE3-4312-8168-0A6F16FDB164}">
      <dgm:prSet/>
      <dgm:spPr/>
      <dgm:t>
        <a:bodyPr/>
        <a:lstStyle/>
        <a:p>
          <a:pPr rtl="0"/>
          <a:r>
            <a:rPr lang="en-US" smtClean="0"/>
            <a:t>Visualize</a:t>
          </a:r>
          <a:endParaRPr lang="en-US"/>
        </a:p>
      </dgm:t>
    </dgm:pt>
    <dgm:pt modelId="{518724B8-B2AD-42CB-A1A1-B148F3A86291}" type="parTrans" cxnId="{FD01081A-A4AB-4EFC-846E-CB5745D24805}">
      <dgm:prSet/>
      <dgm:spPr/>
      <dgm:t>
        <a:bodyPr/>
        <a:lstStyle/>
        <a:p>
          <a:endParaRPr lang="en-US"/>
        </a:p>
      </dgm:t>
    </dgm:pt>
    <dgm:pt modelId="{C744BB96-C450-4A96-9DAA-9B49CA41D772}" type="sibTrans" cxnId="{FD01081A-A4AB-4EFC-846E-CB5745D24805}">
      <dgm:prSet/>
      <dgm:spPr/>
      <dgm:t>
        <a:bodyPr/>
        <a:lstStyle/>
        <a:p>
          <a:endParaRPr lang="en-US"/>
        </a:p>
      </dgm:t>
    </dgm:pt>
    <dgm:pt modelId="{7E5C42AA-8844-4946-B7B1-5E93EB6938EC}">
      <dgm:prSet/>
      <dgm:spPr/>
      <dgm:t>
        <a:bodyPr/>
        <a:lstStyle/>
        <a:p>
          <a:pPr rtl="0"/>
          <a:r>
            <a:rPr lang="en-US" smtClean="0"/>
            <a:t>Read</a:t>
          </a:r>
          <a:endParaRPr lang="en-US"/>
        </a:p>
      </dgm:t>
    </dgm:pt>
    <dgm:pt modelId="{E4805D7F-5B1E-434E-983E-EE1D243B7F3B}" type="parTrans" cxnId="{D87F3283-DDFE-4D27-9998-2E4C8CBE738E}">
      <dgm:prSet/>
      <dgm:spPr/>
      <dgm:t>
        <a:bodyPr/>
        <a:lstStyle/>
        <a:p>
          <a:endParaRPr lang="en-US"/>
        </a:p>
      </dgm:t>
    </dgm:pt>
    <dgm:pt modelId="{778C8F9F-BA8D-4220-86AD-47D7064401AA}" type="sibTrans" cxnId="{D87F3283-DDFE-4D27-9998-2E4C8CBE738E}">
      <dgm:prSet/>
      <dgm:spPr/>
      <dgm:t>
        <a:bodyPr/>
        <a:lstStyle/>
        <a:p>
          <a:endParaRPr lang="en-US"/>
        </a:p>
      </dgm:t>
    </dgm:pt>
    <dgm:pt modelId="{48B590E4-71D6-4B04-9203-569C8600E687}">
      <dgm:prSet/>
      <dgm:spPr/>
      <dgm:t>
        <a:bodyPr/>
        <a:lstStyle/>
        <a:p>
          <a:pPr rtl="0"/>
          <a:r>
            <a:rPr lang="en-US" smtClean="0"/>
            <a:t>Export</a:t>
          </a:r>
          <a:endParaRPr lang="en-US"/>
        </a:p>
      </dgm:t>
    </dgm:pt>
    <dgm:pt modelId="{EAF1C4A6-F8FA-4ABB-B125-C101D79938FD}" type="parTrans" cxnId="{F33370CB-1AF7-49D6-9E57-D465401585E9}">
      <dgm:prSet/>
      <dgm:spPr/>
      <dgm:t>
        <a:bodyPr/>
        <a:lstStyle/>
        <a:p>
          <a:endParaRPr lang="en-US"/>
        </a:p>
      </dgm:t>
    </dgm:pt>
    <dgm:pt modelId="{E75523A2-A2D6-42CA-865A-7DC95502B520}" type="sibTrans" cxnId="{F33370CB-1AF7-49D6-9E57-D465401585E9}">
      <dgm:prSet/>
      <dgm:spPr/>
      <dgm:t>
        <a:bodyPr/>
        <a:lstStyle/>
        <a:p>
          <a:endParaRPr lang="en-US"/>
        </a:p>
      </dgm:t>
    </dgm:pt>
    <dgm:pt modelId="{7D240133-2F7F-4574-8C85-66363E8A4739}">
      <dgm:prSet/>
      <dgm:spPr/>
      <dgm:t>
        <a:bodyPr/>
        <a:lstStyle/>
        <a:p>
          <a:pPr rtl="0"/>
          <a:r>
            <a:rPr lang="en-US" smtClean="0"/>
            <a:t>Save as PDF/TIFF</a:t>
          </a:r>
          <a:endParaRPr lang="en-US"/>
        </a:p>
      </dgm:t>
    </dgm:pt>
    <dgm:pt modelId="{B53F6C13-5BD0-424B-A269-75AC64A225A6}" type="parTrans" cxnId="{F498C7F2-CFE9-4928-A7DF-12962C296B0B}">
      <dgm:prSet/>
      <dgm:spPr/>
      <dgm:t>
        <a:bodyPr/>
        <a:lstStyle/>
        <a:p>
          <a:endParaRPr lang="en-US"/>
        </a:p>
      </dgm:t>
    </dgm:pt>
    <dgm:pt modelId="{ECA27AE9-B1CA-4ACE-AFC0-653696F7E6DB}" type="sibTrans" cxnId="{F498C7F2-CFE9-4928-A7DF-12962C296B0B}">
      <dgm:prSet/>
      <dgm:spPr/>
      <dgm:t>
        <a:bodyPr/>
        <a:lstStyle/>
        <a:p>
          <a:endParaRPr lang="en-US"/>
        </a:p>
      </dgm:t>
    </dgm:pt>
    <dgm:pt modelId="{0D1C5C58-BBB2-46F3-BE69-3B38867A7396}">
      <dgm:prSet/>
      <dgm:spPr/>
      <dgm:t>
        <a:bodyPr/>
        <a:lstStyle/>
        <a:p>
          <a:pPr rtl="0"/>
          <a:r>
            <a:rPr lang="en-US" smtClean="0"/>
            <a:t>Print</a:t>
          </a:r>
          <a:endParaRPr lang="en-US"/>
        </a:p>
      </dgm:t>
    </dgm:pt>
    <dgm:pt modelId="{D2714ACB-F800-44F7-9771-E91D2E7BC46B}" type="parTrans" cxnId="{3132EE85-7719-4B6A-9274-C389F85E8CD6}">
      <dgm:prSet/>
      <dgm:spPr/>
      <dgm:t>
        <a:bodyPr/>
        <a:lstStyle/>
        <a:p>
          <a:endParaRPr lang="en-US"/>
        </a:p>
      </dgm:t>
    </dgm:pt>
    <dgm:pt modelId="{D6F5760F-D97E-4F78-B372-F0C913145978}" type="sibTrans" cxnId="{3132EE85-7719-4B6A-9274-C389F85E8CD6}">
      <dgm:prSet/>
      <dgm:spPr/>
      <dgm:t>
        <a:bodyPr/>
        <a:lstStyle/>
        <a:p>
          <a:endParaRPr lang="en-US"/>
        </a:p>
      </dgm:t>
    </dgm:pt>
    <dgm:pt modelId="{FCCD0AE3-6B2D-4132-84AA-8AB590FF7BEF}" type="pres">
      <dgm:prSet presAssocID="{03DE87D5-7DA5-4588-9E0E-8905B1645601}" presName="CompostProcess" presStyleCnt="0">
        <dgm:presLayoutVars>
          <dgm:dir/>
          <dgm:resizeHandles val="exact"/>
        </dgm:presLayoutVars>
      </dgm:prSet>
      <dgm:spPr/>
      <dgm:t>
        <a:bodyPr/>
        <a:lstStyle/>
        <a:p>
          <a:endParaRPr lang="en-US"/>
        </a:p>
      </dgm:t>
    </dgm:pt>
    <dgm:pt modelId="{1638D1EE-F7E8-40A3-9FFA-DC8F665520CC}" type="pres">
      <dgm:prSet presAssocID="{03DE87D5-7DA5-4588-9E0E-8905B1645601}" presName="arrow" presStyleLbl="bgShp" presStyleIdx="0" presStyleCnt="1"/>
      <dgm:spPr/>
    </dgm:pt>
    <dgm:pt modelId="{B7CE65A3-8D8B-40D3-85DF-481B23418D89}" type="pres">
      <dgm:prSet presAssocID="{03DE87D5-7DA5-4588-9E0E-8905B1645601}" presName="linearProcess" presStyleCnt="0"/>
      <dgm:spPr/>
    </dgm:pt>
    <dgm:pt modelId="{0E4BFDE7-8450-4DF1-89F8-F86E7A2ABE24}" type="pres">
      <dgm:prSet presAssocID="{ECC9687D-CA61-4530-8E1C-A4B5D743DADD}" presName="textNode" presStyleLbl="node1" presStyleIdx="0" presStyleCnt="4">
        <dgm:presLayoutVars>
          <dgm:bulletEnabled val="1"/>
        </dgm:presLayoutVars>
      </dgm:prSet>
      <dgm:spPr/>
      <dgm:t>
        <a:bodyPr/>
        <a:lstStyle/>
        <a:p>
          <a:endParaRPr lang="en-US"/>
        </a:p>
      </dgm:t>
    </dgm:pt>
    <dgm:pt modelId="{D603B016-C87E-4F6C-906E-63766C60B61E}" type="pres">
      <dgm:prSet presAssocID="{700E1865-87FD-4904-8055-BC645BF654EA}" presName="sibTrans" presStyleCnt="0"/>
      <dgm:spPr/>
    </dgm:pt>
    <dgm:pt modelId="{1D26CBAB-C360-47ED-B342-D461F7D5516F}" type="pres">
      <dgm:prSet presAssocID="{1B67D275-55DF-4BC2-90D9-088EC1C80B1A}" presName="textNode" presStyleLbl="node1" presStyleIdx="1" presStyleCnt="4">
        <dgm:presLayoutVars>
          <dgm:bulletEnabled val="1"/>
        </dgm:presLayoutVars>
      </dgm:prSet>
      <dgm:spPr/>
      <dgm:t>
        <a:bodyPr/>
        <a:lstStyle/>
        <a:p>
          <a:endParaRPr lang="en-US"/>
        </a:p>
      </dgm:t>
    </dgm:pt>
    <dgm:pt modelId="{40A4C2C5-A4A3-4958-82E7-73A0B7806950}" type="pres">
      <dgm:prSet presAssocID="{B146212C-90B2-48CC-90CA-9B63DBEC095C}" presName="sibTrans" presStyleCnt="0"/>
      <dgm:spPr/>
    </dgm:pt>
    <dgm:pt modelId="{A8AFDDA7-017F-4323-AF70-4F0767F4F6CA}" type="pres">
      <dgm:prSet presAssocID="{924AF4A1-351A-47C7-8D2A-AC20CF4B8DF7}" presName="textNode" presStyleLbl="node1" presStyleIdx="2" presStyleCnt="4">
        <dgm:presLayoutVars>
          <dgm:bulletEnabled val="1"/>
        </dgm:presLayoutVars>
      </dgm:prSet>
      <dgm:spPr/>
      <dgm:t>
        <a:bodyPr/>
        <a:lstStyle/>
        <a:p>
          <a:endParaRPr lang="en-US"/>
        </a:p>
      </dgm:t>
    </dgm:pt>
    <dgm:pt modelId="{79740BF2-3F89-4A9E-B9C5-C9D0B8926812}" type="pres">
      <dgm:prSet presAssocID="{E78023EF-E312-4A93-ADD6-00409BCBDC69}" presName="sibTrans" presStyleCnt="0"/>
      <dgm:spPr/>
    </dgm:pt>
    <dgm:pt modelId="{DB14E1A6-9D54-4D52-9AFB-2FBE1B25C0C7}" type="pres">
      <dgm:prSet presAssocID="{48B590E4-71D6-4B04-9203-569C8600E687}" presName="textNode" presStyleLbl="node1" presStyleIdx="3" presStyleCnt="4">
        <dgm:presLayoutVars>
          <dgm:bulletEnabled val="1"/>
        </dgm:presLayoutVars>
      </dgm:prSet>
      <dgm:spPr/>
      <dgm:t>
        <a:bodyPr/>
        <a:lstStyle/>
        <a:p>
          <a:endParaRPr lang="en-US"/>
        </a:p>
      </dgm:t>
    </dgm:pt>
  </dgm:ptLst>
  <dgm:cxnLst>
    <dgm:cxn modelId="{04261AB2-49E3-4847-8A9E-19FAF2BF5ED2}" srcId="{1B67D275-55DF-4BC2-90D9-088EC1C80B1A}" destId="{F1EEFB7F-6A1C-416D-A8EF-2F1ACB209353}" srcOrd="0" destOrd="0" parTransId="{7A9ACECF-0247-47D0-94C2-BAEF66CD57A2}" sibTransId="{EBDAEB68-69C9-4E52-9D48-488A1148D633}"/>
    <dgm:cxn modelId="{D777AF70-AEA2-41C0-8E03-902EE619675C}" type="presOf" srcId="{7D240133-2F7F-4574-8C85-66363E8A4739}" destId="{DB14E1A6-9D54-4D52-9AFB-2FBE1B25C0C7}" srcOrd="0" destOrd="1" presId="urn:microsoft.com/office/officeart/2005/8/layout/hProcess9"/>
    <dgm:cxn modelId="{D87F3283-DDFE-4D27-9998-2E4C8CBE738E}" srcId="{924AF4A1-351A-47C7-8D2A-AC20CF4B8DF7}" destId="{7E5C42AA-8844-4946-B7B1-5E93EB6938EC}" srcOrd="1" destOrd="0" parTransId="{E4805D7F-5B1E-434E-983E-EE1D243B7F3B}" sibTransId="{778C8F9F-BA8D-4220-86AD-47D7064401AA}"/>
    <dgm:cxn modelId="{34C844E1-F2B6-4B4F-99A5-5C6C235BC2BE}" type="presOf" srcId="{B15B11FB-C817-43C4-8566-45B853F64030}" destId="{0E4BFDE7-8450-4DF1-89F8-F86E7A2ABE24}" srcOrd="0" destOrd="2" presId="urn:microsoft.com/office/officeart/2005/8/layout/hProcess9"/>
    <dgm:cxn modelId="{6B3CE114-BD97-4D14-8FBA-CDECBF81D7B8}" type="presOf" srcId="{1B67D275-55DF-4BC2-90D9-088EC1C80B1A}" destId="{1D26CBAB-C360-47ED-B342-D461F7D5516F}" srcOrd="0" destOrd="0" presId="urn:microsoft.com/office/officeart/2005/8/layout/hProcess9"/>
    <dgm:cxn modelId="{08B2F55C-7E3C-4B69-994C-C78CE79C5368}" srcId="{ECC9687D-CA61-4530-8E1C-A4B5D743DADD}" destId="{1AF0E5AF-F7E5-4CD6-AB17-48B51A46A86D}" srcOrd="0" destOrd="0" parTransId="{5DEB275A-C1DD-48C8-B19F-16959A402F98}" sibTransId="{350B8330-D362-4D2D-A660-2050E227CE92}"/>
    <dgm:cxn modelId="{7EBE706C-1C11-44C3-9808-945EA6D21097}" srcId="{1B67D275-55DF-4BC2-90D9-088EC1C80B1A}" destId="{56D31550-9DF9-4C9E-BE1A-5734EF4CBFAE}" srcOrd="1" destOrd="0" parTransId="{58A4687F-8FD4-4FF8-9A3F-48E920B9FF23}" sibTransId="{6E0F3736-5E8C-4912-AD11-788513068DFB}"/>
    <dgm:cxn modelId="{09D9DE74-BC11-4DF8-B7AB-10A2342C27F6}" type="presOf" srcId="{65F73841-4BE3-4312-8168-0A6F16FDB164}" destId="{A8AFDDA7-017F-4323-AF70-4F0767F4F6CA}" srcOrd="0" destOrd="1" presId="urn:microsoft.com/office/officeart/2005/8/layout/hProcess9"/>
    <dgm:cxn modelId="{F33370CB-1AF7-49D6-9E57-D465401585E9}" srcId="{03DE87D5-7DA5-4588-9E0E-8905B1645601}" destId="{48B590E4-71D6-4B04-9203-569C8600E687}" srcOrd="3" destOrd="0" parTransId="{EAF1C4A6-F8FA-4ABB-B125-C101D79938FD}" sibTransId="{E75523A2-A2D6-42CA-865A-7DC95502B520}"/>
    <dgm:cxn modelId="{47101255-4B43-49E7-95AB-66BBD5F4ED0E}" type="presOf" srcId="{0D1C5C58-BBB2-46F3-BE69-3B38867A7396}" destId="{DB14E1A6-9D54-4D52-9AFB-2FBE1B25C0C7}" srcOrd="0" destOrd="2" presId="urn:microsoft.com/office/officeart/2005/8/layout/hProcess9"/>
    <dgm:cxn modelId="{AEABBDF0-5136-4BAE-BE78-E0321ADA2567}" type="presOf" srcId="{1AF0E5AF-F7E5-4CD6-AB17-48B51A46A86D}" destId="{0E4BFDE7-8450-4DF1-89F8-F86E7A2ABE24}" srcOrd="0" destOrd="1" presId="urn:microsoft.com/office/officeart/2005/8/layout/hProcess9"/>
    <dgm:cxn modelId="{4D0F7D63-FA27-45D5-9352-181B4F2C48BB}" type="presOf" srcId="{924AF4A1-351A-47C7-8D2A-AC20CF4B8DF7}" destId="{A8AFDDA7-017F-4323-AF70-4F0767F4F6CA}" srcOrd="0" destOrd="0" presId="urn:microsoft.com/office/officeart/2005/8/layout/hProcess9"/>
    <dgm:cxn modelId="{21B7CD1C-CBE1-4F95-ACF9-6FC031F53041}" srcId="{03DE87D5-7DA5-4588-9E0E-8905B1645601}" destId="{ECC9687D-CA61-4530-8E1C-A4B5D743DADD}" srcOrd="0" destOrd="0" parTransId="{790AB7FE-0C55-4100-8B4A-E92F69416D5D}" sibTransId="{700E1865-87FD-4904-8055-BC645BF654EA}"/>
    <dgm:cxn modelId="{C2608771-C70C-4CFC-A449-C3C611F60AD3}" srcId="{ECC9687D-CA61-4530-8E1C-A4B5D743DADD}" destId="{B15B11FB-C817-43C4-8566-45B853F64030}" srcOrd="1" destOrd="0" parTransId="{ECB5337E-4DC1-4BF6-BDA5-1FD25D156AD7}" sibTransId="{AB439E49-811A-401E-A144-047FD1DDDD1A}"/>
    <dgm:cxn modelId="{3132EE85-7719-4B6A-9274-C389F85E8CD6}" srcId="{48B590E4-71D6-4B04-9203-569C8600E687}" destId="{0D1C5C58-BBB2-46F3-BE69-3B38867A7396}" srcOrd="1" destOrd="0" parTransId="{D2714ACB-F800-44F7-9771-E91D2E7BC46B}" sibTransId="{D6F5760F-D97E-4F78-B372-F0C913145978}"/>
    <dgm:cxn modelId="{05D19C80-3E02-43D8-A969-051F6E91D4B1}" type="presOf" srcId="{48B590E4-71D6-4B04-9203-569C8600E687}" destId="{DB14E1A6-9D54-4D52-9AFB-2FBE1B25C0C7}" srcOrd="0" destOrd="0" presId="urn:microsoft.com/office/officeart/2005/8/layout/hProcess9"/>
    <dgm:cxn modelId="{1FC47C84-C260-415A-B0D2-A3DE0159CFC6}" type="presOf" srcId="{F1EEFB7F-6A1C-416D-A8EF-2F1ACB209353}" destId="{1D26CBAB-C360-47ED-B342-D461F7D5516F}" srcOrd="0" destOrd="1" presId="urn:microsoft.com/office/officeart/2005/8/layout/hProcess9"/>
    <dgm:cxn modelId="{2C070607-807D-423F-9F2B-A328C5940A97}" srcId="{03DE87D5-7DA5-4588-9E0E-8905B1645601}" destId="{1B67D275-55DF-4BC2-90D9-088EC1C80B1A}" srcOrd="1" destOrd="0" parTransId="{A608CCDA-5814-455B-BEB4-623BD1FB90A7}" sibTransId="{B146212C-90B2-48CC-90CA-9B63DBEC095C}"/>
    <dgm:cxn modelId="{FD01081A-A4AB-4EFC-846E-CB5745D24805}" srcId="{924AF4A1-351A-47C7-8D2A-AC20CF4B8DF7}" destId="{65F73841-4BE3-4312-8168-0A6F16FDB164}" srcOrd="0" destOrd="0" parTransId="{518724B8-B2AD-42CB-A1A1-B148F3A86291}" sibTransId="{C744BB96-C450-4A96-9DAA-9B49CA41D772}"/>
    <dgm:cxn modelId="{F3F2F987-A608-4D5E-A389-EE93756D1981}" type="presOf" srcId="{7E5C42AA-8844-4946-B7B1-5E93EB6938EC}" destId="{A8AFDDA7-017F-4323-AF70-4F0767F4F6CA}" srcOrd="0" destOrd="2" presId="urn:microsoft.com/office/officeart/2005/8/layout/hProcess9"/>
    <dgm:cxn modelId="{3675606B-5472-4880-BBE6-F40564837A25}" type="presOf" srcId="{03DE87D5-7DA5-4588-9E0E-8905B1645601}" destId="{FCCD0AE3-6B2D-4132-84AA-8AB590FF7BEF}" srcOrd="0" destOrd="0" presId="urn:microsoft.com/office/officeart/2005/8/layout/hProcess9"/>
    <dgm:cxn modelId="{725A2BF5-110B-454F-82B2-D4FEF0BFFD5B}" srcId="{03DE87D5-7DA5-4588-9E0E-8905B1645601}" destId="{924AF4A1-351A-47C7-8D2A-AC20CF4B8DF7}" srcOrd="2" destOrd="0" parTransId="{ECD04F5F-B4C1-4B30-AB34-B65589B4F860}" sibTransId="{E78023EF-E312-4A93-ADD6-00409BCBDC69}"/>
    <dgm:cxn modelId="{B783235B-2A86-4495-90B8-132F49846B8D}" type="presOf" srcId="{56D31550-9DF9-4C9E-BE1A-5734EF4CBFAE}" destId="{1D26CBAB-C360-47ED-B342-D461F7D5516F}" srcOrd="0" destOrd="2" presId="urn:microsoft.com/office/officeart/2005/8/layout/hProcess9"/>
    <dgm:cxn modelId="{F498C7F2-CFE9-4928-A7DF-12962C296B0B}" srcId="{48B590E4-71D6-4B04-9203-569C8600E687}" destId="{7D240133-2F7F-4574-8C85-66363E8A4739}" srcOrd="0" destOrd="0" parTransId="{B53F6C13-5BD0-424B-A269-75AC64A225A6}" sibTransId="{ECA27AE9-B1CA-4ACE-AFC0-653696F7E6DB}"/>
    <dgm:cxn modelId="{DD335541-2C1A-4E9B-9123-1E0C32AD2103}" type="presOf" srcId="{ECC9687D-CA61-4530-8E1C-A4B5D743DADD}" destId="{0E4BFDE7-8450-4DF1-89F8-F86E7A2ABE24}" srcOrd="0" destOrd="0" presId="urn:microsoft.com/office/officeart/2005/8/layout/hProcess9"/>
    <dgm:cxn modelId="{CDAA4582-BCA9-4BE9-A8D2-282DB458E790}" type="presParOf" srcId="{FCCD0AE3-6B2D-4132-84AA-8AB590FF7BEF}" destId="{1638D1EE-F7E8-40A3-9FFA-DC8F665520CC}" srcOrd="0" destOrd="0" presId="urn:microsoft.com/office/officeart/2005/8/layout/hProcess9"/>
    <dgm:cxn modelId="{1A0AF02D-84E6-4FF5-9BE8-EAC32FF96DE1}" type="presParOf" srcId="{FCCD0AE3-6B2D-4132-84AA-8AB590FF7BEF}" destId="{B7CE65A3-8D8B-40D3-85DF-481B23418D89}" srcOrd="1" destOrd="0" presId="urn:microsoft.com/office/officeart/2005/8/layout/hProcess9"/>
    <dgm:cxn modelId="{78FA22B4-6FF3-4DF6-B904-222EDD743E08}" type="presParOf" srcId="{B7CE65A3-8D8B-40D3-85DF-481B23418D89}" destId="{0E4BFDE7-8450-4DF1-89F8-F86E7A2ABE24}" srcOrd="0" destOrd="0" presId="urn:microsoft.com/office/officeart/2005/8/layout/hProcess9"/>
    <dgm:cxn modelId="{0668CA0C-5AB2-46EB-B853-53A2D76582C5}" type="presParOf" srcId="{B7CE65A3-8D8B-40D3-85DF-481B23418D89}" destId="{D603B016-C87E-4F6C-906E-63766C60B61E}" srcOrd="1" destOrd="0" presId="urn:microsoft.com/office/officeart/2005/8/layout/hProcess9"/>
    <dgm:cxn modelId="{5FB33AB6-7109-4A74-8257-E5AD095FABA1}" type="presParOf" srcId="{B7CE65A3-8D8B-40D3-85DF-481B23418D89}" destId="{1D26CBAB-C360-47ED-B342-D461F7D5516F}" srcOrd="2" destOrd="0" presId="urn:microsoft.com/office/officeart/2005/8/layout/hProcess9"/>
    <dgm:cxn modelId="{0550766E-ECA5-467A-A946-41772B4FF3D1}" type="presParOf" srcId="{B7CE65A3-8D8B-40D3-85DF-481B23418D89}" destId="{40A4C2C5-A4A3-4958-82E7-73A0B7806950}" srcOrd="3" destOrd="0" presId="urn:microsoft.com/office/officeart/2005/8/layout/hProcess9"/>
    <dgm:cxn modelId="{A96317A5-04D3-4878-B667-0A99DA78D623}" type="presParOf" srcId="{B7CE65A3-8D8B-40D3-85DF-481B23418D89}" destId="{A8AFDDA7-017F-4323-AF70-4F0767F4F6CA}" srcOrd="4" destOrd="0" presId="urn:microsoft.com/office/officeart/2005/8/layout/hProcess9"/>
    <dgm:cxn modelId="{BE17AADE-37EB-4051-8144-B077FEA83DA8}" type="presParOf" srcId="{B7CE65A3-8D8B-40D3-85DF-481B23418D89}" destId="{79740BF2-3F89-4A9E-B9C5-C9D0B8926812}" srcOrd="5" destOrd="0" presId="urn:microsoft.com/office/officeart/2005/8/layout/hProcess9"/>
    <dgm:cxn modelId="{FAC2DCB5-23E2-49D8-B768-FF99DE05965C}" type="presParOf" srcId="{B7CE65A3-8D8B-40D3-85DF-481B23418D89}" destId="{DB14E1A6-9D54-4D52-9AFB-2FBE1B25C0C7}"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4F2C2-E155-49DA-8472-1927B2EA9D5B}">
      <dsp:nvSpPr>
        <dsp:cNvPr id="0" name=""/>
        <dsp:cNvSpPr/>
      </dsp:nvSpPr>
      <dsp:spPr>
        <a:xfrm rot="5400000">
          <a:off x="4688740" y="-1418402"/>
          <a:ext cx="2022038"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Creating ECTs to external systems</a:t>
          </a:r>
          <a:br>
            <a:rPr lang="en-US" sz="1600" kern="1200" dirty="0" smtClean="0"/>
          </a:br>
          <a:r>
            <a:rPr lang="en-US" sz="1600" kern="1200" dirty="0" smtClean="0"/>
            <a:t>(databases / Web services)</a:t>
          </a:r>
          <a:endParaRPr lang="en-US" sz="1600" kern="1200" dirty="0"/>
        </a:p>
        <a:p>
          <a:pPr marL="171450" lvl="1" indent="-171450" algn="l" defTabSz="711200" rtl="0">
            <a:lnSpc>
              <a:spcPct val="90000"/>
            </a:lnSpc>
            <a:spcBef>
              <a:spcPct val="0"/>
            </a:spcBef>
            <a:spcAft>
              <a:spcPct val="15000"/>
            </a:spcAft>
            <a:buChar char="••"/>
          </a:pPr>
          <a:r>
            <a:rPr lang="en-US" sz="1600" kern="1200" smtClean="0"/>
            <a:t>Map operations for external systems</a:t>
          </a:r>
          <a:endParaRPr lang="en-US" sz="1600" kern="1200"/>
        </a:p>
        <a:p>
          <a:pPr marL="171450" lvl="1" indent="-171450" algn="l" defTabSz="711200" rtl="0">
            <a:lnSpc>
              <a:spcPct val="90000"/>
            </a:lnSpc>
            <a:spcBef>
              <a:spcPct val="0"/>
            </a:spcBef>
            <a:spcAft>
              <a:spcPct val="15000"/>
            </a:spcAft>
            <a:buChar char="••"/>
          </a:pPr>
          <a:r>
            <a:rPr lang="en-US" sz="1600" kern="1200" dirty="0" smtClean="0"/>
            <a:t>Reuse existing connections (custom connector)</a:t>
          </a:r>
          <a:endParaRPr lang="en-US" sz="1600" kern="1200" dirty="0"/>
        </a:p>
        <a:p>
          <a:pPr marL="171450" lvl="1" indent="-171450" algn="l" defTabSz="711200" rtl="0">
            <a:lnSpc>
              <a:spcPct val="90000"/>
            </a:lnSpc>
            <a:spcBef>
              <a:spcPct val="0"/>
            </a:spcBef>
            <a:spcAft>
              <a:spcPct val="15000"/>
            </a:spcAft>
            <a:buChar char="••"/>
          </a:pPr>
          <a:r>
            <a:rPr lang="en-US" sz="1600" kern="1200" dirty="0" smtClean="0"/>
            <a:t>Surface external data </a:t>
          </a:r>
          <a:br>
            <a:rPr lang="en-US" sz="1600" kern="1200" dirty="0" smtClean="0"/>
          </a:br>
          <a:r>
            <a:rPr lang="en-US" sz="1600" kern="1200" dirty="0" smtClean="0"/>
            <a:t>(external lists / Office clients)</a:t>
          </a:r>
          <a:endParaRPr lang="en-US" sz="1600" kern="1200" dirty="0"/>
        </a:p>
      </dsp:txBody>
      <dsp:txXfrm rot="-5400000">
        <a:off x="3017519" y="351527"/>
        <a:ext cx="5265772" cy="1824622"/>
      </dsp:txXfrm>
    </dsp:sp>
    <dsp:sp modelId="{CDF40233-2C8E-4CC3-977D-8B3239E88366}">
      <dsp:nvSpPr>
        <dsp:cNvPr id="0" name=""/>
        <dsp:cNvSpPr/>
      </dsp:nvSpPr>
      <dsp:spPr>
        <a:xfrm>
          <a:off x="0" y="63"/>
          <a:ext cx="3017520" cy="25275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US" sz="3800" kern="1200" dirty="0" smtClean="0"/>
            <a:t>SharePoint Designer 2013</a:t>
          </a:r>
          <a:endParaRPr lang="en-US" sz="3800" kern="1200" dirty="0"/>
        </a:p>
      </dsp:txBody>
      <dsp:txXfrm>
        <a:off x="123385" y="123448"/>
        <a:ext cx="2770750" cy="2280778"/>
      </dsp:txXfrm>
    </dsp:sp>
    <dsp:sp modelId="{1170832F-4DB2-4465-88DE-0A608CE6FFB4}">
      <dsp:nvSpPr>
        <dsp:cNvPr id="0" name=""/>
        <dsp:cNvSpPr/>
      </dsp:nvSpPr>
      <dsp:spPr>
        <a:xfrm rot="5400000">
          <a:off x="4688740" y="1235522"/>
          <a:ext cx="2022038"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Create Custom Connectors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Create .NET Assembly Connector</a:t>
          </a:r>
          <a:endParaRPr lang="en-US" sz="1600" kern="1200" dirty="0"/>
        </a:p>
        <a:p>
          <a:pPr marL="171450" lvl="1" indent="-171450" algn="l" defTabSz="711200" rtl="0">
            <a:lnSpc>
              <a:spcPct val="90000"/>
            </a:lnSpc>
            <a:spcBef>
              <a:spcPct val="0"/>
            </a:spcBef>
            <a:spcAft>
              <a:spcPct val="15000"/>
            </a:spcAft>
            <a:buChar char="••"/>
          </a:pPr>
          <a:r>
            <a:rPr lang="en-US" sz="1600" kern="1200" dirty="0" smtClean="0"/>
            <a:t>Create ECTs to </a:t>
          </a:r>
          <a:r>
            <a:rPr lang="en-US" sz="1600" kern="1200" dirty="0" err="1" smtClean="0"/>
            <a:t>OData</a:t>
          </a:r>
          <a:r>
            <a:rPr lang="en-US" sz="1600" kern="1200" dirty="0" smtClean="0"/>
            <a:t> source</a:t>
          </a:r>
          <a:endParaRPr lang="en-US" sz="1600" kern="1200" dirty="0"/>
        </a:p>
        <a:p>
          <a:pPr marL="171450" lvl="1" indent="-171450" algn="l" defTabSz="711200" rtl="0">
            <a:lnSpc>
              <a:spcPct val="90000"/>
            </a:lnSpc>
            <a:spcBef>
              <a:spcPct val="0"/>
            </a:spcBef>
            <a:spcAft>
              <a:spcPct val="15000"/>
            </a:spcAft>
            <a:buChar char="••"/>
          </a:pPr>
          <a:r>
            <a:rPr lang="en-US" sz="1600" kern="1200" dirty="0" smtClean="0"/>
            <a:t>Include ECTs within SharePoint Apps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ECTs that support Notifications / External Events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Aggregate data across multiple external systems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Customizable data transformations</a:t>
          </a:r>
          <a:endParaRPr lang="en-US" sz="1600" kern="1200" dirty="0"/>
        </a:p>
      </dsp:txBody>
      <dsp:txXfrm rot="-5400000">
        <a:off x="3017519" y="3005451"/>
        <a:ext cx="5265772" cy="1824622"/>
      </dsp:txXfrm>
    </dsp:sp>
    <dsp:sp modelId="{51A8F780-5E0E-4CAC-9E5C-146F0A3A2F75}">
      <dsp:nvSpPr>
        <dsp:cNvPr id="0" name=""/>
        <dsp:cNvSpPr/>
      </dsp:nvSpPr>
      <dsp:spPr>
        <a:xfrm>
          <a:off x="0" y="2653988"/>
          <a:ext cx="3017520" cy="25275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US" sz="3800" kern="1200" dirty="0" smtClean="0"/>
            <a:t>Visual Studio 2012</a:t>
          </a:r>
          <a:endParaRPr lang="en-US" sz="3800" kern="1200" dirty="0"/>
        </a:p>
      </dsp:txBody>
      <dsp:txXfrm>
        <a:off x="123385" y="2777373"/>
        <a:ext cx="2770750" cy="2280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02D6A-0D52-4FC9-ABA6-636998326EB9}">
      <dsp:nvSpPr>
        <dsp:cNvPr id="0" name=""/>
        <dsp:cNvSpPr/>
      </dsp:nvSpPr>
      <dsp:spPr>
        <a:xfrm rot="5400000">
          <a:off x="-293893" y="296298"/>
          <a:ext cx="1959289" cy="1371502"/>
        </a:xfrm>
        <a:prstGeom prst="chevron">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smtClean="0"/>
            <a:t>eDiscovery</a:t>
          </a:r>
          <a:endParaRPr lang="en-US" sz="2100" kern="1200"/>
        </a:p>
      </dsp:txBody>
      <dsp:txXfrm rot="-5400000">
        <a:off x="1" y="688155"/>
        <a:ext cx="1371502" cy="587787"/>
      </dsp:txXfrm>
    </dsp:sp>
    <dsp:sp modelId="{614410FB-54C7-4A62-9726-E5AC26931068}">
      <dsp:nvSpPr>
        <dsp:cNvPr id="0" name=""/>
        <dsp:cNvSpPr/>
      </dsp:nvSpPr>
      <dsp:spPr>
        <a:xfrm rot="5400000">
          <a:off x="4079107" y="-2705199"/>
          <a:ext cx="1273538" cy="6688747"/>
        </a:xfrm>
        <a:prstGeom prst="round2Same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smtClean="0"/>
            <a:t>In place holds in SP &amp; Exchange</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Integrated, enterprise wide case management</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Meet Compliance Demands</a:t>
          </a:r>
          <a:endParaRPr lang="en-US" sz="2400" kern="1200" dirty="0"/>
        </a:p>
      </dsp:txBody>
      <dsp:txXfrm rot="-5400000">
        <a:off x="1371503" y="64574"/>
        <a:ext cx="6626578" cy="1149200"/>
      </dsp:txXfrm>
    </dsp:sp>
    <dsp:sp modelId="{FDF8FAB2-65A8-4AA7-832E-01BED2DB76D5}">
      <dsp:nvSpPr>
        <dsp:cNvPr id="0" name=""/>
        <dsp:cNvSpPr/>
      </dsp:nvSpPr>
      <dsp:spPr>
        <a:xfrm rot="5400000">
          <a:off x="-293893" y="1966822"/>
          <a:ext cx="1959289" cy="1371502"/>
        </a:xfrm>
        <a:prstGeom prst="chevron">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dirty="0" smtClean="0"/>
            <a:t>Site Mailboxes</a:t>
          </a:r>
          <a:endParaRPr lang="en-US" sz="2100" kern="1200" dirty="0"/>
        </a:p>
      </dsp:txBody>
      <dsp:txXfrm rot="-5400000">
        <a:off x="1" y="2358679"/>
        <a:ext cx="1371502" cy="587787"/>
      </dsp:txXfrm>
    </dsp:sp>
    <dsp:sp modelId="{ECAF60D4-938F-401E-950A-01AAA8F2E3CC}">
      <dsp:nvSpPr>
        <dsp:cNvPr id="0" name=""/>
        <dsp:cNvSpPr/>
      </dsp:nvSpPr>
      <dsp:spPr>
        <a:xfrm rot="5400000">
          <a:off x="4079107" y="-1034675"/>
          <a:ext cx="1273538" cy="6688747"/>
        </a:xfrm>
        <a:prstGeom prst="round2Same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US" sz="2400" b="0" kern="1200" smtClean="0"/>
            <a:t>Work on mail and documents together</a:t>
          </a:r>
          <a:endParaRPr lang="en-US" sz="2400" b="0" kern="1200"/>
        </a:p>
        <a:p>
          <a:pPr marL="457200" lvl="2" indent="-228600" algn="l" defTabSz="1066800" rtl="0">
            <a:lnSpc>
              <a:spcPct val="90000"/>
            </a:lnSpc>
            <a:spcBef>
              <a:spcPct val="0"/>
            </a:spcBef>
            <a:spcAft>
              <a:spcPct val="15000"/>
            </a:spcAft>
            <a:buChar char="••"/>
          </a:pPr>
          <a:r>
            <a:rPr lang="en-US" sz="2400" b="0" kern="1200" dirty="0" smtClean="0"/>
            <a:t>SharePoint &amp; Outlook desktop client</a:t>
          </a:r>
          <a:endParaRPr lang="en-US" sz="2400" b="0" kern="1200" dirty="0"/>
        </a:p>
        <a:p>
          <a:pPr marL="228600" lvl="1" indent="-228600" algn="l" defTabSz="1066800" rtl="0">
            <a:lnSpc>
              <a:spcPct val="90000"/>
            </a:lnSpc>
            <a:spcBef>
              <a:spcPct val="0"/>
            </a:spcBef>
            <a:spcAft>
              <a:spcPct val="15000"/>
            </a:spcAft>
            <a:buChar char="••"/>
          </a:pPr>
          <a:r>
            <a:rPr lang="en-US" sz="2400" b="0" kern="1200" dirty="0" smtClean="0"/>
            <a:t>Retention/compliance across stores</a:t>
          </a:r>
          <a:endParaRPr lang="en-US" sz="2400" b="0" kern="1200" dirty="0"/>
        </a:p>
      </dsp:txBody>
      <dsp:txXfrm rot="-5400000">
        <a:off x="1371503" y="1735098"/>
        <a:ext cx="6626578" cy="1149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8D1EE-F7E8-40A3-9FFA-DC8F665520CC}">
      <dsp:nvSpPr>
        <dsp:cNvPr id="0" name=""/>
        <dsp:cNvSpPr/>
      </dsp:nvSpPr>
      <dsp:spPr>
        <a:xfrm>
          <a:off x="628649" y="0"/>
          <a:ext cx="7124700" cy="3810000"/>
        </a:xfrm>
        <a:prstGeom prst="rightArrow">
          <a:avLst/>
        </a:prstGeom>
        <a:solidFill>
          <a:schemeClr val="accent1">
            <a:tint val="4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1">
          <a:scrgbClr r="0" g="0" b="0"/>
        </a:fillRef>
        <a:effectRef idx="2">
          <a:scrgbClr r="0" g="0" b="0"/>
        </a:effectRef>
        <a:fontRef idx="minor"/>
      </dsp:style>
    </dsp:sp>
    <dsp:sp modelId="{0E4BFDE7-8450-4DF1-89F8-F86E7A2ABE24}">
      <dsp:nvSpPr>
        <dsp:cNvPr id="0" name=""/>
        <dsp:cNvSpPr/>
      </dsp:nvSpPr>
      <dsp:spPr>
        <a:xfrm>
          <a:off x="1637" y="1142999"/>
          <a:ext cx="1963763" cy="1524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Preserve</a:t>
          </a:r>
          <a:endParaRPr lang="en-US" sz="2300" kern="1200"/>
        </a:p>
        <a:p>
          <a:pPr marL="171450" lvl="1" indent="-171450" algn="l" defTabSz="800100" rtl="0">
            <a:lnSpc>
              <a:spcPct val="90000"/>
            </a:lnSpc>
            <a:spcBef>
              <a:spcPct val="0"/>
            </a:spcBef>
            <a:spcAft>
              <a:spcPct val="15000"/>
            </a:spcAft>
            <a:buChar char="••"/>
          </a:pPr>
          <a:r>
            <a:rPr lang="en-US" sz="1800" kern="1200" smtClean="0"/>
            <a:t>Create Case</a:t>
          </a:r>
          <a:endParaRPr lang="en-US" sz="1800" kern="1200"/>
        </a:p>
        <a:p>
          <a:pPr marL="171450" lvl="1" indent="-171450" algn="l" defTabSz="800100" rtl="0">
            <a:lnSpc>
              <a:spcPct val="90000"/>
            </a:lnSpc>
            <a:spcBef>
              <a:spcPct val="0"/>
            </a:spcBef>
            <a:spcAft>
              <a:spcPct val="15000"/>
            </a:spcAft>
            <a:buChar char="••"/>
          </a:pPr>
          <a:r>
            <a:rPr lang="en-US" sz="1800" kern="1200" smtClean="0"/>
            <a:t>Apply Hold</a:t>
          </a:r>
          <a:endParaRPr lang="en-US" sz="1800" kern="1200"/>
        </a:p>
      </dsp:txBody>
      <dsp:txXfrm>
        <a:off x="76033" y="1217395"/>
        <a:ext cx="1814971" cy="1375208"/>
      </dsp:txXfrm>
    </dsp:sp>
    <dsp:sp modelId="{1D26CBAB-C360-47ED-B342-D461F7D5516F}">
      <dsp:nvSpPr>
        <dsp:cNvPr id="0" name=""/>
        <dsp:cNvSpPr/>
      </dsp:nvSpPr>
      <dsp:spPr>
        <a:xfrm>
          <a:off x="2139957" y="1142999"/>
          <a:ext cx="1963763" cy="1524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Search</a:t>
          </a:r>
          <a:endParaRPr lang="en-US" sz="2300" kern="1200"/>
        </a:p>
        <a:p>
          <a:pPr marL="171450" lvl="1" indent="-171450" algn="l" defTabSz="800100" rtl="0">
            <a:lnSpc>
              <a:spcPct val="90000"/>
            </a:lnSpc>
            <a:spcBef>
              <a:spcPct val="0"/>
            </a:spcBef>
            <a:spcAft>
              <a:spcPct val="15000"/>
            </a:spcAft>
            <a:buChar char="••"/>
          </a:pPr>
          <a:r>
            <a:rPr lang="en-US" sz="1800" kern="1200" smtClean="0"/>
            <a:t>Query</a:t>
          </a:r>
          <a:endParaRPr lang="en-US" sz="1800" kern="1200"/>
        </a:p>
        <a:p>
          <a:pPr marL="171450" lvl="1" indent="-171450" algn="l" defTabSz="800100" rtl="0">
            <a:lnSpc>
              <a:spcPct val="90000"/>
            </a:lnSpc>
            <a:spcBef>
              <a:spcPct val="0"/>
            </a:spcBef>
            <a:spcAft>
              <a:spcPct val="15000"/>
            </a:spcAft>
            <a:buChar char="••"/>
          </a:pPr>
          <a:r>
            <a:rPr lang="en-US" sz="1800" kern="1200" smtClean="0"/>
            <a:t>De-duplicate</a:t>
          </a:r>
          <a:endParaRPr lang="en-US" sz="1800" kern="1200"/>
        </a:p>
      </dsp:txBody>
      <dsp:txXfrm>
        <a:off x="2214353" y="1217395"/>
        <a:ext cx="1814971" cy="1375208"/>
      </dsp:txXfrm>
    </dsp:sp>
    <dsp:sp modelId="{A8AFDDA7-017F-4323-AF70-4F0767F4F6CA}">
      <dsp:nvSpPr>
        <dsp:cNvPr id="0" name=""/>
        <dsp:cNvSpPr/>
      </dsp:nvSpPr>
      <dsp:spPr>
        <a:xfrm>
          <a:off x="4278278" y="1142999"/>
          <a:ext cx="1963763" cy="1524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Review</a:t>
          </a:r>
          <a:endParaRPr lang="en-US" sz="2300" kern="1200" dirty="0"/>
        </a:p>
        <a:p>
          <a:pPr marL="171450" lvl="1" indent="-171450" algn="l" defTabSz="800100" rtl="0">
            <a:lnSpc>
              <a:spcPct val="90000"/>
            </a:lnSpc>
            <a:spcBef>
              <a:spcPct val="0"/>
            </a:spcBef>
            <a:spcAft>
              <a:spcPct val="15000"/>
            </a:spcAft>
            <a:buChar char="••"/>
          </a:pPr>
          <a:r>
            <a:rPr lang="en-US" sz="1800" kern="1200" smtClean="0"/>
            <a:t>Visualize</a:t>
          </a:r>
          <a:endParaRPr lang="en-US" sz="1800" kern="1200"/>
        </a:p>
        <a:p>
          <a:pPr marL="171450" lvl="1" indent="-171450" algn="l" defTabSz="800100" rtl="0">
            <a:lnSpc>
              <a:spcPct val="90000"/>
            </a:lnSpc>
            <a:spcBef>
              <a:spcPct val="0"/>
            </a:spcBef>
            <a:spcAft>
              <a:spcPct val="15000"/>
            </a:spcAft>
            <a:buChar char="••"/>
          </a:pPr>
          <a:r>
            <a:rPr lang="en-US" sz="1800" kern="1200" smtClean="0"/>
            <a:t>Read</a:t>
          </a:r>
          <a:endParaRPr lang="en-US" sz="1800" kern="1200"/>
        </a:p>
      </dsp:txBody>
      <dsp:txXfrm>
        <a:off x="4352674" y="1217395"/>
        <a:ext cx="1814971" cy="1375208"/>
      </dsp:txXfrm>
    </dsp:sp>
    <dsp:sp modelId="{DB14E1A6-9D54-4D52-9AFB-2FBE1B25C0C7}">
      <dsp:nvSpPr>
        <dsp:cNvPr id="0" name=""/>
        <dsp:cNvSpPr/>
      </dsp:nvSpPr>
      <dsp:spPr>
        <a:xfrm>
          <a:off x="6416599" y="1142999"/>
          <a:ext cx="1963763" cy="1524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Export</a:t>
          </a:r>
          <a:endParaRPr lang="en-US" sz="2300" kern="1200"/>
        </a:p>
        <a:p>
          <a:pPr marL="171450" lvl="1" indent="-171450" algn="l" defTabSz="800100" rtl="0">
            <a:lnSpc>
              <a:spcPct val="90000"/>
            </a:lnSpc>
            <a:spcBef>
              <a:spcPct val="0"/>
            </a:spcBef>
            <a:spcAft>
              <a:spcPct val="15000"/>
            </a:spcAft>
            <a:buChar char="••"/>
          </a:pPr>
          <a:r>
            <a:rPr lang="en-US" sz="1800" kern="1200" smtClean="0"/>
            <a:t>Save as PDF/TIFF</a:t>
          </a:r>
          <a:endParaRPr lang="en-US" sz="1800" kern="1200"/>
        </a:p>
        <a:p>
          <a:pPr marL="171450" lvl="1" indent="-171450" algn="l" defTabSz="800100" rtl="0">
            <a:lnSpc>
              <a:spcPct val="90000"/>
            </a:lnSpc>
            <a:spcBef>
              <a:spcPct val="0"/>
            </a:spcBef>
            <a:spcAft>
              <a:spcPct val="15000"/>
            </a:spcAft>
            <a:buChar char="••"/>
          </a:pPr>
          <a:r>
            <a:rPr lang="en-US" sz="1800" kern="1200" smtClean="0"/>
            <a:t>Print</a:t>
          </a:r>
          <a:endParaRPr lang="en-US" sz="1800" kern="1200"/>
        </a:p>
      </dsp:txBody>
      <dsp:txXfrm>
        <a:off x="6490995" y="1217395"/>
        <a:ext cx="1814971" cy="13752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module discusses three essential service applications of SharePoint Server 2013 standard edition including</a:t>
            </a:r>
            <a:r>
              <a:rPr lang="en-US" sz="1200" kern="1200" baseline="0" dirty="0" smtClean="0">
                <a:solidFill>
                  <a:schemeClr val="tx1"/>
                </a:solidFill>
                <a:effectLst/>
                <a:latin typeface="+mn-lt"/>
                <a:ea typeface="+mn-ea"/>
                <a:cs typeface="+mn-cs"/>
              </a:rPr>
              <a:t> Business Connectivity Services (BCS), the Managed Metadata Service (MMS) and the User Profile Service.</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Autofit/>
          </a:bodyPr>
          <a:lstStyle/>
          <a:p>
            <a:r>
              <a:rPr lang="en-US" sz="900" b="1" dirty="0" smtClean="0"/>
              <a:t>External Data Columns:</a:t>
            </a:r>
          </a:p>
          <a:p>
            <a:r>
              <a:rPr lang="en-US" sz="900" dirty="0" smtClean="0"/>
              <a:t>Along with using an ECT as the basis for a list, you can use an ECT as the source for a column in another list. This capability is known as an External Data Column. When you create an External Data Column for a list, you select the ECT to use as the basis for the column. You may then select one or more of the fields available in the ECT to display alongside the column you are creating. These additional fields are known as projected fields because they project data from the ECT into the parent list.</a:t>
            </a:r>
          </a:p>
          <a:p>
            <a:endParaRPr lang="en-US" sz="900" dirty="0" smtClean="0"/>
          </a:p>
          <a:p>
            <a:r>
              <a:rPr lang="en-US" sz="900" b="1" dirty="0" smtClean="0"/>
              <a:t>BCS Web Parts:</a:t>
            </a:r>
          </a:p>
          <a:p>
            <a:r>
              <a:rPr lang="en-US" sz="900" b="0" dirty="0" smtClean="0"/>
              <a:t>Another way you can use ECTs is through a set of Web Parts that ship with SharePoint Server 2013 known as External Data Web Parts (also called Business Data Web Parts). External Data Web Parts are designed specifically to display ECT data and relationships. The available parts include the Business Data List, Business Data Related List, and Business Data Item. These Web Parts display a list based on an ECT, a list based on an ECT association, or a single item, respectively.</a:t>
            </a:r>
          </a:p>
          <a:p>
            <a:pPr marL="628650" lvl="1" indent="-171450">
              <a:buFont typeface="Arial" pitchFamily="34" charset="0"/>
              <a:buChar char="•"/>
            </a:pPr>
            <a:r>
              <a:rPr lang="en-US" sz="900" b="1" dirty="0" smtClean="0"/>
              <a:t>Business Data Item: </a:t>
            </a:r>
            <a:r>
              <a:rPr lang="en-US" sz="900" dirty="0" smtClean="0"/>
              <a:t>Displays details for a single external item   </a:t>
            </a:r>
          </a:p>
          <a:p>
            <a:pPr marL="628650" lvl="1" indent="-171450">
              <a:buFont typeface="Arial" pitchFamily="34" charset="0"/>
              <a:buChar char="•"/>
            </a:pPr>
            <a:r>
              <a:rPr lang="en-US" sz="900" b="1" dirty="0" smtClean="0"/>
              <a:t>Business Data List: </a:t>
            </a:r>
            <a:r>
              <a:rPr lang="en-US" sz="900" dirty="0" smtClean="0"/>
              <a:t>Displays list of external items   </a:t>
            </a:r>
          </a:p>
          <a:p>
            <a:pPr marL="628650" lvl="1" indent="-171450">
              <a:buFont typeface="Arial" pitchFamily="34" charset="0"/>
              <a:buChar char="•"/>
            </a:pPr>
            <a:r>
              <a:rPr lang="en-US" sz="900" b="1" dirty="0" smtClean="0"/>
              <a:t>Business Data Related List: </a:t>
            </a:r>
            <a:r>
              <a:rPr lang="en-US" sz="900" dirty="0" smtClean="0"/>
              <a:t>Displays a list of external items related to an item passed as input (typically selected in the Item or List web part) </a:t>
            </a:r>
          </a:p>
          <a:p>
            <a:pPr marL="628650" lvl="1" indent="-171450">
              <a:buFont typeface="Arial" pitchFamily="34" charset="0"/>
              <a:buChar char="•"/>
            </a:pPr>
            <a:r>
              <a:rPr lang="en-US" sz="900" b="1" dirty="0" smtClean="0"/>
              <a:t>Business Data Actions: </a:t>
            </a:r>
            <a:r>
              <a:rPr lang="en-US" sz="900" dirty="0" smtClean="0"/>
              <a:t>Displays a list of actions for the selected external item   </a:t>
            </a:r>
          </a:p>
          <a:p>
            <a:pPr marL="628650" lvl="1" indent="-171450">
              <a:buFont typeface="Arial" pitchFamily="34" charset="0"/>
              <a:buChar char="•"/>
            </a:pPr>
            <a:r>
              <a:rPr lang="en-US" sz="900" b="1" dirty="0" smtClean="0"/>
              <a:t>Business Data Item Builder: </a:t>
            </a:r>
            <a:r>
              <a:rPr lang="en-US" sz="900" dirty="0" smtClean="0"/>
              <a:t>Retrieves input parameters from the URL/query string and passes them to parts on the page. This Web Part is not visible when the page is not in edit mode</a:t>
            </a:r>
          </a:p>
          <a:p>
            <a:pPr marL="628650" lvl="1" indent="-171450">
              <a:buFont typeface="Arial" pitchFamily="34" charset="0"/>
              <a:buChar char="•"/>
            </a:pPr>
            <a:endParaRPr lang="en-US" sz="900" dirty="0" smtClean="0"/>
          </a:p>
          <a:p>
            <a:pPr marL="0" lvl="0" indent="0">
              <a:buFont typeface="Arial" pitchFamily="34" charset="0"/>
              <a:buNone/>
            </a:pPr>
            <a:r>
              <a:rPr lang="en-US" sz="900" b="1" dirty="0" smtClean="0"/>
              <a:t>Profile</a:t>
            </a:r>
            <a:r>
              <a:rPr lang="en-US" sz="900" b="1" baseline="0" dirty="0" smtClean="0"/>
              <a:t> Page:</a:t>
            </a:r>
          </a:p>
          <a:p>
            <a:pPr marL="0" lvl="0" indent="0">
              <a:buFont typeface="Arial" pitchFamily="34" charset="0"/>
              <a:buNone/>
            </a:pPr>
            <a:r>
              <a:rPr lang="en-US" sz="900" b="0" dirty="0" smtClean="0"/>
              <a:t>When SharePoint surfaces ECT data in lists and Web Parts, it does not necessarily show all the available fields and associations. For example, when an ECT is used as the source for an external column, only a single field is required for display. When users see partial ECT data, however, they are quite often interested in being able to see the data behind it. This is where profile pages enter the picture. A profile page is a dedicated page that shows all the ECT data for a specific record. This way, users can jump from partial ECT data to a complete view of the record.</a:t>
            </a:r>
          </a:p>
          <a:p>
            <a:pPr marL="0" lvl="0" indent="0">
              <a:buFont typeface="Arial" pitchFamily="34" charset="0"/>
              <a:buNone/>
            </a:pPr>
            <a:endParaRPr lang="en-US" sz="900" b="0" dirty="0" smtClean="0"/>
          </a:p>
          <a:p>
            <a:pPr marL="0" lvl="0" indent="0">
              <a:buFont typeface="Arial" pitchFamily="34" charset="0"/>
              <a:buNone/>
            </a:pPr>
            <a:r>
              <a:rPr lang="en-US" sz="900" b="1" dirty="0" smtClean="0"/>
              <a:t>External</a:t>
            </a:r>
            <a:r>
              <a:rPr lang="en-US" sz="900" b="1" baseline="0" dirty="0" smtClean="0"/>
              <a:t> Data Search:</a:t>
            </a:r>
          </a:p>
          <a:p>
            <a:pPr marL="0" lvl="0" indent="0">
              <a:buFont typeface="Arial" pitchFamily="34" charset="0"/>
              <a:buNone/>
            </a:pPr>
            <a:r>
              <a:rPr lang="en-US" sz="900" dirty="0" smtClean="0"/>
              <a:t>ECTs created with SPD already support indexing by SharePoint Search with no additional work. However, External Systems will be indexed only if you explicitly set up a content source that includes the ECT. Content sources can be created within the Search service application, where you will have the option to create a content source associated with an External System.</a:t>
            </a:r>
          </a:p>
          <a:p>
            <a:pPr marL="0" lvl="0" indent="0">
              <a:buFont typeface="Arial" pitchFamily="34" charset="0"/>
              <a:buNone/>
            </a:pPr>
            <a:endParaRPr lang="en-US" sz="90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b="1" kern="1200" baseline="0" dirty="0" smtClean="0">
                <a:solidFill>
                  <a:schemeClr val="tx1"/>
                </a:solidFill>
                <a:effectLst/>
                <a:latin typeface="+mn-lt"/>
                <a:ea typeface="+mn-ea"/>
                <a:cs typeface="+mn-cs"/>
              </a:rPr>
              <a:t>SharePoint Site/App</a:t>
            </a:r>
            <a:r>
              <a:rPr lang="en-US" sz="900" kern="1200" baseline="0" dirty="0" smtClean="0">
                <a:solidFill>
                  <a:schemeClr val="tx1"/>
                </a:solidFill>
                <a:effectLst/>
                <a:latin typeface="+mn-lt"/>
                <a:ea typeface="+mn-ea"/>
                <a:cs typeface="+mn-cs"/>
              </a:rPr>
              <a:t> – Sites and Apps can use external data. The primary way that users interact with external data is through an external list. External lists look and feel like standard lists, but they are backed by an ECT instead of a standard content type. Apps can also have ECTs defined within the app through a BDCM file. This file allows for app-level ECTs (discussed in detail later), which supports the isolation model of Apps. </a:t>
            </a:r>
            <a:r>
              <a:rPr lang="en-US" sz="900" kern="1200" baseline="0" dirty="0" err="1" smtClean="0">
                <a:solidFill>
                  <a:schemeClr val="tx1"/>
                </a:solidFill>
                <a:effectLst/>
                <a:latin typeface="+mn-lt"/>
                <a:ea typeface="+mn-ea"/>
                <a:cs typeface="+mn-cs"/>
              </a:rPr>
              <a:t>Exernal</a:t>
            </a:r>
            <a:r>
              <a:rPr lang="en-US" sz="900" kern="1200" baseline="0" dirty="0" smtClean="0">
                <a:solidFill>
                  <a:schemeClr val="tx1"/>
                </a:solidFill>
                <a:effectLst/>
                <a:latin typeface="+mn-lt"/>
                <a:ea typeface="+mn-ea"/>
                <a:cs typeface="+mn-cs"/>
              </a:rPr>
              <a:t> lists may be synchronized with Outlook through the automatic creation of a VSTO click-once package, which is downloaded to the client.</a:t>
            </a:r>
          </a:p>
          <a:p>
            <a:pPr marL="0" lvl="0" indent="0">
              <a:buFont typeface="Arial" pitchFamily="34" charset="0"/>
              <a:buNone/>
            </a:pPr>
            <a:endParaRPr lang="en-US" sz="90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13</a:t>
            </a:fld>
            <a:endParaRPr lang="en-US" dirty="0"/>
          </a:p>
        </p:txBody>
      </p:sp>
    </p:spTree>
    <p:extLst>
      <p:ext uri="{BB962C8B-B14F-4D97-AF65-F5344CB8AC3E}">
        <p14:creationId xmlns:p14="http://schemas.microsoft.com/office/powerpoint/2010/main" val="255758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a:t>
            </a:r>
            <a:r>
              <a:rPr lang="en-US" baseline="0" dirty="0" smtClean="0"/>
              <a:t> have two tools at their disposal in creating BCS solutions. SharePoint Designer 2013 is good for simple solutions that expose data from databases and Web services. While SharePoint Designer 2013 only supports designers for some operators, users can export the model as XML from the BDC service application and make manual edits to add additional operators. Visual Studio 2012 provides developers the ability to create custom connectors (for connecting to external systems such as PeopleSoft, SAP or </a:t>
            </a:r>
            <a:r>
              <a:rPr lang="en-US" baseline="0" dirty="0" err="1" smtClean="0"/>
              <a:t>SalesForce</a:t>
            </a:r>
            <a:r>
              <a:rPr lang="en-US" baseline="0" dirty="0" smtClean="0"/>
              <a:t>), ECTs based on </a:t>
            </a:r>
            <a:r>
              <a:rPr lang="en-US" baseline="0" dirty="0" err="1" smtClean="0"/>
              <a:t>OData</a:t>
            </a:r>
            <a:r>
              <a:rPr lang="en-US" baseline="0" dirty="0" smtClean="0"/>
              <a:t> sources, ECTs that support notifications, ECTs included in Apps or .NET Assembly Connectors (for connecting to specific instances of external systems).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14</a:t>
            </a:fld>
            <a:endParaRPr lang="en-US" dirty="0"/>
          </a:p>
        </p:txBody>
      </p:sp>
    </p:spTree>
    <p:extLst>
      <p:ext uri="{BB962C8B-B14F-4D97-AF65-F5344CB8AC3E}">
        <p14:creationId xmlns:p14="http://schemas.microsoft.com/office/powerpoint/2010/main" val="3984104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Demo1</a:t>
            </a:r>
            <a:endParaRPr lang="en-US" dirty="0"/>
          </a:p>
        </p:txBody>
      </p:sp>
    </p:spTree>
    <p:extLst>
      <p:ext uri="{BB962C8B-B14F-4D97-AF65-F5344CB8AC3E}">
        <p14:creationId xmlns:p14="http://schemas.microsoft.com/office/powerpoint/2010/main" val="2723473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Open Data Protocol (</a:t>
            </a:r>
            <a:r>
              <a:rPr lang="en-US" dirty="0" err="1" smtClean="0"/>
              <a:t>OData</a:t>
            </a:r>
            <a:r>
              <a:rPr lang="en-US" dirty="0" smtClean="0"/>
              <a:t>) is a web protocol for querying and updating data. </a:t>
            </a:r>
            <a:r>
              <a:rPr lang="en-US" dirty="0" err="1" smtClean="0"/>
              <a:t>OData</a:t>
            </a:r>
            <a:r>
              <a:rPr lang="en-US" dirty="0" smtClean="0"/>
              <a:t> applies web technologies such as HTTP, Atom Publishing Protocol (</a:t>
            </a:r>
            <a:r>
              <a:rPr lang="en-US" dirty="0" err="1" smtClean="0"/>
              <a:t>AtomPub</a:t>
            </a:r>
            <a:r>
              <a:rPr lang="en-US" dirty="0" smtClean="0"/>
              <a:t>) and JSON to provide access to information from a variety of applications, services, and stores. </a:t>
            </a:r>
            <a:r>
              <a:rPr lang="en-US" dirty="0" err="1" smtClean="0"/>
              <a:t>OData</a:t>
            </a:r>
            <a:r>
              <a:rPr lang="en-US" dirty="0" smtClean="0"/>
              <a:t> emerged organically based on the experiences implementing </a:t>
            </a:r>
            <a:r>
              <a:rPr lang="en-US" dirty="0" err="1" smtClean="0"/>
              <a:t>AtomPub</a:t>
            </a:r>
            <a:r>
              <a:rPr lang="en-US" dirty="0" smtClean="0"/>
              <a:t> clients and servers in a variety of products over the past several years. </a:t>
            </a:r>
            <a:r>
              <a:rPr lang="en-US" dirty="0" err="1" smtClean="0"/>
              <a:t>OData</a:t>
            </a:r>
            <a:r>
              <a:rPr lang="en-US" dirty="0" smtClean="0"/>
              <a:t> is being used to expose and access information from a variety of sources, including but not limited to relational databases, file systems, content management systems, and traditional web sites. Microsoft has released </a:t>
            </a:r>
            <a:r>
              <a:rPr lang="en-US" dirty="0" err="1" smtClean="0"/>
              <a:t>OData</a:t>
            </a:r>
            <a:r>
              <a:rPr lang="en-US" dirty="0" smtClean="0"/>
              <a:t> under the Open Specification Promise (OSP) to allow anyone to freely interoperate with </a:t>
            </a:r>
            <a:r>
              <a:rPr lang="en-US" dirty="0" err="1" smtClean="0"/>
              <a:t>OData</a:t>
            </a:r>
            <a:r>
              <a:rPr lang="en-US" dirty="0" smtClean="0"/>
              <a:t> implementations. We intend on working with others in the community to move the features of </a:t>
            </a:r>
            <a:r>
              <a:rPr lang="en-US" dirty="0" err="1" smtClean="0"/>
              <a:t>OData</a:t>
            </a:r>
            <a:r>
              <a:rPr lang="en-US" dirty="0" smtClean="0"/>
              <a:t> into future version of </a:t>
            </a:r>
            <a:r>
              <a:rPr lang="en-US" dirty="0" err="1" smtClean="0"/>
              <a:t>AtomPub</a:t>
            </a:r>
            <a:r>
              <a:rPr lang="en-US" dirty="0" smtClean="0"/>
              <a:t> or other appropriate standards.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Links to learn more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Open Data Protocol site - http://www.odata.org/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Open Data Protocol by</a:t>
            </a:r>
            <a:r>
              <a:rPr lang="en-US" baseline="0" dirty="0" smtClean="0"/>
              <a:t> Example - http://msdn.microsoft.com/en-us/library/ff478141.aspx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OData</a:t>
            </a:r>
            <a:r>
              <a:rPr lang="en-US" baseline="0" dirty="0" smtClean="0"/>
              <a:t> Q&amp;A - http://msdn.microsoft.com/en-us/data/ee844254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2986124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This is a portion</a:t>
            </a:r>
            <a:r>
              <a:rPr lang="en-US" sz="1200" b="0" kern="1200" baseline="0" dirty="0" smtClean="0">
                <a:solidFill>
                  <a:schemeClr val="tx1"/>
                </a:solidFill>
                <a:effectLst/>
                <a:latin typeface="+mn-lt"/>
                <a:ea typeface="+mn-ea"/>
                <a:cs typeface="+mn-cs"/>
              </a:rPr>
              <a:t> of a BDC Metadata Model showing how an </a:t>
            </a:r>
            <a:r>
              <a:rPr lang="en-US" sz="1200" b="0" kern="1200" baseline="0" dirty="0" err="1" smtClean="0">
                <a:solidFill>
                  <a:schemeClr val="tx1"/>
                </a:solidFill>
                <a:effectLst/>
                <a:latin typeface="+mn-lt"/>
                <a:ea typeface="+mn-ea"/>
                <a:cs typeface="+mn-cs"/>
              </a:rPr>
              <a:t>OData</a:t>
            </a:r>
            <a:r>
              <a:rPr lang="en-US" sz="1200" b="0" kern="1200" baseline="0" dirty="0" smtClean="0">
                <a:solidFill>
                  <a:schemeClr val="tx1"/>
                </a:solidFill>
                <a:effectLst/>
                <a:latin typeface="+mn-lt"/>
                <a:ea typeface="+mn-ea"/>
                <a:cs typeface="+mn-cs"/>
              </a:rPr>
              <a:t> source can be accessed</a:t>
            </a:r>
          </a:p>
          <a:p>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Type</a:t>
            </a:r>
            <a:r>
              <a:rPr lang="en-US" sz="1200" kern="1200" dirty="0" smtClean="0">
                <a:solidFill>
                  <a:schemeClr val="tx1"/>
                </a:solidFill>
                <a:effectLst/>
                <a:latin typeface="+mn-lt"/>
                <a:ea typeface="+mn-ea"/>
                <a:cs typeface="+mn-cs"/>
              </a:rPr>
              <a:t> - This attribute must be set to ODATA when working with </a:t>
            </a:r>
            <a:r>
              <a:rPr lang="en-US" sz="1200" kern="1200" dirty="0" err="1" smtClean="0">
                <a:solidFill>
                  <a:schemeClr val="tx1"/>
                </a:solidFill>
                <a:effectLst/>
                <a:latin typeface="+mn-lt"/>
                <a:ea typeface="+mn-ea"/>
                <a:cs typeface="+mn-cs"/>
              </a:rPr>
              <a:t>OData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datasources</a:t>
            </a:r>
            <a:r>
              <a:rPr lang="en-US" sz="1200" kern="1200" dirty="0" smtClean="0">
                <a:solidFill>
                  <a:schemeClr val="tx1"/>
                </a:solidFill>
                <a:effectLst/>
                <a:latin typeface="+mn-lt"/>
                <a:ea typeface="+mn-ea"/>
                <a:cs typeface="+mn-cs"/>
              </a:rPr>
              <a:t>.</a:t>
            </a:r>
          </a:p>
          <a:p>
            <a:r>
              <a:rPr lang="en-US" sz="1200" b="1" dirty="0" err="1" smtClean="0">
                <a:latin typeface="Consolas" pitchFamily="49" charset="0"/>
                <a:cs typeface="Consolas" pitchFamily="49" charset="0"/>
              </a:rPr>
              <a:t>ODataServiceMetadataUrl</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Provides the end point of the metadata service.</a:t>
            </a:r>
          </a:p>
          <a:p>
            <a:r>
              <a:rPr lang="en-US" sz="1200" b="1" kern="1200" dirty="0" err="1" smtClean="0">
                <a:solidFill>
                  <a:schemeClr val="tx1"/>
                </a:solidFill>
                <a:effectLst/>
                <a:latin typeface="+mn-lt"/>
                <a:ea typeface="+mn-ea"/>
                <a:cs typeface="+mn-cs"/>
              </a:rPr>
              <a:t>ODataAuthenticationMode</a:t>
            </a:r>
            <a:r>
              <a:rPr lang="en-US" sz="1200" kern="1200" dirty="0" smtClean="0">
                <a:solidFill>
                  <a:schemeClr val="tx1"/>
                </a:solidFill>
                <a:effectLst/>
                <a:latin typeface="+mn-lt"/>
                <a:ea typeface="+mn-ea"/>
                <a:cs typeface="+mn-cs"/>
              </a:rPr>
              <a:t> - The authentication mode used by the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to allow access and what type of access to the calling API.</a:t>
            </a:r>
          </a:p>
          <a:p>
            <a:r>
              <a:rPr lang="en-US" sz="1200" b="1" kern="1200" dirty="0" err="1" smtClean="0">
                <a:solidFill>
                  <a:schemeClr val="tx1"/>
                </a:solidFill>
                <a:effectLst/>
                <a:latin typeface="+mn-lt"/>
                <a:ea typeface="+mn-ea"/>
                <a:cs typeface="+mn-cs"/>
              </a:rPr>
              <a:t>ODataServicesVersion</a:t>
            </a:r>
            <a:r>
              <a:rPr lang="en-US" sz="1200" kern="1200" dirty="0" smtClean="0">
                <a:solidFill>
                  <a:schemeClr val="tx1"/>
                </a:solidFill>
                <a:effectLst/>
                <a:latin typeface="+mn-lt"/>
                <a:ea typeface="+mn-ea"/>
                <a:cs typeface="+mn-cs"/>
              </a:rPr>
              <a:t> - The version of </a:t>
            </a:r>
            <a:r>
              <a:rPr lang="en-US" sz="1200" kern="1200" dirty="0" err="1" smtClean="0">
                <a:solidFill>
                  <a:schemeClr val="tx1"/>
                </a:solidFill>
                <a:effectLst/>
                <a:latin typeface="+mn-lt"/>
                <a:ea typeface="+mn-ea"/>
                <a:cs typeface="+mn-cs"/>
              </a:rPr>
              <a:t>OData</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ODataServiceUrl</a:t>
            </a:r>
            <a:r>
              <a:rPr lang="en-US" sz="1200" kern="1200" dirty="0" smtClean="0">
                <a:solidFill>
                  <a:schemeClr val="tx1"/>
                </a:solidFill>
                <a:effectLst/>
                <a:latin typeface="+mn-lt"/>
                <a:ea typeface="+mn-ea"/>
                <a:cs typeface="+mn-cs"/>
              </a:rPr>
              <a:t>- The endpoint for the service</a:t>
            </a:r>
          </a:p>
          <a:p>
            <a:r>
              <a:rPr lang="en-US" sz="1200" b="1" kern="1200" dirty="0" err="1" smtClean="0">
                <a:solidFill>
                  <a:schemeClr val="tx1"/>
                </a:solidFill>
                <a:effectLst/>
                <a:latin typeface="+mn-lt"/>
                <a:ea typeface="+mn-ea"/>
                <a:cs typeface="+mn-cs"/>
              </a:rPr>
              <a:t>ODataFormat</a:t>
            </a:r>
            <a:r>
              <a:rPr lang="en-US" sz="1200" kern="1200" dirty="0" smtClean="0">
                <a:solidFill>
                  <a:schemeClr val="tx1"/>
                </a:solidFill>
                <a:effectLst/>
                <a:latin typeface="+mn-lt"/>
                <a:ea typeface="+mn-ea"/>
                <a:cs typeface="+mn-cs"/>
              </a:rPr>
              <a:t>- The format for the returned data</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2249890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OData</a:t>
            </a:r>
            <a:r>
              <a:rPr lang="en-US" dirty="0" smtClean="0"/>
              <a:t> producers are services that expose their data using the </a:t>
            </a:r>
            <a:r>
              <a:rPr lang="en-US" dirty="0" err="1" smtClean="0"/>
              <a:t>OData</a:t>
            </a:r>
            <a:r>
              <a:rPr lang="en-US" dirty="0" smtClean="0"/>
              <a:t> protocol. These are just some sample producers. A detailed list of producers can be found at</a:t>
            </a:r>
            <a:r>
              <a:rPr lang="en-US" baseline="0" dirty="0" smtClean="0"/>
              <a:t> </a:t>
            </a:r>
            <a:r>
              <a:rPr lang="en-US" b="1" dirty="0" smtClean="0"/>
              <a:t>http://www.odata.org/producers</a:t>
            </a:r>
          </a:p>
          <a:p>
            <a:endParaRPr lang="en-US" dirty="0" smtClean="0"/>
          </a:p>
          <a:p>
            <a:r>
              <a:rPr lang="en-US" b="1" dirty="0" smtClean="0"/>
              <a:t>SharePoint 2013</a:t>
            </a:r>
            <a:r>
              <a:rPr lang="en-US" dirty="0" smtClean="0"/>
              <a:t> exposes </a:t>
            </a:r>
            <a:r>
              <a:rPr lang="en-US" dirty="0" err="1" smtClean="0"/>
              <a:t>OData</a:t>
            </a:r>
            <a:r>
              <a:rPr lang="en-US" dirty="0" smtClean="0"/>
              <a:t> through the </a:t>
            </a:r>
            <a:r>
              <a:rPr lang="en-US" dirty="0" err="1" smtClean="0"/>
              <a:t>ListData.svc</a:t>
            </a:r>
            <a:r>
              <a:rPr lang="en-US" dirty="0" smtClean="0"/>
              <a:t> service</a:t>
            </a:r>
          </a:p>
          <a:p>
            <a:r>
              <a:rPr lang="en-US" b="1" dirty="0" smtClean="0"/>
              <a:t>Azure</a:t>
            </a:r>
            <a:r>
              <a:rPr lang="en-US" dirty="0" smtClean="0"/>
              <a:t> allows access to SQL Azure and structured storage through </a:t>
            </a:r>
            <a:r>
              <a:rPr lang="en-US" dirty="0" err="1" smtClean="0"/>
              <a:t>OData</a:t>
            </a:r>
            <a:r>
              <a:rPr lang="en-US" dirty="0" smtClean="0"/>
              <a:t>. You can configure </a:t>
            </a:r>
            <a:r>
              <a:rPr lang="en-US" dirty="0" err="1" smtClean="0"/>
              <a:t>OData</a:t>
            </a:r>
            <a:r>
              <a:rPr lang="en-US" dirty="0" smtClean="0"/>
              <a:t> services in your Azure account</a:t>
            </a:r>
          </a:p>
          <a:p>
            <a:r>
              <a:rPr lang="en-US" b="1" dirty="0" smtClean="0"/>
              <a:t>Azure Marketplace</a:t>
            </a:r>
            <a:r>
              <a:rPr lang="en-US" dirty="0" smtClean="0"/>
              <a:t> exposes </a:t>
            </a:r>
            <a:r>
              <a:rPr lang="en-US" dirty="0" err="1" smtClean="0"/>
              <a:t>OData</a:t>
            </a:r>
            <a:r>
              <a:rPr lang="en-US" dirty="0" smtClean="0"/>
              <a:t> producers either for free or a fee. MSFT exposes a free </a:t>
            </a:r>
            <a:r>
              <a:rPr lang="en-US" dirty="0" err="1" smtClean="0"/>
              <a:t>OData</a:t>
            </a:r>
            <a:r>
              <a:rPr lang="en-US" dirty="0" smtClean="0"/>
              <a:t> source you can work with for testing</a:t>
            </a:r>
          </a:p>
          <a:p>
            <a:r>
              <a:rPr lang="en-US" b="1" dirty="0" smtClean="0"/>
              <a:t>SQL Server Reporting Services</a:t>
            </a:r>
            <a:r>
              <a:rPr lang="en-US" b="1" baseline="0" dirty="0" smtClean="0"/>
              <a:t> for SQL Server 2008 R2</a:t>
            </a:r>
            <a:r>
              <a:rPr lang="en-US" baseline="0" dirty="0" smtClean="0"/>
              <a:t> can expose report data as an </a:t>
            </a:r>
            <a:r>
              <a:rPr lang="en-US" baseline="0" dirty="0" err="1" smtClean="0"/>
              <a:t>OData</a:t>
            </a:r>
            <a:r>
              <a:rPr lang="en-US" baseline="0" dirty="0" smtClean="0"/>
              <a:t> source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370326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1295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Managed Metadata service application:</a:t>
            </a:r>
          </a:p>
          <a:p>
            <a:pPr marL="628650" lvl="1" indent="-171450">
              <a:buFont typeface="Arial" pitchFamily="34" charset="0"/>
              <a:buChar char="•"/>
            </a:pPr>
            <a:r>
              <a:rPr lang="en-US" dirty="0" smtClean="0"/>
              <a:t>Admins define term store (taxonomy).</a:t>
            </a:r>
          </a:p>
          <a:p>
            <a:pPr marL="628650" lvl="1" indent="-171450">
              <a:buFont typeface="Arial" pitchFamily="34" charset="0"/>
              <a:buChar char="•"/>
            </a:pPr>
            <a:r>
              <a:rPr lang="en-US" dirty="0" smtClean="0"/>
              <a:t>Admins</a:t>
            </a:r>
            <a:r>
              <a:rPr lang="en-US" baseline="0" dirty="0" smtClean="0"/>
              <a:t> define the location of the Enterprise Content Type site collection hub.</a:t>
            </a:r>
          </a:p>
          <a:p>
            <a:pPr marL="628650" lvl="1" indent="-171450">
              <a:buFont typeface="Arial" pitchFamily="34" charset="0"/>
              <a:buChar char="•"/>
            </a:pPr>
            <a:r>
              <a:rPr lang="en-US" baseline="0" dirty="0" smtClean="0"/>
              <a:t>Metadata Manager = utility used to manage the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Admins can import a CSV file that contains a taxonomy into a new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SharePoint 2010 now has a Managed Metadata field type that’s bound to a term set and used in tagging of List Items.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21</a:t>
            </a:fld>
            <a:endParaRPr lang="en-US" dirty="0"/>
          </a:p>
        </p:txBody>
      </p:sp>
    </p:spTree>
    <p:extLst>
      <p:ext uri="{BB962C8B-B14F-4D97-AF65-F5344CB8AC3E}">
        <p14:creationId xmlns:p14="http://schemas.microsoft.com/office/powerpoint/2010/main" val="1180816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Enterprise Content Types allow for consistent content types across</a:t>
            </a:r>
            <a:r>
              <a:rPr lang="en-US" baseline="0" dirty="0" smtClean="0"/>
              <a:t> multiple SharePoint site collections, web applications and farms</a:t>
            </a:r>
            <a:r>
              <a:rPr lang="en-US" dirty="0" smtClean="0"/>
              <a:t>.</a:t>
            </a:r>
          </a:p>
          <a:p>
            <a:pPr>
              <a:buFont typeface="Arial" pitchFamily="34" charset="0"/>
              <a:buNone/>
            </a:pPr>
            <a:endParaRPr lang="en-US" dirty="0" smtClean="0"/>
          </a:p>
          <a:p>
            <a:pPr>
              <a:buFont typeface="Arial" pitchFamily="34" charset="0"/>
              <a:buNone/>
            </a:pPr>
            <a:r>
              <a:rPr lang="en-US" dirty="0" smtClean="0"/>
              <a:t>In the Managed Metadata Service you can define a site</a:t>
            </a:r>
            <a:r>
              <a:rPr lang="en-US" baseline="0" dirty="0" smtClean="0"/>
              <a:t> collection that will serve as a central repository of content types.</a:t>
            </a:r>
          </a:p>
          <a:p>
            <a:pPr>
              <a:buFont typeface="Arial" pitchFamily="34" charset="0"/>
              <a:buNone/>
            </a:pPr>
            <a:endParaRPr lang="en-US" dirty="0" smtClean="0"/>
          </a:p>
          <a:p>
            <a:pPr>
              <a:buFont typeface="Arial" pitchFamily="34" charset="0"/>
              <a:buNone/>
            </a:pPr>
            <a:r>
              <a:rPr lang="en-US" dirty="0" smtClean="0"/>
              <a:t>Content types that are syndicated can’t be changed in the child sites, but site owners can create new content types that extend them to implement changes.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22</a:t>
            </a:fld>
            <a:endParaRPr lang="en-US" dirty="0"/>
          </a:p>
        </p:txBody>
      </p:sp>
    </p:spTree>
    <p:extLst>
      <p:ext uri="{BB962C8B-B14F-4D97-AF65-F5344CB8AC3E}">
        <p14:creationId xmlns:p14="http://schemas.microsoft.com/office/powerpoint/2010/main" val="256214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a:t>
            </a:r>
            <a:r>
              <a:rPr lang="en-US" b="1" dirty="0" smtClean="0"/>
              <a:t>Document set</a:t>
            </a:r>
            <a:r>
              <a:rPr lang="en-US" dirty="0" smtClean="0"/>
              <a:t> is a content type</a:t>
            </a:r>
            <a:r>
              <a:rPr lang="en-US" baseline="0" dirty="0" smtClean="0"/>
              <a:t> that contains other content types, so a document set can only be created on a document library that is content type enabled.</a:t>
            </a:r>
          </a:p>
          <a:p>
            <a:pPr marL="0" indent="0">
              <a:buFont typeface="Arial" pitchFamily="34" charset="0"/>
              <a:buNone/>
            </a:pPr>
            <a:endParaRPr lang="en-US" baseline="0" dirty="0" smtClean="0"/>
          </a:p>
          <a:p>
            <a:pPr marL="0" indent="0">
              <a:buFont typeface="Arial" pitchFamily="34" charset="0"/>
              <a:buNone/>
            </a:pPr>
            <a:r>
              <a:rPr lang="en-US" baseline="0" dirty="0" smtClean="0"/>
              <a:t>The </a:t>
            </a:r>
            <a:r>
              <a:rPr lang="en-US" b="1" baseline="0" dirty="0" smtClean="0"/>
              <a:t>Document set </a:t>
            </a:r>
            <a:r>
              <a:rPr lang="en-US" baseline="0" dirty="0" smtClean="0"/>
              <a:t>content type is represented as a folder.</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The Welcome page is a Web Part page</a:t>
            </a:r>
            <a:r>
              <a:rPr lang="en-US" baseline="0" dirty="0" smtClean="0"/>
              <a:t> that can be customized. From here you can manage the properties of the document set and upload documents using the buttons on the ribbon.</a:t>
            </a:r>
          </a:p>
          <a:p>
            <a:pPr marL="0" indent="0">
              <a:buFont typeface="Arial" pitchFamily="34" charset="0"/>
              <a:buNone/>
            </a:pPr>
            <a:endParaRPr lang="en-US" baseline="0" dirty="0" smtClean="0"/>
          </a:p>
          <a:p>
            <a:pPr marL="0" indent="0">
              <a:buFont typeface="Arial" pitchFamily="34" charset="0"/>
              <a:buNone/>
            </a:pPr>
            <a:r>
              <a:rPr lang="en-US" baseline="0" dirty="0" smtClean="0"/>
              <a:t>Content in shared columns is pushed down to each item in the set.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25</a:t>
            </a:fld>
            <a:endParaRPr lang="en-US" dirty="0"/>
          </a:p>
        </p:txBody>
      </p:sp>
    </p:spTree>
    <p:extLst>
      <p:ext uri="{BB962C8B-B14F-4D97-AF65-F5344CB8AC3E}">
        <p14:creationId xmlns:p14="http://schemas.microsoft.com/office/powerpoint/2010/main" val="341227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065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Records</a:t>
            </a:r>
            <a:r>
              <a:rPr lang="en-US" baseline="0" dirty="0" smtClean="0"/>
              <a:t> management capabilities are no longer required for a specific site template… they have been refactored to Features. This allows for activation of the features in standard SharePoint sites, and not only in a site based on the Records Management site template.</a:t>
            </a:r>
          </a:p>
          <a:p>
            <a:pPr marL="0" indent="0">
              <a:buFont typeface="Arial" pitchFamily="34" charset="0"/>
              <a:buNone/>
            </a:pPr>
            <a:endParaRPr lang="en-US" baseline="0" dirty="0" smtClean="0"/>
          </a:p>
          <a:p>
            <a:pPr marL="0" indent="0">
              <a:buFont typeface="Arial" pitchFamily="34" charset="0"/>
              <a:buNone/>
            </a:pPr>
            <a:r>
              <a:rPr lang="en-US" baseline="0" dirty="0" smtClean="0"/>
              <a:t>Records can now be created side by side with other documents in the same library.</a:t>
            </a:r>
          </a:p>
          <a:p>
            <a:pPr marL="0" indent="0">
              <a:buFont typeface="Arial" pitchFamily="34" charset="0"/>
              <a:buNone/>
            </a:pPr>
            <a:endParaRPr lang="en-US" sz="1200" dirty="0" smtClean="0"/>
          </a:p>
          <a:p>
            <a:pPr marL="0" indent="0">
              <a:buFont typeface="Arial" pitchFamily="34" charset="0"/>
              <a:buNone/>
            </a:pPr>
            <a:r>
              <a:rPr lang="en-US" sz="1200" dirty="0" smtClean="0"/>
              <a:t>SharePoint 2010 makes it possible to apply different policies (i.e. retention schedules) depending if the item is a record or a document.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26</a:t>
            </a:fld>
            <a:endParaRPr lang="en-US" dirty="0"/>
          </a:p>
        </p:txBody>
      </p:sp>
    </p:spTree>
    <p:extLst>
      <p:ext uri="{BB962C8B-B14F-4D97-AF65-F5344CB8AC3E}">
        <p14:creationId xmlns:p14="http://schemas.microsoft.com/office/powerpoint/2010/main" val="3382655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New</a:t>
            </a:r>
            <a:r>
              <a:rPr lang="en-US" baseline="0" dirty="0" smtClean="0"/>
              <a:t>to SharePoint 2010 is the ability to assign a document a unique ID, which will be unique to the site collection.</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This ID when used in conjunction with a specific URL (by sticking the ID on the query string) will take people to the document regardless if it is moved within the same document library or across libraries within a site collection.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27</a:t>
            </a:fld>
            <a:endParaRPr lang="en-US" dirty="0"/>
          </a:p>
        </p:txBody>
      </p:sp>
    </p:spTree>
    <p:extLst>
      <p:ext uri="{BB962C8B-B14F-4D97-AF65-F5344CB8AC3E}">
        <p14:creationId xmlns:p14="http://schemas.microsoft.com/office/powerpoint/2010/main" val="4063724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Content Organizer </a:t>
            </a:r>
            <a:r>
              <a:rPr lang="en-US" dirty="0" smtClean="0"/>
              <a:t>feature is a new routing feature that: </a:t>
            </a:r>
            <a:endParaRPr lang="en-US" baseline="0" dirty="0" smtClean="0"/>
          </a:p>
          <a:p>
            <a:pPr marL="628650" lvl="1" indent="-171450">
              <a:buFont typeface="Arial" pitchFamily="34" charset="0"/>
              <a:buChar char="•"/>
            </a:pPr>
            <a:r>
              <a:rPr lang="en-US" dirty="0" smtClean="0"/>
              <a:t>Allows</a:t>
            </a:r>
            <a:r>
              <a:rPr lang="en-US" baseline="0" dirty="0" smtClean="0"/>
              <a:t>users to </a:t>
            </a:r>
            <a:r>
              <a:rPr lang="en-US" dirty="0" smtClean="0"/>
              <a:t>automatically route documents to different libraries and folders within those libraries based on well defined routing rules.</a:t>
            </a:r>
          </a:p>
          <a:p>
            <a:pPr marL="628650" lvl="1" indent="-171450">
              <a:buFont typeface="Arial" pitchFamily="34" charset="0"/>
              <a:buChar char="•"/>
            </a:pPr>
            <a:r>
              <a:rPr lang="en-US" dirty="0" smtClean="0"/>
              <a:t>Allows</a:t>
            </a:r>
            <a:r>
              <a:rPr lang="en-US" baseline="0" dirty="0" smtClean="0"/>
              <a:t>users to </a:t>
            </a:r>
            <a:r>
              <a:rPr lang="en-US" dirty="0" smtClean="0"/>
              <a:t>find</a:t>
            </a:r>
            <a:r>
              <a:rPr lang="en-US" baseline="0" dirty="0" smtClean="0"/>
              <a:t> the document in the future because the </a:t>
            </a:r>
            <a:r>
              <a:rPr lang="en-US" dirty="0" smtClean="0"/>
              <a:t>upload form displays the URL to the document that has been routed.</a:t>
            </a:r>
          </a:p>
          <a:p>
            <a:pPr marL="628650" lvl="1" indent="-171450">
              <a:buFont typeface="Arial" pitchFamily="34" charset="0"/>
              <a:buChar char="•"/>
            </a:pPr>
            <a:r>
              <a:rPr lang="en-US" dirty="0" smtClean="0"/>
              <a:t>Adds capability for documents to be automatically sent to a Records Center based on a schedule.</a:t>
            </a:r>
          </a:p>
          <a:p>
            <a:pPr marL="628650" lvl="1" indent="-171450">
              <a:buFont typeface="Arial" pitchFamily="34" charset="0"/>
              <a:buChar char="•"/>
            </a:pPr>
            <a:endParaRPr lang="en-US"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28</a:t>
            </a:fld>
            <a:endParaRPr lang="en-US" dirty="0"/>
          </a:p>
        </p:txBody>
      </p:sp>
    </p:spTree>
    <p:extLst>
      <p:ext uri="{BB962C8B-B14F-4D97-AF65-F5344CB8AC3E}">
        <p14:creationId xmlns:p14="http://schemas.microsoft.com/office/powerpoint/2010/main" val="944926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SharePoint 2013 and Exchange releases,</a:t>
            </a:r>
            <a:r>
              <a:rPr lang="en-US" baseline="0" dirty="0" smtClean="0"/>
              <a:t> Microsoft is banking on two major investment areas to their ECM offering. These two areas are eDiscovery &amp; Site Mailboxes.</a:t>
            </a:r>
            <a:endParaRPr lang="en-US" dirty="0"/>
          </a:p>
        </p:txBody>
      </p:sp>
    </p:spTree>
    <p:extLst>
      <p:ext uri="{BB962C8B-B14F-4D97-AF65-F5344CB8AC3E}">
        <p14:creationId xmlns:p14="http://schemas.microsoft.com/office/powerpoint/2010/main" val="743971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ECM implementation</a:t>
            </a:r>
            <a:r>
              <a:rPr lang="en-US" baseline="0" dirty="0" smtClean="0"/>
              <a:t> has two sides to the solution: (1) getting content classified and into the system and (2) being able to find and act on the content that is in the system. eDiscovery addresses the latter part of this need. eDiscovery is the process of finding relevant content, typically in responding to addressing a legal even, reviewing that content and exporting it for further use.</a:t>
            </a:r>
            <a:endParaRPr lang="en-US" dirty="0"/>
          </a:p>
        </p:txBody>
      </p:sp>
    </p:spTree>
    <p:extLst>
      <p:ext uri="{BB962C8B-B14F-4D97-AF65-F5344CB8AC3E}">
        <p14:creationId xmlns:p14="http://schemas.microsoft.com/office/powerpoint/2010/main" val="2091900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2638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900" b="1" kern="1200" dirty="0" smtClean="0">
                <a:solidFill>
                  <a:schemeClr val="tx1"/>
                </a:solidFill>
                <a:effectLst/>
                <a:latin typeface="Segoe UI" pitchFamily="34" charset="0"/>
                <a:ea typeface="+mn-ea"/>
                <a:cs typeface="+mn-cs"/>
              </a:rPr>
              <a:t>Enterprise-wide </a:t>
            </a:r>
            <a:r>
              <a:rPr lang="en-US" sz="900" b="1" kern="1200" dirty="0" err="1" smtClean="0">
                <a:solidFill>
                  <a:schemeClr val="tx1"/>
                </a:solidFill>
                <a:effectLst/>
                <a:latin typeface="Segoe UI" pitchFamily="34" charset="0"/>
                <a:ea typeface="+mn-ea"/>
                <a:cs typeface="+mn-cs"/>
              </a:rPr>
              <a:t>eDiscovery</a:t>
            </a:r>
            <a:endParaRPr lang="en-US" sz="900" b="1"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With SharePoint Server 2013 you can centrally manage eDiscovery across multiple SharePoint farms, Exchange servers, and file shares. From one discovery center you can:</a:t>
            </a:r>
          </a:p>
          <a:p>
            <a:pPr lvl="0"/>
            <a:r>
              <a:rPr lang="en-US" sz="900" kern="1200" dirty="0" smtClean="0">
                <a:solidFill>
                  <a:schemeClr val="tx1"/>
                </a:solidFill>
                <a:effectLst/>
                <a:latin typeface="Segoe UI" pitchFamily="34" charset="0"/>
                <a:ea typeface="+mn-ea"/>
                <a:cs typeface="+mn-cs"/>
              </a:rPr>
              <a:t>Create a case, define a query, and search SharePoint Server 2013, Exchange Server, and file shares throughout the enterprise for content that matches the query.</a:t>
            </a:r>
          </a:p>
          <a:p>
            <a:pPr lvl="0"/>
            <a:r>
              <a:rPr lang="en-US" sz="900" kern="1200" dirty="0" smtClean="0">
                <a:solidFill>
                  <a:schemeClr val="tx1"/>
                </a:solidFill>
                <a:effectLst/>
                <a:latin typeface="Segoe UI" pitchFamily="34" charset="0"/>
                <a:ea typeface="+mn-ea"/>
                <a:cs typeface="+mn-cs"/>
              </a:rPr>
              <a:t>Export all of the content that was identified.</a:t>
            </a:r>
          </a:p>
          <a:p>
            <a:pPr lvl="0"/>
            <a:r>
              <a:rPr lang="en-US" sz="900" kern="1200" dirty="0" smtClean="0">
                <a:solidFill>
                  <a:schemeClr val="tx1"/>
                </a:solidFill>
                <a:effectLst/>
                <a:latin typeface="Segoe UI" pitchFamily="34" charset="0"/>
                <a:ea typeface="+mn-ea"/>
                <a:cs typeface="+mn-cs"/>
              </a:rPr>
              <a:t>Preserve items in place in SharePoint Server 2013 or Exchange Server.</a:t>
            </a:r>
          </a:p>
          <a:p>
            <a:pPr lvl="0"/>
            <a:r>
              <a:rPr lang="en-US" sz="900" kern="1200" dirty="0" smtClean="0">
                <a:solidFill>
                  <a:schemeClr val="tx1"/>
                </a:solidFill>
                <a:effectLst/>
                <a:latin typeface="Segoe UI" pitchFamily="34" charset="0"/>
                <a:ea typeface="+mn-ea"/>
                <a:cs typeface="+mn-cs"/>
              </a:rPr>
              <a:t>Track statistics related to the case.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To implement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across the enterprise, you first select one farm to host the discovery center. The Search Service application that is associated with this farm becomes the central Search Service application, for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purposes. You create a proxy to the central Search Service application in each SharePoint Server farm that contains discoverable content, and configure the central Search Service application to crawl file shares that contain discoverable content.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automatically discovers the connection to Exchange Server. Any content from SharePoint Server</a:t>
            </a:r>
            <a:r>
              <a:rPr lang="en-US" sz="900" kern="1200" baseline="0" dirty="0" smtClean="0">
                <a:solidFill>
                  <a:schemeClr val="tx1"/>
                </a:solidFill>
                <a:effectLst/>
                <a:latin typeface="Segoe UI" pitchFamily="34" charset="0"/>
                <a:ea typeface="+mn-ea"/>
                <a:cs typeface="+mn-cs"/>
              </a:rPr>
              <a:t> 2013</a:t>
            </a:r>
            <a:r>
              <a:rPr lang="en-US" sz="900" kern="1200" dirty="0" smtClean="0">
                <a:solidFill>
                  <a:schemeClr val="tx1"/>
                </a:solidFill>
                <a:effectLst/>
                <a:latin typeface="Segoe UI" pitchFamily="34" charset="0"/>
                <a:ea typeface="+mn-ea"/>
                <a:cs typeface="+mn-cs"/>
              </a:rPr>
              <a:t>, Exchange Server, or a file share that is indexed by the central Search Service application or by Exchange Server can be discovered from the discovery center.</a:t>
            </a:r>
          </a:p>
          <a:p>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Discovery Export</a:t>
            </a:r>
          </a:p>
          <a:p>
            <a:r>
              <a:rPr lang="en-US" sz="900" kern="1200" dirty="0" smtClean="0">
                <a:solidFill>
                  <a:schemeClr val="tx1"/>
                </a:solidFill>
                <a:effectLst/>
                <a:latin typeface="Segoe UI" pitchFamily="34" charset="0"/>
                <a:ea typeface="+mn-ea"/>
                <a:cs typeface="+mn-cs"/>
              </a:rPr>
              <a:t>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includes the </a:t>
            </a:r>
            <a:r>
              <a:rPr lang="en-US" sz="900" i="1" kern="1200" dirty="0" smtClean="0">
                <a:solidFill>
                  <a:schemeClr val="tx1"/>
                </a:solidFill>
                <a:effectLst/>
                <a:latin typeface="Segoe UI" pitchFamily="34" charset="0"/>
                <a:ea typeface="+mn-ea"/>
                <a:cs typeface="+mn-cs"/>
              </a:rPr>
              <a:t>Discovery Download Manager</a:t>
            </a:r>
            <a:r>
              <a:rPr lang="en-US" sz="900" kern="1200" dirty="0" smtClean="0">
                <a:solidFill>
                  <a:schemeClr val="tx1"/>
                </a:solidFill>
                <a:effectLst/>
                <a:latin typeface="Segoe UI" pitchFamily="34" charset="0"/>
                <a:ea typeface="+mn-ea"/>
                <a:cs typeface="+mn-cs"/>
              </a:rPr>
              <a:t>, a Microsoft Windows® 7 application that you can use to export the results of an eDiscovery search for later import into a review tool. The Discovery Download Manager can export all of the content that is associated with a discovery case, including:</a:t>
            </a:r>
          </a:p>
          <a:p>
            <a:pPr lvl="0"/>
            <a:r>
              <a:rPr lang="en-US" sz="900" kern="1200" dirty="0" smtClean="0">
                <a:solidFill>
                  <a:schemeClr val="tx1"/>
                </a:solidFill>
                <a:effectLst/>
                <a:latin typeface="Segoe UI" pitchFamily="34" charset="0"/>
                <a:ea typeface="+mn-ea"/>
                <a:cs typeface="+mn-cs"/>
              </a:rPr>
              <a:t>Documents: Documents are exported from file shares. Documents and their versions are exported from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a:t>
            </a:r>
          </a:p>
          <a:p>
            <a:pPr lvl="0"/>
            <a:r>
              <a:rPr lang="en-US" sz="900" kern="1200" dirty="0" smtClean="0">
                <a:solidFill>
                  <a:schemeClr val="tx1"/>
                </a:solidFill>
                <a:effectLst/>
                <a:latin typeface="Segoe UI" pitchFamily="34" charset="0"/>
                <a:ea typeface="+mn-ea"/>
                <a:cs typeface="+mn-cs"/>
              </a:rPr>
              <a:t>Lists: If a list item was included in the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query results, the entire list is exported as a comma-separated values (.</a:t>
            </a:r>
            <a:r>
              <a:rPr lang="en-US" sz="900" kern="1200" dirty="0" err="1" smtClean="0">
                <a:solidFill>
                  <a:schemeClr val="tx1"/>
                </a:solidFill>
                <a:effectLst/>
                <a:latin typeface="Segoe UI" pitchFamily="34" charset="0"/>
                <a:ea typeface="+mn-ea"/>
                <a:cs typeface="+mn-cs"/>
              </a:rPr>
              <a:t>csv</a:t>
            </a:r>
            <a:r>
              <a:rPr lang="en-US" sz="900" kern="1200" dirty="0" smtClean="0">
                <a:solidFill>
                  <a:schemeClr val="tx1"/>
                </a:solidFill>
                <a:effectLst/>
                <a:latin typeface="Segoe UI" pitchFamily="34" charset="0"/>
                <a:ea typeface="+mn-ea"/>
                <a:cs typeface="+mn-cs"/>
              </a:rPr>
              <a:t>) file.</a:t>
            </a:r>
          </a:p>
          <a:p>
            <a:pPr lvl="0"/>
            <a:r>
              <a:rPr lang="en-US" sz="900" kern="1200" dirty="0" smtClean="0">
                <a:solidFill>
                  <a:schemeClr val="tx1"/>
                </a:solidFill>
                <a:effectLst/>
                <a:latin typeface="Segoe UI" pitchFamily="34" charset="0"/>
                <a:ea typeface="+mn-ea"/>
                <a:cs typeface="+mn-cs"/>
              </a:rPr>
              <a:t>Pages: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pages, such as wiki pages or blogs, are exported as MIME HTML (.</a:t>
            </a:r>
            <a:r>
              <a:rPr lang="en-US" sz="900" kern="1200" dirty="0" err="1" smtClean="0">
                <a:solidFill>
                  <a:schemeClr val="tx1"/>
                </a:solidFill>
                <a:effectLst/>
                <a:latin typeface="Segoe UI" pitchFamily="34" charset="0"/>
                <a:ea typeface="+mn-ea"/>
                <a:cs typeface="+mn-cs"/>
              </a:rPr>
              <a:t>mht</a:t>
            </a:r>
            <a:r>
              <a:rPr lang="en-US" sz="900" kern="1200" dirty="0" smtClean="0">
                <a:solidFill>
                  <a:schemeClr val="tx1"/>
                </a:solidFill>
                <a:effectLst/>
                <a:latin typeface="Segoe UI" pitchFamily="34" charset="0"/>
                <a:ea typeface="+mn-ea"/>
                <a:cs typeface="+mn-cs"/>
              </a:rPr>
              <a:t>) files.</a:t>
            </a:r>
          </a:p>
          <a:p>
            <a:pPr lvl="0"/>
            <a:r>
              <a:rPr lang="en-US" sz="900" kern="1200" dirty="0" smtClean="0">
                <a:solidFill>
                  <a:schemeClr val="tx1"/>
                </a:solidFill>
                <a:effectLst/>
                <a:latin typeface="Segoe UI" pitchFamily="34" charset="0"/>
                <a:ea typeface="+mn-ea"/>
                <a:cs typeface="+mn-cs"/>
              </a:rPr>
              <a:t>Exchange objects: Items in an Exchange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mailbox, such as tasks, calendar entries, contacts, email messages and attachments, are exported as a personal storage (.</a:t>
            </a:r>
            <a:r>
              <a:rPr lang="en-US" sz="900" kern="1200" dirty="0" err="1" smtClean="0">
                <a:solidFill>
                  <a:schemeClr val="tx1"/>
                </a:solidFill>
                <a:effectLst/>
                <a:latin typeface="Segoe UI" pitchFamily="34" charset="0"/>
                <a:ea typeface="+mn-ea"/>
                <a:cs typeface="+mn-cs"/>
              </a:rPr>
              <a:t>pst</a:t>
            </a:r>
            <a:r>
              <a:rPr lang="en-US" sz="900" kern="1200" dirty="0" smtClean="0">
                <a:solidFill>
                  <a:schemeClr val="tx1"/>
                </a:solidFill>
                <a:effectLst/>
                <a:latin typeface="Segoe UI" pitchFamily="34" charset="0"/>
                <a:ea typeface="+mn-ea"/>
                <a:cs typeface="+mn-cs"/>
              </a:rPr>
              <a:t>) file.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An XML manifest that conforms to the Electronic Discovery Reference Model (EDRM) specification provides an overview of the exported information. </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 </a:t>
            </a:r>
          </a:p>
          <a:p>
            <a:endParaRPr lang="en-US" dirty="0"/>
          </a:p>
        </p:txBody>
      </p:sp>
    </p:spTree>
    <p:extLst>
      <p:ext uri="{BB962C8B-B14F-4D97-AF65-F5344CB8AC3E}">
        <p14:creationId xmlns:p14="http://schemas.microsoft.com/office/powerpoint/2010/main" val="3218528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kern="1200" dirty="0" smtClean="0">
                <a:solidFill>
                  <a:schemeClr val="tx1"/>
                </a:solidFill>
                <a:effectLst/>
                <a:latin typeface="Segoe UI" pitchFamily="34" charset="0"/>
                <a:ea typeface="+mn-ea"/>
                <a:cs typeface="+mn-cs"/>
              </a:rPr>
              <a:t>Compliance features of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have been extended to sites. You can create and manage retention policies in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and the policies will apply to SharePoint sites and any Exchange site mailboxes that are associated with the sites.</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Compliance officers create </a:t>
            </a:r>
            <a:r>
              <a:rPr lang="en-US" sz="900" i="1" kern="1200" dirty="0" smtClean="0">
                <a:solidFill>
                  <a:schemeClr val="tx1"/>
                </a:solidFill>
                <a:effectLst/>
                <a:latin typeface="Segoe UI" pitchFamily="34" charset="0"/>
                <a:ea typeface="+mn-ea"/>
                <a:cs typeface="+mn-cs"/>
              </a:rPr>
              <a:t>policies</a:t>
            </a:r>
            <a:r>
              <a:rPr lang="en-US" sz="900" kern="1200" dirty="0" smtClean="0">
                <a:solidFill>
                  <a:schemeClr val="tx1"/>
                </a:solidFill>
                <a:effectLst/>
                <a:latin typeface="Segoe UI" pitchFamily="34" charset="0"/>
                <a:ea typeface="+mn-ea"/>
                <a:cs typeface="+mn-cs"/>
              </a:rPr>
              <a:t>, which define:</a:t>
            </a:r>
          </a:p>
          <a:p>
            <a:pPr lvl="0"/>
            <a:r>
              <a:rPr lang="en-US" sz="900" kern="1200" dirty="0" smtClean="0">
                <a:solidFill>
                  <a:schemeClr val="tx1"/>
                </a:solidFill>
                <a:effectLst/>
                <a:latin typeface="Segoe UI" pitchFamily="34" charset="0"/>
                <a:ea typeface="+mn-ea"/>
                <a:cs typeface="+mn-cs"/>
              </a:rPr>
              <a:t>The retention policy for the entire site and the site mailbox, if one is associated with the site.</a:t>
            </a:r>
          </a:p>
          <a:p>
            <a:pPr lvl="0"/>
            <a:r>
              <a:rPr lang="en-US" sz="900" kern="1200" dirty="0" smtClean="0">
                <a:solidFill>
                  <a:schemeClr val="tx1"/>
                </a:solidFill>
                <a:effectLst/>
                <a:latin typeface="Segoe UI" pitchFamily="34" charset="0"/>
                <a:ea typeface="+mn-ea"/>
                <a:cs typeface="+mn-cs"/>
              </a:rPr>
              <a:t>What causes a project to be closed.</a:t>
            </a:r>
          </a:p>
          <a:p>
            <a:pPr lvl="0"/>
            <a:r>
              <a:rPr lang="en-US" sz="900" kern="1200" dirty="0" smtClean="0">
                <a:solidFill>
                  <a:schemeClr val="tx1"/>
                </a:solidFill>
                <a:effectLst/>
                <a:latin typeface="Segoe UI" pitchFamily="34" charset="0"/>
                <a:ea typeface="+mn-ea"/>
                <a:cs typeface="+mn-cs"/>
              </a:rPr>
              <a:t>When a project should expire.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When a project begins, the project owner creates a SharePoint site and an Exchange site mailbox. The project owner selects the appropriate policy template, and invites team members to join the project. As the team adds documents to the site, sends email messages, and creates other artifacts such as lists, these items automatically receive the correct retention policies. When the work has been completed, the project owner closes the project, which removes the project's folders from the team members' Outlook user interface. After a certain period of time, as specified by the policy, the project expires, and the artifacts associated with the project are deleted.</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In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content that is placed on hold is preserved, but users can still modify it. The state of the content at the time of preservation is recorded. If a user modifies the content or even deletes it, the original, preserved version is still available. Regular users see the current version of the content; compliance officers who have permission to use the eDiscovery features of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are able to access the original, preserved version. </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Preserving content is similar to placing it on hold, with the following enhancements:</a:t>
            </a:r>
          </a:p>
          <a:p>
            <a:pPr lvl="0"/>
            <a:r>
              <a:rPr lang="en-US" sz="900" kern="1200" dirty="0" smtClean="0">
                <a:solidFill>
                  <a:schemeClr val="tx1"/>
                </a:solidFill>
                <a:effectLst/>
                <a:latin typeface="Segoe UI" pitchFamily="34" charset="0"/>
                <a:ea typeface="+mn-ea"/>
                <a:cs typeface="+mn-cs"/>
              </a:rPr>
              <a:t>Documents, list items, pages, and Exchange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mailboxes can be preserved.</a:t>
            </a:r>
          </a:p>
          <a:p>
            <a:pPr lvl="0"/>
            <a:r>
              <a:rPr lang="en-US" sz="900" kern="1200" dirty="0" smtClean="0">
                <a:solidFill>
                  <a:schemeClr val="tx1"/>
                </a:solidFill>
                <a:effectLst/>
                <a:latin typeface="Segoe UI" pitchFamily="34" charset="0"/>
                <a:ea typeface="+mn-ea"/>
                <a:cs typeface="+mn-cs"/>
              </a:rPr>
              <a:t>Preservation is done at the level of a site. Preserving a site preserves the contents of the site. </a:t>
            </a:r>
          </a:p>
          <a:p>
            <a:pPr lvl="0"/>
            <a:r>
              <a:rPr lang="en-US" sz="900" kern="1200" dirty="0" smtClean="0">
                <a:solidFill>
                  <a:schemeClr val="tx1"/>
                </a:solidFill>
                <a:effectLst/>
                <a:latin typeface="Segoe UI" pitchFamily="34" charset="0"/>
                <a:ea typeface="+mn-ea"/>
                <a:cs typeface="+mn-cs"/>
              </a:rPr>
              <a:t>Users can continue to work with content that is preserved. The content remains in the same location, and users can edit, delete, and add new content.</a:t>
            </a:r>
          </a:p>
          <a:p>
            <a:pPr lvl="0"/>
            <a:r>
              <a:rPr lang="en-US" sz="900" kern="1200" dirty="0" smtClean="0">
                <a:solidFill>
                  <a:schemeClr val="tx1"/>
                </a:solidFill>
                <a:effectLst/>
                <a:latin typeface="Segoe UI" pitchFamily="34" charset="0"/>
                <a:ea typeface="+mn-ea"/>
                <a:cs typeface="+mn-cs"/>
              </a:rPr>
              <a:t>A user with the permission to perform eDiscovery can access the original version of preserved content.</a:t>
            </a:r>
          </a:p>
          <a:p>
            <a:pPr lvl="0"/>
            <a:r>
              <a:rPr lang="en-US" sz="900" kern="1200" dirty="0" smtClean="0">
                <a:solidFill>
                  <a:schemeClr val="tx1"/>
                </a:solidFill>
                <a:effectLst/>
                <a:latin typeface="Segoe UI" pitchFamily="34" charset="0"/>
                <a:ea typeface="+mn-ea"/>
                <a:cs typeface="+mn-cs"/>
              </a:rPr>
              <a:t>You do not have to preserve an entire site or mailbox. You can specify a query to define the hold scope, and preserve only the content that matches the query.</a:t>
            </a:r>
          </a:p>
          <a:p>
            <a:endParaRPr lang="en-US" dirty="0" smtClean="0"/>
          </a:p>
          <a:p>
            <a:endParaRPr lang="en-US" sz="900" kern="1200" dirty="0" smtClean="0">
              <a:solidFill>
                <a:schemeClr val="tx1"/>
              </a:solidFill>
              <a:effectLst/>
              <a:latin typeface="Segoe UI" pitchFamily="34" charset="0"/>
              <a:ea typeface="+mn-ea"/>
              <a:cs typeface="+mn-cs"/>
            </a:endParaRPr>
          </a:p>
          <a:p>
            <a:endParaRPr lang="en-US" dirty="0"/>
          </a:p>
        </p:txBody>
      </p:sp>
    </p:spTree>
    <p:extLst>
      <p:ext uri="{BB962C8B-B14F-4D97-AF65-F5344CB8AC3E}">
        <p14:creationId xmlns:p14="http://schemas.microsoft.com/office/powerpoint/2010/main" val="818099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Make sure to explain that</a:t>
            </a:r>
          </a:p>
          <a:p>
            <a:pPr marL="168673" indent="-168673">
              <a:buFont typeface="Arial" pitchFamily="34" charset="0"/>
              <a:buChar char="•"/>
            </a:pPr>
            <a:r>
              <a:rPr lang="en-US" dirty="0">
                <a:solidFill>
                  <a:srgbClr val="FF0000"/>
                </a:solidFill>
              </a:rPr>
              <a:t>You will get access to docs and emails for a project together in Outlook</a:t>
            </a:r>
          </a:p>
          <a:p>
            <a:pPr marL="168673" indent="-168673">
              <a:buFont typeface="Arial" pitchFamily="34" charset="0"/>
              <a:buChar char="•"/>
            </a:pPr>
            <a:r>
              <a:rPr lang="en-US" dirty="0">
                <a:solidFill>
                  <a:srgbClr val="FF0000"/>
                </a:solidFill>
              </a:rPr>
              <a:t>That the actual docs remain on SharePoint</a:t>
            </a:r>
          </a:p>
          <a:p>
            <a:pPr marL="168673" indent="-168673">
              <a:buFont typeface="Arial" pitchFamily="34" charset="0"/>
              <a:buChar char="•"/>
            </a:pPr>
            <a:r>
              <a:rPr lang="en-US" dirty="0">
                <a:solidFill>
                  <a:srgbClr val="FF0000"/>
                </a:solidFill>
              </a:rPr>
              <a:t>All changes to documents (edits, deletes) happen right on SharePoint even if started from </a:t>
            </a:r>
            <a:r>
              <a:rPr lang="en-US" dirty="0" smtClean="0">
                <a:solidFill>
                  <a:srgbClr val="FF0000"/>
                </a:solidFill>
              </a:rPr>
              <a:t>Outlook</a:t>
            </a:r>
            <a:endParaRPr lang="en-US" dirty="0">
              <a:solidFill>
                <a:srgbClr val="FF0000"/>
              </a:solidFill>
            </a:endParaRPr>
          </a:p>
        </p:txBody>
      </p:sp>
      <p:sp>
        <p:nvSpPr>
          <p:cNvPr id="4" name="Slide Number Placeholder 3"/>
          <p:cNvSpPr>
            <a:spLocks noGrp="1"/>
          </p:cNvSpPr>
          <p:nvPr>
            <p:ph type="sldNum" sz="quarter" idx="10"/>
          </p:nvPr>
        </p:nvSpPr>
        <p:spPr>
          <a:xfrm>
            <a:off x="3885313" y="8685552"/>
            <a:ext cx="2971121" cy="456889"/>
          </a:xfrm>
          <a:prstGeom prst="rect">
            <a:avLst/>
          </a:prstGeom>
        </p:spPr>
        <p:txBody>
          <a:bodyPr lIns="89959" tIns="44979" rIns="89959" bIns="44979"/>
          <a:lstStyle/>
          <a:p>
            <a:fld id="{173DEBA3-F7CF-49AC-94BE-177F74B5320B}" type="slidenum">
              <a:rPr lang="en-US" smtClean="0"/>
              <a:t>34</a:t>
            </a:fld>
            <a:endParaRPr lang="en-US"/>
          </a:p>
        </p:txBody>
      </p:sp>
    </p:spTree>
    <p:extLst>
      <p:ext uri="{BB962C8B-B14F-4D97-AF65-F5344CB8AC3E}">
        <p14:creationId xmlns:p14="http://schemas.microsoft.com/office/powerpoint/2010/main" val="3585090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055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6452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36</a:t>
            </a:fld>
            <a:endParaRPr lang="en-US" dirty="0"/>
          </a:p>
        </p:txBody>
      </p:sp>
    </p:spTree>
    <p:extLst>
      <p:ext uri="{BB962C8B-B14F-4D97-AF65-F5344CB8AC3E}">
        <p14:creationId xmlns:p14="http://schemas.microsoft.com/office/powerpoint/2010/main" val="1211634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37</a:t>
            </a:fld>
            <a:endParaRPr lang="en-US" dirty="0"/>
          </a:p>
        </p:txBody>
      </p:sp>
    </p:spTree>
    <p:extLst>
      <p:ext uri="{BB962C8B-B14F-4D97-AF65-F5344CB8AC3E}">
        <p14:creationId xmlns:p14="http://schemas.microsoft.com/office/powerpoint/2010/main" val="9578086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sources used for the social features are:</a:t>
            </a:r>
          </a:p>
          <a:p>
            <a:r>
              <a:rPr lang="en-US" b="1" dirty="0" err="1" smtClean="0"/>
              <a:t>Microfeed</a:t>
            </a:r>
            <a:r>
              <a:rPr lang="en-US" b="1" dirty="0" smtClean="0"/>
              <a:t> List</a:t>
            </a:r>
            <a:r>
              <a:rPr lang="en-US" dirty="0" smtClean="0"/>
              <a:t> – Contains all the activity around a user. Activities may</a:t>
            </a:r>
            <a:r>
              <a:rPr lang="en-US" baseline="0" dirty="0" smtClean="0"/>
              <a:t> be user generated (post) or system generated (profile change)</a:t>
            </a:r>
            <a:endParaRPr lang="en-US" dirty="0" smtClean="0"/>
          </a:p>
          <a:p>
            <a:r>
              <a:rPr lang="en-US" b="1" dirty="0" smtClean="0"/>
              <a:t>Social List </a:t>
            </a:r>
            <a:r>
              <a:rPr lang="en-US" dirty="0" smtClean="0"/>
              <a:t>– contains the list of all things that a person is following (</a:t>
            </a:r>
            <a:r>
              <a:rPr lang="en-US" dirty="0" err="1" smtClean="0"/>
              <a:t>i</a:t>
            </a:r>
            <a:r>
              <a:rPr lang="en-US" dirty="0" smtClean="0"/>
              <a:t>. e., documents, people, sites, tags)</a:t>
            </a:r>
          </a:p>
          <a:p>
            <a:r>
              <a:rPr lang="en-US" b="1" dirty="0" smtClean="0"/>
              <a:t>Profile Database</a:t>
            </a:r>
            <a:r>
              <a:rPr lang="en-US" dirty="0" smtClean="0"/>
              <a:t> – contains profile information, followed people, and tags</a:t>
            </a:r>
          </a:p>
          <a:p>
            <a:r>
              <a:rPr lang="en-US" b="1" dirty="0" smtClean="0"/>
              <a:t>App Fabric Cache - </a:t>
            </a:r>
            <a:r>
              <a:rPr lang="en-US" dirty="0" smtClean="0"/>
              <a:t>Used to store the latest activities so they may be displayed quickly on the What’s New page.</a:t>
            </a:r>
          </a:p>
          <a:p>
            <a:r>
              <a:rPr lang="en-US" b="1" dirty="0" smtClean="0"/>
              <a:t>SkyDrive </a:t>
            </a:r>
            <a:r>
              <a:rPr lang="en-US" dirty="0" smtClean="0"/>
              <a:t>– personal</a:t>
            </a:r>
            <a:r>
              <a:rPr lang="en-US" baseline="0" dirty="0" smtClean="0"/>
              <a:t> document library</a:t>
            </a:r>
          </a:p>
          <a:p>
            <a:endParaRPr lang="en-US" baseline="0" dirty="0" smtClean="0"/>
          </a:p>
          <a:p>
            <a:r>
              <a:rPr lang="en-US" baseline="0" dirty="0" smtClean="0"/>
              <a:t>This means that you need a My Site to participate in many social capabilities.</a:t>
            </a:r>
          </a:p>
          <a:p>
            <a:endParaRPr lang="en-US" baseline="0" dirty="0" smtClean="0"/>
          </a:p>
          <a:p>
            <a:r>
              <a:rPr lang="en-US" baseline="0" dirty="0" smtClean="0"/>
              <a:t>Sites have both Social quota and Content quota. Some social activity counts as content, some content counts against social.</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39</a:t>
            </a:fld>
            <a:endParaRPr lang="en-US"/>
          </a:p>
        </p:txBody>
      </p:sp>
    </p:spTree>
    <p:extLst>
      <p:ext uri="{BB962C8B-B14F-4D97-AF65-F5344CB8AC3E}">
        <p14:creationId xmlns:p14="http://schemas.microsoft.com/office/powerpoint/2010/main" val="2597149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App Fabric Cache - </a:t>
            </a:r>
            <a:r>
              <a:rPr lang="en-US" dirty="0" smtClean="0"/>
              <a:t>Used to store the latest activities so they may be displayed quickly on the What’s New page.</a:t>
            </a:r>
          </a:p>
          <a:p>
            <a:endParaRPr lang="en-US" dirty="0" smtClean="0"/>
          </a:p>
          <a:p>
            <a:r>
              <a:rPr lang="en-US" dirty="0" smtClean="0"/>
              <a:t>Document and Tag Activities are written only to the cache</a:t>
            </a:r>
          </a:p>
          <a:p>
            <a:r>
              <a:rPr lang="en-US" dirty="0" smtClean="0"/>
              <a:t>People and Site activities</a:t>
            </a:r>
            <a:r>
              <a:rPr lang="en-US" baseline="0" dirty="0" smtClean="0"/>
              <a:t> are written to persistent storage, then the cache</a:t>
            </a:r>
          </a:p>
          <a:p>
            <a:endParaRPr lang="en-US" baseline="0" dirty="0" smtClean="0"/>
          </a:p>
          <a:p>
            <a:r>
              <a:rPr lang="en-US" baseline="0" dirty="0" smtClean="0"/>
              <a:t>The App Fabric Cache is load balanced across all WFEs so it doesn’t matter what WFE the user lands on.</a:t>
            </a: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40</a:t>
            </a:fld>
            <a:endParaRPr lang="en-US"/>
          </a:p>
        </p:txBody>
      </p:sp>
    </p:spTree>
    <p:extLst>
      <p:ext uri="{BB962C8B-B14F-4D97-AF65-F5344CB8AC3E}">
        <p14:creationId xmlns:p14="http://schemas.microsoft.com/office/powerpoint/2010/main" val="4059526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Shared with me view</a:t>
            </a:r>
          </a:p>
          <a:p>
            <a:r>
              <a:rPr lang="en-US" dirty="0" smtClean="0"/>
              <a:t>It looks like a form view but, in reality, it uses Search underneath to aggregate content</a:t>
            </a:r>
          </a:p>
          <a:p>
            <a:r>
              <a:rPr lang="en-US" dirty="0" smtClean="0"/>
              <a:t>there’s a lag time (default 15 minutes) before the document appears in the view.</a:t>
            </a:r>
          </a:p>
          <a:p>
            <a:r>
              <a:rPr lang="en-US" dirty="0" smtClean="0"/>
              <a:t>The query is smart in gathering the </a:t>
            </a:r>
            <a:r>
              <a:rPr lang="en-US" smtClean="0"/>
              <a:t>information:</a:t>
            </a:r>
            <a:r>
              <a:rPr lang="en-US" baseline="0" smtClean="0"/>
              <a:t> </a:t>
            </a:r>
            <a:r>
              <a:rPr lang="en-US" smtClean="0"/>
              <a:t>it </a:t>
            </a:r>
            <a:r>
              <a:rPr lang="en-US" dirty="0" smtClean="0"/>
              <a:t>looks for all documents that contain “</a:t>
            </a:r>
            <a:r>
              <a:rPr lang="en-US" b="1" dirty="0" err="1" smtClean="0"/>
              <a:t>IsMyDocuments</a:t>
            </a:r>
            <a:r>
              <a:rPr lang="en-US" dirty="0" smtClean="0"/>
              <a:t>” managed property. </a:t>
            </a:r>
          </a:p>
          <a:p>
            <a:r>
              <a:rPr lang="en-US" dirty="0" smtClean="0"/>
              <a:t>This essentially returns all documents in </a:t>
            </a:r>
            <a:r>
              <a:rPr lang="en-US" dirty="0" err="1" smtClean="0"/>
              <a:t>Skydrive</a:t>
            </a:r>
            <a:r>
              <a:rPr lang="en-US" dirty="0" smtClean="0"/>
              <a:t> Pro. </a:t>
            </a:r>
          </a:p>
          <a:p>
            <a:r>
              <a:rPr lang="en-US" dirty="0" smtClean="0"/>
              <a:t>Search does security trimming, so it only returns documents which the querying user has permission to view</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42</a:t>
            </a:fld>
            <a:endParaRPr lang="en-US"/>
          </a:p>
        </p:txBody>
      </p:sp>
    </p:spTree>
    <p:extLst>
      <p:ext uri="{BB962C8B-B14F-4D97-AF65-F5344CB8AC3E}">
        <p14:creationId xmlns:p14="http://schemas.microsoft.com/office/powerpoint/2010/main" val="705037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Folder sync works</a:t>
            </a:r>
            <a:r>
              <a:rPr lang="en-US" baseline="0" dirty="0" smtClean="0"/>
              <a:t> with SharePoint Workspace which has been redesigned to sync with the </a:t>
            </a:r>
            <a:r>
              <a:rPr lang="en-US" baseline="0" dirty="0" err="1" smtClean="0"/>
              <a:t>Skydrive</a:t>
            </a:r>
            <a:r>
              <a:rPr lang="en-US" baseline="0" dirty="0" smtClean="0"/>
              <a:t> Pro folders.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43</a:t>
            </a:fld>
            <a:endParaRPr lang="en-US"/>
          </a:p>
        </p:txBody>
      </p:sp>
    </p:spTree>
    <p:extLst>
      <p:ext uri="{BB962C8B-B14F-4D97-AF65-F5344CB8AC3E}">
        <p14:creationId xmlns:p14="http://schemas.microsoft.com/office/powerpoint/2010/main" val="5977970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19885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4721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Tasks is a single</a:t>
            </a:r>
            <a:r>
              <a:rPr lang="en-US" baseline="0" dirty="0" smtClean="0"/>
              <a:t> view of all tasks assigned to you across SharePoint, Project &amp; Exchange.</a:t>
            </a:r>
            <a:r>
              <a:rPr lang="en-US" baseline="0" dirty="0"/>
              <a:t> </a:t>
            </a:r>
            <a:r>
              <a:rPr lang="en-US" baseline="0" dirty="0" smtClean="0"/>
              <a:t>A new Work Management service application aggregates content from across all three sources and stores the data in a hidden list.</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47</a:t>
            </a:fld>
            <a:endParaRPr lang="en-US"/>
          </a:p>
        </p:txBody>
      </p:sp>
    </p:spTree>
    <p:extLst>
      <p:ext uri="{BB962C8B-B14F-4D97-AF65-F5344CB8AC3E}">
        <p14:creationId xmlns:p14="http://schemas.microsoft.com/office/powerpoint/2010/main" val="11048106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17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279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3798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560570"/>
            <a:ext cx="5852160" cy="4735830"/>
          </a:xfrm>
        </p:spPr>
        <p:txBody>
          <a:bodyPr>
            <a:noAutofit/>
          </a:bodyPr>
          <a:lstStyle/>
          <a:p>
            <a:r>
              <a:rPr lang="en-US" sz="1050" dirty="0" smtClean="0"/>
              <a:t>Systems such as customer relationship management (CRM) and enterprise resource planning (ERP) have special roles that are not replaced easily by Microsoft SharePoint. As a result, strategies must be adopted to provide interoperability between SharePoint and these systems.In the absence of a strategy for integrating systems with SharePoint, many organizations duplicate information in SharePoint lists. Customer contact information, for example, may exist in a CRM system and also be entered into a contact list in SharePoint. Worse still, the data may be duplicated many times in different team sites by different groups. This kind of duplication leads to significant data maintenance issues because updates must be performed in many lists.</a:t>
            </a:r>
          </a:p>
          <a:p>
            <a:endParaRPr lang="en-US" sz="1050" dirty="0" smtClean="0"/>
          </a:p>
          <a:p>
            <a:r>
              <a:rPr lang="en-US" sz="1050" dirty="0" smtClean="0"/>
              <a:t>Along with these existing systems, custom applications, databases, and Web services are common within organizations. When a separate database is required, developers have historically created ASP.NET applications or custom Web Parts that act as front ends for the database to have the data appear in the SharePoint environment. However, these types of solutions generally offer little integration with SharePoint capabilities; they are largely limited to presenting data within a SharePoint Web page.</a:t>
            </a:r>
          </a:p>
          <a:p>
            <a:endParaRPr lang="en-US" sz="1050" dirty="0" smtClean="0"/>
          </a:p>
          <a:p>
            <a:r>
              <a:rPr lang="en-US" sz="1050" dirty="0" smtClean="0"/>
              <a:t>Business Connectivity Services (BCS) changes all the rules for integrating systems, databases, and Web services with SharePoint. Beyond simply bringing data into SharePoint for display, BCS allows for capabilities that simply can’t exist in an ASP.NET application or custom Web Part without a significant investment. These capabilities include enterprise search, External Data columns, user profile integration, client synchronization, offline support, and Microsoft Word integration.BCS is a set of out-of-box features, services and tools that streamline the creation of SharePoint Solutions with deep integration of External Data and Services. Power users, IT, </a:t>
            </a:r>
            <a:r>
              <a:rPr lang="en-US" sz="1050" dirty="0" err="1" smtClean="0"/>
              <a:t>Devs</a:t>
            </a:r>
            <a:r>
              <a:rPr lang="en-US" sz="1050" dirty="0" smtClean="0"/>
              <a:t> can create no code solutions using BCS.The basics of ECT store and BDC runtime are baked into SharePoint Foundation</a:t>
            </a:r>
            <a:r>
              <a:rPr lang="en-US" sz="1050" baseline="0" dirty="0" smtClean="0"/>
              <a:t> 2013</a:t>
            </a:r>
            <a:r>
              <a:rPr lang="en-US" sz="1050" dirty="0" smtClean="0"/>
              <a:t>.</a:t>
            </a:r>
          </a:p>
          <a:p>
            <a:endParaRPr lang="en-US" sz="1050" dirty="0" smtClean="0"/>
          </a:p>
          <a:p>
            <a:r>
              <a:rPr lang="en-US" sz="1050" dirty="0" smtClean="0"/>
              <a:t>Why BCS?</a:t>
            </a:r>
          </a:p>
          <a:p>
            <a:pPr marL="628650" lvl="1" indent="-171450">
              <a:buFont typeface="Arial" pitchFamily="34" charset="0"/>
              <a:buChar char="•"/>
            </a:pPr>
            <a:r>
              <a:rPr lang="en-US" sz="1050" dirty="0" smtClean="0"/>
              <a:t>Integrate other Line of Business application systems with SharePoint sites.</a:t>
            </a:r>
          </a:p>
          <a:p>
            <a:pPr marL="628650" lvl="1" indent="-171450">
              <a:buFont typeface="Arial" pitchFamily="34" charset="0"/>
              <a:buChar char="•"/>
            </a:pPr>
            <a:r>
              <a:rPr lang="en-US" sz="1050" dirty="0" smtClean="0"/>
              <a:t>Search for data in other systems via the SharePoint Search service.</a:t>
            </a:r>
          </a:p>
          <a:p>
            <a:pPr marL="628650" lvl="1" indent="-171450">
              <a:buFont typeface="Arial" pitchFamily="34" charset="0"/>
              <a:buChar char="•"/>
            </a:pPr>
            <a:r>
              <a:rPr lang="en-US" sz="1050" dirty="0" smtClean="0"/>
              <a:t>Save the time, cost, and monotony of writing yet another data layer!</a:t>
            </a:r>
          </a:p>
          <a:p>
            <a:pPr marL="628650" lvl="1" indent="-171450">
              <a:buFont typeface="Arial" pitchFamily="34" charset="0"/>
              <a:buChar char="•"/>
            </a:pPr>
            <a:endParaRPr lang="en-US" sz="1050" dirty="0" smtClean="0"/>
          </a:p>
          <a:p>
            <a:pPr marL="628650" lvl="1" indent="-171450">
              <a:buFont typeface="Arial" pitchFamily="34" charset="0"/>
              <a:buChar char="•"/>
            </a:pPr>
            <a:endParaRPr lang="en-US" sz="1050"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8</a:t>
            </a:fld>
            <a:endParaRPr lang="en-US" dirty="0"/>
          </a:p>
        </p:txBody>
      </p:sp>
    </p:spTree>
    <p:extLst>
      <p:ext uri="{BB962C8B-B14F-4D97-AF65-F5344CB8AC3E}">
        <p14:creationId xmlns:p14="http://schemas.microsoft.com/office/powerpoint/2010/main" val="166454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rtl="0" eaLnBrk="1" latinLnBrk="0" hangingPunct="1">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9</a:t>
            </a:fld>
            <a:endParaRPr lang="en-US" dirty="0"/>
          </a:p>
        </p:txBody>
      </p:sp>
    </p:spTree>
    <p:extLst>
      <p:ext uri="{BB962C8B-B14F-4D97-AF65-F5344CB8AC3E}">
        <p14:creationId xmlns:p14="http://schemas.microsoft.com/office/powerpoint/2010/main" val="89364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10</a:t>
            </a:fld>
            <a:endParaRPr lang="en-US" dirty="0"/>
          </a:p>
        </p:txBody>
      </p:sp>
    </p:spTree>
    <p:extLst>
      <p:ext uri="{BB962C8B-B14F-4D97-AF65-F5344CB8AC3E}">
        <p14:creationId xmlns:p14="http://schemas.microsoft.com/office/powerpoint/2010/main" val="385503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ECTs define fields, operations, and filters to be used with the External Data and are the heart of the BCS infrastructure. As an example, consider a manufacturing database that contains product information. </a:t>
            </a:r>
          </a:p>
          <a:p>
            <a:endParaRPr lang="en-US" dirty="0" smtClean="0"/>
          </a:p>
          <a:p>
            <a:r>
              <a:rPr lang="en-US" dirty="0" smtClean="0"/>
              <a:t>An ECT named Product can be created that defines </a:t>
            </a:r>
            <a:r>
              <a:rPr lang="en-US" dirty="0" err="1" smtClean="0"/>
              <a:t>ProductID</a:t>
            </a:r>
            <a:r>
              <a:rPr lang="en-US" dirty="0" smtClean="0"/>
              <a:t>, </a:t>
            </a:r>
            <a:r>
              <a:rPr lang="en-US" dirty="0" err="1" smtClean="0"/>
              <a:t>ProductName</a:t>
            </a:r>
            <a:r>
              <a:rPr lang="en-US" dirty="0" smtClean="0"/>
              <a:t>, and </a:t>
            </a:r>
            <a:r>
              <a:rPr lang="en-US" dirty="0" err="1" smtClean="0"/>
              <a:t>ProductDescription</a:t>
            </a:r>
            <a:r>
              <a:rPr lang="en-US" dirty="0" smtClean="0"/>
              <a:t> fields. Furthermore, it might define operations for retrieving data based on a keyword query or exact product identifier. Defining ECTs is one of the primary activities involved in creating a BCS solution and may be performed in either Microsoft SharePoint Designer 2013 (SPD) or Microsoft Visual Studio 2012 (VS2012). ECTs are stored in a metadata catalog, which is part of the BDC Service Application and is available throughout the SharePoint farm</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11</a:t>
            </a:fld>
            <a:endParaRPr lang="en-US" dirty="0"/>
          </a:p>
        </p:txBody>
      </p:sp>
    </p:spTree>
    <p:extLst>
      <p:ext uri="{BB962C8B-B14F-4D97-AF65-F5344CB8AC3E}">
        <p14:creationId xmlns:p14="http://schemas.microsoft.com/office/powerpoint/2010/main" val="171825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659630"/>
          </a:xfrm>
        </p:spPr>
        <p:txBody>
          <a:bodyPr>
            <a:noAutofit/>
          </a:bodyPr>
          <a:lstStyle/>
          <a:p>
            <a:r>
              <a:rPr lang="en-US" sz="1050" dirty="0" smtClean="0"/>
              <a:t>External Lists can be created directly in SPD or in the browser using the </a:t>
            </a:r>
            <a:r>
              <a:rPr lang="en-US" sz="1050" b="1" dirty="0" smtClean="0"/>
              <a:t>Create</a:t>
            </a:r>
            <a:r>
              <a:rPr lang="en-US" sz="1050" dirty="0" smtClean="0"/>
              <a:t> menu in SharePoint. Once the new External List is created, it may be viewed in the browser. Because all the CRUDoperations were created, the resulting list supports editing, adding, and deleting items. The appearance of the External List closely resembles a standard SharePoint list. The Ribbon is functional, as well as the editcontrol block (ECB) associated with individual items. Any changes to items in the list will be reflected immediately in the External System. Just like “regular“ lists, External Lists may be taken offline through both the SharePoint Workspace 2013 and Outlook 2013.</a:t>
            </a:r>
          </a:p>
          <a:p>
            <a:endParaRPr lang="en-US" sz="1050" dirty="0" smtClean="0"/>
          </a:p>
          <a:p>
            <a:r>
              <a:rPr lang="en-US" sz="1050" dirty="0" smtClean="0"/>
              <a:t>While External Lists appear similar visually to standard SharePoint lists and are supported by a </a:t>
            </a:r>
            <a:r>
              <a:rPr lang="en-US" sz="1050" dirty="0" err="1" smtClean="0"/>
              <a:t>SPList</a:t>
            </a:r>
            <a:r>
              <a:rPr lang="en-US" sz="1050" dirty="0" smtClean="0"/>
              <a:t> object, they do have significant limitations that must be considered in any design. These limitations include lack of workflow support and several standard list features. The following lists some of the major limitations of External Lists.</a:t>
            </a:r>
          </a:p>
          <a:p>
            <a:endParaRPr lang="en-US" sz="1050" baseline="0" dirty="0" smtClean="0"/>
          </a:p>
          <a:p>
            <a:pPr marL="628650" lvl="1" indent="-171450" algn="l">
              <a:buFont typeface="Arial" pitchFamily="34" charset="0"/>
              <a:buChar char="•"/>
            </a:pPr>
            <a:r>
              <a:rPr lang="en-US" sz="1050" b="1" dirty="0" smtClean="0"/>
              <a:t>Approval: </a:t>
            </a:r>
            <a:r>
              <a:rPr lang="en-US" sz="1050" dirty="0" smtClean="0"/>
              <a:t>Approval of items is not supported</a:t>
            </a:r>
          </a:p>
          <a:p>
            <a:pPr marL="628650" lvl="1" indent="-171450" algn="l">
              <a:buFont typeface="Arial" pitchFamily="34" charset="0"/>
              <a:buChar char="•"/>
            </a:pPr>
            <a:r>
              <a:rPr lang="en-US" sz="1050" b="1" dirty="0" smtClean="0"/>
              <a:t>Attachments: </a:t>
            </a:r>
            <a:r>
              <a:rPr lang="en-US" sz="1050" dirty="0" smtClean="0"/>
              <a:t>Attachments are not supported directly, but must be implemented using a </a:t>
            </a:r>
            <a:r>
              <a:rPr lang="en-US" sz="1050" dirty="0" err="1" smtClean="0"/>
              <a:t>StreamAccessor</a:t>
            </a:r>
            <a:r>
              <a:rPr lang="en-US" sz="1050" dirty="0" smtClean="0"/>
              <a:t> operation in a custom solution</a:t>
            </a:r>
          </a:p>
          <a:p>
            <a:pPr marL="628650" lvl="1" indent="-171450" algn="l">
              <a:buFont typeface="Arial" pitchFamily="34" charset="0"/>
              <a:buChar char="•"/>
            </a:pPr>
            <a:r>
              <a:rPr lang="en-US" sz="1050" b="1" dirty="0" smtClean="0"/>
              <a:t>Check-in/Check-out: </a:t>
            </a:r>
            <a:r>
              <a:rPr lang="en-US" sz="1050" dirty="0" smtClean="0"/>
              <a:t>Check-in and checkout of items are not supported</a:t>
            </a:r>
          </a:p>
          <a:p>
            <a:pPr marL="628650" lvl="1" indent="-171450" algn="l">
              <a:buFont typeface="Arial" pitchFamily="34" charset="0"/>
              <a:buChar char="•"/>
            </a:pPr>
            <a:r>
              <a:rPr lang="en-US" sz="1050" b="1" dirty="0" smtClean="0"/>
              <a:t>Content Types: </a:t>
            </a:r>
            <a:r>
              <a:rPr lang="en-US" sz="1050" dirty="0" smtClean="0"/>
              <a:t>Using standard site content types in External Lists is not supported</a:t>
            </a:r>
          </a:p>
          <a:p>
            <a:pPr marL="628650" lvl="1" indent="-171450" algn="l">
              <a:buFont typeface="Arial" pitchFamily="34" charset="0"/>
              <a:buChar char="•"/>
            </a:pPr>
            <a:r>
              <a:rPr lang="en-US" sz="1050" b="1" dirty="0" smtClean="0"/>
              <a:t>Drafts: </a:t>
            </a:r>
            <a:r>
              <a:rPr lang="en-US" sz="1050" dirty="0" smtClean="0"/>
              <a:t>Drafts of items are not supported</a:t>
            </a:r>
          </a:p>
          <a:p>
            <a:pPr marL="628650" lvl="1" indent="-171450" algn="l">
              <a:buFont typeface="Arial" pitchFamily="34" charset="0"/>
              <a:buChar char="•"/>
            </a:pPr>
            <a:r>
              <a:rPr lang="en-US" sz="1050" b="1" dirty="0" smtClean="0"/>
              <a:t>ECB: </a:t>
            </a:r>
            <a:r>
              <a:rPr lang="en-US" sz="1050" dirty="0" smtClean="0"/>
              <a:t>Send-To operations are not supported </a:t>
            </a:r>
          </a:p>
          <a:p>
            <a:pPr marL="628650" lvl="1" indent="-171450" algn="l">
              <a:buFont typeface="Arial" pitchFamily="34" charset="0"/>
              <a:buChar char="•"/>
            </a:pPr>
            <a:r>
              <a:rPr lang="en-US" sz="1050" b="1" dirty="0" smtClean="0"/>
              <a:t>Ribbon: </a:t>
            </a:r>
            <a:r>
              <a:rPr lang="en-US" sz="1050" dirty="0" smtClean="0"/>
              <a:t>Datasheet View is not supported</a:t>
            </a:r>
          </a:p>
          <a:p>
            <a:pPr marL="628650" lvl="1" indent="-171450" algn="l">
              <a:buFont typeface="Arial" pitchFamily="34" charset="0"/>
              <a:buChar char="•"/>
            </a:pPr>
            <a:r>
              <a:rPr lang="en-US" sz="1050" b="1" dirty="0" smtClean="0"/>
              <a:t>SPLINQ: </a:t>
            </a:r>
            <a:r>
              <a:rPr lang="en-US" sz="1050" dirty="0" smtClean="0"/>
              <a:t>Querying through LINQ to SharePoint is not supported</a:t>
            </a:r>
          </a:p>
          <a:p>
            <a:pPr marL="628650" lvl="1" indent="-171450" algn="l">
              <a:buFont typeface="Arial" pitchFamily="34" charset="0"/>
              <a:buChar char="•"/>
            </a:pPr>
            <a:r>
              <a:rPr lang="en-US" sz="1050" b="1" dirty="0" smtClean="0"/>
              <a:t>Templates: </a:t>
            </a:r>
            <a:r>
              <a:rPr lang="en-US" sz="1050" dirty="0" smtClean="0"/>
              <a:t>Document templates are not supported</a:t>
            </a:r>
          </a:p>
          <a:p>
            <a:pPr marL="628650" lvl="1" indent="-171450" algn="l">
              <a:buFont typeface="Arial" pitchFamily="34" charset="0"/>
              <a:buChar char="•"/>
            </a:pPr>
            <a:r>
              <a:rPr lang="en-US" sz="1050" b="1" dirty="0" smtClean="0"/>
              <a:t>Versioning: </a:t>
            </a:r>
            <a:r>
              <a:rPr lang="en-US" sz="1050" dirty="0" smtClean="0"/>
              <a:t>Versioning of items is not supported</a:t>
            </a:r>
          </a:p>
          <a:p>
            <a:pPr marL="628650" lvl="1" indent="-171450" algn="l">
              <a:buFont typeface="Arial" pitchFamily="34" charset="0"/>
              <a:buChar char="•"/>
            </a:pPr>
            <a:r>
              <a:rPr lang="en-US" sz="1050" b="1" dirty="0" smtClean="0"/>
              <a:t>Workflow: </a:t>
            </a:r>
            <a:r>
              <a:rPr lang="en-US" sz="1050" dirty="0" smtClean="0"/>
              <a:t>Starting workflows from items is not supported, but workflows can read or write to External Lists through the </a:t>
            </a:r>
            <a:r>
              <a:rPr lang="en-US" sz="1050" dirty="0" err="1" smtClean="0"/>
              <a:t>SPList</a:t>
            </a:r>
            <a:r>
              <a:rPr lang="en-US" sz="1050" dirty="0" smtClean="0"/>
              <a:t> object</a:t>
            </a:r>
          </a:p>
          <a:p>
            <a:pPr marL="628650" lvl="1" indent="-171450" algn="l">
              <a:buFont typeface="Arial" pitchFamily="34" charset="0"/>
              <a:buChar char="•"/>
            </a:pPr>
            <a:r>
              <a:rPr lang="en-US" sz="1050" b="1" dirty="0" smtClean="0"/>
              <a:t>Validation: </a:t>
            </a:r>
            <a:r>
              <a:rPr lang="en-US" sz="1050" dirty="0" smtClean="0"/>
              <a:t>Validation formulas are not supported</a:t>
            </a:r>
            <a:endParaRPr lang="en-US" sz="105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12</a:t>
            </a:fld>
            <a:endParaRPr lang="en-US" dirty="0"/>
          </a:p>
        </p:txBody>
      </p:sp>
    </p:spTree>
    <p:extLst>
      <p:ext uri="{BB962C8B-B14F-4D97-AF65-F5344CB8AC3E}">
        <p14:creationId xmlns:p14="http://schemas.microsoft.com/office/powerpoint/2010/main" val="3189182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792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msdn.microsoft.com/en-us/library/ff798339.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technet.microsoft.com/en-us/library/ee240754.aspx" TargetMode="External"/><Relationship Id="rId5" Type="http://schemas.openxmlformats.org/officeDocument/2006/relationships/hyperlink" Target="http://services.odata.org/Northwind/Northwind.svc" TargetMode="External"/><Relationship Id="rId4" Type="http://schemas.openxmlformats.org/officeDocument/2006/relationships/hyperlink" Target="http://msdn.microsoft.com/library/dd179355.asp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smtClean="0"/>
              <a:t>SharePoint 2013 Service Applications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Architecture</a:t>
            </a:r>
            <a:endParaRPr lang="en-US" dirty="0"/>
          </a:p>
        </p:txBody>
      </p:sp>
      <p:pic>
        <p:nvPicPr>
          <p:cNvPr id="4" name="Picture 3"/>
          <p:cNvPicPr>
            <a:picLocks noChangeAspect="1"/>
          </p:cNvPicPr>
          <p:nvPr/>
        </p:nvPicPr>
        <p:blipFill>
          <a:blip r:embed="rId3"/>
          <a:stretch>
            <a:fillRect/>
          </a:stretch>
        </p:blipFill>
        <p:spPr>
          <a:xfrm>
            <a:off x="1664665" y="1159377"/>
            <a:ext cx="5814670" cy="5631977"/>
          </a:xfrm>
          <a:prstGeom prst="rect">
            <a:avLst/>
          </a:prstGeom>
        </p:spPr>
      </p:pic>
    </p:spTree>
    <p:extLst>
      <p:ext uri="{BB962C8B-B14F-4D97-AF65-F5344CB8AC3E}">
        <p14:creationId xmlns:p14="http://schemas.microsoft.com/office/powerpoint/2010/main" val="1632195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Content Types</a:t>
            </a:r>
            <a:endParaRPr lang="en-US" dirty="0"/>
          </a:p>
        </p:txBody>
      </p:sp>
      <p:sp>
        <p:nvSpPr>
          <p:cNvPr id="3" name="Content Placeholder 2"/>
          <p:cNvSpPr>
            <a:spLocks noGrp="1"/>
          </p:cNvSpPr>
          <p:nvPr>
            <p:ph idx="1"/>
          </p:nvPr>
        </p:nvSpPr>
        <p:spPr/>
        <p:txBody>
          <a:bodyPr/>
          <a:lstStyle/>
          <a:p>
            <a:r>
              <a:rPr lang="en-US" dirty="0" smtClean="0"/>
              <a:t>Describe the schema of external data source</a:t>
            </a:r>
          </a:p>
          <a:p>
            <a:r>
              <a:rPr lang="en-US" dirty="0" smtClean="0"/>
              <a:t>Describes operators / operations </a:t>
            </a:r>
            <a:br>
              <a:rPr lang="en-US" dirty="0" smtClean="0"/>
            </a:br>
            <a:r>
              <a:rPr lang="en-US" dirty="0" smtClean="0"/>
              <a:t>on external data</a:t>
            </a:r>
          </a:p>
          <a:p>
            <a:r>
              <a:rPr lang="en-US" dirty="0" smtClean="0"/>
              <a:t>Creating External Content Types:</a:t>
            </a:r>
          </a:p>
          <a:p>
            <a:pPr lvl="1"/>
            <a:r>
              <a:rPr lang="en-US" dirty="0" smtClean="0"/>
              <a:t>SharePoint Designer 2013</a:t>
            </a:r>
          </a:p>
          <a:p>
            <a:pPr lvl="1"/>
            <a:r>
              <a:rPr lang="en-US" dirty="0" smtClean="0"/>
              <a:t>Visual Studio 2013</a:t>
            </a:r>
          </a:p>
          <a:p>
            <a:r>
              <a:rPr lang="en-US" dirty="0" smtClean="0"/>
              <a:t>Can export/import external content types via the Business Data Connectivity service application</a:t>
            </a:r>
            <a:endParaRPr lang="en-US" dirty="0"/>
          </a:p>
        </p:txBody>
      </p:sp>
    </p:spTree>
    <p:extLst>
      <p:ext uri="{BB962C8B-B14F-4D97-AF65-F5344CB8AC3E}">
        <p14:creationId xmlns:p14="http://schemas.microsoft.com/office/powerpoint/2010/main" val="3233283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
          <p:cNvSpPr txBox="1">
            <a:spLocks/>
          </p:cNvSpPr>
          <p:nvPr/>
        </p:nvSpPr>
        <p:spPr>
          <a:xfrm>
            <a:off x="361749" y="2354980"/>
            <a:ext cx="9877816" cy="3056351"/>
          </a:xfrm>
          <a:prstGeom prst="rect">
            <a:avLst/>
          </a:prstGeom>
          <a:gradFill flip="none" rotWithShape="1">
            <a:gsLst>
              <a:gs pos="0">
                <a:schemeClr val="bg1">
                  <a:alpha val="0"/>
                </a:schemeClr>
              </a:gs>
              <a:gs pos="50000">
                <a:schemeClr val="bg1"/>
              </a:gs>
              <a:gs pos="100000">
                <a:schemeClr val="bg1">
                  <a:alpha val="0"/>
                </a:schemeClr>
              </a:gs>
            </a:gsLst>
            <a:lin ang="0" scaled="0"/>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91440" rIns="0" bIns="0" numCol="1" rtlCol="0" anchor="ctr" anchorCtr="0" compatLnSpc="1">
            <a:prstTxWarp prst="textNoShape">
              <a:avLst/>
            </a:prstTxWarp>
          </a:bodyPr>
          <a:lstStyle/>
          <a:p>
            <a:pPr algn="ctr" defTabSz="1218937">
              <a:lnSpc>
                <a:spcPct val="85000"/>
              </a:lnSpc>
              <a:spcBef>
                <a:spcPct val="0"/>
              </a:spcBef>
              <a:defRPr/>
            </a:pPr>
            <a:endParaRPr lang="en-US" sz="4800" spc="-200" dirty="0">
              <a:ln w="3175">
                <a:noFill/>
              </a:ln>
              <a:gradFill flip="none" rotWithShape="1">
                <a:gsLst>
                  <a:gs pos="0">
                    <a:srgbClr val="050813"/>
                  </a:gs>
                  <a:gs pos="81000">
                    <a:srgbClr val="004D6C"/>
                  </a:gs>
                  <a:gs pos="86000">
                    <a:srgbClr val="050813"/>
                  </a:gs>
                </a:gsLst>
                <a:lin ang="5400000" scaled="1"/>
                <a:tileRect/>
              </a:gradFill>
              <a:latin typeface="Kozuka Gothic Pro H" pitchFamily="34" charset="-128"/>
              <a:cs typeface="Arial" charset="0"/>
            </a:endParaRPr>
          </a:p>
        </p:txBody>
      </p:sp>
      <p:sp>
        <p:nvSpPr>
          <p:cNvPr id="19" name="Title 18"/>
          <p:cNvSpPr>
            <a:spLocks noGrp="1"/>
          </p:cNvSpPr>
          <p:nvPr>
            <p:ph type="title"/>
          </p:nvPr>
        </p:nvSpPr>
        <p:spPr/>
        <p:txBody>
          <a:bodyPr/>
          <a:lstStyle/>
          <a:p>
            <a:r>
              <a:rPr lang="en-US" dirty="0" smtClean="0"/>
              <a:t>External Lists</a:t>
            </a:r>
            <a:endParaRPr lang="en-US" dirty="0"/>
          </a:p>
        </p:txBody>
      </p:sp>
      <p:sp>
        <p:nvSpPr>
          <p:cNvPr id="6" name="Content Placeholder 2"/>
          <p:cNvSpPr>
            <a:spLocks noGrp="1"/>
          </p:cNvSpPr>
          <p:nvPr>
            <p:ph idx="1"/>
          </p:nvPr>
        </p:nvSpPr>
        <p:spPr/>
        <p:txBody>
          <a:bodyPr/>
          <a:lstStyle/>
          <a:p>
            <a:r>
              <a:rPr lang="en-US" dirty="0" smtClean="0"/>
              <a:t>Expose external data as a native SharePoint list </a:t>
            </a:r>
          </a:p>
          <a:p>
            <a:pPr lvl="1"/>
            <a:r>
              <a:rPr lang="en-US" dirty="0" smtClean="0"/>
              <a:t>Full CRUD-Q capability w/ familiar UI &amp; navigation</a:t>
            </a:r>
          </a:p>
          <a:p>
            <a:pPr lvl="1"/>
            <a:r>
              <a:rPr lang="en-US" dirty="0" smtClean="0"/>
              <a:t>Forms can be converted to InfoPath forms</a:t>
            </a:r>
          </a:p>
          <a:p>
            <a:pPr lvl="1"/>
            <a:r>
              <a:rPr lang="en-US" dirty="0" smtClean="0"/>
              <a:t>Profile </a:t>
            </a:r>
            <a:r>
              <a:rPr lang="en-US" dirty="0"/>
              <a:t>page available for each item in the list </a:t>
            </a:r>
          </a:p>
          <a:p>
            <a:pPr lvl="1"/>
            <a:r>
              <a:rPr lang="en-US" dirty="0" smtClean="0"/>
              <a:t>Access via SharePoint object model (</a:t>
            </a:r>
            <a:r>
              <a:rPr lang="en-US" dirty="0" err="1" smtClean="0">
                <a:latin typeface="Courier New" pitchFamily="49" charset="0"/>
                <a:cs typeface="Courier New" pitchFamily="49" charset="0"/>
              </a:rPr>
              <a:t>SPList</a:t>
            </a:r>
            <a:r>
              <a:rPr lang="en-US" dirty="0" smtClean="0"/>
              <a:t>)</a:t>
            </a:r>
          </a:p>
          <a:p>
            <a:r>
              <a:rPr lang="en-US" dirty="0" smtClean="0"/>
              <a:t>New support for alerts (notifications)</a:t>
            </a:r>
          </a:p>
          <a:p>
            <a:pPr lvl="1"/>
            <a:r>
              <a:rPr lang="en-US" dirty="0" smtClean="0"/>
              <a:t>Requires implementation of new operators</a:t>
            </a:r>
          </a:p>
          <a:p>
            <a:r>
              <a:rPr lang="en-US" dirty="0" smtClean="0"/>
              <a:t>Some differences from traditional SP lists</a:t>
            </a:r>
          </a:p>
          <a:p>
            <a:pPr lvl="1"/>
            <a:r>
              <a:rPr lang="en-US" dirty="0" smtClean="0"/>
              <a:t>Because SharePoint doesn’t “own” the data, some standard list functionality is not available with external lists</a:t>
            </a:r>
          </a:p>
          <a:p>
            <a:pPr lvl="2"/>
            <a:endParaRPr lang="en-US" dirty="0" smtClean="0"/>
          </a:p>
        </p:txBody>
      </p:sp>
    </p:spTree>
    <p:extLst>
      <p:ext uri="{BB962C8B-B14F-4D97-AF65-F5344CB8AC3E}">
        <p14:creationId xmlns:p14="http://schemas.microsoft.com/office/powerpoint/2010/main" val="259562640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p:txBody>
          <a:bodyPr/>
          <a:lstStyle/>
          <a:p>
            <a:pPr lvl="0"/>
            <a:r>
              <a:rPr lang="en-US" smtClean="0"/>
              <a:t>Surfacing External Data</a:t>
            </a:r>
            <a:endParaRPr lang="en-US" dirty="0"/>
          </a:p>
        </p:txBody>
      </p:sp>
      <p:sp>
        <p:nvSpPr>
          <p:cNvPr id="41" name="Content Placeholder 40"/>
          <p:cNvSpPr>
            <a:spLocks noGrp="1"/>
          </p:cNvSpPr>
          <p:nvPr>
            <p:ph idx="1"/>
          </p:nvPr>
        </p:nvSpPr>
        <p:spPr/>
        <p:txBody>
          <a:bodyPr>
            <a:normAutofit fontScale="92500" lnSpcReduction="20000"/>
          </a:bodyPr>
          <a:lstStyle/>
          <a:p>
            <a:r>
              <a:rPr lang="en-US" dirty="0" smtClean="0"/>
              <a:t>External Data Columns </a:t>
            </a:r>
          </a:p>
          <a:p>
            <a:pPr lvl="1"/>
            <a:r>
              <a:rPr lang="en-US" dirty="0" smtClean="0"/>
              <a:t>Add data from external content types to </a:t>
            </a:r>
            <a:br>
              <a:rPr lang="en-US" dirty="0" smtClean="0"/>
            </a:br>
            <a:r>
              <a:rPr lang="en-US" dirty="0" smtClean="0"/>
              <a:t>standard SharePoint lists</a:t>
            </a:r>
          </a:p>
          <a:p>
            <a:pPr lvl="1"/>
            <a:r>
              <a:rPr lang="en-US" dirty="0" smtClean="0"/>
              <a:t>Can be made available as Content Controls in Word</a:t>
            </a:r>
          </a:p>
          <a:p>
            <a:r>
              <a:rPr lang="en-US" dirty="0" smtClean="0"/>
              <a:t>Provided Web Parts</a:t>
            </a:r>
          </a:p>
          <a:p>
            <a:pPr lvl="1"/>
            <a:r>
              <a:rPr lang="en-US" dirty="0"/>
              <a:t>External Data Item</a:t>
            </a:r>
          </a:p>
          <a:p>
            <a:pPr lvl="1"/>
            <a:r>
              <a:rPr lang="en-US" dirty="0" smtClean="0"/>
              <a:t>External Data List </a:t>
            </a:r>
            <a:r>
              <a:rPr lang="en-US" dirty="0"/>
              <a:t>&amp; External Data Related List</a:t>
            </a:r>
          </a:p>
          <a:p>
            <a:pPr lvl="1"/>
            <a:r>
              <a:rPr lang="en-US" dirty="0" smtClean="0"/>
              <a:t>External Data Item Builder</a:t>
            </a:r>
          </a:p>
          <a:p>
            <a:pPr lvl="1"/>
            <a:r>
              <a:rPr lang="en-US" dirty="0" smtClean="0"/>
              <a:t>Chart Web Part</a:t>
            </a:r>
          </a:p>
          <a:p>
            <a:r>
              <a:rPr lang="en-US" dirty="0" smtClean="0"/>
              <a:t>Profile Page</a:t>
            </a:r>
          </a:p>
          <a:p>
            <a:r>
              <a:rPr lang="en-US" dirty="0" smtClean="0"/>
              <a:t>External Data Search </a:t>
            </a:r>
          </a:p>
          <a:p>
            <a:pPr lvl="1"/>
            <a:r>
              <a:rPr lang="en-US" dirty="0" smtClean="0"/>
              <a:t>Integrate External Data into search results</a:t>
            </a:r>
          </a:p>
          <a:p>
            <a:r>
              <a:rPr lang="en-US" dirty="0" smtClean="0"/>
              <a:t>Inclusion in SharePoint Apps</a:t>
            </a:r>
          </a:p>
        </p:txBody>
      </p:sp>
    </p:spTree>
    <p:extLst>
      <p:ext uri="{BB962C8B-B14F-4D97-AF65-F5344CB8AC3E}">
        <p14:creationId xmlns:p14="http://schemas.microsoft.com/office/powerpoint/2010/main" val="208088514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2013 vs. VS2013</a:t>
            </a:r>
            <a:endParaRPr lang="en-US" dirty="0"/>
          </a:p>
        </p:txBody>
      </p:sp>
      <p:graphicFrame>
        <p:nvGraphicFramePr>
          <p:cNvPr id="4" name="Content Placeholder 3"/>
          <p:cNvGraphicFramePr>
            <a:graphicFrameLocks noGrp="1"/>
          </p:cNvGraphicFramePr>
          <p:nvPr>
            <p:ph idx="1"/>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3894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&amp; Using</a:t>
            </a:r>
            <a:br>
              <a:rPr lang="en-US" dirty="0" smtClean="0"/>
            </a:br>
            <a:r>
              <a:rPr lang="en-US" dirty="0" smtClean="0"/>
              <a:t>External Content Types</a:t>
            </a:r>
            <a:endParaRPr lang="en-US" dirty="0"/>
          </a:p>
        </p:txBody>
      </p:sp>
    </p:spTree>
    <p:extLst>
      <p:ext uri="{BB962C8B-B14F-4D97-AF65-F5344CB8AC3E}">
        <p14:creationId xmlns:p14="http://schemas.microsoft.com/office/powerpoint/2010/main" val="3185043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OData</a:t>
            </a:r>
            <a:r>
              <a:rPr lang="en-US" dirty="0" smtClean="0"/>
              <a:t> Data Source</a:t>
            </a:r>
            <a:endParaRPr lang="en-US" dirty="0"/>
          </a:p>
        </p:txBody>
      </p:sp>
      <p:sp>
        <p:nvSpPr>
          <p:cNvPr id="5" name="Content Placeholder 4"/>
          <p:cNvSpPr>
            <a:spLocks noGrp="1"/>
          </p:cNvSpPr>
          <p:nvPr>
            <p:ph idx="1"/>
          </p:nvPr>
        </p:nvSpPr>
        <p:spPr/>
        <p:txBody>
          <a:bodyPr/>
          <a:lstStyle/>
          <a:p>
            <a:r>
              <a:rPr lang="en-US" dirty="0" smtClean="0"/>
              <a:t>Open Data Protocol (</a:t>
            </a:r>
            <a:r>
              <a:rPr lang="en-US" dirty="0" err="1" smtClean="0"/>
              <a:t>OData</a:t>
            </a:r>
            <a:r>
              <a:rPr lang="en-US" dirty="0" smtClean="0"/>
              <a:t>)</a:t>
            </a:r>
          </a:p>
          <a:p>
            <a:pPr lvl="1"/>
            <a:r>
              <a:rPr lang="en-US" dirty="0" smtClean="0"/>
              <a:t>Protocol for performing CRUD operations on web data</a:t>
            </a:r>
          </a:p>
          <a:p>
            <a:pPr lvl="1"/>
            <a:r>
              <a:rPr lang="en-US" dirty="0" smtClean="0"/>
              <a:t>Uses standard HTTP GET, POST, PUT, DELETE</a:t>
            </a:r>
          </a:p>
          <a:p>
            <a:pPr lvl="1"/>
            <a:r>
              <a:rPr lang="en-US" dirty="0" smtClean="0"/>
              <a:t>Returns ATOM and JSON results</a:t>
            </a:r>
          </a:p>
          <a:p>
            <a:pPr lvl="1"/>
            <a:r>
              <a:rPr lang="en-US" dirty="0" smtClean="0"/>
              <a:t>Provides easy cross-platform data access</a:t>
            </a:r>
          </a:p>
          <a:p>
            <a:r>
              <a:rPr lang="en-US" dirty="0" smtClean="0"/>
              <a:t>Representational State Transfer (REST)</a:t>
            </a:r>
          </a:p>
          <a:p>
            <a:pPr lvl="1"/>
            <a:r>
              <a:rPr lang="en-US" dirty="0" smtClean="0"/>
              <a:t>Architecture utilizing URIs to specify operations</a:t>
            </a:r>
          </a:p>
          <a:p>
            <a:pPr lvl="1"/>
            <a:r>
              <a:rPr lang="en-US" dirty="0" smtClean="0"/>
              <a:t>Often used in conjunction with </a:t>
            </a:r>
            <a:r>
              <a:rPr lang="en-US" dirty="0" err="1" smtClean="0"/>
              <a:t>OData</a:t>
            </a:r>
            <a:r>
              <a:rPr lang="en-US" dirty="0" smtClean="0"/>
              <a:t> protocol</a:t>
            </a:r>
          </a:p>
          <a:p>
            <a:r>
              <a:rPr lang="en-US" dirty="0" smtClean="0"/>
              <a:t>SharePoint 2013 Supports </a:t>
            </a:r>
            <a:r>
              <a:rPr lang="en-US" dirty="0" err="1" smtClean="0"/>
              <a:t>OData</a:t>
            </a:r>
            <a:r>
              <a:rPr lang="en-US" dirty="0" smtClean="0"/>
              <a:t> as a data source in addition to databases &amp; services</a:t>
            </a:r>
            <a:endParaRPr lang="en-US" dirty="0"/>
          </a:p>
        </p:txBody>
      </p:sp>
    </p:spTree>
    <p:extLst>
      <p:ext uri="{BB962C8B-B14F-4D97-AF65-F5344CB8AC3E}">
        <p14:creationId xmlns:p14="http://schemas.microsoft.com/office/powerpoint/2010/main" val="622208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O</a:t>
            </a:r>
            <a:r>
              <a:rPr lang="en-US" dirty="0" err="1" smtClean="0"/>
              <a:t>Data</a:t>
            </a:r>
            <a:r>
              <a:rPr lang="en-US" dirty="0" smtClean="0"/>
              <a:t> Sources</a:t>
            </a:r>
            <a:endParaRPr lang="en-US" dirty="0"/>
          </a:p>
        </p:txBody>
      </p:sp>
      <p:sp>
        <p:nvSpPr>
          <p:cNvPr id="2" name="Text Placeholder 1"/>
          <p:cNvSpPr>
            <a:spLocks noGrp="1"/>
          </p:cNvSpPr>
          <p:nvPr>
            <p:ph idx="1"/>
          </p:nvPr>
        </p:nvSpPr>
        <p:spPr/>
        <p:txBody>
          <a:bodyPr/>
          <a:lstStyle/>
          <a:p>
            <a:pPr marL="0" indent="0">
              <a:buNone/>
            </a:pPr>
            <a:r>
              <a:rPr lang="en-US" dirty="0" smtClean="0"/>
              <a:t>Creating External Content Types</a:t>
            </a:r>
            <a:endParaRPr lang="en-US" dirty="0"/>
          </a:p>
        </p:txBody>
      </p:sp>
      <p:sp>
        <p:nvSpPr>
          <p:cNvPr id="7" name="TextBox 6"/>
          <p:cNvSpPr txBox="1"/>
          <p:nvPr/>
        </p:nvSpPr>
        <p:spPr>
          <a:xfrm>
            <a:off x="266700" y="2438400"/>
            <a:ext cx="8610600" cy="3228108"/>
          </a:xfrm>
          <a:prstGeom prst="rect">
            <a:avLst/>
          </a:prstGeom>
          <a:noFill/>
          <a:ln>
            <a:solidFill>
              <a:schemeClr val="bg1">
                <a:lumMod val="50000"/>
              </a:schemeClr>
            </a:solidFill>
          </a:ln>
        </p:spPr>
        <p:txBody>
          <a:bodyPr wrap="square" lIns="87929" tIns="43964" rIns="87929" bIns="43964" rtlCol="0">
            <a:spAutoFit/>
          </a:bodyPr>
          <a:lstStyle/>
          <a:p>
            <a:r>
              <a:rPr lang="en-US" sz="1200" noProof="1" smtClean="0">
                <a:latin typeface="Consolas" pitchFamily="49" charset="0"/>
                <a:cs typeface="Consolas" pitchFamily="49" charset="0"/>
              </a:rPr>
              <a:t>&lt;LobSystem Name="ODataWebNorthwindModel" Type="OData"&gt;</a:t>
            </a:r>
          </a:p>
          <a:p>
            <a:r>
              <a:rPr lang="en-US" sz="1200" noProof="1" smtClean="0">
                <a:latin typeface="Consolas" pitchFamily="49" charset="0"/>
                <a:cs typeface="Consolas" pitchFamily="49" charset="0"/>
              </a:rPr>
              <a:t>  &lt;Properties&gt;</a:t>
            </a:r>
          </a:p>
          <a:p>
            <a:r>
              <a:rPr lang="en-US" sz="1200" noProof="1" smtClean="0">
                <a:latin typeface="Consolas" pitchFamily="49" charset="0"/>
                <a:cs typeface="Consolas" pitchFamily="49" charset="0"/>
              </a:rPr>
              <a:t>    &lt;Property Name="ODataServiceMetadataUrl" Type="System.String"&gt;</a:t>
            </a:r>
          </a:p>
          <a:p>
            <a:r>
              <a:rPr lang="en-US" sz="1200" noProof="1" smtClean="0">
                <a:latin typeface="Consolas" pitchFamily="49" charset="0"/>
                <a:cs typeface="Consolas" pitchFamily="49" charset="0"/>
              </a:rPr>
              <a:t>      http://services.odata.org/Northwind/Northwind.svc/$metadata&lt;/Property&gt;</a:t>
            </a:r>
          </a:p>
          <a:p>
            <a:r>
              <a:rPr lang="en-US" sz="1200" noProof="1" smtClean="0">
                <a:latin typeface="Consolas" pitchFamily="49" charset="0"/>
                <a:cs typeface="Consolas" pitchFamily="49" charset="0"/>
              </a:rPr>
              <a:t>    &lt;Property Name="ODataMetadataAuthenticationMode" Type="System.String"&gt;PassThrough&lt;/Property&gt;</a:t>
            </a:r>
          </a:p>
          <a:p>
            <a:r>
              <a:rPr lang="en-US" sz="1200" noProof="1" smtClean="0">
                <a:latin typeface="Consolas" pitchFamily="49" charset="0"/>
                <a:cs typeface="Consolas" pitchFamily="49" charset="0"/>
              </a:rPr>
              <a:t>    &lt;Property Name="ODataServicesVersion" Type="System.String"&gt;2.0&lt;/Property&gt;</a:t>
            </a:r>
          </a:p>
          <a:p>
            <a:r>
              <a:rPr lang="en-US" sz="1200" noProof="1" smtClean="0">
                <a:latin typeface="Consolas" pitchFamily="49" charset="0"/>
                <a:cs typeface="Consolas" pitchFamily="49" charset="0"/>
              </a:rPr>
              <a:t>  &lt;/Properties&gt;</a:t>
            </a:r>
          </a:p>
          <a:p>
            <a:r>
              <a:rPr lang="en-US" sz="1200" noProof="1" smtClean="0">
                <a:latin typeface="Consolas" pitchFamily="49" charset="0"/>
                <a:cs typeface="Consolas" pitchFamily="49" charset="0"/>
              </a:rPr>
              <a:t>  &lt;LobSystemInstances&gt;</a:t>
            </a:r>
          </a:p>
          <a:p>
            <a:r>
              <a:rPr lang="en-US" sz="1200" noProof="1" smtClean="0">
                <a:latin typeface="Consolas" pitchFamily="49" charset="0"/>
                <a:cs typeface="Consolas" pitchFamily="49" charset="0"/>
              </a:rPr>
              <a:t>    &lt;LobSystemInstance Name="http://services.odata.org/Northwind/Northwind.svc"&gt;</a:t>
            </a:r>
          </a:p>
          <a:p>
            <a:r>
              <a:rPr lang="en-US" sz="1200" noProof="1" smtClean="0">
                <a:latin typeface="Consolas" pitchFamily="49" charset="0"/>
                <a:cs typeface="Consolas" pitchFamily="49" charset="0"/>
              </a:rPr>
              <a:t>      &lt;Properties&gt;</a:t>
            </a:r>
          </a:p>
          <a:p>
            <a:r>
              <a:rPr lang="en-US" sz="1200" noProof="1" smtClean="0">
                <a:latin typeface="Consolas" pitchFamily="49" charset="0"/>
                <a:cs typeface="Consolas" pitchFamily="49" charset="0"/>
              </a:rPr>
              <a:t>        &lt;Property Name="ODataServiceUrl" Type="System.String"&gt;       </a:t>
            </a:r>
          </a:p>
          <a:p>
            <a:r>
              <a:rPr lang="en-US" sz="1200" noProof="1" smtClean="0">
                <a:latin typeface="Consolas" pitchFamily="49" charset="0"/>
                <a:cs typeface="Consolas" pitchFamily="49" charset="0"/>
              </a:rPr>
              <a:t>         http://services.odata.org/Northwind/Northwind.svc</a:t>
            </a:r>
          </a:p>
          <a:p>
            <a:r>
              <a:rPr lang="en-US" sz="1200" noProof="1" smtClean="0">
                <a:latin typeface="Consolas" pitchFamily="49" charset="0"/>
                <a:cs typeface="Consolas" pitchFamily="49" charset="0"/>
              </a:rPr>
              <a:t>        &lt;/Property&gt;</a:t>
            </a:r>
          </a:p>
          <a:p>
            <a:r>
              <a:rPr lang="en-US" sz="1200" noProof="1" smtClean="0">
                <a:latin typeface="Consolas" pitchFamily="49" charset="0"/>
                <a:cs typeface="Consolas" pitchFamily="49" charset="0"/>
              </a:rPr>
              <a:t>        &lt;Property Name="ODataServiceAuthenticationMode" Type="System.String"&gt;PassThrough&lt;/Property&gt;</a:t>
            </a:r>
          </a:p>
          <a:p>
            <a:r>
              <a:rPr lang="en-US" sz="1200" noProof="1" smtClean="0">
                <a:latin typeface="Consolas" pitchFamily="49" charset="0"/>
                <a:cs typeface="Consolas" pitchFamily="49" charset="0"/>
              </a:rPr>
              <a:t>        &lt;Property Name="ODataFormat" Type="System.String"&gt;application/atom+xml&lt;/Property&gt;</a:t>
            </a:r>
          </a:p>
          <a:p>
            <a:r>
              <a:rPr lang="en-US" sz="1200" noProof="1" smtClean="0">
                <a:latin typeface="Consolas" pitchFamily="49" charset="0"/>
                <a:cs typeface="Consolas" pitchFamily="49" charset="0"/>
              </a:rPr>
              <a:t>      &lt;/Properties&gt;</a:t>
            </a:r>
          </a:p>
          <a:p>
            <a:r>
              <a:rPr lang="en-US" sz="1200" noProof="1" smtClean="0">
                <a:latin typeface="Consolas" pitchFamily="49" charset="0"/>
                <a:cs typeface="Consolas" pitchFamily="49" charset="0"/>
              </a:rPr>
              <a:t>  &lt;/LobSystemInstance&gt;&lt;/LobSystemInstances&gt;&lt;/LobSystem&gt;</a:t>
            </a:r>
            <a:endParaRPr lang="en-US" sz="1200" noProof="1">
              <a:latin typeface="Consolas" pitchFamily="49" charset="0"/>
              <a:cs typeface="Consolas" pitchFamily="49" charset="0"/>
            </a:endParaRPr>
          </a:p>
        </p:txBody>
      </p:sp>
    </p:spTree>
    <p:extLst>
      <p:ext uri="{BB962C8B-B14F-4D97-AF65-F5344CB8AC3E}">
        <p14:creationId xmlns:p14="http://schemas.microsoft.com/office/powerpoint/2010/main" val="3908275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a:t>
            </a:r>
            <a:r>
              <a:rPr lang="en-US" dirty="0" err="1" smtClean="0"/>
              <a:t>OData</a:t>
            </a:r>
            <a:r>
              <a:rPr lang="en-US" dirty="0" smtClean="0"/>
              <a:t> Sources</a:t>
            </a:r>
            <a:endParaRPr lang="en-US" dirty="0"/>
          </a:p>
        </p:txBody>
      </p:sp>
      <p:sp>
        <p:nvSpPr>
          <p:cNvPr id="5" name="Content Placeholder 4"/>
          <p:cNvSpPr>
            <a:spLocks noGrp="1"/>
          </p:cNvSpPr>
          <p:nvPr>
            <p:ph idx="1"/>
          </p:nvPr>
        </p:nvSpPr>
        <p:spPr/>
        <p:txBody>
          <a:bodyPr>
            <a:normAutofit/>
          </a:bodyPr>
          <a:lstStyle/>
          <a:p>
            <a:r>
              <a:rPr lang="en-US" dirty="0"/>
              <a:t>Microsoft SharePoint </a:t>
            </a:r>
            <a:r>
              <a:rPr lang="en-US" dirty="0" smtClean="0"/>
              <a:t>2013</a:t>
            </a:r>
          </a:p>
          <a:p>
            <a:pPr lvl="1"/>
            <a:r>
              <a:rPr lang="en-US" dirty="0">
                <a:hlinkClick r:id="rId3"/>
              </a:rPr>
              <a:t>http://</a:t>
            </a:r>
            <a:r>
              <a:rPr lang="en-US" dirty="0" smtClean="0">
                <a:hlinkClick r:id="rId3"/>
              </a:rPr>
              <a:t>msdn.microsoft.com/en-us/library/ff798339.aspx</a:t>
            </a:r>
            <a:r>
              <a:rPr lang="en-US" dirty="0" smtClean="0"/>
              <a:t> </a:t>
            </a:r>
          </a:p>
          <a:p>
            <a:pPr>
              <a:spcBef>
                <a:spcPts val="577"/>
              </a:spcBef>
            </a:pPr>
            <a:r>
              <a:rPr lang="en-US" dirty="0" smtClean="0"/>
              <a:t>Microsoft Azure</a:t>
            </a:r>
          </a:p>
          <a:p>
            <a:pPr lvl="1"/>
            <a:r>
              <a:rPr lang="en-US" dirty="0" smtClean="0">
                <a:hlinkClick r:id="rId4"/>
              </a:rPr>
              <a:t>http</a:t>
            </a:r>
            <a:r>
              <a:rPr lang="en-US" dirty="0">
                <a:hlinkClick r:id="rId4"/>
              </a:rPr>
              <a:t>://</a:t>
            </a:r>
            <a:r>
              <a:rPr lang="en-US" dirty="0" smtClean="0">
                <a:hlinkClick r:id="rId4"/>
              </a:rPr>
              <a:t>msdn.microsoft.com/library/dd179355.aspx</a:t>
            </a:r>
            <a:r>
              <a:rPr lang="en-US" dirty="0" smtClean="0"/>
              <a:t> </a:t>
            </a:r>
            <a:endParaRPr lang="en-US" dirty="0"/>
          </a:p>
          <a:p>
            <a:pPr>
              <a:spcBef>
                <a:spcPts val="577"/>
              </a:spcBef>
            </a:pPr>
            <a:r>
              <a:rPr lang="en-US" dirty="0"/>
              <a:t>Windows Azure Marketplace</a:t>
            </a:r>
          </a:p>
          <a:p>
            <a:pPr lvl="1"/>
            <a:r>
              <a:rPr lang="en-US" dirty="0">
                <a:hlinkClick r:id="rId5"/>
              </a:rPr>
              <a:t>http://</a:t>
            </a:r>
            <a:r>
              <a:rPr lang="en-US" dirty="0" smtClean="0">
                <a:hlinkClick r:id="rId5"/>
              </a:rPr>
              <a:t>services.odata.org/Northwind/Northwind.svc</a:t>
            </a:r>
            <a:r>
              <a:rPr lang="en-US" dirty="0" smtClean="0"/>
              <a:t> </a:t>
            </a:r>
            <a:endParaRPr lang="en-US" dirty="0"/>
          </a:p>
          <a:p>
            <a:pPr>
              <a:spcBef>
                <a:spcPts val="577"/>
              </a:spcBef>
            </a:pPr>
            <a:r>
              <a:rPr lang="en-US" dirty="0" smtClean="0"/>
              <a:t>SQL Server Reporting Services</a:t>
            </a:r>
          </a:p>
          <a:p>
            <a:pPr lvl="1"/>
            <a:r>
              <a:rPr lang="en-US" dirty="0">
                <a:hlinkClick r:id="rId6"/>
              </a:rPr>
              <a:t>http://</a:t>
            </a:r>
            <a:r>
              <a:rPr lang="en-US" dirty="0" smtClean="0">
                <a:hlinkClick r:id="rId6"/>
              </a:rPr>
              <a:t>technet.microsoft.com/en-us/library/ee240754.aspx</a:t>
            </a:r>
            <a:r>
              <a:rPr lang="en-US" dirty="0" smtClean="0"/>
              <a:t> </a:t>
            </a:r>
            <a:endParaRPr lang="en-US" dirty="0"/>
          </a:p>
        </p:txBody>
      </p:sp>
    </p:spTree>
    <p:extLst>
      <p:ext uri="{BB962C8B-B14F-4D97-AF65-F5344CB8AC3E}">
        <p14:creationId xmlns:p14="http://schemas.microsoft.com/office/powerpoint/2010/main" val="4233745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External Content Types </a:t>
            </a:r>
            <a:br>
              <a:rPr lang="en-US" dirty="0" smtClean="0"/>
            </a:br>
            <a:r>
              <a:rPr lang="en-US" dirty="0" smtClean="0"/>
              <a:t>with </a:t>
            </a:r>
            <a:r>
              <a:rPr lang="en-US" dirty="0" err="1" smtClean="0"/>
              <a:t>OData</a:t>
            </a:r>
            <a:r>
              <a:rPr lang="en-US" dirty="0" smtClean="0"/>
              <a:t> Sources</a:t>
            </a:r>
            <a:endParaRPr lang="en-US" dirty="0"/>
          </a:p>
        </p:txBody>
      </p:sp>
    </p:spTree>
    <p:extLst>
      <p:ext uri="{BB962C8B-B14F-4D97-AF65-F5344CB8AC3E}">
        <p14:creationId xmlns:p14="http://schemas.microsoft.com/office/powerpoint/2010/main" val="40125620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Service Application Overview</a:t>
            </a:r>
          </a:p>
          <a:p>
            <a:r>
              <a:rPr lang="en-US" dirty="0" smtClean="0"/>
              <a:t>Business Connectivity Service (BCS)</a:t>
            </a:r>
          </a:p>
          <a:p>
            <a:r>
              <a:rPr lang="en-US" dirty="0" smtClean="0"/>
              <a:t>Managed Metadata Service (MMS)</a:t>
            </a:r>
          </a:p>
          <a:p>
            <a:r>
              <a:rPr lang="en-US" dirty="0" smtClean="0"/>
              <a:t>User Profile </a:t>
            </a:r>
            <a:r>
              <a:rPr lang="en-US" dirty="0"/>
              <a:t>Service (UPS)</a:t>
            </a:r>
            <a:endParaRPr lang="en-US" dirty="0" smtClean="0"/>
          </a:p>
        </p:txBody>
      </p:sp>
    </p:spTree>
    <p:extLst>
      <p:ext uri="{BB962C8B-B14F-4D97-AF65-F5344CB8AC3E}">
        <p14:creationId xmlns:p14="http://schemas.microsoft.com/office/powerpoint/2010/main" val="2785816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Service Application Overview</a:t>
            </a:r>
          </a:p>
          <a:p>
            <a:pPr>
              <a:buFont typeface="Wingdings" panose="05000000000000000000" pitchFamily="2" charset="2"/>
              <a:buChar char="ü"/>
            </a:pPr>
            <a:r>
              <a:rPr lang="en-US" dirty="0" smtClean="0"/>
              <a:t>Business Connectivity Service</a:t>
            </a:r>
          </a:p>
          <a:p>
            <a:pPr>
              <a:buFont typeface="Wingdings" panose="05000000000000000000" pitchFamily="2" charset="2"/>
              <a:buChar char="Ø"/>
            </a:pPr>
            <a:r>
              <a:rPr lang="en-US" dirty="0" smtClean="0"/>
              <a:t>Managed Metadata Service</a:t>
            </a:r>
          </a:p>
          <a:p>
            <a:r>
              <a:rPr lang="en-US" dirty="0" smtClean="0"/>
              <a:t>User Profile Service</a:t>
            </a:r>
          </a:p>
        </p:txBody>
      </p:sp>
    </p:spTree>
    <p:extLst>
      <p:ext uri="{BB962C8B-B14F-4D97-AF65-F5344CB8AC3E}">
        <p14:creationId xmlns:p14="http://schemas.microsoft.com/office/powerpoint/2010/main" val="17773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Managed Metadata Service</a:t>
            </a:r>
            <a:endParaRPr lang="en-US" dirty="0"/>
          </a:p>
        </p:txBody>
      </p:sp>
      <p:sp>
        <p:nvSpPr>
          <p:cNvPr id="3" name="Content Placeholder 2"/>
          <p:cNvSpPr>
            <a:spLocks noGrp="1"/>
          </p:cNvSpPr>
          <p:nvPr>
            <p:ph idx="1"/>
          </p:nvPr>
        </p:nvSpPr>
        <p:spPr/>
        <p:txBody>
          <a:bodyPr>
            <a:normAutofit/>
          </a:bodyPr>
          <a:lstStyle/>
          <a:p>
            <a:r>
              <a:rPr lang="en-US" dirty="0" smtClean="0"/>
              <a:t>Managed Metadata Service Application</a:t>
            </a:r>
          </a:p>
          <a:p>
            <a:pPr lvl="1"/>
            <a:r>
              <a:rPr lang="en-US" dirty="0" smtClean="0"/>
              <a:t>Term Store</a:t>
            </a:r>
          </a:p>
          <a:p>
            <a:pPr lvl="1"/>
            <a:r>
              <a:rPr lang="en-US" dirty="0" smtClean="0"/>
              <a:t>Content Type syndication</a:t>
            </a:r>
          </a:p>
          <a:p>
            <a:pPr lvl="1"/>
            <a:r>
              <a:rPr lang="en-US" dirty="0" smtClean="0"/>
              <a:t>SharePoint Metadata Manager</a:t>
            </a:r>
          </a:p>
        </p:txBody>
      </p:sp>
    </p:spTree>
    <p:extLst>
      <p:ext uri="{BB962C8B-B14F-4D97-AF65-F5344CB8AC3E}">
        <p14:creationId xmlns:p14="http://schemas.microsoft.com/office/powerpoint/2010/main" val="2604008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Content Types</a:t>
            </a:r>
            <a:endParaRPr lang="en-US" dirty="0"/>
          </a:p>
        </p:txBody>
      </p:sp>
      <p:sp>
        <p:nvSpPr>
          <p:cNvPr id="3" name="Content Placeholder 2"/>
          <p:cNvSpPr>
            <a:spLocks noGrp="1"/>
          </p:cNvSpPr>
          <p:nvPr>
            <p:ph idx="1"/>
          </p:nvPr>
        </p:nvSpPr>
        <p:spPr/>
        <p:txBody>
          <a:bodyPr>
            <a:normAutofit/>
          </a:bodyPr>
          <a:lstStyle/>
          <a:p>
            <a:r>
              <a:rPr lang="en-US" dirty="0" smtClean="0"/>
              <a:t>Content types often scoped at site level</a:t>
            </a:r>
          </a:p>
          <a:p>
            <a:pPr lvl="1"/>
            <a:r>
              <a:rPr lang="en-US" dirty="0" smtClean="0"/>
              <a:t>Cannot see the same set across site collections</a:t>
            </a:r>
          </a:p>
          <a:p>
            <a:pPr lvl="1"/>
            <a:endParaRPr lang="en-US" dirty="0" smtClean="0"/>
          </a:p>
          <a:p>
            <a:r>
              <a:rPr lang="en-US" dirty="0" smtClean="0"/>
              <a:t>MMS allows syndication of “enterprise” content types </a:t>
            </a:r>
          </a:p>
          <a:p>
            <a:pPr lvl="1"/>
            <a:r>
              <a:rPr lang="en-US" dirty="0" smtClean="0"/>
              <a:t>Define one site collection as the content type hub</a:t>
            </a:r>
          </a:p>
          <a:p>
            <a:pPr lvl="1"/>
            <a:r>
              <a:rPr lang="en-US" dirty="0" smtClean="0"/>
              <a:t>Enterprise content types are read only in sites</a:t>
            </a:r>
          </a:p>
          <a:p>
            <a:pPr lvl="1"/>
            <a:r>
              <a:rPr lang="en-US" dirty="0" smtClean="0"/>
              <a:t>Sites can have enterprise and local content types in sites</a:t>
            </a:r>
          </a:p>
          <a:p>
            <a:pPr lvl="1"/>
            <a:r>
              <a:rPr lang="en-US" dirty="0" smtClean="0"/>
              <a:t>Local content types can inherit from enterprise content types</a:t>
            </a:r>
            <a:endParaRPr lang="en-US" dirty="0"/>
          </a:p>
        </p:txBody>
      </p:sp>
    </p:spTree>
    <p:extLst>
      <p:ext uri="{BB962C8B-B14F-4D97-AF65-F5344CB8AC3E}">
        <p14:creationId xmlns:p14="http://schemas.microsoft.com/office/powerpoint/2010/main" val="3296714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Managed Metadata Improvements</a:t>
            </a:r>
            <a:endParaRPr lang="en-US" dirty="0"/>
          </a:p>
        </p:txBody>
      </p:sp>
      <p:sp>
        <p:nvSpPr>
          <p:cNvPr id="5" name="Content Placeholder 4"/>
          <p:cNvSpPr>
            <a:spLocks noGrp="1"/>
          </p:cNvSpPr>
          <p:nvPr>
            <p:ph idx="1"/>
          </p:nvPr>
        </p:nvSpPr>
        <p:spPr/>
        <p:txBody>
          <a:bodyPr/>
          <a:lstStyle/>
          <a:p>
            <a:r>
              <a:rPr lang="en-US" smtClean="0"/>
              <a:t>Metadata leveraged in various ways throughout SharePoint 2013</a:t>
            </a:r>
          </a:p>
          <a:p>
            <a:r>
              <a:rPr lang="en-US" smtClean="0"/>
              <a:t>New pages introduced so not everyone has to use Term Store Manager to modify taxonomies</a:t>
            </a:r>
          </a:p>
          <a:p>
            <a:pPr lvl="1"/>
            <a:r>
              <a:rPr lang="en-US" smtClean="0"/>
              <a:t>Permissions for groups</a:t>
            </a:r>
          </a:p>
          <a:p>
            <a:pPr lvl="2"/>
            <a:r>
              <a:rPr lang="en-US" smtClean="0"/>
              <a:t>SharePoint 2010 allowed read</a:t>
            </a:r>
          </a:p>
          <a:p>
            <a:pPr lvl="2"/>
            <a:r>
              <a:rPr lang="en-US" smtClean="0"/>
              <a:t>SharePoint 2013 supports read/write</a:t>
            </a:r>
          </a:p>
          <a:p>
            <a:r>
              <a:rPr lang="en-US" smtClean="0"/>
              <a:t>Numerous features based on taxonomy targeting WCM scenarios</a:t>
            </a:r>
          </a:p>
          <a:p>
            <a:r>
              <a:rPr lang="en-US" smtClean="0"/>
              <a:t>Ability to flag a term set’s “intended use”</a:t>
            </a:r>
          </a:p>
          <a:p>
            <a:r>
              <a:rPr lang="en-US" smtClean="0"/>
              <a:t>Taxonomy API exposed via CSOM</a:t>
            </a:r>
            <a:endParaRPr lang="en-US" dirty="0"/>
          </a:p>
        </p:txBody>
      </p:sp>
    </p:spTree>
    <p:extLst>
      <p:ext uri="{BB962C8B-B14F-4D97-AF65-F5344CB8AC3E}">
        <p14:creationId xmlns:p14="http://schemas.microsoft.com/office/powerpoint/2010/main" val="4175745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Enterprise Metadata </a:t>
            </a:r>
            <a:r>
              <a:rPr lang="en-US" dirty="0" smtClean="0"/>
              <a:t>Management</a:t>
            </a:r>
            <a:endParaRPr lang="en-US" dirty="0"/>
          </a:p>
        </p:txBody>
      </p:sp>
      <p:sp>
        <p:nvSpPr>
          <p:cNvPr id="6" name="Content Placeholder 5"/>
          <p:cNvSpPr>
            <a:spLocks noGrp="1"/>
          </p:cNvSpPr>
          <p:nvPr>
            <p:ph idx="1"/>
          </p:nvPr>
        </p:nvSpPr>
        <p:spPr/>
        <p:txBody>
          <a:bodyPr/>
          <a:lstStyle/>
          <a:p>
            <a:r>
              <a:rPr lang="en-US" dirty="0" smtClean="0"/>
              <a:t>Metadata as enabler for different functionalities</a:t>
            </a:r>
          </a:p>
          <a:p>
            <a:pPr lvl="1"/>
            <a:r>
              <a:rPr lang="en-US" dirty="0" smtClean="0"/>
              <a:t>Navigation, term and search driven pages, etc.</a:t>
            </a:r>
          </a:p>
          <a:p>
            <a:r>
              <a:rPr lang="en-US" dirty="0" smtClean="0"/>
              <a:t>Numerous new capabilities for term store manager to enhance term usage models</a:t>
            </a:r>
          </a:p>
          <a:p>
            <a:r>
              <a:rPr lang="en-US" dirty="0" smtClean="0"/>
              <a:t>Multilingual </a:t>
            </a:r>
            <a:br>
              <a:rPr lang="en-US" dirty="0" smtClean="0"/>
            </a:br>
            <a:r>
              <a:rPr lang="en-US" dirty="0" smtClean="0"/>
              <a:t>improvements &amp;</a:t>
            </a:r>
            <a:br>
              <a:rPr lang="en-US" dirty="0" smtClean="0"/>
            </a:br>
            <a:r>
              <a:rPr lang="en-US" dirty="0" smtClean="0"/>
              <a:t>new capabilities</a:t>
            </a:r>
          </a:p>
          <a:p>
            <a:r>
              <a:rPr lang="fi-FI" dirty="0" smtClean="0"/>
              <a:t>Dataview editing </a:t>
            </a:r>
            <a:br>
              <a:rPr lang="fi-FI" dirty="0" smtClean="0"/>
            </a:br>
            <a:r>
              <a:rPr lang="fi-FI" dirty="0" smtClean="0"/>
              <a:t>support included</a:t>
            </a:r>
            <a:endParaRPr lang="en-US" dirty="0" smtClean="0"/>
          </a:p>
          <a:p>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3505200"/>
            <a:ext cx="4271960" cy="26444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23488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smtClean="0"/>
              <a:t>Each document set has:</a:t>
            </a:r>
          </a:p>
          <a:p>
            <a:pPr lvl="1"/>
            <a:r>
              <a:rPr lang="en-US" smtClean="0"/>
              <a:t>List of available content types allowed within it</a:t>
            </a:r>
          </a:p>
          <a:p>
            <a:pPr lvl="1"/>
            <a:r>
              <a:rPr lang="en-US" smtClean="0"/>
              <a:t>Default content automatically added to the set</a:t>
            </a:r>
          </a:p>
          <a:p>
            <a:r>
              <a:rPr lang="en-US" smtClean="0"/>
              <a:t>Can create shared columns (defined in document set’s content type) that are pushed down across all content in set</a:t>
            </a:r>
          </a:p>
          <a:p>
            <a:r>
              <a:rPr lang="en-US" smtClean="0"/>
              <a:t>Welcome page acts as the homepage for doc sets</a:t>
            </a:r>
          </a:p>
          <a:p>
            <a:pPr lvl="1"/>
            <a:r>
              <a:rPr lang="en-US" smtClean="0"/>
              <a:t>Customizable Web Part Page displaying the document set’s properties</a:t>
            </a:r>
            <a:endParaRPr lang="en-US" dirty="0"/>
          </a:p>
        </p:txBody>
      </p:sp>
    </p:spTree>
    <p:extLst>
      <p:ext uri="{BB962C8B-B14F-4D97-AF65-F5344CB8AC3E}">
        <p14:creationId xmlns:p14="http://schemas.microsoft.com/office/powerpoint/2010/main" val="3072147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In Place Records Management</a:t>
            </a:r>
            <a:endParaRPr lang="en-US" dirty="0"/>
          </a:p>
        </p:txBody>
      </p:sp>
      <p:sp>
        <p:nvSpPr>
          <p:cNvPr id="6" name="Text Placeholder 5"/>
          <p:cNvSpPr>
            <a:spLocks noGrp="1"/>
          </p:cNvSpPr>
          <p:nvPr>
            <p:ph idx="1"/>
          </p:nvPr>
        </p:nvSpPr>
        <p:spPr/>
        <p:txBody>
          <a:bodyPr/>
          <a:lstStyle/>
          <a:p>
            <a:r>
              <a:rPr lang="en-US" smtClean="0"/>
              <a:t>MOSS 2007 records management functionality no longer tied to Records Center site template</a:t>
            </a:r>
          </a:p>
          <a:p>
            <a:r>
              <a:rPr lang="en-US" smtClean="0"/>
              <a:t>Site Collection Feature: In Place Records Management</a:t>
            </a:r>
          </a:p>
          <a:p>
            <a:r>
              <a:rPr lang="en-US" smtClean="0"/>
              <a:t>Define who can &amp; can’t declare records</a:t>
            </a:r>
            <a:endParaRPr lang="en-US" dirty="0" smtClean="0"/>
          </a:p>
        </p:txBody>
      </p:sp>
    </p:spTree>
    <p:extLst>
      <p:ext uri="{BB962C8B-B14F-4D97-AF65-F5344CB8AC3E}">
        <p14:creationId xmlns:p14="http://schemas.microsoft.com/office/powerpoint/2010/main" val="973923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 Document ID Service</a:t>
            </a:r>
            <a:endParaRPr lang="en-US" dirty="0"/>
          </a:p>
        </p:txBody>
      </p:sp>
      <p:sp>
        <p:nvSpPr>
          <p:cNvPr id="3" name="Text Placeholder 2"/>
          <p:cNvSpPr>
            <a:spLocks noGrp="1"/>
          </p:cNvSpPr>
          <p:nvPr>
            <p:ph idx="1"/>
          </p:nvPr>
        </p:nvSpPr>
        <p:spPr/>
        <p:txBody>
          <a:bodyPr/>
          <a:lstStyle/>
          <a:p>
            <a:r>
              <a:rPr lang="en-US" smtClean="0"/>
              <a:t>New site collection Feature: Document ID Service</a:t>
            </a:r>
          </a:p>
          <a:p>
            <a:r>
              <a:rPr lang="en-US" smtClean="0"/>
              <a:t>Adds unique ID for all documents throughout the site collection</a:t>
            </a:r>
          </a:p>
          <a:p>
            <a:r>
              <a:rPr lang="en-US" smtClean="0"/>
              <a:t>Documents can be retrieved regardless of the current of future location based on their unique ID</a:t>
            </a:r>
            <a:endParaRPr lang="en-US" dirty="0" smtClean="0"/>
          </a:p>
        </p:txBody>
      </p:sp>
    </p:spTree>
    <p:extLst>
      <p:ext uri="{BB962C8B-B14F-4D97-AF65-F5344CB8AC3E}">
        <p14:creationId xmlns:p14="http://schemas.microsoft.com/office/powerpoint/2010/main" val="2390354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Users typically need a good understanding of the site / library structure to know where to save documents</a:t>
            </a:r>
          </a:p>
          <a:p>
            <a:r>
              <a:rPr lang="en-US" dirty="0" smtClean="0"/>
              <a:t>Advanced routing - users upload to sites</a:t>
            </a:r>
          </a:p>
          <a:p>
            <a:pPr lvl="1"/>
            <a:r>
              <a:rPr lang="en-US" dirty="0" smtClean="0"/>
              <a:t>Routing rules will determine where the document is saved</a:t>
            </a:r>
          </a:p>
          <a:p>
            <a:pPr lvl="1"/>
            <a:r>
              <a:rPr lang="en-US" dirty="0" smtClean="0"/>
              <a:t>Routing rules defined by site administrators</a:t>
            </a:r>
          </a:p>
          <a:p>
            <a:r>
              <a:rPr lang="en-US" dirty="0" smtClean="0"/>
              <a:t>Adds capability for documents to be sent to Record Center automatically on a schedule</a:t>
            </a:r>
            <a:endParaRPr lang="en-US" dirty="0"/>
          </a:p>
        </p:txBody>
      </p:sp>
    </p:spTree>
    <p:extLst>
      <p:ext uri="{BB962C8B-B14F-4D97-AF65-F5344CB8AC3E}">
        <p14:creationId xmlns:p14="http://schemas.microsoft.com/office/powerpoint/2010/main" val="384611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&amp; Exchange ECM Big Bets</a:t>
            </a:r>
            <a:endParaRPr lang="en-US" dirty="0"/>
          </a:p>
        </p:txBody>
      </p:sp>
      <p:graphicFrame>
        <p:nvGraphicFramePr>
          <p:cNvPr id="8" name="Diagram 7"/>
          <p:cNvGraphicFramePr/>
          <p:nvPr>
            <p:extLst/>
          </p:nvPr>
        </p:nvGraphicFramePr>
        <p:xfrm>
          <a:off x="570457" y="1999877"/>
          <a:ext cx="8060250" cy="3634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6801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Service Applications (SAs)</a:t>
            </a:r>
            <a:endParaRPr lang="en-US" dirty="0"/>
          </a:p>
        </p:txBody>
      </p:sp>
      <p:sp>
        <p:nvSpPr>
          <p:cNvPr id="5" name="Content Placeholder 4"/>
          <p:cNvSpPr>
            <a:spLocks noGrp="1"/>
          </p:cNvSpPr>
          <p:nvPr>
            <p:ph idx="1"/>
          </p:nvPr>
        </p:nvSpPr>
        <p:spPr/>
        <p:txBody>
          <a:bodyPr>
            <a:normAutofit/>
          </a:bodyPr>
          <a:lstStyle/>
          <a:p>
            <a:r>
              <a:rPr lang="en-US" sz="2400" dirty="0" smtClean="0"/>
              <a:t>SharePoint Server 2013 powered by service applications</a:t>
            </a:r>
          </a:p>
          <a:p>
            <a:pPr lvl="1"/>
            <a:r>
              <a:rPr lang="en-US" sz="2000" dirty="0" smtClean="0"/>
              <a:t>Farm administrator creates service application instances</a:t>
            </a:r>
          </a:p>
          <a:p>
            <a:pPr lvl="1"/>
            <a:r>
              <a:rPr lang="en-US" sz="2000" dirty="0" smtClean="0"/>
              <a:t>Service application administration often delegated to other users</a:t>
            </a:r>
            <a:endParaRPr lang="en-US" sz="2000" dirty="0"/>
          </a:p>
        </p:txBody>
      </p:sp>
      <p:pic>
        <p:nvPicPr>
          <p:cNvPr id="4" name="Picture 3"/>
          <p:cNvPicPr>
            <a:picLocks noChangeAspect="1"/>
          </p:cNvPicPr>
          <p:nvPr/>
        </p:nvPicPr>
        <p:blipFill>
          <a:blip r:embed="rId3"/>
          <a:stretch>
            <a:fillRect/>
          </a:stretch>
        </p:blipFill>
        <p:spPr>
          <a:xfrm>
            <a:off x="1066800" y="2819400"/>
            <a:ext cx="7913970" cy="3886200"/>
          </a:xfrm>
          <a:prstGeom prst="rect">
            <a:avLst/>
          </a:prstGeom>
          <a:ln>
            <a:solidFill>
              <a:schemeClr val="bg1">
                <a:lumMod val="50000"/>
              </a:schemeClr>
            </a:solidFill>
          </a:ln>
        </p:spPr>
      </p:pic>
    </p:spTree>
    <p:extLst>
      <p:ext uri="{BB962C8B-B14F-4D97-AF65-F5344CB8AC3E}">
        <p14:creationId xmlns:p14="http://schemas.microsoft.com/office/powerpoint/2010/main" val="30619271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eDiscovery</a:t>
            </a:r>
            <a:endParaRPr lang="en-US" dirty="0"/>
          </a:p>
        </p:txBody>
      </p:sp>
      <p:sp>
        <p:nvSpPr>
          <p:cNvPr id="5" name="Content Placeholder 4"/>
          <p:cNvSpPr>
            <a:spLocks noGrp="1"/>
          </p:cNvSpPr>
          <p:nvPr>
            <p:ph idx="1"/>
          </p:nvPr>
        </p:nvSpPr>
        <p:spPr/>
        <p:txBody>
          <a:bodyPr/>
          <a:lstStyle/>
          <a:p>
            <a:r>
              <a:rPr lang="en-US" dirty="0" smtClean="0"/>
              <a:t>eDiscovery is the process of finding content relevant to a specific topic</a:t>
            </a:r>
          </a:p>
          <a:p>
            <a:pPr lvl="1"/>
            <a:r>
              <a:rPr lang="en-US" dirty="0" smtClean="0"/>
              <a:t>For example: legal action / litigation</a:t>
            </a:r>
          </a:p>
          <a:p>
            <a:r>
              <a:rPr lang="en-US" dirty="0" smtClean="0"/>
              <a:t>Companies also employ internally</a:t>
            </a:r>
          </a:p>
          <a:p>
            <a:pPr lvl="1"/>
            <a:r>
              <a:rPr lang="en-US" dirty="0" smtClean="0"/>
              <a:t>Ensure they are in compliance</a:t>
            </a:r>
          </a:p>
          <a:p>
            <a:pPr lvl="1"/>
            <a:r>
              <a:rPr lang="en-US" dirty="0" smtClean="0"/>
              <a:t>Ensure the appropriate policies are in place</a:t>
            </a:r>
          </a:p>
          <a:p>
            <a:pPr lvl="1"/>
            <a:r>
              <a:rPr lang="en-US" dirty="0" smtClean="0"/>
              <a:t>Ensure they understand their IT &amp; content sources</a:t>
            </a:r>
          </a:p>
          <a:p>
            <a:endParaRPr lang="en-US" dirty="0"/>
          </a:p>
        </p:txBody>
      </p:sp>
    </p:spTree>
    <p:extLst>
      <p:ext uri="{BB962C8B-B14F-4D97-AF65-F5344CB8AC3E}">
        <p14:creationId xmlns:p14="http://schemas.microsoft.com/office/powerpoint/2010/main" val="840915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eDiscovery Process</a:t>
            </a:r>
            <a:endParaRPr lang="en-US" dirty="0"/>
          </a:p>
        </p:txBody>
      </p:sp>
      <p:graphicFrame>
        <p:nvGraphicFramePr>
          <p:cNvPr id="4" name="Content Placeholder 3"/>
          <p:cNvGraphicFramePr>
            <a:graphicFrameLocks noGrp="1"/>
          </p:cNvGraphicFramePr>
          <p:nvPr>
            <p:ph idx="1"/>
            <p:extLst/>
          </p:nvPr>
        </p:nvGraphicFramePr>
        <p:xfrm>
          <a:off x="381000" y="1447800"/>
          <a:ext cx="8382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33400" y="5486400"/>
            <a:ext cx="8008401" cy="1132661"/>
          </a:xfrm>
          <a:prstGeom prst="rect">
            <a:avLst/>
          </a:prstGeom>
          <a:noFill/>
        </p:spPr>
        <p:txBody>
          <a:bodyPr wrap="square" lIns="0" tIns="0" rIns="0" bIns="0" rtlCol="0">
            <a:noAutofit/>
          </a:bodyPr>
          <a:lstStyle/>
          <a:p>
            <a:r>
              <a:rPr lang="en-US" i="1" dirty="0"/>
              <a:t>Discovery accounts for ~35% of total litigation costs in the US (Gartner) and is one of the top drivers for moving email and documents into third party archiving solutions.  Given the growth of this area, pure-play discovery software and discovery-enabled are expected to be a $2.1b business by 2013. </a:t>
            </a:r>
            <a:r>
              <a:rPr lang="en-US" dirty="0"/>
              <a:t>- Gartner</a:t>
            </a:r>
          </a:p>
        </p:txBody>
      </p:sp>
    </p:spTree>
    <p:extLst>
      <p:ext uri="{BB962C8B-B14F-4D97-AF65-F5344CB8AC3E}">
        <p14:creationId xmlns:p14="http://schemas.microsoft.com/office/powerpoint/2010/main" val="382145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Add, Manage &amp; Export Discovery Sets</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06" y="1840823"/>
            <a:ext cx="4493660" cy="32407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682" y="1840822"/>
            <a:ext cx="3107750" cy="27280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549" y="4648200"/>
            <a:ext cx="3961355" cy="12563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6787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Based Compliance &amp; Preservation</a:t>
            </a:r>
            <a:endParaRPr lang="en-US" dirty="0"/>
          </a:p>
        </p:txBody>
      </p:sp>
      <p:sp>
        <p:nvSpPr>
          <p:cNvPr id="3" name="Content Placeholder 2"/>
          <p:cNvSpPr>
            <a:spLocks noGrp="1"/>
          </p:cNvSpPr>
          <p:nvPr>
            <p:ph idx="1"/>
          </p:nvPr>
        </p:nvSpPr>
        <p:spPr/>
        <p:txBody>
          <a:bodyPr/>
          <a:lstStyle/>
          <a:p>
            <a:r>
              <a:rPr lang="en-US" smtClean="0"/>
              <a:t>Compliance officers create policies, which define:</a:t>
            </a:r>
          </a:p>
          <a:p>
            <a:pPr lvl="1"/>
            <a:r>
              <a:rPr lang="en-US" smtClean="0"/>
              <a:t>The retention policy for the entire site and the Site Mailbox, if one is associated with the site</a:t>
            </a:r>
          </a:p>
          <a:p>
            <a:pPr lvl="1"/>
            <a:r>
              <a:rPr lang="en-US" smtClean="0"/>
              <a:t>What causes a project to be closed</a:t>
            </a:r>
          </a:p>
          <a:p>
            <a:pPr lvl="1"/>
            <a:r>
              <a:rPr lang="en-US" smtClean="0"/>
              <a:t>When a project should expire</a:t>
            </a:r>
          </a:p>
          <a:p>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957" y="4157575"/>
            <a:ext cx="3363422" cy="18822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216" y="3796577"/>
            <a:ext cx="3616011" cy="26042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1510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Mailbox: Exchange &amp; SharePoint</a:t>
            </a:r>
            <a:endParaRPr lang="en-US" dirty="0"/>
          </a:p>
        </p:txBody>
      </p:sp>
      <p:sp>
        <p:nvSpPr>
          <p:cNvPr id="3" name="Content Placeholder 2"/>
          <p:cNvSpPr>
            <a:spLocks noGrp="1"/>
          </p:cNvSpPr>
          <p:nvPr>
            <p:ph idx="1"/>
          </p:nvPr>
        </p:nvSpPr>
        <p:spPr/>
        <p:txBody>
          <a:bodyPr/>
          <a:lstStyle/>
          <a:p>
            <a:r>
              <a:rPr lang="en-US" smtClean="0"/>
              <a:t>Documents are stored in SharePoint</a:t>
            </a:r>
          </a:p>
          <a:p>
            <a:r>
              <a:rPr lang="en-US" smtClean="0"/>
              <a:t>Emails are stored in Exchange</a:t>
            </a:r>
          </a:p>
          <a:p>
            <a:r>
              <a:rPr lang="en-US" smtClean="0"/>
              <a:t>Site Mailboxes can receive emails and have their own email address</a:t>
            </a:r>
          </a:p>
          <a:p>
            <a:r>
              <a:rPr lang="en-US" smtClean="0"/>
              <a:t>Easy access to both from Outlook and SharePoint</a:t>
            </a:r>
          </a:p>
          <a:p>
            <a:r>
              <a:rPr lang="en-US" smtClean="0"/>
              <a:t>Unified compliance policy applies to both</a:t>
            </a:r>
            <a:endParaRPr lang="en-US" dirty="0"/>
          </a:p>
        </p:txBody>
      </p:sp>
    </p:spTree>
    <p:extLst>
      <p:ext uri="{BB962C8B-B14F-4D97-AF65-F5344CB8AC3E}">
        <p14:creationId xmlns:p14="http://schemas.microsoft.com/office/powerpoint/2010/main" val="1142297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Service Application Overview</a:t>
            </a:r>
          </a:p>
          <a:p>
            <a:pPr>
              <a:buFont typeface="Wingdings" panose="05000000000000000000" pitchFamily="2" charset="2"/>
              <a:buChar char="ü"/>
            </a:pPr>
            <a:r>
              <a:rPr lang="en-US" dirty="0" smtClean="0"/>
              <a:t>Business Connectivity Service</a:t>
            </a:r>
          </a:p>
          <a:p>
            <a:pPr>
              <a:buFont typeface="Wingdings" panose="05000000000000000000" pitchFamily="2" charset="2"/>
              <a:buChar char="ü"/>
            </a:pPr>
            <a:r>
              <a:rPr lang="en-US" dirty="0" smtClean="0"/>
              <a:t>Managed Metadata Service</a:t>
            </a:r>
          </a:p>
          <a:p>
            <a:pPr>
              <a:buFont typeface="Wingdings" panose="05000000000000000000" pitchFamily="2" charset="2"/>
              <a:buChar char="Ø"/>
            </a:pPr>
            <a:r>
              <a:rPr lang="en-US" dirty="0" smtClean="0"/>
              <a:t>User Profile Service</a:t>
            </a:r>
          </a:p>
        </p:txBody>
      </p:sp>
    </p:spTree>
    <p:extLst>
      <p:ext uri="{BB962C8B-B14F-4D97-AF65-F5344CB8AC3E}">
        <p14:creationId xmlns:p14="http://schemas.microsoft.com/office/powerpoint/2010/main" val="2523417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bwMode="auto">
          <a:xfrm>
            <a:off x="680575" y="1517469"/>
            <a:ext cx="7396625" cy="4502331"/>
          </a:xfrm>
          <a:prstGeom prst="rect">
            <a:avLst/>
          </a:prstGeom>
          <a:solidFill>
            <a:schemeClr val="bg1"/>
          </a:solidFill>
          <a:ln w="28575">
            <a:solidFill>
              <a:schemeClr val="tx1">
                <a:lumMod val="65000"/>
                <a:lumOff val="35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chemeClr val="bg1">
                  <a:alpha val="99000"/>
                </a:schemeClr>
              </a:solidFill>
            </a:endParaRPr>
          </a:p>
        </p:txBody>
      </p:sp>
      <p:sp>
        <p:nvSpPr>
          <p:cNvPr id="2" name="Title 1"/>
          <p:cNvSpPr>
            <a:spLocks noGrp="1"/>
          </p:cNvSpPr>
          <p:nvPr>
            <p:ph type="title"/>
          </p:nvPr>
        </p:nvSpPr>
        <p:spPr/>
        <p:txBody>
          <a:bodyPr/>
          <a:lstStyle/>
          <a:p>
            <a:r>
              <a:rPr lang="en-US" sz="2400" dirty="0" smtClean="0"/>
              <a:t>User Profile Service Application Architecture</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4" y="1743075"/>
            <a:ext cx="68865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405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Service Application Storage</a:t>
            </a:r>
            <a:endParaRPr lang="en-US" dirty="0"/>
          </a:p>
        </p:txBody>
      </p:sp>
      <p:sp>
        <p:nvSpPr>
          <p:cNvPr id="3" name="Text Placeholder 2"/>
          <p:cNvSpPr>
            <a:spLocks noGrp="1"/>
          </p:cNvSpPr>
          <p:nvPr>
            <p:ph idx="1"/>
          </p:nvPr>
        </p:nvSpPr>
        <p:spPr/>
        <p:txBody>
          <a:bodyPr>
            <a:normAutofit/>
          </a:bodyPr>
          <a:lstStyle/>
          <a:p>
            <a:r>
              <a:rPr lang="en-US" dirty="0" smtClean="0"/>
              <a:t>User Profile DB</a:t>
            </a:r>
          </a:p>
          <a:p>
            <a:pPr lvl="1"/>
            <a:r>
              <a:rPr lang="en-US" dirty="0" smtClean="0"/>
              <a:t>Profile and Activity Feed</a:t>
            </a:r>
          </a:p>
          <a:p>
            <a:r>
              <a:rPr lang="en-US" dirty="0" smtClean="0"/>
              <a:t>Social Data DB</a:t>
            </a:r>
          </a:p>
          <a:p>
            <a:pPr lvl="1"/>
            <a:r>
              <a:rPr lang="en-US" dirty="0" smtClean="0"/>
              <a:t>Tags, Keywords, Comments, Bookmark, Ratings</a:t>
            </a:r>
          </a:p>
          <a:p>
            <a:pPr lvl="1"/>
            <a:r>
              <a:rPr lang="en-US" dirty="0" smtClean="0"/>
              <a:t>Mainly stores GUID (to the taxonomy term) or the note or rating, URI, Profile ID, Timestamp, URI disambiguation info</a:t>
            </a:r>
          </a:p>
          <a:p>
            <a:pPr lvl="1"/>
            <a:r>
              <a:rPr lang="en-US" dirty="0" smtClean="0"/>
              <a:t>Term values for use on the Newsfeed and Tags &amp; Notes Page</a:t>
            </a:r>
          </a:p>
          <a:p>
            <a:r>
              <a:rPr lang="en-US" dirty="0" smtClean="0"/>
              <a:t>Sync DB</a:t>
            </a:r>
          </a:p>
          <a:p>
            <a:pPr lvl="1"/>
            <a:r>
              <a:rPr lang="en-US" dirty="0" smtClean="0"/>
              <a:t>Staging sync data for AD, LDAP, BCS</a:t>
            </a:r>
            <a:endParaRPr lang="en-US" dirty="0"/>
          </a:p>
        </p:txBody>
      </p:sp>
    </p:spTree>
    <p:extLst>
      <p:ext uri="{BB962C8B-B14F-4D97-AF65-F5344CB8AC3E}">
        <p14:creationId xmlns:p14="http://schemas.microsoft.com/office/powerpoint/2010/main" val="88295088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 </a:t>
            </a:r>
            <a:r>
              <a:rPr lang="en-US" dirty="0" smtClean="0"/>
              <a:t>Features</a:t>
            </a:r>
            <a:endParaRPr lang="en-US" dirty="0"/>
          </a:p>
        </p:txBody>
      </p:sp>
      <p:sp>
        <p:nvSpPr>
          <p:cNvPr id="5" name="Content Placeholder 4"/>
          <p:cNvSpPr>
            <a:spLocks noGrp="1"/>
          </p:cNvSpPr>
          <p:nvPr>
            <p:ph idx="1"/>
          </p:nvPr>
        </p:nvSpPr>
        <p:spPr/>
        <p:txBody>
          <a:bodyPr>
            <a:normAutofit/>
          </a:bodyPr>
          <a:lstStyle/>
          <a:p>
            <a:r>
              <a:rPr lang="en-US" dirty="0" smtClean="0"/>
              <a:t>Newsfeed, Sites, and </a:t>
            </a:r>
            <a:r>
              <a:rPr lang="en-US" dirty="0" smtClean="0"/>
              <a:t>OneDrive </a:t>
            </a:r>
            <a:r>
              <a:rPr lang="en-US" dirty="0" smtClean="0"/>
              <a:t>(aka My Site)</a:t>
            </a:r>
          </a:p>
          <a:p>
            <a:pPr lvl="1"/>
            <a:r>
              <a:rPr lang="en-US" dirty="0" smtClean="0"/>
              <a:t>My Likes</a:t>
            </a:r>
          </a:p>
          <a:p>
            <a:pPr lvl="1"/>
            <a:r>
              <a:rPr lang="en-US" dirty="0" smtClean="0"/>
              <a:t>My Tasks</a:t>
            </a:r>
          </a:p>
          <a:p>
            <a:pPr lvl="1"/>
            <a:r>
              <a:rPr lang="en-US" dirty="0" smtClean="0"/>
              <a:t>OneDrive </a:t>
            </a:r>
            <a:r>
              <a:rPr lang="en-US" dirty="0" smtClean="0"/>
              <a:t>Pro</a:t>
            </a:r>
          </a:p>
          <a:p>
            <a:r>
              <a:rPr lang="en-US" dirty="0" err="1" smtClean="0"/>
              <a:t>Microblogging</a:t>
            </a:r>
            <a:endParaRPr lang="en-US" dirty="0" smtClean="0"/>
          </a:p>
          <a:p>
            <a:pPr lvl="1"/>
            <a:r>
              <a:rPr lang="en-US" dirty="0" smtClean="0"/>
              <a:t>Following</a:t>
            </a:r>
          </a:p>
          <a:p>
            <a:pPr lvl="1"/>
            <a:r>
              <a:rPr lang="en-US" dirty="0" smtClean="0"/>
              <a:t>Mentions</a:t>
            </a:r>
          </a:p>
          <a:p>
            <a:pPr lvl="1"/>
            <a:r>
              <a:rPr lang="en-US" dirty="0" smtClean="0"/>
              <a:t>Likes</a:t>
            </a:r>
          </a:p>
          <a:p>
            <a:r>
              <a:rPr lang="en-US" dirty="0" smtClean="0"/>
              <a:t>Communities</a:t>
            </a:r>
            <a:endParaRPr lang="en-US" dirty="0"/>
          </a:p>
        </p:txBody>
      </p:sp>
    </p:spTree>
    <p:extLst>
      <p:ext uri="{BB962C8B-B14F-4D97-AF65-F5344CB8AC3E}">
        <p14:creationId xmlns:p14="http://schemas.microsoft.com/office/powerpoint/2010/main" val="2911897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Architecture</a:t>
            </a:r>
          </a:p>
        </p:txBody>
      </p:sp>
      <p:sp>
        <p:nvSpPr>
          <p:cNvPr id="2" name="Content Placeholder 1"/>
          <p:cNvSpPr>
            <a:spLocks noGrp="1"/>
          </p:cNvSpPr>
          <p:nvPr>
            <p:ph idx="1"/>
          </p:nvPr>
        </p:nvSpPr>
        <p:spPr/>
        <p:txBody>
          <a:bodyPr/>
          <a:lstStyle/>
          <a:p>
            <a:endParaRPr lang="en-US"/>
          </a:p>
        </p:txBody>
      </p:sp>
      <p:sp>
        <p:nvSpPr>
          <p:cNvPr id="8" name="Rectangle 7"/>
          <p:cNvSpPr/>
          <p:nvPr/>
        </p:nvSpPr>
        <p:spPr bwMode="auto">
          <a:xfrm>
            <a:off x="3710990" y="2335565"/>
            <a:ext cx="2584825" cy="64609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1350" dirty="0">
                <a:gradFill>
                  <a:gsLst>
                    <a:gs pos="0">
                      <a:srgbClr val="FFFFFF"/>
                    </a:gs>
                    <a:gs pos="100000">
                      <a:srgbClr val="FFFFFF"/>
                    </a:gs>
                  </a:gsLst>
                  <a:lin ang="5400000" scaled="0"/>
                </a:gradFill>
                <a:latin typeface="Segoe Condensed" pitchFamily="34" charset="0"/>
              </a:rPr>
              <a:t>Personal Site</a:t>
            </a:r>
            <a:endParaRPr lang="en-US" sz="1350" dirty="0">
              <a:gradFill>
                <a:gsLst>
                  <a:gs pos="0">
                    <a:srgbClr val="FFFFFF"/>
                  </a:gs>
                  <a:gs pos="100000">
                    <a:srgbClr val="FFFFFF"/>
                  </a:gs>
                </a:gsLst>
                <a:lin ang="5400000" scaled="0"/>
              </a:gradFill>
              <a:latin typeface="Segoe Condensed" pitchFamily="34" charset="0"/>
            </a:endParaRPr>
          </a:p>
        </p:txBody>
      </p:sp>
      <p:sp>
        <p:nvSpPr>
          <p:cNvPr id="9" name="Flowchart: Document 8"/>
          <p:cNvSpPr/>
          <p:nvPr/>
        </p:nvSpPr>
        <p:spPr bwMode="auto">
          <a:xfrm>
            <a:off x="2321016" y="3431394"/>
            <a:ext cx="993116" cy="658765"/>
          </a:xfrm>
          <a:prstGeom prst="flowChartDocumen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b="1" dirty="0">
                <a:gradFill>
                  <a:gsLst>
                    <a:gs pos="0">
                      <a:srgbClr val="FFFFFF"/>
                    </a:gs>
                    <a:gs pos="100000">
                      <a:srgbClr val="FFFFFF"/>
                    </a:gs>
                  </a:gsLst>
                  <a:lin ang="5400000" scaled="0"/>
                </a:gradFill>
                <a:latin typeface="Segoe Condensed" pitchFamily="34" charset="0"/>
              </a:rPr>
              <a:t>Microfeed</a:t>
            </a:r>
            <a:endParaRPr lang="en-US" sz="900" b="1" dirty="0">
              <a:gradFill>
                <a:gsLst>
                  <a:gs pos="0">
                    <a:srgbClr val="FFFFFF"/>
                  </a:gs>
                  <a:gs pos="100000">
                    <a:srgbClr val="FFFFFF"/>
                  </a:gs>
                </a:gsLst>
                <a:lin ang="5400000" scaled="0"/>
              </a:gradFill>
              <a:latin typeface="Segoe Condensed" pitchFamily="34" charset="0"/>
            </a:endParaRPr>
          </a:p>
        </p:txBody>
      </p:sp>
      <p:sp>
        <p:nvSpPr>
          <p:cNvPr id="10" name="Round Same Side Corner Rectangle 9"/>
          <p:cNvSpPr/>
          <p:nvPr/>
        </p:nvSpPr>
        <p:spPr bwMode="auto">
          <a:xfrm>
            <a:off x="1776878" y="4457553"/>
            <a:ext cx="877480" cy="557416"/>
          </a:xfrm>
          <a:prstGeom prst="round2Same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System</a:t>
            </a:r>
            <a:endParaRPr lang="en-US" sz="900" dirty="0">
              <a:gradFill>
                <a:gsLst>
                  <a:gs pos="0">
                    <a:srgbClr val="FFFFFF"/>
                  </a:gs>
                  <a:gs pos="100000">
                    <a:srgbClr val="FFFFFF"/>
                  </a:gs>
                </a:gsLst>
                <a:lin ang="5400000" scaled="0"/>
              </a:gradFill>
              <a:latin typeface="Segoe Condensed" pitchFamily="34" charset="0"/>
            </a:endParaRPr>
          </a:p>
        </p:txBody>
      </p:sp>
      <p:sp>
        <p:nvSpPr>
          <p:cNvPr id="11" name="Round Same Side Corner Rectangle 10"/>
          <p:cNvSpPr/>
          <p:nvPr/>
        </p:nvSpPr>
        <p:spPr bwMode="auto">
          <a:xfrm>
            <a:off x="2738253" y="4457553"/>
            <a:ext cx="877480" cy="557416"/>
          </a:xfrm>
          <a:prstGeom prst="round2Same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User</a:t>
            </a:r>
            <a:endParaRPr lang="en-US" sz="900" dirty="0">
              <a:gradFill>
                <a:gsLst>
                  <a:gs pos="0">
                    <a:srgbClr val="FFFFFF"/>
                  </a:gs>
                  <a:gs pos="100000">
                    <a:srgbClr val="FFFFFF"/>
                  </a:gs>
                </a:gsLst>
                <a:lin ang="5400000" scaled="0"/>
              </a:gradFill>
              <a:latin typeface="Segoe Condensed" pitchFamily="34" charset="0"/>
            </a:endParaRPr>
          </a:p>
        </p:txBody>
      </p:sp>
      <p:sp>
        <p:nvSpPr>
          <p:cNvPr id="12" name="Flowchart: Document 11"/>
          <p:cNvSpPr/>
          <p:nvPr/>
        </p:nvSpPr>
        <p:spPr bwMode="auto">
          <a:xfrm>
            <a:off x="4506844" y="3427167"/>
            <a:ext cx="993117" cy="658765"/>
          </a:xfrm>
          <a:prstGeom prst="flowChartDocumen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b="1" dirty="0">
                <a:gradFill>
                  <a:gsLst>
                    <a:gs pos="0">
                      <a:srgbClr val="FFFFFF"/>
                    </a:gs>
                    <a:gs pos="100000">
                      <a:srgbClr val="FFFFFF"/>
                    </a:gs>
                  </a:gsLst>
                  <a:lin ang="5400000" scaled="0"/>
                </a:gradFill>
                <a:latin typeface="Segoe Condensed" pitchFamily="34" charset="0"/>
              </a:rPr>
              <a:t>Social</a:t>
            </a:r>
            <a:endParaRPr lang="en-US" sz="900" b="1" dirty="0">
              <a:gradFill>
                <a:gsLst>
                  <a:gs pos="0">
                    <a:srgbClr val="FFFFFF"/>
                  </a:gs>
                  <a:gs pos="100000">
                    <a:srgbClr val="FFFFFF"/>
                  </a:gs>
                </a:gsLst>
                <a:lin ang="5400000" scaled="0"/>
              </a:gradFill>
              <a:latin typeface="Segoe Condensed" pitchFamily="34" charset="0"/>
            </a:endParaRPr>
          </a:p>
        </p:txBody>
      </p:sp>
      <p:sp>
        <p:nvSpPr>
          <p:cNvPr id="13" name="Round Same Side Corner Rectangle 12"/>
          <p:cNvSpPr/>
          <p:nvPr/>
        </p:nvSpPr>
        <p:spPr bwMode="auto">
          <a:xfrm>
            <a:off x="3806243" y="4415319"/>
            <a:ext cx="700600" cy="363167"/>
          </a:xfrm>
          <a:prstGeom prst="round2Same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Sites</a:t>
            </a:r>
            <a:endParaRPr lang="en-US" sz="900" dirty="0">
              <a:gradFill>
                <a:gsLst>
                  <a:gs pos="0">
                    <a:srgbClr val="FFFFFF"/>
                  </a:gs>
                  <a:gs pos="100000">
                    <a:srgbClr val="FFFFFF"/>
                  </a:gs>
                </a:gsLst>
                <a:lin ang="5400000" scaled="0"/>
              </a:gradFill>
              <a:latin typeface="Segoe Condensed" pitchFamily="34" charset="0"/>
            </a:endParaRPr>
          </a:p>
        </p:txBody>
      </p:sp>
      <p:sp>
        <p:nvSpPr>
          <p:cNvPr id="14" name="Round Same Side Corner Rectangle 13"/>
          <p:cNvSpPr/>
          <p:nvPr/>
        </p:nvSpPr>
        <p:spPr bwMode="auto">
          <a:xfrm>
            <a:off x="4699595" y="4415319"/>
            <a:ext cx="700600" cy="363167"/>
          </a:xfrm>
          <a:prstGeom prst="round2Same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Docs</a:t>
            </a:r>
            <a:endParaRPr lang="en-US" sz="900" dirty="0">
              <a:gradFill>
                <a:gsLst>
                  <a:gs pos="0">
                    <a:srgbClr val="FFFFFF"/>
                  </a:gs>
                  <a:gs pos="100000">
                    <a:srgbClr val="FFFFFF"/>
                  </a:gs>
                </a:gsLst>
                <a:lin ang="5400000" scaled="0"/>
              </a:gradFill>
              <a:latin typeface="Segoe Condensed" pitchFamily="34" charset="0"/>
            </a:endParaRPr>
          </a:p>
        </p:txBody>
      </p:sp>
      <p:sp>
        <p:nvSpPr>
          <p:cNvPr id="15" name="Flowchart: Document 14"/>
          <p:cNvSpPr/>
          <p:nvPr/>
        </p:nvSpPr>
        <p:spPr bwMode="auto">
          <a:xfrm>
            <a:off x="7503047" y="3410270"/>
            <a:ext cx="993117" cy="658765"/>
          </a:xfrm>
          <a:prstGeom prst="flowChart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b="1" dirty="0" smtClean="0">
                <a:gradFill>
                  <a:gsLst>
                    <a:gs pos="0">
                      <a:srgbClr val="FFFFFF"/>
                    </a:gs>
                    <a:gs pos="100000">
                      <a:srgbClr val="FFFFFF"/>
                    </a:gs>
                  </a:gsLst>
                  <a:lin ang="5400000" scaled="0"/>
                </a:gradFill>
                <a:latin typeface="Segoe Condensed" pitchFamily="34" charset="0"/>
              </a:rPr>
              <a:t>OneDrive </a:t>
            </a:r>
            <a:r>
              <a:rPr lang="it-IT" sz="900" b="1" dirty="0" smtClean="0">
                <a:gradFill>
                  <a:gsLst>
                    <a:gs pos="0">
                      <a:srgbClr val="FFFFFF"/>
                    </a:gs>
                    <a:gs pos="100000">
                      <a:srgbClr val="FFFFFF"/>
                    </a:gs>
                  </a:gsLst>
                  <a:lin ang="5400000" scaled="0"/>
                </a:gradFill>
                <a:latin typeface="Segoe Condensed" pitchFamily="34" charset="0"/>
              </a:rPr>
              <a:t>Pro</a:t>
            </a:r>
            <a:endParaRPr lang="en-US" sz="900" b="1" dirty="0">
              <a:gradFill>
                <a:gsLst>
                  <a:gs pos="0">
                    <a:srgbClr val="FFFFFF"/>
                  </a:gs>
                  <a:gs pos="100000">
                    <a:srgbClr val="FFFFFF"/>
                  </a:gs>
                </a:gsLst>
                <a:lin ang="5400000" scaled="0"/>
              </a:gradFill>
              <a:latin typeface="Segoe Condensed" pitchFamily="34" charset="0"/>
            </a:endParaRPr>
          </a:p>
        </p:txBody>
      </p:sp>
      <p:sp>
        <p:nvSpPr>
          <p:cNvPr id="16" name="Round Same Side Corner Rectangle 15"/>
          <p:cNvSpPr/>
          <p:nvPr/>
        </p:nvSpPr>
        <p:spPr bwMode="auto">
          <a:xfrm>
            <a:off x="7509894" y="4423761"/>
            <a:ext cx="666612" cy="557416"/>
          </a:xfrm>
          <a:prstGeom prst="round2Same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endParaRPr lang="en-US" sz="1350" dirty="0">
              <a:gradFill>
                <a:gsLst>
                  <a:gs pos="0">
                    <a:srgbClr val="FFFFFF"/>
                  </a:gs>
                  <a:gs pos="100000">
                    <a:srgbClr val="FFFFFF"/>
                  </a:gs>
                </a:gsLst>
                <a:lin ang="5400000" scaled="0"/>
              </a:gradFill>
              <a:latin typeface="Segoe Condensed" pitchFamily="34" charset="0"/>
            </a:endParaRPr>
          </a:p>
        </p:txBody>
      </p:sp>
      <p:sp>
        <p:nvSpPr>
          <p:cNvPr id="17" name="Round Same Side Corner Rectangle 16"/>
          <p:cNvSpPr/>
          <p:nvPr/>
        </p:nvSpPr>
        <p:spPr bwMode="auto">
          <a:xfrm>
            <a:off x="7863663" y="4499778"/>
            <a:ext cx="666612" cy="557416"/>
          </a:xfrm>
          <a:prstGeom prst="round2Same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endParaRPr lang="en-US" sz="1350" dirty="0">
              <a:gradFill>
                <a:gsLst>
                  <a:gs pos="0">
                    <a:srgbClr val="FFFFFF"/>
                  </a:gs>
                  <a:gs pos="100000">
                    <a:srgbClr val="FFFFFF"/>
                  </a:gs>
                </a:gsLst>
                <a:lin ang="5400000" scaled="0"/>
              </a:gradFill>
              <a:latin typeface="Segoe Condensed" pitchFamily="34" charset="0"/>
            </a:endParaRPr>
          </a:p>
        </p:txBody>
      </p:sp>
      <p:cxnSp>
        <p:nvCxnSpPr>
          <p:cNvPr id="18" name="Straight Connector 17"/>
          <p:cNvCxnSpPr>
            <a:stCxn id="8" idx="1"/>
          </p:cNvCxnSpPr>
          <p:nvPr/>
        </p:nvCxnSpPr>
        <p:spPr>
          <a:xfrm flipH="1" flipV="1">
            <a:off x="2817575" y="2658613"/>
            <a:ext cx="893415" cy="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9" idx="0"/>
          </p:cNvCxnSpPr>
          <p:nvPr/>
        </p:nvCxnSpPr>
        <p:spPr>
          <a:xfrm>
            <a:off x="2817575" y="2658613"/>
            <a:ext cx="1" cy="77278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92031" y="2966873"/>
            <a:ext cx="0" cy="46029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298083" y="2658611"/>
            <a:ext cx="1701522" cy="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986726" y="2663110"/>
            <a:ext cx="1" cy="77278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Round Same Side Corner Rectangle 22"/>
          <p:cNvSpPr/>
          <p:nvPr/>
        </p:nvSpPr>
        <p:spPr bwMode="auto">
          <a:xfrm>
            <a:off x="8196970" y="4643352"/>
            <a:ext cx="666612" cy="557416"/>
          </a:xfrm>
          <a:prstGeom prst="round2Same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endParaRPr lang="en-US" sz="1350" dirty="0">
              <a:gradFill>
                <a:gsLst>
                  <a:gs pos="0">
                    <a:srgbClr val="FFFFFF"/>
                  </a:gs>
                  <a:gs pos="100000">
                    <a:srgbClr val="FFFFFF"/>
                  </a:gs>
                </a:gsLst>
                <a:lin ang="5400000" scaled="0"/>
              </a:gradFill>
              <a:latin typeface="Segoe Condensed" pitchFamily="34" charset="0"/>
            </a:endParaRPr>
          </a:p>
        </p:txBody>
      </p:sp>
      <p:sp>
        <p:nvSpPr>
          <p:cNvPr id="24" name="Round Same Side Corner Rectangle 23"/>
          <p:cNvSpPr/>
          <p:nvPr/>
        </p:nvSpPr>
        <p:spPr bwMode="auto">
          <a:xfrm>
            <a:off x="5597539" y="4419546"/>
            <a:ext cx="879462" cy="358940"/>
          </a:xfrm>
          <a:prstGeom prst="round2Same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People</a:t>
            </a:r>
            <a:endParaRPr lang="en-US" sz="900" dirty="0">
              <a:gradFill>
                <a:gsLst>
                  <a:gs pos="0">
                    <a:srgbClr val="FFFFFF"/>
                  </a:gs>
                  <a:gs pos="100000">
                    <a:srgbClr val="FFFFFF"/>
                  </a:gs>
                </a:gsLst>
                <a:lin ang="5400000" scaled="0"/>
              </a:gradFill>
              <a:latin typeface="Segoe Condensed" pitchFamily="34" charset="0"/>
            </a:endParaRPr>
          </a:p>
        </p:txBody>
      </p:sp>
      <p:cxnSp>
        <p:nvCxnSpPr>
          <p:cNvPr id="25" name="Straight Connector 24"/>
          <p:cNvCxnSpPr/>
          <p:nvPr/>
        </p:nvCxnSpPr>
        <p:spPr>
          <a:xfrm>
            <a:off x="2817575" y="4079606"/>
            <a:ext cx="1" cy="18474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215618" y="4254875"/>
            <a:ext cx="1048665" cy="947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3"/>
          </p:cNvCxnSpPr>
          <p:nvPr/>
        </p:nvCxnSpPr>
        <p:spPr>
          <a:xfrm flipV="1">
            <a:off x="2215618" y="4254875"/>
            <a:ext cx="0" cy="20267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249114" y="4278079"/>
            <a:ext cx="0" cy="16257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4" idx="3"/>
          </p:cNvCxnSpPr>
          <p:nvPr/>
        </p:nvCxnSpPr>
        <p:spPr>
          <a:xfrm>
            <a:off x="5049895" y="4039508"/>
            <a:ext cx="0" cy="37581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11268" y="4242207"/>
            <a:ext cx="2954173"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129587" y="4242207"/>
            <a:ext cx="0" cy="16257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973859" y="4237981"/>
            <a:ext cx="0" cy="16257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843200" y="4189460"/>
            <a:ext cx="687076"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7863662" y="4189461"/>
            <a:ext cx="0" cy="2111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3"/>
          </p:cNvCxnSpPr>
          <p:nvPr/>
        </p:nvCxnSpPr>
        <p:spPr>
          <a:xfrm flipV="1">
            <a:off x="8530275" y="4189460"/>
            <a:ext cx="0" cy="45389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7" idx="3"/>
          </p:cNvCxnSpPr>
          <p:nvPr/>
        </p:nvCxnSpPr>
        <p:spPr>
          <a:xfrm flipV="1">
            <a:off x="8196970" y="3950804"/>
            <a:ext cx="0" cy="54897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7" name="Flowchart: Magnetic Disk 36"/>
          <p:cNvSpPr/>
          <p:nvPr/>
        </p:nvSpPr>
        <p:spPr bwMode="auto">
          <a:xfrm>
            <a:off x="381001" y="4354111"/>
            <a:ext cx="1181310" cy="795982"/>
          </a:xfrm>
          <a:prstGeom prst="flowChartMagneticDisk">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Profile DB</a:t>
            </a:r>
            <a:endParaRPr lang="en-US" sz="900" dirty="0">
              <a:gradFill>
                <a:gsLst>
                  <a:gs pos="0">
                    <a:srgbClr val="FFFFFF"/>
                  </a:gs>
                  <a:gs pos="100000">
                    <a:srgbClr val="FFFFFF"/>
                  </a:gs>
                </a:gsLst>
                <a:lin ang="5400000" scaled="0"/>
              </a:gradFill>
              <a:latin typeface="Segoe Condensed" pitchFamily="34" charset="0"/>
            </a:endParaRPr>
          </a:p>
        </p:txBody>
      </p:sp>
      <p:sp>
        <p:nvSpPr>
          <p:cNvPr id="40" name="Flowchart: Magnetic Disk 39"/>
          <p:cNvSpPr/>
          <p:nvPr/>
        </p:nvSpPr>
        <p:spPr bwMode="auto">
          <a:xfrm>
            <a:off x="381000" y="3197020"/>
            <a:ext cx="1201867" cy="842487"/>
          </a:xfrm>
          <a:prstGeom prst="flowChartMagneticDisk">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App </a:t>
            </a:r>
            <a:r>
              <a:rPr lang="it-IT" sz="900" dirty="0" smtClean="0">
                <a:gradFill>
                  <a:gsLst>
                    <a:gs pos="0">
                      <a:srgbClr val="FFFFFF"/>
                    </a:gs>
                    <a:gs pos="100000">
                      <a:srgbClr val="FFFFFF"/>
                    </a:gs>
                  </a:gsLst>
                  <a:lin ang="5400000" scaled="0"/>
                </a:gradFill>
                <a:latin typeface="Segoe Condensed" pitchFamily="34" charset="0"/>
              </a:rPr>
              <a:t>Fabric Cache</a:t>
            </a:r>
            <a:endParaRPr lang="en-US" sz="900" dirty="0">
              <a:gradFill>
                <a:gsLst>
                  <a:gs pos="0">
                    <a:srgbClr val="FFFFFF"/>
                  </a:gs>
                  <a:gs pos="100000">
                    <a:srgbClr val="FFFFFF"/>
                  </a:gs>
                </a:gsLst>
                <a:lin ang="5400000" scaled="0"/>
              </a:gradFill>
              <a:latin typeface="Segoe Condensed" pitchFamily="34" charset="0"/>
            </a:endParaRPr>
          </a:p>
        </p:txBody>
      </p:sp>
      <p:sp>
        <p:nvSpPr>
          <p:cNvPr id="44" name="Round Same Side Corner Rectangle 43"/>
          <p:cNvSpPr/>
          <p:nvPr/>
        </p:nvSpPr>
        <p:spPr bwMode="auto">
          <a:xfrm>
            <a:off x="6693198" y="4419546"/>
            <a:ext cx="700600" cy="363167"/>
          </a:xfrm>
          <a:prstGeom prst="round2Same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175858" tIns="175858" rIns="175858" bIns="43962" numCol="1" rtlCol="0" anchor="t" anchorCtr="0" compatLnSpc="1">
            <a:prstTxWarp prst="textNoShape">
              <a:avLst/>
            </a:prstTxWarp>
          </a:bodyPr>
          <a:lstStyle/>
          <a:p>
            <a:pPr algn="ctr" defTabSz="685711" fontAlgn="base">
              <a:spcBef>
                <a:spcPct val="0"/>
              </a:spcBef>
              <a:spcAft>
                <a:spcPct val="0"/>
              </a:spcAft>
            </a:pPr>
            <a:r>
              <a:rPr lang="it-IT" sz="900" dirty="0">
                <a:gradFill>
                  <a:gsLst>
                    <a:gs pos="0">
                      <a:srgbClr val="FFFFFF"/>
                    </a:gs>
                    <a:gs pos="100000">
                      <a:srgbClr val="FFFFFF"/>
                    </a:gs>
                  </a:gsLst>
                  <a:lin ang="5400000" scaled="0"/>
                </a:gradFill>
                <a:latin typeface="Segoe Condensed" pitchFamily="34" charset="0"/>
              </a:rPr>
              <a:t>Tags</a:t>
            </a:r>
            <a:endParaRPr lang="en-US" sz="900" dirty="0">
              <a:gradFill>
                <a:gsLst>
                  <a:gs pos="0">
                    <a:srgbClr val="FFFFFF"/>
                  </a:gs>
                  <a:gs pos="100000">
                    <a:srgbClr val="FFFFFF"/>
                  </a:gs>
                </a:gsLst>
                <a:lin ang="5400000" scaled="0"/>
              </a:gradFill>
              <a:latin typeface="Segoe Condensed" pitchFamily="34" charset="0"/>
            </a:endParaRPr>
          </a:p>
        </p:txBody>
      </p:sp>
      <p:cxnSp>
        <p:nvCxnSpPr>
          <p:cNvPr id="45" name="Straight Connector 44"/>
          <p:cNvCxnSpPr/>
          <p:nvPr/>
        </p:nvCxnSpPr>
        <p:spPr>
          <a:xfrm flipV="1">
            <a:off x="7062508" y="4254875"/>
            <a:ext cx="0" cy="16257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856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SAs in SharePoint Foundation</a:t>
            </a:r>
            <a:endParaRPr lang="en-US" dirty="0"/>
          </a:p>
        </p:txBody>
      </p:sp>
      <p:sp>
        <p:nvSpPr>
          <p:cNvPr id="3" name="Content Placeholder 2"/>
          <p:cNvSpPr>
            <a:spLocks noGrp="1"/>
          </p:cNvSpPr>
          <p:nvPr>
            <p:ph idx="1"/>
          </p:nvPr>
        </p:nvSpPr>
        <p:spPr/>
        <p:txBody>
          <a:bodyPr>
            <a:normAutofit/>
          </a:bodyPr>
          <a:lstStyle/>
          <a:p>
            <a:r>
              <a:rPr lang="en-US" sz="2400" dirty="0" smtClean="0"/>
              <a:t>Security Token Service Application</a:t>
            </a:r>
          </a:p>
          <a:p>
            <a:r>
              <a:rPr lang="en-US" sz="2400" dirty="0"/>
              <a:t>State Service</a:t>
            </a:r>
          </a:p>
          <a:p>
            <a:r>
              <a:rPr lang="en-US" sz="2400" dirty="0" smtClean="0"/>
              <a:t>App </a:t>
            </a:r>
            <a:r>
              <a:rPr lang="en-US" sz="2400" dirty="0"/>
              <a:t>Management Service Application</a:t>
            </a:r>
          </a:p>
          <a:p>
            <a:r>
              <a:rPr lang="en-US" sz="2400" dirty="0" smtClean="0"/>
              <a:t>Site Subscription Settings Service Application</a:t>
            </a:r>
          </a:p>
          <a:p>
            <a:r>
              <a:rPr lang="en-US" sz="2400" dirty="0" smtClean="0"/>
              <a:t>Usage and Health Data Collection Service Application</a:t>
            </a:r>
            <a:endParaRPr lang="en-US" sz="2400" dirty="0"/>
          </a:p>
        </p:txBody>
      </p:sp>
    </p:spTree>
    <p:extLst>
      <p:ext uri="{BB962C8B-B14F-4D97-AF65-F5344CB8AC3E}">
        <p14:creationId xmlns:p14="http://schemas.microsoft.com/office/powerpoint/2010/main" val="310076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a:t>
            </a:r>
            <a:r>
              <a:rPr lang="en-US" dirty="0"/>
              <a:t>Fabric </a:t>
            </a:r>
            <a:r>
              <a:rPr lang="en-US" dirty="0" smtClean="0"/>
              <a:t>Cache</a:t>
            </a:r>
            <a:endParaRPr lang="en-US" dirty="0"/>
          </a:p>
        </p:txBody>
      </p:sp>
      <p:sp>
        <p:nvSpPr>
          <p:cNvPr id="2" name="Content Placeholder 1"/>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534" y="1143000"/>
            <a:ext cx="7611762"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596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Newsfeed</a:t>
            </a:r>
            <a:endParaRPr lang="en-US" dirty="0"/>
          </a:p>
        </p:txBody>
      </p:sp>
      <p:sp>
        <p:nvSpPr>
          <p:cNvPr id="5" name="Content Placeholder 4"/>
          <p:cNvSpPr>
            <a:spLocks noGrp="1"/>
          </p:cNvSpPr>
          <p:nvPr>
            <p:ph idx="1"/>
          </p:nvPr>
        </p:nvSpPr>
        <p:spPr/>
        <p:txBody>
          <a:bodyPr/>
          <a:lstStyle/>
          <a:p>
            <a:r>
              <a:rPr lang="en-US" dirty="0"/>
              <a:t>Private view</a:t>
            </a:r>
          </a:p>
          <a:p>
            <a:r>
              <a:rPr lang="en-US" dirty="0"/>
              <a:t>Updates on things you follow</a:t>
            </a:r>
          </a:p>
          <a:p>
            <a:pPr lvl="1"/>
            <a:r>
              <a:rPr lang="en-US" dirty="0"/>
              <a:t>New Posts from Others</a:t>
            </a:r>
          </a:p>
          <a:p>
            <a:pPr lvl="1"/>
            <a:r>
              <a:rPr lang="en-US" dirty="0"/>
              <a:t>Profile changes</a:t>
            </a:r>
          </a:p>
          <a:p>
            <a:pPr lvl="1"/>
            <a:r>
              <a:rPr lang="en-US" dirty="0"/>
              <a:t>Changes to followed documents</a:t>
            </a:r>
          </a:p>
          <a:p>
            <a:pPr lvl="1"/>
            <a:r>
              <a:rPr lang="en-US" dirty="0"/>
              <a:t>Things tagged with followed tags</a:t>
            </a:r>
          </a:p>
          <a:p>
            <a:pPr lvl="1"/>
            <a:r>
              <a:rPr lang="en-US" dirty="0"/>
              <a:t>Mentions</a:t>
            </a:r>
          </a:p>
          <a:p>
            <a:pPr lvl="1"/>
            <a:r>
              <a:rPr lang="en-US" dirty="0"/>
              <a:t>My Activities</a:t>
            </a:r>
          </a:p>
          <a:p>
            <a:pPr lvl="1"/>
            <a:r>
              <a:rPr lang="en-US" dirty="0"/>
              <a:t>My Likes</a:t>
            </a:r>
          </a:p>
          <a:p>
            <a:endParaRPr lang="en-US" dirty="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343400"/>
            <a:ext cx="4444570" cy="21151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1575443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5" name="Content Placeholder 4"/>
          <p:cNvSpPr>
            <a:spLocks noGrp="1"/>
          </p:cNvSpPr>
          <p:nvPr>
            <p:ph idx="1"/>
          </p:nvPr>
        </p:nvSpPr>
        <p:spPr/>
        <p:txBody>
          <a:bodyPr>
            <a:normAutofit/>
          </a:bodyPr>
          <a:lstStyle/>
          <a:p>
            <a:r>
              <a:rPr lang="en-US" dirty="0" smtClean="0"/>
              <a:t>Single personal library</a:t>
            </a:r>
            <a:endParaRPr lang="en-US" dirty="0"/>
          </a:p>
          <a:p>
            <a:pPr lvl="1"/>
            <a:r>
              <a:rPr lang="en-US" dirty="0"/>
              <a:t>All: provides an overall view of documents in the </a:t>
            </a:r>
            <a:r>
              <a:rPr lang="en-US" dirty="0" smtClean="0"/>
              <a:t>library</a:t>
            </a:r>
            <a:endParaRPr lang="en-US" dirty="0"/>
          </a:p>
          <a:p>
            <a:pPr lvl="1"/>
            <a:r>
              <a:rPr lang="en-US" dirty="0"/>
              <a:t>Personal: shows documents in the </a:t>
            </a:r>
            <a:r>
              <a:rPr lang="en-US" dirty="0" smtClean="0"/>
              <a:t>library that </a:t>
            </a:r>
            <a:r>
              <a:rPr lang="en-US" dirty="0"/>
              <a:t>have not be shared with anyone</a:t>
            </a:r>
          </a:p>
          <a:p>
            <a:pPr lvl="1"/>
            <a:r>
              <a:rPr lang="en-US" dirty="0"/>
              <a:t>Recent: provides a view of the library grouped by dates</a:t>
            </a:r>
          </a:p>
          <a:p>
            <a:pPr lvl="1"/>
            <a:r>
              <a:rPr lang="en-US" dirty="0"/>
              <a:t>Shared by me: provides the ability to show who can access to what in the </a:t>
            </a:r>
            <a:r>
              <a:rPr lang="en-US" dirty="0" smtClean="0"/>
              <a:t>library</a:t>
            </a:r>
            <a:endParaRPr lang="en-US" dirty="0"/>
          </a:p>
          <a:p>
            <a:pPr lvl="1"/>
            <a:r>
              <a:rPr lang="en-US" dirty="0"/>
              <a:t>Shared with me: provides the ability to show all documents that have been shared with you across people’s </a:t>
            </a:r>
            <a:r>
              <a:rPr lang="en-US" dirty="0" smtClean="0"/>
              <a:t>libraries</a:t>
            </a:r>
            <a:endParaRPr lang="en-US" dirty="0"/>
          </a:p>
          <a:p>
            <a:endParaRPr lang="en-US" dirty="0"/>
          </a:p>
        </p:txBody>
      </p:sp>
    </p:spTree>
    <p:extLst>
      <p:ext uri="{BB962C8B-B14F-4D97-AF65-F5344CB8AC3E}">
        <p14:creationId xmlns:p14="http://schemas.microsoft.com/office/powerpoint/2010/main" val="2546365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Folder Sync</a:t>
            </a:r>
          </a:p>
        </p:txBody>
      </p:sp>
      <p:sp>
        <p:nvSpPr>
          <p:cNvPr id="5" name="Content Placeholder 4"/>
          <p:cNvSpPr>
            <a:spLocks noGrp="1"/>
          </p:cNvSpPr>
          <p:nvPr>
            <p:ph idx="1"/>
          </p:nvPr>
        </p:nvSpPr>
        <p:spPr/>
        <p:txBody>
          <a:bodyPr>
            <a:normAutofit/>
          </a:bodyPr>
          <a:lstStyle/>
          <a:p>
            <a:r>
              <a:rPr lang="en-US" sz="2701" dirty="0"/>
              <a:t>Provides access to your </a:t>
            </a:r>
            <a:r>
              <a:rPr lang="en-US" sz="2701" dirty="0" smtClean="0"/>
              <a:t>OneDrive </a:t>
            </a:r>
            <a:r>
              <a:rPr lang="en-US" sz="2701" dirty="0"/>
              <a:t>documents in the Windows Explorer.</a:t>
            </a:r>
          </a:p>
          <a:p>
            <a:r>
              <a:rPr lang="en-US" sz="2701" dirty="0"/>
              <a:t>Makes your documents accessible online, offline or in-between and your changes are automatically synced</a:t>
            </a:r>
          </a:p>
          <a:p>
            <a:r>
              <a:rPr lang="en-US" sz="2701" dirty="0"/>
              <a:t>Overlays on files and folders so you can easily tell if your content is in sync.</a:t>
            </a:r>
          </a:p>
          <a:p>
            <a:r>
              <a:rPr lang="en-US" sz="2701" dirty="0"/>
              <a:t>Based on SharePoint Workspace which, has been redesigned to use </a:t>
            </a:r>
            <a:r>
              <a:rPr lang="en-US" sz="2701" dirty="0" smtClean="0"/>
              <a:t>OneDrive for Business library </a:t>
            </a:r>
            <a:endParaRPr lang="en-US" sz="2701" dirty="0"/>
          </a:p>
          <a:p>
            <a:endParaRPr lang="en-US" sz="2701" dirty="0"/>
          </a:p>
        </p:txBody>
      </p:sp>
    </p:spTree>
    <p:extLst>
      <p:ext uri="{BB962C8B-B14F-4D97-AF65-F5344CB8AC3E}">
        <p14:creationId xmlns:p14="http://schemas.microsoft.com/office/powerpoint/2010/main" val="1839504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Microfeed List</a:t>
            </a:r>
            <a:endParaRPr lang="en-US" dirty="0"/>
          </a:p>
        </p:txBody>
      </p:sp>
      <p:sp>
        <p:nvSpPr>
          <p:cNvPr id="3" name="Content Placeholder 2"/>
          <p:cNvSpPr>
            <a:spLocks noGrp="1"/>
          </p:cNvSpPr>
          <p:nvPr>
            <p:ph idx="1"/>
          </p:nvPr>
        </p:nvSpPr>
        <p:spPr/>
        <p:txBody>
          <a:bodyPr>
            <a:normAutofit/>
          </a:bodyPr>
          <a:lstStyle/>
          <a:p>
            <a:r>
              <a:rPr lang="en-US" sz="2400" dirty="0" err="1" smtClean="0"/>
              <a:t>Microfeed</a:t>
            </a:r>
            <a:r>
              <a:rPr lang="en-US" sz="2400" dirty="0" smtClean="0"/>
              <a:t> List: contains all activity around the user</a:t>
            </a:r>
          </a:p>
          <a:p>
            <a:pPr lvl="1"/>
            <a:r>
              <a:rPr lang="en-US" sz="2000" dirty="0" smtClean="0"/>
              <a:t>Store user generated activities (i.e. Microblogging posts) and system generated activities (e.g. Notification of a change in profile or following changes)</a:t>
            </a:r>
          </a:p>
          <a:p>
            <a:pPr lvl="1"/>
            <a:r>
              <a:rPr lang="en-US" sz="2000" dirty="0" smtClean="0"/>
              <a:t>Users and administrators control which system generated activities are showed in as activity feeds via privacy settings in policies</a:t>
            </a:r>
          </a:p>
          <a:p>
            <a:pPr lvl="1"/>
            <a:r>
              <a:rPr lang="en-US" sz="2000" dirty="0" smtClean="0"/>
              <a:t>Majority of user activities are available to all authenticated users</a:t>
            </a:r>
          </a:p>
          <a:p>
            <a:pPr lvl="2"/>
            <a:r>
              <a:rPr lang="en-US" sz="1800" dirty="0" smtClean="0"/>
              <a:t>Same for system activities</a:t>
            </a:r>
          </a:p>
          <a:p>
            <a:pPr lvl="1"/>
            <a:r>
              <a:rPr lang="en-US" sz="2000" dirty="0" smtClean="0"/>
              <a:t>Activities related to content sensitivity are security trimmed </a:t>
            </a:r>
          </a:p>
          <a:p>
            <a:pPr lvl="2"/>
            <a:r>
              <a:rPr lang="en-US" sz="1800" dirty="0" smtClean="0"/>
              <a:t>(e.g. following a document)</a:t>
            </a:r>
          </a:p>
          <a:p>
            <a:pPr lvl="1"/>
            <a:r>
              <a:rPr lang="en-US" sz="2000" dirty="0" smtClean="0"/>
              <a:t>Every time a new system activity or user activity happens a new entry is created in this list and in the Windows Server </a:t>
            </a:r>
            <a:r>
              <a:rPr lang="en-US" sz="2000" dirty="0" err="1" smtClean="0"/>
              <a:t>AppFabric</a:t>
            </a:r>
            <a:r>
              <a:rPr lang="en-US" sz="2000" dirty="0" smtClean="0"/>
              <a:t> Cache*</a:t>
            </a:r>
          </a:p>
          <a:p>
            <a:pPr lvl="2"/>
            <a:r>
              <a:rPr lang="en-US" sz="1800" dirty="0" smtClean="0"/>
              <a:t>*exceptions apply</a:t>
            </a:r>
          </a:p>
        </p:txBody>
      </p:sp>
    </p:spTree>
    <p:extLst>
      <p:ext uri="{BB962C8B-B14F-4D97-AF65-F5344CB8AC3E}">
        <p14:creationId xmlns:p14="http://schemas.microsoft.com/office/powerpoint/2010/main" val="1018806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Microblogging Feed Flow</a:t>
            </a:r>
            <a:endParaRPr lang="en-US" dirty="0"/>
          </a:p>
        </p:txBody>
      </p:sp>
      <p:sp>
        <p:nvSpPr>
          <p:cNvPr id="3" name="Content Placeholder 2"/>
          <p:cNvSpPr>
            <a:spLocks noGrp="1"/>
          </p:cNvSpPr>
          <p:nvPr>
            <p:ph type="body" sz="quarter" idx="4294967295"/>
          </p:nvPr>
        </p:nvSpPr>
        <p:spPr>
          <a:xfrm>
            <a:off x="0" y="1447800"/>
            <a:ext cx="4048125" cy="2462213"/>
          </a:xfrm>
        </p:spPr>
        <p:txBody>
          <a:bodyPr/>
          <a:lstStyle/>
          <a:p>
            <a:r>
              <a:rPr lang="it-IT" dirty="0" smtClean="0"/>
              <a:t>User Generated</a:t>
            </a:r>
          </a:p>
        </p:txBody>
      </p:sp>
      <p:sp>
        <p:nvSpPr>
          <p:cNvPr id="4" name="Text Placeholder 3"/>
          <p:cNvSpPr>
            <a:spLocks noGrp="1"/>
          </p:cNvSpPr>
          <p:nvPr>
            <p:ph type="body" sz="quarter" idx="4294967295"/>
          </p:nvPr>
        </p:nvSpPr>
        <p:spPr>
          <a:xfrm>
            <a:off x="5097463" y="1447800"/>
            <a:ext cx="4046537" cy="2462213"/>
          </a:xfrm>
        </p:spPr>
        <p:txBody>
          <a:bodyPr/>
          <a:lstStyle/>
          <a:p>
            <a:r>
              <a:rPr lang="it-IT" dirty="0" smtClean="0"/>
              <a:t>System Generated</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48" y="2341647"/>
            <a:ext cx="3458476" cy="614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own Arrow 4"/>
          <p:cNvSpPr/>
          <p:nvPr/>
        </p:nvSpPr>
        <p:spPr bwMode="auto">
          <a:xfrm>
            <a:off x="1632156" y="2891339"/>
            <a:ext cx="326030" cy="61501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11" name="Flowchart: Document 10"/>
          <p:cNvSpPr/>
          <p:nvPr/>
        </p:nvSpPr>
        <p:spPr bwMode="auto">
          <a:xfrm>
            <a:off x="603117" y="3589147"/>
            <a:ext cx="1038079" cy="615015"/>
          </a:xfrm>
          <a:prstGeom prst="flowChartDocument">
            <a:avLst/>
          </a:prstGeom>
          <a:solidFill>
            <a:schemeClr val="accent1"/>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r>
              <a:rPr lang="it-IT" sz="1200" b="1" dirty="0">
                <a:gradFill>
                  <a:gsLst>
                    <a:gs pos="0">
                      <a:srgbClr val="FFFFFF"/>
                    </a:gs>
                    <a:gs pos="100000">
                      <a:srgbClr val="FFFFFF"/>
                    </a:gs>
                  </a:gsLst>
                  <a:lin ang="5400000" scaled="0"/>
                </a:gradFill>
                <a:latin typeface="Segoe Condensed" pitchFamily="34" charset="0"/>
              </a:rPr>
              <a:t>Microfeed</a:t>
            </a:r>
            <a:endParaRPr lang="en-US" sz="1200" b="1" dirty="0">
              <a:gradFill>
                <a:gsLst>
                  <a:gs pos="0">
                    <a:srgbClr val="FFFFFF"/>
                  </a:gs>
                  <a:gs pos="100000">
                    <a:srgbClr val="FFFFFF"/>
                  </a:gs>
                </a:gsLst>
                <a:lin ang="5400000" scaled="0"/>
              </a:gradFill>
              <a:latin typeface="Segoe Condensed" pitchFamily="34" charset="0"/>
            </a:endParaRPr>
          </a:p>
        </p:txBody>
      </p:sp>
      <p:sp>
        <p:nvSpPr>
          <p:cNvPr id="12" name="Round Same Side Corner Rectangle 11"/>
          <p:cNvSpPr/>
          <p:nvPr/>
        </p:nvSpPr>
        <p:spPr bwMode="auto">
          <a:xfrm>
            <a:off x="965849" y="4547157"/>
            <a:ext cx="762856" cy="520398"/>
          </a:xfrm>
          <a:prstGeom prst="round2SameRect">
            <a:avLst/>
          </a:prstGeom>
          <a:solidFill>
            <a:schemeClr val="accent1"/>
          </a:solidFill>
          <a:ln>
            <a:headEnd type="none" w="med" len="med"/>
            <a:tailEnd type="none" w="med" len="med"/>
          </a:ln>
          <a:effectLst>
            <a:glow rad="228600">
              <a:schemeClr val="accent1">
                <a:satMod val="175000"/>
                <a:alpha val="40000"/>
              </a:schemeClr>
            </a:glow>
            <a:outerShdw blurRad="40000" dist="230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r>
              <a:rPr lang="it-IT" sz="1200" dirty="0">
                <a:gradFill>
                  <a:gsLst>
                    <a:gs pos="0">
                      <a:srgbClr val="FFFFFF"/>
                    </a:gs>
                    <a:gs pos="100000">
                      <a:srgbClr val="FFFFFF"/>
                    </a:gs>
                  </a:gsLst>
                  <a:lin ang="5400000" scaled="0"/>
                </a:gradFill>
                <a:latin typeface="Segoe Condensed" pitchFamily="34" charset="0"/>
              </a:rPr>
              <a:t>Public</a:t>
            </a:r>
            <a:endParaRPr lang="en-US" sz="1200" dirty="0">
              <a:gradFill>
                <a:gsLst>
                  <a:gs pos="0">
                    <a:srgbClr val="FFFFFF"/>
                  </a:gs>
                  <a:gs pos="100000">
                    <a:srgbClr val="FFFFFF"/>
                  </a:gs>
                </a:gsLst>
                <a:lin ang="5400000" scaled="0"/>
              </a:gradFill>
              <a:latin typeface="Segoe Condensed" pitchFamily="34" charset="0"/>
            </a:endParaRPr>
          </a:p>
        </p:txBody>
      </p:sp>
      <p:cxnSp>
        <p:nvCxnSpPr>
          <p:cNvPr id="13" name="Straight Connector 12"/>
          <p:cNvCxnSpPr/>
          <p:nvPr/>
        </p:nvCxnSpPr>
        <p:spPr>
          <a:xfrm>
            <a:off x="1034810" y="4194309"/>
            <a:ext cx="1" cy="17247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4810" y="4366786"/>
            <a:ext cx="388354" cy="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419221" y="4379602"/>
            <a:ext cx="0" cy="15178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1964466" y="3589148"/>
            <a:ext cx="757802" cy="262168"/>
          </a:xfrm>
          <a:prstGeom prst="rect">
            <a:avLst/>
          </a:prstGeom>
          <a:solidFill>
            <a:schemeClr val="accent1"/>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19" name="Rectangle 18"/>
          <p:cNvSpPr/>
          <p:nvPr/>
        </p:nvSpPr>
        <p:spPr bwMode="auto">
          <a:xfrm>
            <a:off x="1964466" y="3861170"/>
            <a:ext cx="757802" cy="262168"/>
          </a:xfrm>
          <a:prstGeom prst="rect">
            <a:avLst/>
          </a:prstGeom>
          <a:solidFill>
            <a:schemeClr val="accent1"/>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20" name="Rectangle 19"/>
          <p:cNvSpPr/>
          <p:nvPr/>
        </p:nvSpPr>
        <p:spPr bwMode="auto">
          <a:xfrm>
            <a:off x="1964466" y="4123338"/>
            <a:ext cx="757802" cy="262168"/>
          </a:xfrm>
          <a:prstGeom prst="rect">
            <a:avLst/>
          </a:prstGeom>
          <a:solidFill>
            <a:schemeClr val="accent1"/>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23" name="Down Arrow 22"/>
          <p:cNvSpPr/>
          <p:nvPr/>
        </p:nvSpPr>
        <p:spPr bwMode="auto">
          <a:xfrm>
            <a:off x="6513001" y="2887393"/>
            <a:ext cx="326030" cy="61501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24" name="Flowchart: Document 23"/>
          <p:cNvSpPr/>
          <p:nvPr/>
        </p:nvSpPr>
        <p:spPr bwMode="auto">
          <a:xfrm>
            <a:off x="6855960" y="3585201"/>
            <a:ext cx="1068840" cy="615015"/>
          </a:xfrm>
          <a:prstGeom prst="flowChartDocument">
            <a:avLst/>
          </a:prstGeom>
          <a:solidFill>
            <a:schemeClr val="accent1"/>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r>
              <a:rPr lang="it-IT" sz="1200" b="1" dirty="0">
                <a:gradFill>
                  <a:gsLst>
                    <a:gs pos="0">
                      <a:srgbClr val="FFFFFF"/>
                    </a:gs>
                    <a:gs pos="100000">
                      <a:srgbClr val="FFFFFF"/>
                    </a:gs>
                  </a:gsLst>
                  <a:lin ang="5400000" scaled="0"/>
                </a:gradFill>
                <a:latin typeface="Segoe Condensed" pitchFamily="34" charset="0"/>
              </a:rPr>
              <a:t>Microfeed</a:t>
            </a:r>
            <a:endParaRPr lang="en-US" sz="1200" b="1" dirty="0">
              <a:gradFill>
                <a:gsLst>
                  <a:gs pos="0">
                    <a:srgbClr val="FFFFFF"/>
                  </a:gs>
                  <a:gs pos="100000">
                    <a:srgbClr val="FFFFFF"/>
                  </a:gs>
                </a:gsLst>
                <a:lin ang="5400000" scaled="0"/>
              </a:gradFill>
              <a:latin typeface="Segoe Condensed" pitchFamily="34" charset="0"/>
            </a:endParaRPr>
          </a:p>
        </p:txBody>
      </p:sp>
      <p:cxnSp>
        <p:nvCxnSpPr>
          <p:cNvPr id="27" name="Straight Connector 26"/>
          <p:cNvCxnSpPr>
            <a:stCxn id="33" idx="3"/>
            <a:endCxn id="24" idx="2"/>
          </p:cNvCxnSpPr>
          <p:nvPr/>
        </p:nvCxnSpPr>
        <p:spPr>
          <a:xfrm flipH="1" flipV="1">
            <a:off x="7390380" y="4159557"/>
            <a:ext cx="52793" cy="47413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5698035" y="3585202"/>
            <a:ext cx="757802" cy="262168"/>
          </a:xfrm>
          <a:prstGeom prst="rect">
            <a:avLst/>
          </a:prstGeom>
          <a:solidFill>
            <a:schemeClr val="accent1"/>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30" name="Rectangle 29"/>
          <p:cNvSpPr/>
          <p:nvPr/>
        </p:nvSpPr>
        <p:spPr bwMode="auto">
          <a:xfrm>
            <a:off x="5698035" y="3857224"/>
            <a:ext cx="757802" cy="262168"/>
          </a:xfrm>
          <a:prstGeom prst="rect">
            <a:avLst/>
          </a:prstGeom>
          <a:solidFill>
            <a:schemeClr val="accent1"/>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31" name="Rectangle 30"/>
          <p:cNvSpPr/>
          <p:nvPr/>
        </p:nvSpPr>
        <p:spPr bwMode="auto">
          <a:xfrm>
            <a:off x="5698035" y="4119392"/>
            <a:ext cx="757802" cy="262168"/>
          </a:xfrm>
          <a:prstGeom prst="rect">
            <a:avLst/>
          </a:prstGeom>
          <a:solidFill>
            <a:schemeClr val="accent1"/>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33" name="Round Same Side Corner Rectangle 32"/>
          <p:cNvSpPr/>
          <p:nvPr/>
        </p:nvSpPr>
        <p:spPr bwMode="auto">
          <a:xfrm>
            <a:off x="7010400" y="4633689"/>
            <a:ext cx="865545" cy="520398"/>
          </a:xfrm>
          <a:prstGeom prst="round2SameRect">
            <a:avLst/>
          </a:prstGeom>
          <a:solidFill>
            <a:schemeClr val="accent1"/>
          </a:solidFill>
          <a:ln>
            <a:headEnd type="none" w="med" len="med"/>
            <a:tailEnd type="none" w="med" len="med"/>
          </a:ln>
          <a:effectLst>
            <a:glow rad="228600">
              <a:schemeClr val="accent1">
                <a:satMod val="175000"/>
                <a:alpha val="40000"/>
              </a:schemeClr>
            </a:glow>
            <a:outerShdw blurRad="40000" dist="230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r>
              <a:rPr lang="it-IT" sz="1200" dirty="0">
                <a:gradFill>
                  <a:gsLst>
                    <a:gs pos="0">
                      <a:srgbClr val="FFFFFF"/>
                    </a:gs>
                    <a:gs pos="100000">
                      <a:srgbClr val="FFFFFF"/>
                    </a:gs>
                  </a:gsLst>
                  <a:lin ang="5400000" scaled="0"/>
                </a:gradFill>
                <a:latin typeface="Segoe Condensed" pitchFamily="34" charset="0"/>
              </a:rPr>
              <a:t>Private</a:t>
            </a:r>
            <a:endParaRPr lang="en-US" sz="1200" dirty="0">
              <a:gradFill>
                <a:gsLst>
                  <a:gs pos="0">
                    <a:srgbClr val="FFFFFF"/>
                  </a:gs>
                  <a:gs pos="100000">
                    <a:srgbClr val="FFFFFF"/>
                  </a:gs>
                </a:gsLst>
                <a:lin ang="5400000" scaled="0"/>
              </a:gradFill>
              <a:latin typeface="Segoe Condensed" pitchFamily="34" charset="0"/>
            </a:endParaRPr>
          </a:p>
        </p:txBody>
      </p:sp>
      <p:sp>
        <p:nvSpPr>
          <p:cNvPr id="40" name="Down Arrow 39"/>
          <p:cNvSpPr/>
          <p:nvPr/>
        </p:nvSpPr>
        <p:spPr bwMode="auto">
          <a:xfrm rot="16200000">
            <a:off x="4608439" y="3312035"/>
            <a:ext cx="326030" cy="116923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41" name="Down Arrow 40"/>
          <p:cNvSpPr/>
          <p:nvPr/>
        </p:nvSpPr>
        <p:spPr bwMode="auto">
          <a:xfrm rot="5400000">
            <a:off x="3439202" y="3312036"/>
            <a:ext cx="326030" cy="116923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42" name="Down Arrow 41"/>
          <p:cNvSpPr/>
          <p:nvPr/>
        </p:nvSpPr>
        <p:spPr bwMode="auto">
          <a:xfrm>
            <a:off x="4009237" y="3946914"/>
            <a:ext cx="326030" cy="61501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598" y="4622317"/>
            <a:ext cx="2593857" cy="64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599" y="5389298"/>
            <a:ext cx="2793934" cy="235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477414"/>
            <a:ext cx="4766122" cy="34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849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0" presetClass="entr" presetSubtype="0" fill="hold" nodeType="withEffect">
                                  <p:stCondLst>
                                    <p:cond delay="0"/>
                                  </p:stCondLst>
                                  <p:childTnLst>
                                    <p:set>
                                      <p:cBhvr>
                                        <p:cTn id="49" dur="1" fill="hold">
                                          <p:stCondLst>
                                            <p:cond delay="0"/>
                                          </p:stCondLst>
                                        </p:cTn>
                                        <p:tgtEl>
                                          <p:spTgt spid="1029"/>
                                        </p:tgtEl>
                                        <p:attrNameLst>
                                          <p:attrName>style.visibility</p:attrName>
                                        </p:attrNameLst>
                                      </p:cBhvr>
                                      <p:to>
                                        <p:strVal val="visible"/>
                                      </p:to>
                                    </p:set>
                                    <p:animEffect transition="in" filter="fade">
                                      <p:cBhvr>
                                        <p:cTn id="50" dur="500"/>
                                        <p:tgtEl>
                                          <p:spTgt spid="10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Effect transition="in" filter="fade">
                                      <p:cBhvr>
                                        <p:cTn id="55" dur="500"/>
                                        <p:tgtEl>
                                          <p:spTgt spid="4">
                                            <p:txEl>
                                              <p:pRg st="0" end="0"/>
                                            </p:txEl>
                                          </p:spTgt>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3076"/>
                                        </p:tgtEl>
                                        <p:attrNameLst>
                                          <p:attrName>style.visibility</p:attrName>
                                        </p:attrNameLst>
                                      </p:cBhvr>
                                      <p:to>
                                        <p:strVal val="visible"/>
                                      </p:to>
                                    </p:se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par>
                          <p:cTn id="82" fill="hold">
                            <p:stCondLst>
                              <p:cond delay="1500"/>
                            </p:stCondLst>
                            <p:childTnLst>
                              <p:par>
                                <p:cTn id="83" presetID="10" presetClass="entr" presetSubtype="0"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childTnLst>
                          </p:cTn>
                        </p:par>
                        <p:par>
                          <p:cTn id="86" fill="hold">
                            <p:stCondLst>
                              <p:cond delay="2000"/>
                            </p:stCondLst>
                            <p:childTnLst>
                              <p:par>
                                <p:cTn id="87" presetID="1" presetClass="entr" presetSubtype="0" fill="hold" nodeType="afterEffect">
                                  <p:stCondLst>
                                    <p:cond delay="0"/>
                                  </p:stCondLst>
                                  <p:childTnLst>
                                    <p:set>
                                      <p:cBhvr>
                                        <p:cTn id="88"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animBg="1"/>
      <p:bldP spid="11" grpId="0" animBg="1"/>
      <p:bldP spid="12" grpId="0" animBg="1"/>
      <p:bldP spid="17" grpId="0" animBg="1"/>
      <p:bldP spid="19" grpId="0" animBg="1"/>
      <p:bldP spid="20" grpId="0" animBg="1"/>
      <p:bldP spid="23" grpId="0" animBg="1"/>
      <p:bldP spid="24" grpId="0" animBg="1"/>
      <p:bldP spid="29" grpId="0" animBg="1"/>
      <p:bldP spid="30" grpId="0" animBg="1"/>
      <p:bldP spid="31" grpId="0" animBg="1"/>
      <p:bldP spid="33" grpId="0" animBg="1"/>
      <p:bldP spid="40" grpId="0" animBg="1"/>
      <p:bldP spid="41" grpId="0" animBg="1"/>
      <p:bldP spid="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Following - Sites</a:t>
            </a:r>
            <a:endParaRPr lang="en-US" dirty="0"/>
          </a:p>
        </p:txBody>
      </p:sp>
      <p:sp>
        <p:nvSpPr>
          <p:cNvPr id="3" name="Content Placeholder 2"/>
          <p:cNvSpPr>
            <a:spLocks noGrp="1"/>
          </p:cNvSpPr>
          <p:nvPr>
            <p:ph idx="1"/>
          </p:nvPr>
        </p:nvSpPr>
        <p:spPr/>
        <p:txBody>
          <a:bodyPr/>
          <a:lstStyle/>
          <a:p>
            <a:r>
              <a:rPr lang="en-US" dirty="0" smtClean="0"/>
              <a:t>In 2013 user can follow...</a:t>
            </a:r>
          </a:p>
          <a:p>
            <a:pPr lvl="1"/>
            <a:r>
              <a:rPr lang="en-US" dirty="0" smtClean="0"/>
              <a:t>People</a:t>
            </a:r>
          </a:p>
          <a:p>
            <a:pPr lvl="1"/>
            <a:r>
              <a:rPr lang="en-US" dirty="0" smtClean="0"/>
              <a:t>Sites</a:t>
            </a:r>
          </a:p>
          <a:p>
            <a:pPr lvl="1"/>
            <a:r>
              <a:rPr lang="en-US" dirty="0" smtClean="0"/>
              <a:t>Documents</a:t>
            </a:r>
          </a:p>
          <a:p>
            <a:pPr lvl="1"/>
            <a:r>
              <a:rPr lang="en-US" dirty="0" smtClean="0"/>
              <a:t>Tags </a:t>
            </a:r>
          </a:p>
          <a:p>
            <a:r>
              <a:rPr lang="en-US" dirty="0" smtClean="0"/>
              <a:t>Following has a common UI experience</a:t>
            </a:r>
          </a:p>
          <a:p>
            <a:endParaRPr lang="en-US" dirty="0"/>
          </a:p>
        </p:txBody>
      </p:sp>
      <p:grpSp>
        <p:nvGrpSpPr>
          <p:cNvPr id="6" name="Group 5"/>
          <p:cNvGrpSpPr/>
          <p:nvPr/>
        </p:nvGrpSpPr>
        <p:grpSpPr>
          <a:xfrm>
            <a:off x="533400" y="4495800"/>
            <a:ext cx="7998258" cy="1219200"/>
            <a:chOff x="533400" y="4495800"/>
            <a:chExt cx="6163953" cy="939591"/>
          </a:xfrm>
        </p:grpSpPr>
        <p:pic>
          <p:nvPicPr>
            <p:cNvPr id="8" name="Picture 7"/>
            <p:cNvPicPr>
              <a:picLocks noChangeAspect="1"/>
            </p:cNvPicPr>
            <p:nvPr/>
          </p:nvPicPr>
          <p:blipFill>
            <a:blip r:embed="rId2"/>
            <a:stretch>
              <a:fillRect/>
            </a:stretch>
          </p:blipFill>
          <p:spPr>
            <a:xfrm>
              <a:off x="3597442" y="4495800"/>
              <a:ext cx="3099911" cy="939591"/>
            </a:xfrm>
            <a:prstGeom prst="rect">
              <a:avLst/>
            </a:prstGeom>
          </p:spPr>
        </p:pic>
        <p:pic>
          <p:nvPicPr>
            <p:cNvPr id="9" name="Picture 8"/>
            <p:cNvPicPr>
              <a:picLocks noChangeAspect="1"/>
            </p:cNvPicPr>
            <p:nvPr/>
          </p:nvPicPr>
          <p:blipFill>
            <a:blip r:embed="rId3"/>
            <a:stretch>
              <a:fillRect/>
            </a:stretch>
          </p:blipFill>
          <p:spPr>
            <a:xfrm>
              <a:off x="533400" y="4495800"/>
              <a:ext cx="2900756" cy="828787"/>
            </a:xfrm>
            <a:prstGeom prst="rect">
              <a:avLst/>
            </a:prstGeom>
          </p:spPr>
        </p:pic>
      </p:grpSp>
    </p:spTree>
    <p:extLst>
      <p:ext uri="{BB962C8B-B14F-4D97-AF65-F5344CB8AC3E}">
        <p14:creationId xmlns:p14="http://schemas.microsoft.com/office/powerpoint/2010/main" val="4274452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Tasks</a:t>
            </a:r>
          </a:p>
        </p:txBody>
      </p:sp>
      <p:sp>
        <p:nvSpPr>
          <p:cNvPr id="5" name="Content Placeholder 4"/>
          <p:cNvSpPr>
            <a:spLocks noGrp="1"/>
          </p:cNvSpPr>
          <p:nvPr>
            <p:ph idx="1"/>
          </p:nvPr>
        </p:nvSpPr>
        <p:spPr/>
        <p:txBody>
          <a:bodyPr>
            <a:normAutofit/>
          </a:bodyPr>
          <a:lstStyle/>
          <a:p>
            <a:r>
              <a:rPr lang="en-US" dirty="0" smtClean="0"/>
              <a:t>Single view of tasks across SharePoint, Project, and Exchange</a:t>
            </a:r>
          </a:p>
          <a:p>
            <a:pPr lvl="1"/>
            <a:r>
              <a:rPr lang="en-US" dirty="0" smtClean="0"/>
              <a:t>Enterprise Search gathers SharePoint tasks</a:t>
            </a:r>
          </a:p>
          <a:p>
            <a:pPr lvl="1"/>
            <a:r>
              <a:rPr lang="en-US" dirty="0" smtClean="0"/>
              <a:t>Connects to Project and Exchange for other tasks</a:t>
            </a:r>
          </a:p>
          <a:p>
            <a:r>
              <a:rPr lang="en-US" dirty="0" smtClean="0"/>
              <a:t>New “Work Management” Service Application performs aggregation</a:t>
            </a:r>
          </a:p>
          <a:p>
            <a:r>
              <a:rPr lang="en-US" dirty="0" smtClean="0"/>
              <a:t>Hidden List caches data</a:t>
            </a:r>
          </a:p>
          <a:p>
            <a:pPr lvl="1"/>
            <a:r>
              <a:rPr lang="en-US" dirty="0" smtClean="0"/>
              <a:t>New items can also be added</a:t>
            </a:r>
          </a:p>
          <a:p>
            <a:pPr lvl="1"/>
            <a:r>
              <a:rPr lang="en-US" dirty="0" smtClean="0"/>
              <a:t>Updates are reflected back to original task</a:t>
            </a:r>
          </a:p>
          <a:p>
            <a:endParaRPr lang="en-US" dirty="0" smtClean="0"/>
          </a:p>
          <a:p>
            <a:endParaRPr lang="en-US" dirty="0"/>
          </a:p>
        </p:txBody>
      </p:sp>
    </p:spTree>
    <p:extLst>
      <p:ext uri="{BB962C8B-B14F-4D97-AF65-F5344CB8AC3E}">
        <p14:creationId xmlns:p14="http://schemas.microsoft.com/office/powerpoint/2010/main" val="120156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My Tasks</a:t>
            </a:r>
            <a:endParaRPr lang="en-US" dirty="0"/>
          </a:p>
        </p:txBody>
      </p:sp>
      <p:sp>
        <p:nvSpPr>
          <p:cNvPr id="3" name="Content Placeholder 2"/>
          <p:cNvSpPr>
            <a:spLocks noGrp="1"/>
          </p:cNvSpPr>
          <p:nvPr>
            <p:ph idx="1"/>
          </p:nvPr>
        </p:nvSpPr>
        <p:spPr/>
        <p:txBody>
          <a:bodyPr>
            <a:noAutofit/>
          </a:bodyPr>
          <a:lstStyle/>
          <a:p>
            <a:r>
              <a:rPr lang="en-US" sz="2400" dirty="0" smtClean="0"/>
              <a:t>Single aggregated view of all tasks for a user</a:t>
            </a:r>
          </a:p>
          <a:p>
            <a:pPr lvl="1"/>
            <a:r>
              <a:rPr lang="en-US" sz="2000" dirty="0" smtClean="0"/>
              <a:t>Spans SharePoint sites, Exchange and Project server</a:t>
            </a:r>
          </a:p>
          <a:p>
            <a:r>
              <a:rPr lang="en-US" sz="2400" dirty="0" smtClean="0"/>
              <a:t>Aggregation implemented by Work Management Service</a:t>
            </a:r>
          </a:p>
          <a:p>
            <a:pPr lvl="1"/>
            <a:r>
              <a:rPr lang="en-US" sz="2000" dirty="0" smtClean="0"/>
              <a:t>WMS uses hidden list in user personal site </a:t>
            </a:r>
          </a:p>
          <a:p>
            <a:pPr lvl="1"/>
            <a:r>
              <a:rPr lang="en-US" sz="2000" dirty="0" smtClean="0"/>
              <a:t>Users can also create new personal tasks stored in that list</a:t>
            </a:r>
          </a:p>
          <a:p>
            <a:r>
              <a:rPr lang="en-US" sz="2400" dirty="0" smtClean="0"/>
              <a:t>WMS provides ability to write sync task updates</a:t>
            </a:r>
          </a:p>
          <a:p>
            <a:pPr lvl="1"/>
            <a:r>
              <a:rPr lang="en-US" sz="2000" dirty="0" smtClean="0"/>
              <a:t>WMS not federated and must be run in the My Site content farm</a:t>
            </a:r>
          </a:p>
          <a:p>
            <a:pPr lvl="1"/>
            <a:r>
              <a:rPr lang="en-US" sz="2000" dirty="0" smtClean="0"/>
              <a:t>Integrated with newsfeed with ability to follow up conversations trough the My Tasks list.</a:t>
            </a:r>
            <a:endParaRPr lang="en-US" sz="2000" dirty="0"/>
          </a:p>
        </p:txBody>
      </p:sp>
      <p:pic>
        <p:nvPicPr>
          <p:cNvPr id="4" name="Picture 3"/>
          <p:cNvPicPr>
            <a:picLocks noChangeAspect="1"/>
          </p:cNvPicPr>
          <p:nvPr/>
        </p:nvPicPr>
        <p:blipFill>
          <a:blip r:embed="rId2"/>
          <a:stretch>
            <a:fillRect/>
          </a:stretch>
        </p:blipFill>
        <p:spPr>
          <a:xfrm>
            <a:off x="4629470" y="4876801"/>
            <a:ext cx="4357264" cy="1838084"/>
          </a:xfrm>
          <a:prstGeom prst="rect">
            <a:avLst/>
          </a:prstGeom>
        </p:spPr>
      </p:pic>
      <p:pic>
        <p:nvPicPr>
          <p:cNvPr id="5" name="Picture 4"/>
          <p:cNvPicPr>
            <a:picLocks noChangeAspect="1"/>
          </p:cNvPicPr>
          <p:nvPr/>
        </p:nvPicPr>
        <p:blipFill>
          <a:blip r:embed="rId3"/>
          <a:stretch>
            <a:fillRect/>
          </a:stretch>
        </p:blipFill>
        <p:spPr>
          <a:xfrm>
            <a:off x="940662" y="5033842"/>
            <a:ext cx="3393953" cy="1681043"/>
          </a:xfrm>
          <a:prstGeom prst="rect">
            <a:avLst/>
          </a:prstGeom>
        </p:spPr>
      </p:pic>
    </p:spTree>
    <p:extLst>
      <p:ext uri="{BB962C8B-B14F-4D97-AF65-F5344CB8AC3E}">
        <p14:creationId xmlns:p14="http://schemas.microsoft.com/office/powerpoint/2010/main" val="223896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181601" y="3337464"/>
            <a:ext cx="1323396" cy="73749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0" tIns="0" rIns="0" bIns="0" numCol="1" rtlCol="0" anchor="ctr" anchorCtr="1" compatLnSpc="1">
            <a:prstTxWarp prst="textNoShape">
              <a:avLst/>
            </a:prstTxWarp>
          </a:bodyPr>
          <a:lstStyle/>
          <a:p>
            <a:pPr algn="ctr" defTabSz="685757" fontAlgn="base">
              <a:spcBef>
                <a:spcPct val="0"/>
              </a:spcBef>
              <a:spcAft>
                <a:spcPct val="0"/>
              </a:spcAft>
            </a:pPr>
            <a:r>
              <a:rPr lang="fi-FI" sz="1650" dirty="0">
                <a:solidFill>
                  <a:schemeClr val="bg1"/>
                </a:solidFill>
                <a:latin typeface="Segoe Condensed" pitchFamily="34" charset="0"/>
              </a:rPr>
              <a:t>Code </a:t>
            </a:r>
            <a:br>
              <a:rPr lang="fi-FI" sz="1650" dirty="0">
                <a:solidFill>
                  <a:schemeClr val="bg1"/>
                </a:solidFill>
                <a:latin typeface="Segoe Condensed" pitchFamily="34" charset="0"/>
              </a:rPr>
            </a:br>
            <a:r>
              <a:rPr lang="fi-FI" sz="1650" dirty="0">
                <a:solidFill>
                  <a:schemeClr val="bg1"/>
                </a:solidFill>
                <a:latin typeface="Segoe Condensed" pitchFamily="34" charset="0"/>
              </a:rPr>
              <a:t>Behind</a:t>
            </a:r>
            <a:endParaRPr lang="en-US" sz="1650" dirty="0">
              <a:solidFill>
                <a:schemeClr val="bg1"/>
              </a:solidFill>
              <a:latin typeface="Segoe Condensed" pitchFamily="34" charset="0"/>
            </a:endParaRPr>
          </a:p>
        </p:txBody>
      </p:sp>
      <p:sp>
        <p:nvSpPr>
          <p:cNvPr id="2" name="Title 1"/>
          <p:cNvSpPr>
            <a:spLocks noGrp="1"/>
          </p:cNvSpPr>
          <p:nvPr>
            <p:ph type="title"/>
          </p:nvPr>
        </p:nvSpPr>
        <p:spPr/>
        <p:txBody>
          <a:bodyPr/>
          <a:lstStyle/>
          <a:p>
            <a:r>
              <a:rPr lang="en-US" dirty="0"/>
              <a:t>Tasks Architecture</a:t>
            </a:r>
          </a:p>
        </p:txBody>
      </p:sp>
      <p:sp>
        <p:nvSpPr>
          <p:cNvPr id="90" name="Content Placeholder 2"/>
          <p:cNvSpPr>
            <a:spLocks noGrp="1"/>
          </p:cNvSpPr>
          <p:nvPr>
            <p:ph idx="4294967295"/>
          </p:nvPr>
        </p:nvSpPr>
        <p:spPr>
          <a:xfrm>
            <a:off x="454219" y="5799011"/>
            <a:ext cx="5519738" cy="498475"/>
          </a:xfrm>
          <a:solidFill>
            <a:schemeClr val="bg1">
              <a:alpha val="80000"/>
            </a:schemeClr>
          </a:solidFill>
        </p:spPr>
        <p:txBody>
          <a:bodyPr>
            <a:normAutofit fontScale="85000" lnSpcReduction="20000"/>
          </a:bodyPr>
          <a:lstStyle/>
          <a:p>
            <a:pPr marL="0" indent="0">
              <a:buNone/>
            </a:pPr>
            <a:r>
              <a:rPr lang="en-US" sz="1800" dirty="0"/>
              <a:t>Important: the WM SSA only contact Search, My site and Project SSAs that are in the same proxy group</a:t>
            </a:r>
          </a:p>
        </p:txBody>
      </p:sp>
      <p:sp>
        <p:nvSpPr>
          <p:cNvPr id="4" name="AutoShape 8" descr="https://mediabank.partners.extranet.microsoft.com/Assets/Active/A-F/Exchange/Exchange_Brand_Signature/Logos+Logotypes/Horizontal/_w/Exchange_h_c_eps.jpg"/>
          <p:cNvSpPr>
            <a:spLocks noChangeAspect="1" noChangeArrowheads="1"/>
          </p:cNvSpPr>
          <p:nvPr/>
        </p:nvSpPr>
        <p:spPr bwMode="auto">
          <a:xfrm>
            <a:off x="0" y="856580"/>
            <a:ext cx="228660" cy="2286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98" tIns="34299" rIns="68598" bIns="34299" numCol="1" anchor="t" anchorCtr="0" compatLnSpc="1">
            <a:prstTxWarp prst="textNoShape">
              <a:avLst/>
            </a:prstTxWarp>
          </a:bodyPr>
          <a:lstStyle/>
          <a:p>
            <a:endParaRPr lang="en-US" sz="1350"/>
          </a:p>
        </p:txBody>
      </p:sp>
      <p:sp>
        <p:nvSpPr>
          <p:cNvPr id="5" name="AutoShape 9" descr="https://mediabank.partners.extranet.microsoft.com/Assets/Active/A-F/Exchange/Exchange_Brand_Signature/Logos+Logotypes/Horizontal/_w/Exchange_h_c_eps.jpg"/>
          <p:cNvSpPr>
            <a:spLocks noChangeAspect="1" noChangeArrowheads="1"/>
          </p:cNvSpPr>
          <p:nvPr/>
        </p:nvSpPr>
        <p:spPr bwMode="auto">
          <a:xfrm>
            <a:off x="114330" y="970910"/>
            <a:ext cx="228660" cy="2286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98" tIns="34299" rIns="68598" bIns="34299" numCol="1" anchor="t" anchorCtr="0" compatLnSpc="1">
            <a:prstTxWarp prst="textNoShape">
              <a:avLst/>
            </a:prstTxWarp>
          </a:bodyPr>
          <a:lstStyle/>
          <a:p>
            <a:endParaRPr lang="en-US" sz="1350"/>
          </a:p>
        </p:txBody>
      </p:sp>
      <p:sp>
        <p:nvSpPr>
          <p:cNvPr id="6" name="AutoShape 10" descr="https://mediabank.partners.extranet.microsoft.com/Assets/Active/A-F/Exchange/Exchange_Brand_Signature/Logos+Logotypes/Horizontal/_w/Exchange_h_c_eps.jpg"/>
          <p:cNvSpPr>
            <a:spLocks noChangeAspect="1" noChangeArrowheads="1"/>
          </p:cNvSpPr>
          <p:nvPr/>
        </p:nvSpPr>
        <p:spPr bwMode="auto">
          <a:xfrm>
            <a:off x="228660" y="1085239"/>
            <a:ext cx="228660" cy="2286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98" tIns="34299" rIns="68598" bIns="34299" numCol="1" anchor="t" anchorCtr="0" compatLnSpc="1">
            <a:prstTxWarp prst="textNoShape">
              <a:avLst/>
            </a:prstTxWarp>
          </a:bodyPr>
          <a:lstStyle/>
          <a:p>
            <a:endParaRPr lang="en-US" sz="1350"/>
          </a:p>
        </p:txBody>
      </p:sp>
      <p:sp>
        <p:nvSpPr>
          <p:cNvPr id="7" name="AutoShape 14" descr="https://mediabank.partners.extranet.microsoft.com/Assets/Active/M-Q/Microsoft_Office/Office_2010_Products/Office_2010_Applications/_Application_Icons/2010_Product_icon_ai/CMYK/_w/Outlook_256x_CMYK_ai.jpeg"/>
          <p:cNvSpPr>
            <a:spLocks noChangeAspect="1" noChangeArrowheads="1"/>
          </p:cNvSpPr>
          <p:nvPr/>
        </p:nvSpPr>
        <p:spPr bwMode="auto">
          <a:xfrm>
            <a:off x="342989" y="1199569"/>
            <a:ext cx="228660" cy="2286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98" tIns="34299" rIns="68598" bIns="34299" numCol="1" anchor="t" anchorCtr="0" compatLnSpc="1">
            <a:prstTxWarp prst="textNoShape">
              <a:avLst/>
            </a:prstTxWarp>
          </a:bodyPr>
          <a:lstStyle/>
          <a:p>
            <a:endParaRPr lang="en-US" sz="1350"/>
          </a:p>
        </p:txBody>
      </p:sp>
      <p:grpSp>
        <p:nvGrpSpPr>
          <p:cNvPr id="10" name="Group 9"/>
          <p:cNvGrpSpPr/>
          <p:nvPr/>
        </p:nvGrpSpPr>
        <p:grpSpPr>
          <a:xfrm>
            <a:off x="6869224" y="2492651"/>
            <a:ext cx="1732885" cy="664470"/>
            <a:chOff x="8794028" y="1678464"/>
            <a:chExt cx="2309911" cy="885729"/>
          </a:xfrm>
        </p:grpSpPr>
        <p:pic>
          <p:nvPicPr>
            <p:cNvPr id="3078" name="Picture 6" descr="C:\Users\vesaj\Pictures\DVD_ART36\Artwork_Imagery\Icons - Illustrations\_ XML ICONS\Database 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4028" y="1678464"/>
              <a:ext cx="735135" cy="8857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557739" y="1934284"/>
              <a:ext cx="1546200" cy="323141"/>
            </a:xfrm>
            <a:prstGeom prst="rect">
              <a:avLst/>
            </a:prstGeom>
            <a:noFill/>
          </p:spPr>
          <p:txBody>
            <a:bodyPr wrap="none" lIns="0" tIns="0" rIns="0" bIns="0" rtlCol="0">
              <a:noAutofit/>
            </a:bodyPr>
            <a:lstStyle/>
            <a:p>
              <a:r>
                <a:rPr lang="en-US" sz="1500" dirty="0">
                  <a:gradFill>
                    <a:gsLst>
                      <a:gs pos="0">
                        <a:schemeClr val="tx1"/>
                      </a:gs>
                      <a:gs pos="86000">
                        <a:schemeClr val="tx1"/>
                      </a:gs>
                    </a:gsLst>
                    <a:lin ang="5400000" scaled="0"/>
                  </a:gradFill>
                  <a:latin typeface="Segoe UI Light" pitchFamily="34" charset="0"/>
                </a:rPr>
                <a:t>Project DB A</a:t>
              </a:r>
            </a:p>
          </p:txBody>
        </p:sp>
      </p:grpSp>
      <p:pic>
        <p:nvPicPr>
          <p:cNvPr id="3087" name="Picture 15" descr="C:\Users\vesaj\Pictures\DVD_ART36\Artwork_Imagery\Shapes\Arrows\Black 100 percent opaque\double headed arrow 3b fad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178257">
            <a:off x="5265461" y="3460499"/>
            <a:ext cx="1140661" cy="20694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2506197" y="1920587"/>
            <a:ext cx="674204" cy="434239"/>
          </a:xfrm>
          <a:prstGeom prst="rect">
            <a:avLst/>
          </a:prstGeom>
          <a:noFill/>
        </p:spPr>
        <p:txBody>
          <a:bodyPr wrap="none" lIns="0" tIns="0" rIns="0" bIns="0" rtlCol="0">
            <a:noAutofit/>
          </a:bodyPr>
          <a:lstStyle>
            <a:defPPr>
              <a:defRPr lang="en-US"/>
            </a:defPPr>
            <a:lvl1pPr algn="ctr">
              <a:defRPr sz="3200" b="1">
                <a:gradFill>
                  <a:gsLst>
                    <a:gs pos="0">
                      <a:schemeClr val="tx1"/>
                    </a:gs>
                    <a:gs pos="86000">
                      <a:schemeClr val="tx1"/>
                    </a:gs>
                  </a:gsLst>
                  <a:lin ang="5400000" scaled="0"/>
                </a:gradFill>
                <a:latin typeface="Segoe UI Light" pitchFamily="34" charset="0"/>
              </a:defRPr>
            </a:lvl1pPr>
          </a:lstStyle>
          <a:p>
            <a:r>
              <a:rPr lang="en-US" sz="2401" dirty="0"/>
              <a:t>WFE</a:t>
            </a:r>
          </a:p>
        </p:txBody>
      </p:sp>
      <p:sp>
        <p:nvSpPr>
          <p:cNvPr id="40" name="TextBox 39"/>
          <p:cNvSpPr txBox="1"/>
          <p:nvPr/>
        </p:nvSpPr>
        <p:spPr>
          <a:xfrm>
            <a:off x="4813913" y="1918277"/>
            <a:ext cx="674204" cy="434239"/>
          </a:xfrm>
          <a:prstGeom prst="rect">
            <a:avLst/>
          </a:prstGeom>
          <a:noFill/>
        </p:spPr>
        <p:txBody>
          <a:bodyPr wrap="none" lIns="0" tIns="0" rIns="0" bIns="0" rtlCol="0">
            <a:noAutofit/>
          </a:bodyPr>
          <a:lstStyle>
            <a:defPPr>
              <a:defRPr lang="en-US"/>
            </a:defPPr>
            <a:lvl1pPr algn="ctr">
              <a:defRPr sz="3200" b="1">
                <a:gradFill>
                  <a:gsLst>
                    <a:gs pos="0">
                      <a:schemeClr val="tx1"/>
                    </a:gs>
                    <a:gs pos="86000">
                      <a:schemeClr val="tx1"/>
                    </a:gs>
                  </a:gsLst>
                  <a:lin ang="5400000" scaled="0"/>
                </a:gradFill>
                <a:latin typeface="Segoe UI Light" pitchFamily="34" charset="0"/>
              </a:defRPr>
            </a:lvl1pPr>
          </a:lstStyle>
          <a:p>
            <a:r>
              <a:rPr lang="en-US" sz="2401" dirty="0"/>
              <a:t>App Server</a:t>
            </a:r>
          </a:p>
        </p:txBody>
      </p:sp>
      <p:sp>
        <p:nvSpPr>
          <p:cNvPr id="41" name="TextBox 40"/>
          <p:cNvSpPr txBox="1"/>
          <p:nvPr/>
        </p:nvSpPr>
        <p:spPr>
          <a:xfrm>
            <a:off x="7420718" y="1921653"/>
            <a:ext cx="674204" cy="434239"/>
          </a:xfrm>
          <a:prstGeom prst="rect">
            <a:avLst/>
          </a:prstGeom>
          <a:noFill/>
        </p:spPr>
        <p:txBody>
          <a:bodyPr wrap="none" lIns="0" tIns="0" rIns="0" bIns="0" rtlCol="0">
            <a:noAutofit/>
          </a:bodyPr>
          <a:lstStyle/>
          <a:p>
            <a:pPr algn="ctr"/>
            <a:r>
              <a:rPr lang="en-US" sz="2401" b="1" dirty="0">
                <a:gradFill>
                  <a:gsLst>
                    <a:gs pos="0">
                      <a:schemeClr val="tx1"/>
                    </a:gs>
                    <a:gs pos="86000">
                      <a:schemeClr val="tx1"/>
                    </a:gs>
                  </a:gsLst>
                  <a:lin ang="5400000" scaled="0"/>
                </a:gradFill>
                <a:latin typeface="Segoe UI Light" pitchFamily="34" charset="0"/>
              </a:rPr>
              <a:t>Back end</a:t>
            </a:r>
          </a:p>
        </p:txBody>
      </p:sp>
      <p:grpSp>
        <p:nvGrpSpPr>
          <p:cNvPr id="48" name="Group 47"/>
          <p:cNvGrpSpPr/>
          <p:nvPr/>
        </p:nvGrpSpPr>
        <p:grpSpPr>
          <a:xfrm>
            <a:off x="6869224" y="3211654"/>
            <a:ext cx="1732885" cy="664470"/>
            <a:chOff x="8794028" y="1678464"/>
            <a:chExt cx="2309911" cy="885729"/>
          </a:xfrm>
        </p:grpSpPr>
        <p:pic>
          <p:nvPicPr>
            <p:cNvPr id="51" name="Picture 6" descr="C:\Users\vesaj\Pictures\DVD_ART36\Artwork_Imagery\Icons - Illustrations\_ XML ICONS\Database 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4028" y="1678464"/>
              <a:ext cx="735135" cy="885729"/>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9557739" y="1934284"/>
              <a:ext cx="1546200" cy="323141"/>
            </a:xfrm>
            <a:prstGeom prst="rect">
              <a:avLst/>
            </a:prstGeom>
            <a:noFill/>
          </p:spPr>
          <p:txBody>
            <a:bodyPr wrap="none" lIns="0" tIns="0" rIns="0" bIns="0" rtlCol="0">
              <a:noAutofit/>
            </a:bodyPr>
            <a:lstStyle/>
            <a:p>
              <a:r>
                <a:rPr lang="en-US" sz="1500" dirty="0">
                  <a:gradFill>
                    <a:gsLst>
                      <a:gs pos="0">
                        <a:schemeClr val="tx1"/>
                      </a:gs>
                      <a:gs pos="86000">
                        <a:schemeClr val="tx1"/>
                      </a:gs>
                    </a:gsLst>
                    <a:lin ang="5400000" scaled="0"/>
                  </a:gradFill>
                  <a:latin typeface="Segoe UI Light" pitchFamily="34" charset="0"/>
                </a:rPr>
                <a:t>Project DB B</a:t>
              </a:r>
            </a:p>
          </p:txBody>
        </p:sp>
      </p:grpSp>
      <p:grpSp>
        <p:nvGrpSpPr>
          <p:cNvPr id="57" name="Group 56"/>
          <p:cNvGrpSpPr/>
          <p:nvPr/>
        </p:nvGrpSpPr>
        <p:grpSpPr>
          <a:xfrm>
            <a:off x="6899872" y="4992448"/>
            <a:ext cx="1732885" cy="664470"/>
            <a:chOff x="8794028" y="1678464"/>
            <a:chExt cx="2309911" cy="885729"/>
          </a:xfrm>
        </p:grpSpPr>
        <p:pic>
          <p:nvPicPr>
            <p:cNvPr id="58" name="Picture 6" descr="C:\Users\vesaj\Pictures\DVD_ART36\Artwork_Imagery\Icons - Illustrations\_ XML ICONS\Database 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4028" y="1678464"/>
              <a:ext cx="735135" cy="885729"/>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9557739" y="1934284"/>
              <a:ext cx="1546200" cy="323141"/>
            </a:xfrm>
            <a:prstGeom prst="rect">
              <a:avLst/>
            </a:prstGeom>
            <a:noFill/>
          </p:spPr>
          <p:txBody>
            <a:bodyPr wrap="none" lIns="0" tIns="0" rIns="0" bIns="0" rtlCol="0">
              <a:noAutofit/>
            </a:bodyPr>
            <a:lstStyle/>
            <a:p>
              <a:r>
                <a:rPr lang="en-US" sz="1500" dirty="0">
                  <a:gradFill>
                    <a:gsLst>
                      <a:gs pos="0">
                        <a:schemeClr val="tx1"/>
                      </a:gs>
                      <a:gs pos="86000">
                        <a:schemeClr val="tx1"/>
                      </a:gs>
                    </a:gsLst>
                    <a:lin ang="5400000" scaled="0"/>
                  </a:gradFill>
                  <a:latin typeface="Segoe UI Light" pitchFamily="34" charset="0"/>
                </a:rPr>
                <a:t>Content DB B</a:t>
              </a:r>
            </a:p>
          </p:txBody>
        </p:sp>
      </p:grpSp>
      <p:sp>
        <p:nvSpPr>
          <p:cNvPr id="54" name="Rectangle 53"/>
          <p:cNvSpPr/>
          <p:nvPr/>
        </p:nvSpPr>
        <p:spPr bwMode="auto">
          <a:xfrm>
            <a:off x="7306717" y="4442471"/>
            <a:ext cx="739592" cy="474188"/>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bodyPr>
          <a:lstStyle/>
          <a:p>
            <a:pPr algn="ctr" defTabSz="685757" fontAlgn="base">
              <a:spcBef>
                <a:spcPct val="0"/>
              </a:spcBef>
              <a:spcAft>
                <a:spcPct val="0"/>
              </a:spcAft>
            </a:pPr>
            <a:r>
              <a:rPr lang="fi-FI" sz="1650" dirty="0">
                <a:gradFill>
                  <a:gsLst>
                    <a:gs pos="0">
                      <a:srgbClr val="FFFFFF"/>
                    </a:gs>
                    <a:gs pos="100000">
                      <a:srgbClr val="FFFFFF"/>
                    </a:gs>
                  </a:gsLst>
                  <a:lin ang="5400000" scaled="0"/>
                </a:gradFill>
                <a:latin typeface="Segoe Condensed" pitchFamily="34" charset="0"/>
              </a:rPr>
              <a:t>Task Cache</a:t>
            </a:r>
            <a:endParaRPr lang="en-US" sz="1650" dirty="0">
              <a:gradFill>
                <a:gsLst>
                  <a:gs pos="0">
                    <a:srgbClr val="FFFFFF"/>
                  </a:gs>
                  <a:gs pos="100000">
                    <a:srgbClr val="FFFFFF"/>
                  </a:gs>
                </a:gsLst>
                <a:lin ang="5400000" scaled="0"/>
              </a:gradFill>
              <a:latin typeface="Segoe Condensed" pitchFamily="34" charset="0"/>
            </a:endParaRPr>
          </a:p>
        </p:txBody>
      </p:sp>
      <p:grpSp>
        <p:nvGrpSpPr>
          <p:cNvPr id="60" name="Group 59"/>
          <p:cNvGrpSpPr/>
          <p:nvPr/>
        </p:nvGrpSpPr>
        <p:grpSpPr>
          <a:xfrm>
            <a:off x="6899872" y="3930658"/>
            <a:ext cx="1732885" cy="664470"/>
            <a:chOff x="8794028" y="1678464"/>
            <a:chExt cx="2309911" cy="885729"/>
          </a:xfrm>
        </p:grpSpPr>
        <p:pic>
          <p:nvPicPr>
            <p:cNvPr id="61" name="Picture 6" descr="C:\Users\vesaj\Pictures\DVD_ART36\Artwork_Imagery\Icons - Illustrations\_ XML ICONS\Database 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4028" y="1678464"/>
              <a:ext cx="735135" cy="885729"/>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9557739" y="1934284"/>
              <a:ext cx="1546200" cy="323141"/>
            </a:xfrm>
            <a:prstGeom prst="rect">
              <a:avLst/>
            </a:prstGeom>
            <a:noFill/>
          </p:spPr>
          <p:txBody>
            <a:bodyPr wrap="none" lIns="0" tIns="0" rIns="0" bIns="0" rtlCol="0">
              <a:noAutofit/>
            </a:bodyPr>
            <a:lstStyle/>
            <a:p>
              <a:r>
                <a:rPr lang="en-US" sz="1500" dirty="0">
                  <a:gradFill>
                    <a:gsLst>
                      <a:gs pos="0">
                        <a:schemeClr val="tx1"/>
                      </a:gs>
                      <a:gs pos="86000">
                        <a:schemeClr val="tx1"/>
                      </a:gs>
                    </a:gsLst>
                    <a:lin ang="5400000" scaled="0"/>
                  </a:gradFill>
                  <a:latin typeface="Segoe UI Light" pitchFamily="34" charset="0"/>
                </a:rPr>
                <a:t>Content DB A</a:t>
              </a:r>
            </a:p>
          </p:txBody>
        </p:sp>
      </p:grpSp>
      <p:grpSp>
        <p:nvGrpSpPr>
          <p:cNvPr id="12" name="Group 11"/>
          <p:cNvGrpSpPr/>
          <p:nvPr/>
        </p:nvGrpSpPr>
        <p:grpSpPr>
          <a:xfrm>
            <a:off x="4011488" y="3254768"/>
            <a:ext cx="1917597" cy="1142068"/>
            <a:chOff x="4847759" y="3100911"/>
            <a:chExt cx="2556130" cy="1522361"/>
          </a:xfrm>
        </p:grpSpPr>
        <p:sp>
          <p:nvSpPr>
            <p:cNvPr id="68" name="Rectangle 67"/>
            <p:cNvSpPr/>
            <p:nvPr/>
          </p:nvSpPr>
          <p:spPr bwMode="auto">
            <a:xfrm>
              <a:off x="4847759" y="3100911"/>
              <a:ext cx="1635838" cy="1252978"/>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0" tIns="0" rIns="0" bIns="0" numCol="1" rtlCol="0" anchor="ctr" anchorCtr="1" compatLnSpc="1">
              <a:prstTxWarp prst="textNoShape">
                <a:avLst/>
              </a:prstTxWarp>
            </a:bodyPr>
            <a:lstStyle/>
            <a:p>
              <a:pPr algn="ctr" defTabSz="685757" fontAlgn="base">
                <a:spcBef>
                  <a:spcPct val="0"/>
                </a:spcBef>
                <a:spcAft>
                  <a:spcPct val="0"/>
                </a:spcAft>
              </a:pPr>
              <a:r>
                <a:rPr lang="fi-FI" sz="1650" dirty="0">
                  <a:solidFill>
                    <a:schemeClr val="bg1"/>
                  </a:solidFill>
                  <a:latin typeface="Segoe Condensed" pitchFamily="34" charset="0"/>
                </a:rPr>
                <a:t>Work Management Service</a:t>
              </a:r>
              <a:endParaRPr lang="en-US" sz="1650" dirty="0">
                <a:solidFill>
                  <a:schemeClr val="bg1"/>
                </a:solidFill>
                <a:latin typeface="Segoe Condensed" pitchFamily="34" charset="0"/>
              </a:endParaRPr>
            </a:p>
          </p:txBody>
        </p:sp>
        <p:sp>
          <p:nvSpPr>
            <p:cNvPr id="66" name="Rectangle 65"/>
            <p:cNvSpPr/>
            <p:nvPr/>
          </p:nvSpPr>
          <p:spPr bwMode="auto">
            <a:xfrm>
              <a:off x="5730253" y="4249576"/>
              <a:ext cx="1673636" cy="373696"/>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bodyPr>
            <a:lstStyle/>
            <a:p>
              <a:pPr algn="ctr" defTabSz="685757" fontAlgn="base">
                <a:spcBef>
                  <a:spcPct val="0"/>
                </a:spcBef>
                <a:spcAft>
                  <a:spcPct val="0"/>
                </a:spcAft>
              </a:pPr>
              <a:r>
                <a:rPr lang="fi-FI" sz="1650" dirty="0">
                  <a:gradFill>
                    <a:gsLst>
                      <a:gs pos="0">
                        <a:srgbClr val="FFFFFF"/>
                      </a:gs>
                      <a:gs pos="100000">
                        <a:srgbClr val="FFFFFF"/>
                      </a:gs>
                    </a:gsLst>
                    <a:lin ang="5400000" scaled="0"/>
                  </a:gradFill>
                  <a:latin typeface="Segoe Condensed" pitchFamily="34" charset="0"/>
                </a:rPr>
                <a:t>WM Provider</a:t>
              </a:r>
              <a:endParaRPr lang="en-US" sz="1650" dirty="0">
                <a:gradFill>
                  <a:gsLst>
                    <a:gs pos="0">
                      <a:srgbClr val="FFFFFF"/>
                    </a:gs>
                    <a:gs pos="100000">
                      <a:srgbClr val="FFFFFF"/>
                    </a:gs>
                  </a:gsLst>
                  <a:lin ang="5400000" scaled="0"/>
                </a:gradFill>
                <a:latin typeface="Segoe Condensed" pitchFamily="34" charset="0"/>
              </a:endParaRPr>
            </a:p>
          </p:txBody>
        </p:sp>
      </p:grpSp>
      <p:sp>
        <p:nvSpPr>
          <p:cNvPr id="69" name="Rectangle 68"/>
          <p:cNvSpPr/>
          <p:nvPr/>
        </p:nvSpPr>
        <p:spPr bwMode="auto">
          <a:xfrm>
            <a:off x="5426743" y="2402935"/>
            <a:ext cx="928697" cy="636752"/>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0" tIns="0" rIns="0" bIns="0" numCol="1" rtlCol="0" anchor="ctr" anchorCtr="1" compatLnSpc="1">
            <a:prstTxWarp prst="textNoShape">
              <a:avLst/>
            </a:prstTxWarp>
          </a:bodyPr>
          <a:lstStyle/>
          <a:p>
            <a:pPr algn="ctr" defTabSz="685757" fontAlgn="base">
              <a:spcBef>
                <a:spcPct val="0"/>
              </a:spcBef>
              <a:spcAft>
                <a:spcPct val="0"/>
              </a:spcAft>
            </a:pPr>
            <a:r>
              <a:rPr lang="fi-FI" sz="1650" dirty="0">
                <a:solidFill>
                  <a:schemeClr val="bg1"/>
                </a:solidFill>
                <a:latin typeface="Segoe Condensed" pitchFamily="34" charset="0"/>
              </a:rPr>
              <a:t>Project </a:t>
            </a:r>
            <a:br>
              <a:rPr lang="fi-FI" sz="1650" dirty="0">
                <a:solidFill>
                  <a:schemeClr val="bg1"/>
                </a:solidFill>
                <a:latin typeface="Segoe Condensed" pitchFamily="34" charset="0"/>
              </a:rPr>
            </a:br>
            <a:r>
              <a:rPr lang="fi-FI" sz="1650" dirty="0">
                <a:solidFill>
                  <a:schemeClr val="bg1"/>
                </a:solidFill>
                <a:latin typeface="Segoe Condensed" pitchFamily="34" charset="0"/>
              </a:rPr>
              <a:t>Service</a:t>
            </a:r>
            <a:endParaRPr lang="en-US" sz="1650" dirty="0">
              <a:solidFill>
                <a:schemeClr val="bg1"/>
              </a:solidFill>
              <a:latin typeface="Segoe Condensed" pitchFamily="34" charset="0"/>
            </a:endParaRPr>
          </a:p>
        </p:txBody>
      </p:sp>
      <p:pic>
        <p:nvPicPr>
          <p:cNvPr id="70" name="Picture 15" descr="C:\Users\vesaj\Pictures\DVD_ART36\Artwork_Imagery\Shapes\Arrows\Black 100 percent opaque\double headed arrow 3b fad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9086" y="4137331"/>
            <a:ext cx="949349" cy="236495"/>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5" descr="C:\Users\vesaj\Pictures\DVD_ART36\Artwork_Imagery\Shapes\Arrows\Black 100 percent opaque\double headed arrow 3b fade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722486">
            <a:off x="5796698" y="4507924"/>
            <a:ext cx="1529597" cy="1918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04049" y="2721311"/>
            <a:ext cx="543737" cy="207151"/>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49435" y="3599001"/>
            <a:ext cx="748851" cy="248676"/>
          </a:xfrm>
          <a:prstGeom prst="rect">
            <a:avLst/>
          </a:prstGeom>
        </p:spPr>
      </p:pic>
      <p:pic>
        <p:nvPicPr>
          <p:cNvPr id="74" name="Picture 7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72185" y="3599001"/>
            <a:ext cx="748851" cy="248676"/>
          </a:xfrm>
          <a:prstGeom prst="rect">
            <a:avLst/>
          </a:prstGeom>
        </p:spPr>
      </p:pic>
      <p:cxnSp>
        <p:nvCxnSpPr>
          <p:cNvPr id="16" name="Straight Connector 15"/>
          <p:cNvCxnSpPr/>
          <p:nvPr/>
        </p:nvCxnSpPr>
        <p:spPr>
          <a:xfrm>
            <a:off x="1946610" y="2007023"/>
            <a:ext cx="0" cy="3515641"/>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723861" y="2007023"/>
            <a:ext cx="0" cy="3515641"/>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6578169" y="1942723"/>
            <a:ext cx="0" cy="3515641"/>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6222468" y="3872847"/>
            <a:ext cx="404866" cy="375709"/>
            <a:chOff x="636" y="25217"/>
            <a:chExt cx="678949" cy="678949"/>
          </a:xfrm>
        </p:grpSpPr>
        <p:sp>
          <p:nvSpPr>
            <p:cNvPr id="79" name="Oval 78"/>
            <p:cNvSpPr/>
            <p:nvPr/>
          </p:nvSpPr>
          <p:spPr>
            <a:xfrm>
              <a:off x="636" y="25217"/>
              <a:ext cx="678949" cy="678949"/>
            </a:xfrm>
            <a:prstGeom prst="ellipse">
              <a:avLst/>
            </a:prstGeom>
          </p:spPr>
          <p:style>
            <a:lnRef idx="1">
              <a:schemeClr val="accent1"/>
            </a:lnRef>
            <a:fillRef idx="3">
              <a:schemeClr val="accent1"/>
            </a:fillRef>
            <a:effectRef idx="2">
              <a:schemeClr val="accent1"/>
            </a:effectRef>
            <a:fontRef idx="minor">
              <a:schemeClr val="lt1"/>
            </a:fontRef>
          </p:style>
        </p:sp>
        <p:sp>
          <p:nvSpPr>
            <p:cNvPr id="80" name="Oval 4"/>
            <p:cNvSpPr/>
            <p:nvPr/>
          </p:nvSpPr>
          <p:spPr>
            <a:xfrm>
              <a:off x="100065" y="124646"/>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fi-FI" b="1" dirty="0"/>
                <a:t>1</a:t>
              </a:r>
              <a:endParaRPr lang="en-US" b="1" dirty="0"/>
            </a:p>
          </p:txBody>
        </p:sp>
      </p:grpSp>
      <p:grpSp>
        <p:nvGrpSpPr>
          <p:cNvPr id="81" name="Group 80"/>
          <p:cNvGrpSpPr/>
          <p:nvPr/>
        </p:nvGrpSpPr>
        <p:grpSpPr>
          <a:xfrm>
            <a:off x="5461416" y="3188260"/>
            <a:ext cx="404866" cy="375709"/>
            <a:chOff x="636" y="25217"/>
            <a:chExt cx="678949" cy="678949"/>
          </a:xfrm>
        </p:grpSpPr>
        <p:sp>
          <p:nvSpPr>
            <p:cNvPr id="82" name="Oval 81"/>
            <p:cNvSpPr/>
            <p:nvPr/>
          </p:nvSpPr>
          <p:spPr>
            <a:xfrm>
              <a:off x="636" y="25217"/>
              <a:ext cx="678949" cy="678949"/>
            </a:xfrm>
            <a:prstGeom prst="ellipse">
              <a:avLst/>
            </a:prstGeom>
          </p:spPr>
          <p:style>
            <a:lnRef idx="1">
              <a:schemeClr val="accent1"/>
            </a:lnRef>
            <a:fillRef idx="3">
              <a:schemeClr val="accent1"/>
            </a:fillRef>
            <a:effectRef idx="2">
              <a:schemeClr val="accent1"/>
            </a:effectRef>
            <a:fontRef idx="minor">
              <a:schemeClr val="lt1"/>
            </a:fontRef>
          </p:style>
        </p:sp>
        <p:sp>
          <p:nvSpPr>
            <p:cNvPr id="83" name="Oval 4"/>
            <p:cNvSpPr/>
            <p:nvPr/>
          </p:nvSpPr>
          <p:spPr>
            <a:xfrm>
              <a:off x="100065" y="124646"/>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fi-FI" b="1" dirty="0"/>
                <a:t>1</a:t>
              </a:r>
              <a:endParaRPr lang="en-US" b="1" dirty="0"/>
            </a:p>
          </p:txBody>
        </p:sp>
      </p:grpSp>
      <p:grpSp>
        <p:nvGrpSpPr>
          <p:cNvPr id="84" name="Group 83"/>
          <p:cNvGrpSpPr/>
          <p:nvPr/>
        </p:nvGrpSpPr>
        <p:grpSpPr>
          <a:xfrm>
            <a:off x="6061939" y="4576045"/>
            <a:ext cx="404866" cy="375709"/>
            <a:chOff x="636" y="25217"/>
            <a:chExt cx="678949" cy="678949"/>
          </a:xfrm>
        </p:grpSpPr>
        <p:sp>
          <p:nvSpPr>
            <p:cNvPr id="85" name="Oval 84"/>
            <p:cNvSpPr/>
            <p:nvPr/>
          </p:nvSpPr>
          <p:spPr>
            <a:xfrm>
              <a:off x="636" y="25217"/>
              <a:ext cx="678949" cy="678949"/>
            </a:xfrm>
            <a:prstGeom prst="ellipse">
              <a:avLst/>
            </a:prstGeom>
          </p:spPr>
          <p:style>
            <a:lnRef idx="1">
              <a:schemeClr val="accent1"/>
            </a:lnRef>
            <a:fillRef idx="3">
              <a:schemeClr val="accent1"/>
            </a:fillRef>
            <a:effectRef idx="2">
              <a:schemeClr val="accent1"/>
            </a:effectRef>
            <a:fontRef idx="minor">
              <a:schemeClr val="lt1"/>
            </a:fontRef>
          </p:style>
        </p:sp>
        <p:sp>
          <p:nvSpPr>
            <p:cNvPr id="86" name="Oval 4"/>
            <p:cNvSpPr/>
            <p:nvPr/>
          </p:nvSpPr>
          <p:spPr>
            <a:xfrm>
              <a:off x="100065" y="124646"/>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fi-FI" b="1" dirty="0"/>
                <a:t>2</a:t>
              </a:r>
              <a:endParaRPr lang="en-US" b="1" dirty="0"/>
            </a:p>
          </p:txBody>
        </p:sp>
      </p:grpSp>
      <p:grpSp>
        <p:nvGrpSpPr>
          <p:cNvPr id="63" name="Group 62"/>
          <p:cNvGrpSpPr/>
          <p:nvPr/>
        </p:nvGrpSpPr>
        <p:grpSpPr>
          <a:xfrm>
            <a:off x="309913" y="3090273"/>
            <a:ext cx="1434492" cy="1306564"/>
            <a:chOff x="308126" y="2517569"/>
            <a:chExt cx="1912158" cy="1741631"/>
          </a:xfrm>
        </p:grpSpPr>
        <p:pic>
          <p:nvPicPr>
            <p:cNvPr id="64" name="Picture 63"/>
            <p:cNvPicPr>
              <a:picLocks noChangeAspect="1"/>
            </p:cNvPicPr>
            <p:nvPr/>
          </p:nvPicPr>
          <p:blipFill>
            <a:blip r:embed="rId9"/>
            <a:stretch>
              <a:fillRect/>
            </a:stretch>
          </p:blipFill>
          <p:spPr>
            <a:xfrm>
              <a:off x="645675" y="2928671"/>
              <a:ext cx="1327283" cy="877200"/>
            </a:xfrm>
            <a:prstGeom prst="rect">
              <a:avLst/>
            </a:prstGeom>
            <a:ln>
              <a:solidFill>
                <a:schemeClr val="bg1">
                  <a:lumMod val="75000"/>
                </a:schemeClr>
              </a:solidFill>
            </a:ln>
          </p:spPr>
        </p:pic>
        <p:grpSp>
          <p:nvGrpSpPr>
            <p:cNvPr id="65" name="Group 64"/>
            <p:cNvGrpSpPr/>
            <p:nvPr/>
          </p:nvGrpSpPr>
          <p:grpSpPr>
            <a:xfrm>
              <a:off x="308126" y="2517569"/>
              <a:ext cx="1912158" cy="1741631"/>
              <a:chOff x="698773" y="2677182"/>
              <a:chExt cx="2474122" cy="2152687"/>
            </a:xfrm>
          </p:grpSpPr>
          <p:pic>
            <p:nvPicPr>
              <p:cNvPr id="67" name="Picture 13" descr="C:\Users\vesaj\Pictures\DVD_ART36\Artwork_Imagery\Icons - Illustrations\_ WINDOWS SERVER ICONS\Documents\Check list checklist to do done task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15256" y="3981861"/>
                <a:ext cx="657639" cy="848008"/>
              </a:xfrm>
              <a:prstGeom prst="rect">
                <a:avLst/>
              </a:prstGeom>
              <a:noFill/>
              <a:extLst>
                <a:ext uri="{909E8E84-426E-40DD-AFC4-6F175D3DCCD1}">
                  <a14:hiddenFill xmlns:a14="http://schemas.microsoft.com/office/drawing/2010/main">
                    <a:solidFill>
                      <a:srgbClr val="FFFFFF"/>
                    </a:solidFill>
                  </a14:hiddenFill>
                </a:ext>
              </a:extLst>
            </p:spPr>
          </p:pic>
          <p:grpSp>
            <p:nvGrpSpPr>
              <p:cNvPr id="72" name="Group 205"/>
              <p:cNvGrpSpPr>
                <a:grpSpLocks noChangeAspect="1"/>
              </p:cNvGrpSpPr>
              <p:nvPr/>
            </p:nvGrpSpPr>
            <p:grpSpPr>
              <a:xfrm>
                <a:off x="698773" y="2677182"/>
                <a:ext cx="1257332" cy="1032382"/>
                <a:chOff x="7029356" y="5213211"/>
                <a:chExt cx="1447238" cy="1301685"/>
              </a:xfrm>
            </p:grpSpPr>
            <p:pic>
              <p:nvPicPr>
                <p:cNvPr id="73" name="Picture 2" descr="C:\Program Files\Microsoft Resource DVD Artwork\DVD_ART\Artwork_Imagery\HARDWARE_IMAGERY\Illustration - Misc Hardware\XML Icons\user man casual the king.png"/>
                <p:cNvPicPr>
                  <a:picLocks noChangeAspect="1" noChangeArrowheads="1"/>
                </p:cNvPicPr>
                <p:nvPr/>
              </p:nvPicPr>
              <p:blipFill>
                <a:blip r:embed="rId11" cstate="print"/>
                <a:srcRect/>
                <a:stretch>
                  <a:fillRect/>
                </a:stretch>
              </p:blipFill>
              <p:spPr bwMode="auto">
                <a:xfrm>
                  <a:off x="7029356" y="5345214"/>
                  <a:ext cx="572964" cy="833437"/>
                </a:xfrm>
                <a:prstGeom prst="rect">
                  <a:avLst/>
                </a:prstGeom>
                <a:noFill/>
                <a:ln w="9525">
                  <a:noFill/>
                  <a:miter lim="800000"/>
                  <a:headEnd/>
                  <a:tailEnd/>
                </a:ln>
              </p:spPr>
            </p:pic>
            <p:pic>
              <p:nvPicPr>
                <p:cNvPr id="75" name="Picture 3" descr="C:\Program Files\Microsoft Resource DVD Artwork\DVD_ART\Artwork_Imagery\HARDWARE_IMAGERY\Illustration - Misc Hardware\XML Icons\user business man.png"/>
                <p:cNvPicPr>
                  <a:picLocks noChangeAspect="1" noChangeArrowheads="1"/>
                </p:cNvPicPr>
                <p:nvPr/>
              </p:nvPicPr>
              <p:blipFill>
                <a:blip r:embed="rId12" cstate="print"/>
                <a:srcRect/>
                <a:stretch>
                  <a:fillRect/>
                </a:stretch>
              </p:blipFill>
              <p:spPr bwMode="auto">
                <a:xfrm>
                  <a:off x="7798121" y="5213211"/>
                  <a:ext cx="678473" cy="976312"/>
                </a:xfrm>
                <a:prstGeom prst="rect">
                  <a:avLst/>
                </a:prstGeom>
                <a:noFill/>
                <a:ln w="9525">
                  <a:noFill/>
                  <a:miter lim="800000"/>
                  <a:headEnd/>
                  <a:tailEnd/>
                </a:ln>
              </p:spPr>
            </p:pic>
            <p:pic>
              <p:nvPicPr>
                <p:cNvPr id="91" name="Picture 5" descr="C:\Program Files\Microsoft Resource DVD Artwork\DVD_ART\Artwork_Imagery\HARDWARE_IMAGERY\Illustration - Misc Hardware\XML Icons\user business user woman.png"/>
                <p:cNvPicPr>
                  <a:picLocks noChangeAspect="1" noChangeArrowheads="1"/>
                </p:cNvPicPr>
                <p:nvPr/>
              </p:nvPicPr>
              <p:blipFill>
                <a:blip r:embed="rId13" cstate="print"/>
                <a:srcRect/>
                <a:stretch>
                  <a:fillRect/>
                </a:stretch>
              </p:blipFill>
              <p:spPr bwMode="auto">
                <a:xfrm>
                  <a:off x="7409208" y="5646534"/>
                  <a:ext cx="593479" cy="868362"/>
                </a:xfrm>
                <a:prstGeom prst="rect">
                  <a:avLst/>
                </a:prstGeom>
                <a:noFill/>
                <a:ln w="9525">
                  <a:noFill/>
                  <a:miter lim="800000"/>
                  <a:headEnd/>
                  <a:tailEnd/>
                </a:ln>
              </p:spPr>
            </p:pic>
          </p:grpSp>
        </p:grpSp>
      </p:grpSp>
    </p:spTree>
    <p:extLst>
      <p:ext uri="{BB962C8B-B14F-4D97-AF65-F5344CB8AC3E}">
        <p14:creationId xmlns:p14="http://schemas.microsoft.com/office/powerpoint/2010/main" val="1684832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par>
                                <p:cTn id="24" presetID="10" presetClass="entr" presetSubtype="0" fill="hold" nodeType="withEffect">
                                  <p:stCondLst>
                                    <p:cond delay="0"/>
                                  </p:stCondLst>
                                  <p:childTnLst>
                                    <p:set>
                                      <p:cBhvr>
                                        <p:cTn id="25" dur="1" fill="hold">
                                          <p:stCondLst>
                                            <p:cond delay="0"/>
                                          </p:stCondLst>
                                        </p:cTn>
                                        <p:tgtEl>
                                          <p:spTgt spid="3087"/>
                                        </p:tgtEl>
                                        <p:attrNameLst>
                                          <p:attrName>style.visibility</p:attrName>
                                        </p:attrNameLst>
                                      </p:cBhvr>
                                      <p:to>
                                        <p:strVal val="visible"/>
                                      </p:to>
                                    </p:set>
                                    <p:animEffect transition="in" filter="fade">
                                      <p:cBhvr>
                                        <p:cTn id="26" dur="500"/>
                                        <p:tgtEl>
                                          <p:spTgt spid="308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par>
                                <p:cTn id="36" presetID="10" presetClass="entr" presetSubtype="0" fill="hold" nodeType="with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fade">
                                      <p:cBhvr>
                                        <p:cTn id="43" dur="500"/>
                                        <p:tgtEl>
                                          <p:spTgt spid="84"/>
                                        </p:tgtEl>
                                      </p:cBhvr>
                                    </p:animEffect>
                                  </p:childTnLst>
                                </p:cTn>
                              </p:par>
                              <p:par>
                                <p:cTn id="44" presetID="10" presetClass="entr" presetSubtype="0" fill="hold" nodeType="with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0">
                                            <p:bg/>
                                          </p:spTgt>
                                        </p:tgtEl>
                                        <p:attrNameLst>
                                          <p:attrName>style.visibility</p:attrName>
                                        </p:attrNameLst>
                                      </p:cBhvr>
                                      <p:to>
                                        <p:strVal val="visible"/>
                                      </p:to>
                                    </p:set>
                                    <p:animEffect transition="in" filter="fade">
                                      <p:cBhvr>
                                        <p:cTn id="54" dur="1000"/>
                                        <p:tgtEl>
                                          <p:spTgt spid="90">
                                            <p:bg/>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0">
                                            <p:txEl>
                                              <p:pRg st="0" end="0"/>
                                            </p:txEl>
                                          </p:spTgt>
                                        </p:tgtEl>
                                        <p:attrNameLst>
                                          <p:attrName>style.visibility</p:attrName>
                                        </p:attrNameLst>
                                      </p:cBhvr>
                                      <p:to>
                                        <p:strVal val="visible"/>
                                      </p:to>
                                    </p:set>
                                    <p:animEffect transition="in" filter="fade">
                                      <p:cBhvr>
                                        <p:cTn id="57" dur="5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0" grpId="0" build="p" animBg="1"/>
      <p:bldP spid="54" grpId="0" animBg="1"/>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 in SharePoint Server Standard Edition</a:t>
            </a:r>
            <a:endParaRPr lang="en-US" dirty="0"/>
          </a:p>
        </p:txBody>
      </p:sp>
      <p:sp>
        <p:nvSpPr>
          <p:cNvPr id="3" name="Content Placeholder 2"/>
          <p:cNvSpPr>
            <a:spLocks noGrp="1"/>
          </p:cNvSpPr>
          <p:nvPr>
            <p:ph idx="1"/>
          </p:nvPr>
        </p:nvSpPr>
        <p:spPr/>
        <p:txBody>
          <a:bodyPr>
            <a:normAutofit/>
          </a:bodyPr>
          <a:lstStyle/>
          <a:p>
            <a:r>
              <a:rPr lang="en-US" sz="2400" dirty="0" smtClean="0"/>
              <a:t>Business </a:t>
            </a:r>
            <a:r>
              <a:rPr lang="en-US" sz="2400" dirty="0"/>
              <a:t>Data Connectivity </a:t>
            </a:r>
            <a:r>
              <a:rPr lang="en-US" sz="2400" dirty="0" smtClean="0"/>
              <a:t>Service (BCS)</a:t>
            </a:r>
            <a:endParaRPr lang="en-US" sz="2400" dirty="0"/>
          </a:p>
          <a:p>
            <a:r>
              <a:rPr lang="en-US" sz="2400" dirty="0"/>
              <a:t>Secure Store </a:t>
            </a:r>
            <a:r>
              <a:rPr lang="en-US" sz="2400" dirty="0" smtClean="0"/>
              <a:t>Service (SSS)</a:t>
            </a:r>
            <a:endParaRPr lang="en-US" sz="2400" dirty="0"/>
          </a:p>
          <a:p>
            <a:r>
              <a:rPr lang="en-US" sz="2400" dirty="0" smtClean="0"/>
              <a:t>Managed </a:t>
            </a:r>
            <a:r>
              <a:rPr lang="en-US" sz="2400" dirty="0"/>
              <a:t>Metadata </a:t>
            </a:r>
            <a:r>
              <a:rPr lang="en-US" sz="2400" dirty="0" smtClean="0"/>
              <a:t>Service (MMS)</a:t>
            </a:r>
            <a:endParaRPr lang="en-US" sz="2400" dirty="0"/>
          </a:p>
          <a:p>
            <a:r>
              <a:rPr lang="en-US" sz="2400" dirty="0"/>
              <a:t>User Profile Service </a:t>
            </a:r>
            <a:r>
              <a:rPr lang="en-US" sz="2400" dirty="0" smtClean="0"/>
              <a:t>Application (UPA)</a:t>
            </a:r>
          </a:p>
          <a:p>
            <a:r>
              <a:rPr lang="en-US" sz="2400" dirty="0" smtClean="0"/>
              <a:t>User Profile Service Synchronization (UPS)</a:t>
            </a:r>
            <a:endParaRPr lang="en-US" sz="2400" dirty="0"/>
          </a:p>
          <a:p>
            <a:r>
              <a:rPr lang="en-US" sz="2400" dirty="0" smtClean="0"/>
              <a:t>Search Service</a:t>
            </a:r>
            <a:endParaRPr lang="en-US" sz="2400" dirty="0"/>
          </a:p>
          <a:p>
            <a:r>
              <a:rPr lang="en-US" sz="2400" dirty="0" smtClean="0"/>
              <a:t>Word </a:t>
            </a:r>
            <a:r>
              <a:rPr lang="en-US" sz="2400" dirty="0"/>
              <a:t>Automation </a:t>
            </a:r>
            <a:r>
              <a:rPr lang="en-US" sz="2400" dirty="0" smtClean="0"/>
              <a:t>Service</a:t>
            </a:r>
            <a:endParaRPr lang="en-US" sz="2400" dirty="0"/>
          </a:p>
          <a:p>
            <a:r>
              <a:rPr lang="en-US" sz="2400" dirty="0"/>
              <a:t>PowerPoint Conversion </a:t>
            </a:r>
            <a:r>
              <a:rPr lang="en-US" sz="2400" dirty="0" smtClean="0"/>
              <a:t>Service</a:t>
            </a:r>
          </a:p>
          <a:p>
            <a:r>
              <a:rPr lang="en-US" sz="2400" dirty="0" smtClean="0"/>
              <a:t>Machine </a:t>
            </a:r>
            <a:r>
              <a:rPr lang="en-US" sz="2400" dirty="0"/>
              <a:t>Translation </a:t>
            </a:r>
            <a:r>
              <a:rPr lang="en-US" sz="2400" dirty="0" smtClean="0"/>
              <a:t>Service</a:t>
            </a:r>
          </a:p>
          <a:p>
            <a:r>
              <a:rPr lang="en-US" sz="2400" dirty="0" smtClean="0"/>
              <a:t>Work </a:t>
            </a:r>
            <a:r>
              <a:rPr lang="en-US" sz="2400" dirty="0"/>
              <a:t>Management </a:t>
            </a:r>
            <a:r>
              <a:rPr lang="en-US" sz="2400" dirty="0" smtClean="0"/>
              <a:t>Service</a:t>
            </a:r>
            <a:endParaRPr lang="en-US" sz="2400" dirty="0"/>
          </a:p>
        </p:txBody>
      </p:sp>
    </p:spTree>
    <p:extLst>
      <p:ext uri="{BB962C8B-B14F-4D97-AF65-F5344CB8AC3E}">
        <p14:creationId xmlns:p14="http://schemas.microsoft.com/office/powerpoint/2010/main" val="1433067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Service Application Overview</a:t>
            </a:r>
          </a:p>
          <a:p>
            <a:pPr>
              <a:buFont typeface="Wingdings" panose="05000000000000000000" pitchFamily="2" charset="2"/>
              <a:buChar char="ü"/>
            </a:pPr>
            <a:r>
              <a:rPr lang="en-US" dirty="0" smtClean="0"/>
              <a:t>Business Connectivity Service</a:t>
            </a:r>
          </a:p>
          <a:p>
            <a:pPr>
              <a:buFont typeface="Wingdings" panose="05000000000000000000" pitchFamily="2" charset="2"/>
              <a:buChar char="ü"/>
            </a:pPr>
            <a:r>
              <a:rPr lang="en-US" dirty="0" smtClean="0"/>
              <a:t>Managed Metadata Service</a:t>
            </a:r>
          </a:p>
          <a:p>
            <a:pPr>
              <a:buFont typeface="Wingdings" panose="05000000000000000000" pitchFamily="2" charset="2"/>
              <a:buChar char="ü"/>
            </a:pPr>
            <a:r>
              <a:rPr lang="en-US" dirty="0" smtClean="0"/>
              <a:t>User Profile Service</a:t>
            </a:r>
          </a:p>
        </p:txBody>
      </p:sp>
    </p:spTree>
    <p:extLst>
      <p:ext uri="{BB962C8B-B14F-4D97-AF65-F5344CB8AC3E}">
        <p14:creationId xmlns:p14="http://schemas.microsoft.com/office/powerpoint/2010/main" val="2284030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SAs in SharePoint Server </a:t>
            </a:r>
            <a:r>
              <a:rPr lang="en-US" sz="2700" dirty="0" smtClean="0"/>
              <a:t>Enterprise Edition</a:t>
            </a:r>
            <a:endParaRPr lang="en-US" sz="2700" dirty="0"/>
          </a:p>
        </p:txBody>
      </p:sp>
      <p:sp>
        <p:nvSpPr>
          <p:cNvPr id="3" name="Content Placeholder 2"/>
          <p:cNvSpPr>
            <a:spLocks noGrp="1"/>
          </p:cNvSpPr>
          <p:nvPr>
            <p:ph idx="1"/>
          </p:nvPr>
        </p:nvSpPr>
        <p:spPr/>
        <p:txBody>
          <a:bodyPr>
            <a:normAutofit/>
          </a:bodyPr>
          <a:lstStyle/>
          <a:p>
            <a:r>
              <a:rPr lang="en-US" sz="2400" dirty="0" smtClean="0"/>
              <a:t>Excel Services</a:t>
            </a:r>
            <a:endParaRPr lang="en-US" sz="2400" dirty="0"/>
          </a:p>
          <a:p>
            <a:r>
              <a:rPr lang="en-US" sz="2400" dirty="0"/>
              <a:t>PerformancePoint </a:t>
            </a:r>
            <a:r>
              <a:rPr lang="en-US" sz="2400" dirty="0" smtClean="0"/>
              <a:t>Service</a:t>
            </a:r>
            <a:endParaRPr lang="en-US" sz="2400" dirty="0"/>
          </a:p>
          <a:p>
            <a:r>
              <a:rPr lang="en-US" sz="2400" dirty="0"/>
              <a:t>Visio Graphics </a:t>
            </a:r>
            <a:r>
              <a:rPr lang="en-US" sz="2400" dirty="0" smtClean="0"/>
              <a:t>Service</a:t>
            </a:r>
            <a:endParaRPr lang="en-US" sz="2400" dirty="0"/>
          </a:p>
          <a:p>
            <a:r>
              <a:rPr lang="en-US" sz="2400" dirty="0" smtClean="0"/>
              <a:t>Access Services</a:t>
            </a:r>
            <a:endParaRPr lang="en-US" sz="2400" dirty="0"/>
          </a:p>
        </p:txBody>
      </p:sp>
    </p:spTree>
    <p:extLst>
      <p:ext uri="{BB962C8B-B14F-4D97-AF65-F5344CB8AC3E}">
        <p14:creationId xmlns:p14="http://schemas.microsoft.com/office/powerpoint/2010/main" val="2088122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Service Application Overview</a:t>
            </a:r>
          </a:p>
          <a:p>
            <a:pPr>
              <a:buFont typeface="Wingdings" panose="05000000000000000000" pitchFamily="2" charset="2"/>
              <a:buChar char="Ø"/>
            </a:pPr>
            <a:r>
              <a:rPr lang="en-US" dirty="0" smtClean="0"/>
              <a:t>Business Connectivity Service</a:t>
            </a:r>
          </a:p>
          <a:p>
            <a:r>
              <a:rPr lang="en-US" dirty="0" smtClean="0"/>
              <a:t>Managed Metadata Service</a:t>
            </a:r>
          </a:p>
          <a:p>
            <a:r>
              <a:rPr lang="en-US" dirty="0" smtClean="0"/>
              <a:t>User Profile Service</a:t>
            </a:r>
          </a:p>
        </p:txBody>
      </p:sp>
    </p:spTree>
    <p:extLst>
      <p:ext uri="{BB962C8B-B14F-4D97-AF65-F5344CB8AC3E}">
        <p14:creationId xmlns:p14="http://schemas.microsoft.com/office/powerpoint/2010/main" val="773433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Business Connectivity Services</a:t>
            </a:r>
            <a:endParaRPr lang="en-US" dirty="0"/>
          </a:p>
        </p:txBody>
      </p:sp>
      <p:sp>
        <p:nvSpPr>
          <p:cNvPr id="3" name="Content Placeholder 2"/>
          <p:cNvSpPr>
            <a:spLocks noGrp="1"/>
          </p:cNvSpPr>
          <p:nvPr>
            <p:ph idx="1"/>
          </p:nvPr>
        </p:nvSpPr>
        <p:spPr/>
        <p:txBody>
          <a:bodyPr/>
          <a:lstStyle/>
          <a:p>
            <a:pPr lvl="0"/>
            <a:r>
              <a:rPr lang="en-US" dirty="0"/>
              <a:t>Bring data from external systems into SharePoint and Office, interact with it, reuse it, and empower end users to gain insight into the underlying data in a reusable way. </a:t>
            </a:r>
            <a:endParaRPr lang="en-US" dirty="0">
              <a:effectLst>
                <a:outerShdw blurRad="38100" dist="38100" dir="2700000" algn="tl">
                  <a:srgbClr val="000000">
                    <a:alpha val="43137"/>
                  </a:srgbClr>
                </a:outerShdw>
              </a:effectLst>
              <a:latin typeface="Segoe UI" pitchFamily="34" charset="0"/>
            </a:endParaRPr>
          </a:p>
          <a:p>
            <a:pPr lvl="0"/>
            <a:r>
              <a:rPr lang="en-US" dirty="0"/>
              <a:t>Extend the reach of Enterprise Data</a:t>
            </a:r>
          </a:p>
          <a:p>
            <a:pPr lvl="0"/>
            <a:r>
              <a:rPr lang="en-US" dirty="0"/>
              <a:t>Centrally manage reusable connections</a:t>
            </a:r>
          </a:p>
          <a:p>
            <a:pPr lvl="0"/>
            <a:r>
              <a:rPr lang="en-US" dirty="0"/>
              <a:t>Easily create custom solutions </a:t>
            </a:r>
          </a:p>
          <a:p>
            <a:endParaRPr lang="en-US" dirty="0"/>
          </a:p>
        </p:txBody>
      </p:sp>
    </p:spTree>
    <p:extLst>
      <p:ext uri="{BB962C8B-B14F-4D97-AF65-F5344CB8AC3E}">
        <p14:creationId xmlns:p14="http://schemas.microsoft.com/office/powerpoint/2010/main" val="260058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BCS Terminology</a:t>
            </a:r>
            <a:endParaRPr lang="en-US" dirty="0"/>
          </a:p>
        </p:txBody>
      </p:sp>
      <p:sp>
        <p:nvSpPr>
          <p:cNvPr id="3" name="Text Placeholder 2"/>
          <p:cNvSpPr>
            <a:spLocks noGrp="1"/>
          </p:cNvSpPr>
          <p:nvPr>
            <p:ph idx="1"/>
          </p:nvPr>
        </p:nvSpPr>
        <p:spPr/>
        <p:txBody>
          <a:bodyPr>
            <a:normAutofit lnSpcReduction="10000"/>
          </a:bodyPr>
          <a:lstStyle/>
          <a:p>
            <a:pPr>
              <a:spcBef>
                <a:spcPts val="1200"/>
              </a:spcBef>
            </a:pPr>
            <a:r>
              <a:rPr lang="en-US" sz="2400" b="1" dirty="0" smtClean="0"/>
              <a:t>Business Data Connectivity (BDC): </a:t>
            </a:r>
            <a:r>
              <a:rPr lang="en-US" sz="2400" dirty="0" smtClean="0"/>
              <a:t>Service app controlling plumbing, runtime, connectivity</a:t>
            </a:r>
          </a:p>
          <a:p>
            <a:pPr>
              <a:spcBef>
                <a:spcPts val="1200"/>
              </a:spcBef>
            </a:pPr>
            <a:r>
              <a:rPr lang="en-US" sz="2400" b="1" dirty="0" smtClean="0"/>
              <a:t>External System: </a:t>
            </a:r>
            <a:r>
              <a:rPr lang="en-US" sz="2400" dirty="0" smtClean="0"/>
              <a:t>Data source BCS can talk to</a:t>
            </a:r>
            <a:endParaRPr lang="en-US" sz="2400" b="1" dirty="0" smtClean="0"/>
          </a:p>
          <a:p>
            <a:pPr>
              <a:spcBef>
                <a:spcPts val="1200"/>
              </a:spcBef>
            </a:pPr>
            <a:r>
              <a:rPr lang="en-US" sz="2400" b="1" dirty="0" smtClean="0"/>
              <a:t>External Content Type (ECT): </a:t>
            </a:r>
            <a:r>
              <a:rPr lang="en-US" sz="2400" dirty="0" smtClean="0"/>
              <a:t>Definition of fields &amp; operations to connect to </a:t>
            </a:r>
            <a:r>
              <a:rPr lang="en-US" sz="2400" i="1" dirty="0" smtClean="0"/>
              <a:t>external system</a:t>
            </a:r>
          </a:p>
          <a:p>
            <a:pPr>
              <a:spcBef>
                <a:spcPts val="1200"/>
              </a:spcBef>
            </a:pPr>
            <a:r>
              <a:rPr lang="en-US" sz="2400" b="1" dirty="0" smtClean="0"/>
              <a:t>External Data: </a:t>
            </a:r>
            <a:r>
              <a:rPr lang="en-US" sz="2400" dirty="0" smtClean="0"/>
              <a:t>Data that resides in </a:t>
            </a:r>
            <a:r>
              <a:rPr lang="en-US" sz="2400" i="1" dirty="0" smtClean="0"/>
              <a:t>external sys.</a:t>
            </a:r>
          </a:p>
          <a:p>
            <a:pPr>
              <a:spcBef>
                <a:spcPts val="1200"/>
              </a:spcBef>
            </a:pPr>
            <a:r>
              <a:rPr lang="en-US" sz="2400" b="1" dirty="0" smtClean="0"/>
              <a:t>External List: </a:t>
            </a:r>
            <a:r>
              <a:rPr lang="en-US" sz="2400" dirty="0" smtClean="0"/>
              <a:t>List based on </a:t>
            </a:r>
            <a:r>
              <a:rPr lang="en-US" sz="2400" i="1" dirty="0" smtClean="0"/>
              <a:t>external data</a:t>
            </a:r>
          </a:p>
          <a:p>
            <a:pPr>
              <a:spcBef>
                <a:spcPts val="1200"/>
              </a:spcBef>
            </a:pPr>
            <a:r>
              <a:rPr lang="en-US" sz="2400" b="1" dirty="0" smtClean="0"/>
              <a:t>External Data Column: </a:t>
            </a:r>
            <a:r>
              <a:rPr lang="en-US" sz="2400" dirty="0" smtClean="0"/>
              <a:t>List column who’s source is </a:t>
            </a:r>
            <a:r>
              <a:rPr lang="en-US" sz="2400" i="1" dirty="0" smtClean="0"/>
              <a:t>external data</a:t>
            </a:r>
          </a:p>
          <a:p>
            <a:pPr>
              <a:spcBef>
                <a:spcPts val="1200"/>
              </a:spcBef>
            </a:pPr>
            <a:r>
              <a:rPr lang="en-US" sz="2400" b="1" dirty="0" smtClean="0"/>
              <a:t>External Data Web Part: </a:t>
            </a:r>
            <a:r>
              <a:rPr lang="en-US" sz="2400" dirty="0" smtClean="0"/>
              <a:t>OOTB Web Parts that display </a:t>
            </a:r>
            <a:r>
              <a:rPr lang="en-US" sz="2400" i="1" dirty="0" smtClean="0"/>
              <a:t>external data</a:t>
            </a:r>
          </a:p>
          <a:p>
            <a:pPr>
              <a:spcBef>
                <a:spcPts val="1200"/>
              </a:spcBef>
            </a:pPr>
            <a:endParaRPr lang="en-US" sz="2400" dirty="0"/>
          </a:p>
        </p:txBody>
      </p:sp>
    </p:spTree>
    <p:custDataLst>
      <p:tags r:id="rId1"/>
    </p:custDataLst>
    <p:extLst>
      <p:ext uri="{BB962C8B-B14F-4D97-AF65-F5344CB8AC3E}">
        <p14:creationId xmlns:p14="http://schemas.microsoft.com/office/powerpoint/2010/main" val="4046491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1|21.6|27.9|12.7|54|8.3"/>
</p:tagLst>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2492</TotalTime>
  <Words>5224</Words>
  <Application>Microsoft Office PowerPoint</Application>
  <PresentationFormat>On-screen Show (4:3)</PresentationFormat>
  <Paragraphs>594</Paragraphs>
  <Slides>50</Slides>
  <Notes>40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Kozuka Gothic Pro H</vt:lpstr>
      <vt:lpstr>Arial</vt:lpstr>
      <vt:lpstr>Arial Black</vt:lpstr>
      <vt:lpstr>Calibri</vt:lpstr>
      <vt:lpstr>Consolas</vt:lpstr>
      <vt:lpstr>Courier New</vt:lpstr>
      <vt:lpstr>Lucida Console</vt:lpstr>
      <vt:lpstr>Segoe Condensed</vt:lpstr>
      <vt:lpstr>Segoe UI</vt:lpstr>
      <vt:lpstr>Segoe UI Light</vt:lpstr>
      <vt:lpstr>Wingdings</vt:lpstr>
      <vt:lpstr>CPT Course Module</vt:lpstr>
      <vt:lpstr>SharePoint 2013 Service Applications</vt:lpstr>
      <vt:lpstr>Agenda</vt:lpstr>
      <vt:lpstr>Creating Service Applications (SAs)</vt:lpstr>
      <vt:lpstr>SAs in SharePoint Foundation</vt:lpstr>
      <vt:lpstr>SAs in SharePoint Server Standard Edition</vt:lpstr>
      <vt:lpstr>SAs in SharePoint Server Enterprise Edition</vt:lpstr>
      <vt:lpstr>Agenda</vt:lpstr>
      <vt:lpstr>Business Connectivity Services</vt:lpstr>
      <vt:lpstr>BCS Terminology</vt:lpstr>
      <vt:lpstr>BCS Architecture</vt:lpstr>
      <vt:lpstr>External Content Types</vt:lpstr>
      <vt:lpstr>External Lists</vt:lpstr>
      <vt:lpstr>Surfacing External Data</vt:lpstr>
      <vt:lpstr>SharePoint Designer 2013 vs. VS2013</vt:lpstr>
      <vt:lpstr>Creating &amp; Using External Content Types</vt:lpstr>
      <vt:lpstr>OData Data Source</vt:lpstr>
      <vt:lpstr>OData Sources</vt:lpstr>
      <vt:lpstr>Example OData Sources</vt:lpstr>
      <vt:lpstr>External Content Types  with OData Sources</vt:lpstr>
      <vt:lpstr>Agenda</vt:lpstr>
      <vt:lpstr>Managed Metadata Service</vt:lpstr>
      <vt:lpstr>Enterprise Content Types</vt:lpstr>
      <vt:lpstr>Managed Metadata Improvements</vt:lpstr>
      <vt:lpstr>Enterprise Metadata Management</vt:lpstr>
      <vt:lpstr>Document Sets</vt:lpstr>
      <vt:lpstr>In Place Records Management</vt:lpstr>
      <vt:lpstr>Unique Document ID Service</vt:lpstr>
      <vt:lpstr>Content Organizer</vt:lpstr>
      <vt:lpstr>SharePoint 2013 &amp; Exchange ECM Big Bets</vt:lpstr>
      <vt:lpstr>eDiscovery</vt:lpstr>
      <vt:lpstr>eDiscovery Process</vt:lpstr>
      <vt:lpstr>Add, Manage &amp; Export Discovery Sets</vt:lpstr>
      <vt:lpstr>Site Based Compliance &amp; Preservation</vt:lpstr>
      <vt:lpstr>Site Mailbox: Exchange &amp; SharePoint</vt:lpstr>
      <vt:lpstr>Agenda</vt:lpstr>
      <vt:lpstr>User Profile Service Application Architecture</vt:lpstr>
      <vt:lpstr>User Profile Service Application Storage</vt:lpstr>
      <vt:lpstr>Social Features</vt:lpstr>
      <vt:lpstr>Architecture</vt:lpstr>
      <vt:lpstr>App Fabric Cache</vt:lpstr>
      <vt:lpstr>Newsfeed</vt:lpstr>
      <vt:lpstr>OneDrive for Business</vt:lpstr>
      <vt:lpstr>Folder Sync</vt:lpstr>
      <vt:lpstr>Microfeed List</vt:lpstr>
      <vt:lpstr>Microblogging Feed Flow</vt:lpstr>
      <vt:lpstr>Following - Sites</vt:lpstr>
      <vt:lpstr>My Tasks</vt:lpstr>
      <vt:lpstr>My Tasks</vt:lpstr>
      <vt:lpstr>Tasks Architecture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2013 Service Applications</dc:title>
  <dc:creator>Windows User</dc:creator>
  <cp:lastModifiedBy>Matthew McDermott</cp:lastModifiedBy>
  <cp:revision>96</cp:revision>
  <dcterms:created xsi:type="dcterms:W3CDTF">2012-07-07T16:44:54Z</dcterms:created>
  <dcterms:modified xsi:type="dcterms:W3CDTF">2014-07-31T17:29:07Z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