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80" r:id="rId7"/>
    <p:sldId id="299" r:id="rId8"/>
    <p:sldId id="300" r:id="rId9"/>
    <p:sldId id="281" r:id="rId10"/>
    <p:sldId id="327" r:id="rId11"/>
    <p:sldId id="283" r:id="rId12"/>
    <p:sldId id="284" r:id="rId13"/>
    <p:sldId id="286" r:id="rId14"/>
    <p:sldId id="287" r:id="rId15"/>
    <p:sldId id="328" r:id="rId16"/>
    <p:sldId id="301" r:id="rId17"/>
    <p:sldId id="302" r:id="rId18"/>
    <p:sldId id="332" r:id="rId19"/>
    <p:sldId id="333" r:id="rId20"/>
    <p:sldId id="334" r:id="rId21"/>
    <p:sldId id="329" r:id="rId22"/>
    <p:sldId id="304" r:id="rId23"/>
    <p:sldId id="305" r:id="rId24"/>
    <p:sldId id="306" r:id="rId25"/>
    <p:sldId id="307" r:id="rId26"/>
    <p:sldId id="308" r:id="rId27"/>
    <p:sldId id="330" r:id="rId28"/>
    <p:sldId id="323" r:id="rId29"/>
    <p:sldId id="303" r:id="rId30"/>
    <p:sldId id="315" r:id="rId31"/>
    <p:sldId id="316" r:id="rId32"/>
    <p:sldId id="318" r:id="rId33"/>
    <p:sldId id="319" r:id="rId34"/>
    <p:sldId id="320" r:id="rId35"/>
    <p:sldId id="322" r:id="rId36"/>
    <p:sldId id="317" r:id="rId37"/>
    <p:sldId id="331"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229" autoAdjust="0"/>
  </p:normalViewPr>
  <p:slideViewPr>
    <p:cSldViewPr>
      <p:cViewPr varScale="1">
        <p:scale>
          <a:sx n="66" d="100"/>
          <a:sy n="66" d="100"/>
        </p:scale>
        <p:origin x="135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502"/>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lecture begins by discussing the standard site templates available in SharePoint 2013 for creating various types of sites such as Team Sites, Blank Site and Publishing Sites. You will learn about capacity planning strategies which can be used to prevent site collections and content databases from growing too large. The module also discusses how permissions and access control are managed within the context of a site collection and then demonstrates the best practice technique of configuring permissions in terms of SharePoint groups. This lecture also introduces the essential concepts of SharePoint tenancies and site subscriptions and shows how creating and configuring SharePoint tenancies provides new options for configuring and managing sites.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1000851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11</a:t>
            </a:fld>
            <a:endParaRPr lang="en-US" dirty="0"/>
          </a:p>
        </p:txBody>
      </p:sp>
    </p:spTree>
    <p:extLst>
      <p:ext uri="{BB962C8B-B14F-4D97-AF65-F5344CB8AC3E}">
        <p14:creationId xmlns:p14="http://schemas.microsoft.com/office/powerpoint/2010/main" val="4088246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Permissions control access to your sites and site content. You can manage permissions by using Microsoft SharePoint Server 2010 groups, which control membership, and fine-grained permissions, which help to secure content at the item and document level. This section describes permissions for sites and site content and provides considerations for choosing permissions.</a:t>
            </a:r>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Inheriting permissions is the default behavior and is the easiest way to manage a group of Web sites. However, sub sites can have their own specific</a:t>
            </a:r>
            <a:r>
              <a:rPr lang="en-US" baseline="0" dirty="0" smtClean="0"/>
              <a:t> set of permissions</a:t>
            </a:r>
            <a:r>
              <a:rPr lang="en-US" dirty="0" smtClean="0"/>
              <a:t>. </a:t>
            </a:r>
          </a:p>
          <a:p>
            <a:endParaRPr lang="nl-BE" dirty="0" smtClean="0"/>
          </a:p>
          <a:p>
            <a:r>
              <a:rPr lang="en-US" dirty="0" smtClean="0"/>
              <a:t>You can also edit the permissions at document library level, which breaks the inheritance from the site. However, the inheritance is broken only for the specific securable object for which you changed permissions; the rest of the site's permissions are unchanged. You can resume inheriting permissions from the parent list or site at any time. </a:t>
            </a:r>
          </a:p>
          <a:p>
            <a:endParaRPr lang="en-US" dirty="0" smtClean="0"/>
          </a:p>
          <a:p>
            <a:r>
              <a:rPr lang="en-US" dirty="0" smtClean="0"/>
              <a:t>If you are using fine-grained permissions, you should use groups to avoid having to track individual user accounts. For example, because people move in and out of teams and change responsibilities frequently, tracking those changes and updating the permissions for uniquely secured objects would be time-consuming and error-prone. These groups</a:t>
            </a:r>
            <a:r>
              <a:rPr lang="en-US" baseline="0" dirty="0" smtClean="0"/>
              <a:t> can be SharePoint groups as well as Active Directory groups.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12</a:t>
            </a:fld>
            <a:endParaRPr lang="en-US" dirty="0"/>
          </a:p>
        </p:txBody>
      </p:sp>
    </p:spTree>
    <p:extLst>
      <p:ext uri="{BB962C8B-B14F-4D97-AF65-F5344CB8AC3E}">
        <p14:creationId xmlns:p14="http://schemas.microsoft.com/office/powerpoint/2010/main" val="184223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a site is created </a:t>
            </a:r>
            <a:r>
              <a:rPr lang="nl-BE" baseline="0" dirty="0" smtClean="0"/>
              <a:t>there are three main groups defined. </a:t>
            </a:r>
          </a:p>
          <a:p>
            <a:endParaRPr lang="nl-BE" baseline="0" dirty="0" smtClean="0"/>
          </a:p>
          <a:p>
            <a:pPr>
              <a:buFontTx/>
              <a:buChar char="-"/>
            </a:pPr>
            <a:r>
              <a:rPr lang="nl-BE" baseline="0" dirty="0" smtClean="0"/>
              <a:t>The </a:t>
            </a:r>
            <a:r>
              <a:rPr lang="nl-BE" b="1" baseline="0" dirty="0" smtClean="0"/>
              <a:t>Owners</a:t>
            </a:r>
            <a:r>
              <a:rPr lang="nl-BE" baseline="0" dirty="0" smtClean="0"/>
              <a:t> group has </a:t>
            </a:r>
            <a:r>
              <a:rPr lang="nl-BE" b="1" baseline="0" dirty="0" smtClean="0"/>
              <a:t>Full Control </a:t>
            </a:r>
            <a:r>
              <a:rPr lang="nl-BE" baseline="0" dirty="0" smtClean="0"/>
              <a:t>permissions. </a:t>
            </a:r>
            <a:r>
              <a:rPr lang="en-US" dirty="0" smtClean="0"/>
              <a:t>This permission level contains all permissions. This permission level cannot be customized or deleted.</a:t>
            </a:r>
          </a:p>
          <a:p>
            <a:pPr>
              <a:buFontTx/>
              <a:buChar char="-"/>
            </a:pPr>
            <a:endParaRPr lang="nl-BE" baseline="0" dirty="0" smtClean="0"/>
          </a:p>
          <a:p>
            <a:pPr>
              <a:buFontTx/>
              <a:buChar char="-"/>
            </a:pPr>
            <a:r>
              <a:rPr lang="nl-BE" baseline="0" dirty="0" smtClean="0"/>
              <a:t>The </a:t>
            </a:r>
            <a:r>
              <a:rPr lang="nl-BE" b="1" baseline="0" dirty="0" smtClean="0"/>
              <a:t>Members</a:t>
            </a:r>
            <a:r>
              <a:rPr lang="nl-BE" baseline="0" dirty="0" smtClean="0"/>
              <a:t> group c</a:t>
            </a:r>
            <a:r>
              <a:rPr lang="en-US" dirty="0" smtClean="0"/>
              <a:t>an add, edit, and delete items in existing lists and document libraries. This permission level</a:t>
            </a:r>
            <a:r>
              <a:rPr lang="en-US" baseline="0" dirty="0" smtClean="0"/>
              <a:t> is also called the </a:t>
            </a:r>
            <a:r>
              <a:rPr lang="en-US" b="1" baseline="0" dirty="0" smtClean="0"/>
              <a:t>Contributor</a:t>
            </a:r>
            <a:r>
              <a:rPr lang="en-US" baseline="0" dirty="0" smtClean="0"/>
              <a:t> permissions set.</a:t>
            </a:r>
          </a:p>
          <a:p>
            <a:pPr>
              <a:buFontTx/>
              <a:buChar char="-"/>
            </a:pPr>
            <a:endParaRPr lang="nl-BE" baseline="0" dirty="0" smtClean="0"/>
          </a:p>
          <a:p>
            <a:pPr>
              <a:buFontTx/>
              <a:buChar char="-"/>
            </a:pPr>
            <a:r>
              <a:rPr lang="nl-BE" b="1" baseline="0" dirty="0" smtClean="0"/>
              <a:t>Visitors</a:t>
            </a:r>
            <a:r>
              <a:rPr lang="nl-BE" baseline="0" dirty="0" smtClean="0"/>
              <a:t> group has read only permissions. </a:t>
            </a:r>
            <a:r>
              <a:rPr lang="en-US" dirty="0" smtClean="0"/>
              <a:t>Users and SharePoint groups with this permission level can view items and pages, open items, and documents.</a:t>
            </a:r>
            <a:endParaRPr lang="nl-BE" baseline="0" dirty="0" smtClean="0"/>
          </a:p>
          <a:p>
            <a:pPr>
              <a:buFontTx/>
              <a:buChar char="-"/>
            </a:pPr>
            <a:endParaRPr lang="nl-BE" baseline="0" dirty="0" smtClean="0"/>
          </a:p>
          <a:p>
            <a:pPr>
              <a:buFontTx/>
              <a:buNone/>
            </a:pPr>
            <a:r>
              <a:rPr lang="nl-BE" baseline="0" dirty="0" smtClean="0"/>
              <a:t>You can add users to these groups. If you need groups with specific permissions that differ from the three default groups, you better create new groups instead of modifying the default groups.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13</a:t>
            </a:fld>
            <a:endParaRPr lang="en-US" dirty="0"/>
          </a:p>
        </p:txBody>
      </p:sp>
    </p:spTree>
    <p:extLst>
      <p:ext uri="{BB962C8B-B14F-4D97-AF65-F5344CB8AC3E}">
        <p14:creationId xmlns:p14="http://schemas.microsoft.com/office/powerpoint/2010/main" val="2938036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333741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Lists</a:t>
            </a:r>
            <a:r>
              <a:rPr lang="nl-BE" baseline="0" dirty="0" smtClean="0"/>
              <a:t> store data in columns, also referred to as fields. You can create the fields in the context of your list, but you can also create </a:t>
            </a:r>
            <a:r>
              <a:rPr lang="nl-BE" dirty="0" smtClean="0"/>
              <a:t>site</a:t>
            </a:r>
            <a:r>
              <a:rPr lang="nl-BE" baseline="0" dirty="0" smtClean="0"/>
              <a:t> columns that can be reused in multiple lists.</a:t>
            </a:r>
          </a:p>
          <a:p>
            <a:endParaRPr lang="nl-BE" baseline="0" dirty="0" smtClean="0"/>
          </a:p>
          <a:p>
            <a:r>
              <a:rPr lang="nl-BE" baseline="0" dirty="0" smtClean="0"/>
              <a:t>Site columns are created at the level of the site collection and are available to all the sub sites. When creating a site column you have to specify a name, a data type and the name of a group.</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18</a:t>
            </a:fld>
            <a:endParaRPr lang="en-US" dirty="0"/>
          </a:p>
        </p:txBody>
      </p:sp>
    </p:spTree>
    <p:extLst>
      <p:ext uri="{BB962C8B-B14F-4D97-AF65-F5344CB8AC3E}">
        <p14:creationId xmlns:p14="http://schemas.microsoft.com/office/powerpoint/2010/main" val="93374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create site columns in many different ways:</a:t>
            </a:r>
          </a:p>
          <a:p>
            <a:pPr marL="628650" lvl="1" indent="-171450">
              <a:buFont typeface="Arial" pitchFamily="34" charset="0"/>
              <a:buChar char="•"/>
            </a:pPr>
            <a:r>
              <a:rPr lang="en-US" dirty="0" smtClean="0"/>
              <a:t>Create</a:t>
            </a:r>
            <a:r>
              <a:rPr lang="en-US" baseline="0" dirty="0" smtClean="0"/>
              <a:t>them in the user interface: navigate to the </a:t>
            </a:r>
            <a:r>
              <a:rPr lang="en-US" b="1" baseline="0" dirty="0" smtClean="0"/>
              <a:t>Site Settings </a:t>
            </a:r>
            <a:r>
              <a:rPr lang="en-US" baseline="0" dirty="0" smtClean="0"/>
              <a:t>page of the root site and click the </a:t>
            </a:r>
            <a:r>
              <a:rPr lang="en-US" b="1" baseline="0" dirty="0" smtClean="0"/>
              <a:t>Site Columns </a:t>
            </a:r>
            <a:r>
              <a:rPr lang="en-US" baseline="0" dirty="0" smtClean="0"/>
              <a:t>hyperlink under the </a:t>
            </a:r>
            <a:r>
              <a:rPr lang="en-US" b="1" baseline="0" dirty="0" smtClean="0"/>
              <a:t>Galleries</a:t>
            </a:r>
            <a:r>
              <a:rPr lang="en-US" baseline="0" dirty="0" smtClean="0"/>
              <a:t> group.</a:t>
            </a:r>
          </a:p>
          <a:p>
            <a:pPr marL="628650" lvl="1" indent="-171450">
              <a:buFont typeface="Arial" pitchFamily="34" charset="0"/>
              <a:buChar char="•"/>
            </a:pPr>
            <a:r>
              <a:rPr lang="en-US" baseline="0" dirty="0" smtClean="0"/>
              <a:t>Use SharePoint Designer 2010.</a:t>
            </a:r>
          </a:p>
          <a:p>
            <a:pPr marL="628650" lvl="1" indent="-171450">
              <a:buFont typeface="Arial" pitchFamily="34" charset="0"/>
              <a:buChar char="•"/>
            </a:pPr>
            <a:r>
              <a:rPr lang="en-US" baseline="0" dirty="0" smtClean="0"/>
              <a:t>Use the SharePoint object model to create a site column programmatically.</a:t>
            </a:r>
          </a:p>
          <a:p>
            <a:pPr marL="628650" lvl="1" indent="-171450">
              <a:buFont typeface="Arial" pitchFamily="34" charset="0"/>
              <a:buChar char="•"/>
            </a:pPr>
            <a:r>
              <a:rPr lang="en-US" baseline="0" dirty="0" smtClean="0"/>
              <a:t>Use CAML to create a site column declaratively using the </a:t>
            </a:r>
            <a:r>
              <a:rPr lang="en-US" b="1" baseline="0" dirty="0" smtClean="0"/>
              <a:t>&lt;Field&gt; </a:t>
            </a:r>
            <a:r>
              <a:rPr lang="en-US" baseline="0" dirty="0" smtClean="0"/>
              <a:t>element.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19</a:t>
            </a:fld>
            <a:endParaRPr lang="en-US" dirty="0"/>
          </a:p>
        </p:txBody>
      </p:sp>
    </p:spTree>
    <p:extLst>
      <p:ext uri="{BB962C8B-B14F-4D97-AF65-F5344CB8AC3E}">
        <p14:creationId xmlns:p14="http://schemas.microsoft.com/office/powerpoint/2010/main" val="48089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Content types are</a:t>
            </a:r>
            <a:r>
              <a:rPr lang="nl-BE" baseline="0" dirty="0" smtClean="0"/>
              <a:t> designed to help users organize their SharePoint content in a more meaningful way. A content type is a reusable collection of columns, a data structure, that can be applied to several lists or document libraries in the site collection.</a:t>
            </a:r>
          </a:p>
          <a:p>
            <a:endParaRPr lang="nl-BE" baseline="0" dirty="0" smtClean="0"/>
          </a:p>
          <a:p>
            <a:r>
              <a:rPr lang="nl-BE" baseline="0" dirty="0" smtClean="0"/>
              <a:t>You can also apply more than one content type to the same list or library, enabling users to store multiple different types of content in the same list or library.</a:t>
            </a:r>
          </a:p>
          <a:p>
            <a:endParaRPr lang="en-US" dirty="0" smtClean="0"/>
          </a:p>
          <a:p>
            <a:r>
              <a:rPr lang="en-US" dirty="0" smtClean="0"/>
              <a:t>Each content type can include different columns for gathering and storing item metadata, and can have different workflows assigned to them. </a:t>
            </a:r>
          </a:p>
          <a:p>
            <a:endParaRPr lang="en-US" dirty="0" smtClean="0"/>
          </a:p>
          <a:p>
            <a:r>
              <a:rPr lang="en-US" dirty="0" smtClean="0"/>
              <a:t>Content</a:t>
            </a:r>
            <a:r>
              <a:rPr lang="en-US" baseline="0" dirty="0" smtClean="0"/>
              <a:t>types are defined at site collection level but are available to all sites and sub sites in the site collection.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20</a:t>
            </a:fld>
            <a:endParaRPr lang="en-US" dirty="0"/>
          </a:p>
        </p:txBody>
      </p:sp>
    </p:spTree>
    <p:extLst>
      <p:ext uri="{BB962C8B-B14F-4D97-AF65-F5344CB8AC3E}">
        <p14:creationId xmlns:p14="http://schemas.microsoft.com/office/powerpoint/2010/main" val="197590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with</a:t>
            </a:r>
            <a:r>
              <a:rPr lang="en-US" baseline="0" dirty="0" smtClean="0"/>
              <a:t> site columns, y</a:t>
            </a:r>
            <a:r>
              <a:rPr lang="en-US" dirty="0" smtClean="0"/>
              <a:t>ou can create site columns in many different ways:</a:t>
            </a:r>
          </a:p>
          <a:p>
            <a:pPr marL="171450" indent="-171450">
              <a:buFont typeface="Arial" pitchFamily="34" charset="0"/>
              <a:buChar char="•"/>
            </a:pPr>
            <a:r>
              <a:rPr lang="en-US" dirty="0" smtClean="0"/>
              <a:t>Create</a:t>
            </a:r>
            <a:r>
              <a:rPr lang="en-US" baseline="0" dirty="0" smtClean="0"/>
              <a:t>them in the user interface: navigate to the </a:t>
            </a:r>
            <a:r>
              <a:rPr lang="en-US" b="1" baseline="0" dirty="0" smtClean="0"/>
              <a:t>Site Settings </a:t>
            </a:r>
            <a:r>
              <a:rPr lang="en-US" baseline="0" dirty="0" smtClean="0"/>
              <a:t>page of the root site and click the </a:t>
            </a:r>
            <a:r>
              <a:rPr lang="en-US" b="1" baseline="0" dirty="0" smtClean="0"/>
              <a:t>Content Types </a:t>
            </a:r>
            <a:r>
              <a:rPr lang="en-US" baseline="0" dirty="0" smtClean="0"/>
              <a:t>hyperlink under the </a:t>
            </a:r>
            <a:r>
              <a:rPr lang="en-US" b="1" baseline="0" dirty="0" smtClean="0"/>
              <a:t>Galleries</a:t>
            </a:r>
            <a:r>
              <a:rPr lang="en-US" baseline="0" dirty="0" smtClean="0"/>
              <a:t> group.</a:t>
            </a:r>
          </a:p>
          <a:p>
            <a:pPr marL="171450" indent="-171450">
              <a:buFont typeface="Arial" pitchFamily="34" charset="0"/>
              <a:buChar char="•"/>
            </a:pPr>
            <a:r>
              <a:rPr lang="en-US" baseline="0" dirty="0" smtClean="0"/>
              <a:t>Use SharePoint Designer 2010.</a:t>
            </a:r>
          </a:p>
          <a:p>
            <a:pPr marL="171450" indent="-171450">
              <a:buFont typeface="Arial" pitchFamily="34" charset="0"/>
              <a:buChar char="•"/>
            </a:pPr>
            <a:r>
              <a:rPr lang="en-US" baseline="0" dirty="0" smtClean="0"/>
              <a:t>Use the SharePoint object model to create a content type programmatically.</a:t>
            </a:r>
          </a:p>
          <a:p>
            <a:pPr marL="171450" indent="-171450">
              <a:buFont typeface="Arial" pitchFamily="34" charset="0"/>
              <a:buChar char="•"/>
            </a:pPr>
            <a:r>
              <a:rPr lang="en-US" baseline="0" dirty="0" smtClean="0"/>
              <a:t>Use CAML to create a content type declaratively using the </a:t>
            </a:r>
            <a:r>
              <a:rPr lang="en-US" b="1" baseline="0" dirty="0" smtClean="0"/>
              <a:t>&lt;</a:t>
            </a:r>
            <a:r>
              <a:rPr lang="en-US" b="1" baseline="0" dirty="0" err="1" smtClean="0"/>
              <a:t>ContentType</a:t>
            </a:r>
            <a:r>
              <a:rPr lang="en-US" b="1" baseline="0" dirty="0" smtClean="0"/>
              <a:t>&gt; </a:t>
            </a:r>
            <a:r>
              <a:rPr lang="en-US" baseline="0" dirty="0" smtClean="0"/>
              <a:t>element.</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21</a:t>
            </a:fld>
            <a:endParaRPr lang="en-US" dirty="0"/>
          </a:p>
        </p:txBody>
      </p:sp>
    </p:spTree>
    <p:extLst>
      <p:ext uri="{BB962C8B-B14F-4D97-AF65-F5344CB8AC3E}">
        <p14:creationId xmlns:p14="http://schemas.microsoft.com/office/powerpoint/2010/main" val="1145268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Rot="1" noChangeAspect="1" noChangeArrowheads="1" noTextEdit="1"/>
          </p:cNvSpPr>
          <p:nvPr>
            <p:ph type="sldImg"/>
          </p:nvPr>
        </p:nvSpPr>
        <p:spPr>
          <a:ln/>
        </p:spPr>
      </p:sp>
      <p:sp>
        <p:nvSpPr>
          <p:cNvPr id="134149" name="Rectangle 5"/>
          <p:cNvSpPr>
            <a:spLocks noGrp="1" noChangeArrowheads="1"/>
          </p:cNvSpPr>
          <p:nvPr>
            <p:ph type="body" idx="1"/>
          </p:nvPr>
        </p:nvSpPr>
        <p:spPr/>
        <p:txBody>
          <a:bodyPr/>
          <a:lstStyle/>
          <a:p>
            <a:r>
              <a:rPr lang="en-US" dirty="0" smtClean="0"/>
              <a:t>You can define a content type</a:t>
            </a:r>
            <a:r>
              <a:rPr lang="en-US" baseline="0" dirty="0" smtClean="0"/>
              <a:t> with several columns and use it as a base for other content types. More specific content types can inherit the base content type and add more specific columns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22</a:t>
            </a:fld>
            <a:endParaRPr lang="en-US" dirty="0"/>
          </a:p>
        </p:txBody>
      </p:sp>
    </p:spTree>
    <p:extLst>
      <p:ext uri="{BB962C8B-B14F-4D97-AF65-F5344CB8AC3E}">
        <p14:creationId xmlns:p14="http://schemas.microsoft.com/office/powerpoint/2010/main" val="44341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24600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Multi-tenancy is the isolation of data,</a:t>
            </a:r>
            <a:r>
              <a:rPr lang="en-US" baseline="0" dirty="0" smtClean="0"/>
              <a:t> operational services and management. </a:t>
            </a:r>
            <a:endParaRPr lang="en-US" dirty="0" smtClean="0"/>
          </a:p>
          <a:p>
            <a:endParaRPr lang="en-US" dirty="0" smtClean="0"/>
          </a:p>
          <a:p>
            <a:r>
              <a:rPr lang="en-US" dirty="0" smtClean="0"/>
              <a:t>Hosting – think of companies such</a:t>
            </a:r>
            <a:r>
              <a:rPr lang="en-US" baseline="0" dirty="0" smtClean="0"/>
              <a:t> as </a:t>
            </a:r>
            <a:r>
              <a:rPr lang="en-US" baseline="0" dirty="0" err="1" smtClean="0"/>
              <a:t>RackSpace</a:t>
            </a:r>
            <a:r>
              <a:rPr lang="en-US" baseline="0" dirty="0" smtClean="0"/>
              <a:t> that offer Hosting to customers for their SharePoint Portal without the burden of hosting it internally.</a:t>
            </a:r>
          </a:p>
          <a:p>
            <a:endParaRPr lang="en-US" baseline="0" dirty="0" smtClean="0"/>
          </a:p>
          <a:p>
            <a:r>
              <a:rPr lang="en-US" sz="1200" kern="1200" baseline="0" dirty="0" smtClean="0">
                <a:solidFill>
                  <a:schemeClr val="tx1"/>
                </a:solidFill>
                <a:latin typeface="+mn-lt"/>
                <a:ea typeface="+mn-ea"/>
                <a:cs typeface="+mn-cs"/>
              </a:rPr>
              <a:t>Think about the Flat/Apartment Building analogy </a:t>
            </a:r>
          </a:p>
          <a:p>
            <a:r>
              <a:rPr lang="en-US" sz="1200" kern="1200" baseline="0" dirty="0" smtClean="0">
                <a:solidFill>
                  <a:schemeClr val="tx1"/>
                </a:solidFill>
                <a:latin typeface="+mn-lt"/>
                <a:ea typeface="+mn-ea"/>
                <a:cs typeface="+mn-cs"/>
              </a:rPr>
              <a:t>Multiple tenants share same infrastructure (the building, the doors) </a:t>
            </a:r>
          </a:p>
          <a:p>
            <a:r>
              <a:rPr lang="en-US" sz="1200" kern="1200" baseline="0" dirty="0" smtClean="0">
                <a:solidFill>
                  <a:schemeClr val="tx1"/>
                </a:solidFill>
                <a:latin typeface="+mn-lt"/>
                <a:ea typeface="+mn-ea"/>
                <a:cs typeface="+mn-cs"/>
              </a:rPr>
              <a:t>Some services are shared but have no data (entry phone, refuse collection) </a:t>
            </a:r>
          </a:p>
          <a:p>
            <a:r>
              <a:rPr lang="en-US" sz="1200" kern="1200" baseline="0" dirty="0" smtClean="0">
                <a:solidFill>
                  <a:schemeClr val="tx1"/>
                </a:solidFill>
                <a:latin typeface="+mn-lt"/>
                <a:ea typeface="+mn-ea"/>
                <a:cs typeface="+mn-cs"/>
              </a:rPr>
              <a:t>Some services are shared (electricity, phone) but data is partitioned (meter readings, billing) </a:t>
            </a:r>
          </a:p>
          <a:p>
            <a:r>
              <a:rPr lang="en-US" sz="1200" kern="1200" baseline="0" dirty="0" smtClean="0">
                <a:solidFill>
                  <a:schemeClr val="tx1"/>
                </a:solidFill>
                <a:latin typeface="+mn-lt"/>
                <a:ea typeface="+mn-ea"/>
                <a:cs typeface="+mn-cs"/>
              </a:rPr>
              <a:t>Some shared services are a free for all (car parking) </a:t>
            </a:r>
            <a:endParaRPr lang="en-US" baseline="0" dirty="0" smtClean="0"/>
          </a:p>
          <a:p>
            <a:endParaRPr lang="en-US" baseline="0" dirty="0" smtClean="0"/>
          </a:p>
          <a:p>
            <a:r>
              <a:rPr lang="en-US" baseline="0" dirty="0" smtClean="0"/>
              <a:t>SharePoint 2010 comes with some new features to support hosting environments. T</a:t>
            </a:r>
            <a:r>
              <a:rPr lang="en-US" dirty="0" smtClean="0"/>
              <a:t>he core multi-tenant infrastructure is not turned on by default.  It requires a custom service application to be provisioned, and once that's done you can begin configuring the different pieces of multi tenancy:</a:t>
            </a:r>
          </a:p>
          <a:p>
            <a:pPr>
              <a:buFontTx/>
              <a:buChar char="-"/>
            </a:pPr>
            <a:r>
              <a:rPr lang="en-US" baseline="0" dirty="0" smtClean="0"/>
              <a:t>Multi tenant administration sites</a:t>
            </a:r>
          </a:p>
          <a:p>
            <a:pPr>
              <a:buFontTx/>
              <a:buChar char="-"/>
            </a:pPr>
            <a:r>
              <a:rPr lang="en-US" baseline="0" dirty="0" smtClean="0"/>
              <a:t>Multi tenant member sites</a:t>
            </a:r>
          </a:p>
          <a:p>
            <a:pPr>
              <a:buFontTx/>
              <a:buChar char="-"/>
            </a:pPr>
            <a:r>
              <a:rPr lang="en-US" baseline="0" dirty="0" smtClean="0"/>
              <a:t>Feature packs</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25</a:t>
            </a:fld>
            <a:endParaRPr lang="en-US" dirty="0"/>
          </a:p>
        </p:txBody>
      </p:sp>
    </p:spTree>
    <p:extLst>
      <p:ext uri="{BB962C8B-B14F-4D97-AF65-F5344CB8AC3E}">
        <p14:creationId xmlns:p14="http://schemas.microsoft.com/office/powerpoint/2010/main" val="75595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33</a:t>
            </a:fld>
            <a:endParaRPr lang="en-US" dirty="0"/>
          </a:p>
        </p:txBody>
      </p:sp>
    </p:spTree>
    <p:extLst>
      <p:ext uri="{BB962C8B-B14F-4D97-AF65-F5344CB8AC3E}">
        <p14:creationId xmlns:p14="http://schemas.microsoft.com/office/powerpoint/2010/main" val="360614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organizations</a:t>
            </a:r>
            <a:r>
              <a:rPr lang="en-US" baseline="0" dirty="0" smtClean="0"/>
              <a:t> have installed SharePoint and thought that it was the magic genie which will fix all their problems.  The “pilot” suddenly turns into a production system and as time goes by, users will find interesting ways to ‘solve’ some problem using SharePoint.  (e.g. How many times have we heard of the scenario where a user calls up because their SharePoint site is ‘broken’ after they are ‘messing around with SharePoint Designer’.) The SharePoint farm will grow very organically; yielding islands of inconsistent information,  branding, and customizations.   </a:t>
            </a:r>
          </a:p>
          <a:p>
            <a:endParaRPr lang="en-US" baseline="0" dirty="0" smtClean="0"/>
          </a:p>
          <a:p>
            <a:r>
              <a:rPr lang="en-US" baseline="0" dirty="0" smtClean="0"/>
              <a:t>A Governance plan one of the most crucial (and often one of the most overlooked) aspects of </a:t>
            </a:r>
            <a:r>
              <a:rPr lang="en-US" baseline="0" smtClean="0"/>
              <a:t>setting up </a:t>
            </a:r>
            <a:r>
              <a:rPr lang="en-US" baseline="0" dirty="0" smtClean="0"/>
              <a:t>a SharePoint farm.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Managing Site Collections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3</a:t>
            </a:fld>
            <a:endParaRPr lang="en-US" dirty="0"/>
          </a:p>
        </p:txBody>
      </p:sp>
    </p:spTree>
    <p:extLst>
      <p:ext uri="{BB962C8B-B14F-4D97-AF65-F5344CB8AC3E}">
        <p14:creationId xmlns:p14="http://schemas.microsoft.com/office/powerpoint/2010/main" val="344674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Sounds like a lot of work?  Well, it is.  But you are saving yourself 10x more work if you ever need to upgrade your farm.  Also just as important is the creation of the Governance Plan is the communication of it to end users.  This isn’t to say that every single person in your organization needs to fully understand the do’s and don’ts in your company’s SharePoint environment, but the content owners – be it site collection or site owners need to understand and be aware of any changes.  </a:t>
            </a:r>
            <a:br>
              <a:rPr lang="en-US" baseline="0" dirty="0" smtClean="0"/>
            </a:br>
            <a:endParaRPr lang="en-US" baseline="0" dirty="0" smtClean="0"/>
          </a:p>
          <a:p>
            <a:r>
              <a:rPr lang="en-US" baseline="0" dirty="0" smtClean="0"/>
              <a:t>Don’t know who your content owners are?  Or who a site was created for?  SharePoint Foundation has some nice events such as </a:t>
            </a:r>
            <a:r>
              <a:rPr lang="en-US" b="1" baseline="0" dirty="0" err="1" smtClean="0"/>
              <a:t>WebAdding</a:t>
            </a:r>
            <a:r>
              <a:rPr lang="en-US" baseline="0" dirty="0" smtClean="0"/>
              <a:t> or </a:t>
            </a:r>
            <a:r>
              <a:rPr lang="en-US" b="1" baseline="0" dirty="0" err="1" smtClean="0"/>
              <a:t>WebProvisioned</a:t>
            </a:r>
            <a:r>
              <a:rPr lang="en-US" baseline="0" dirty="0" smtClean="0"/>
              <a:t> that you can extend to help with that.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Managing Site Collections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4</a:t>
            </a:fld>
            <a:endParaRPr lang="en-US" dirty="0"/>
          </a:p>
        </p:txBody>
      </p:sp>
    </p:spTree>
    <p:extLst>
      <p:ext uri="{BB962C8B-B14F-4D97-AF65-F5344CB8AC3E}">
        <p14:creationId xmlns:p14="http://schemas.microsoft.com/office/powerpoint/2010/main" val="292343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application is created you can start creating site collections. Each web</a:t>
            </a:r>
            <a:r>
              <a:rPr lang="en-US" baseline="0" dirty="0" smtClean="0"/>
              <a:t> application can consist of more than one site collection and e</a:t>
            </a:r>
            <a:r>
              <a:rPr lang="en-US" dirty="0" smtClean="0"/>
              <a:t>ach</a:t>
            </a:r>
            <a:r>
              <a:rPr lang="en-US" baseline="0" dirty="0" smtClean="0"/>
              <a:t> web application has a root site collection.</a:t>
            </a:r>
          </a:p>
          <a:p>
            <a:endParaRPr lang="en-US" baseline="0" dirty="0" smtClean="0"/>
          </a:p>
          <a:p>
            <a:r>
              <a:rPr lang="en-US" baseline="0" dirty="0" smtClean="0"/>
              <a:t>Site collections represent a scope for administrative privileges. You can assign a user as a site collection administrator. That user has full administrative permissions within any existing site and any future site created inside that site collection. To each site collection within the web application you can assign a different user as site collection administrator.</a:t>
            </a:r>
          </a:p>
          <a:p>
            <a:endParaRPr lang="en-US" baseline="0" dirty="0" smtClean="0"/>
          </a:p>
          <a:p>
            <a:r>
              <a:rPr lang="en-US" dirty="0" smtClean="0"/>
              <a:t>In a large intranet, you need to be able to maintain control over your server resources and carefully monitor areas such as storage space. You must be able to ensure that one site collection cannot use so many resources that other site collections can no longer function. Windows SharePoint Services allows you to specify quota for site collections, so that you can manage your site and server resources.</a:t>
            </a:r>
            <a:endParaRPr lang="en-US" baseline="0" dirty="0" smtClean="0"/>
          </a:p>
          <a:p>
            <a:endParaRPr lang="en-US" baseline="0" dirty="0" smtClean="0"/>
          </a:p>
          <a:p>
            <a:r>
              <a:rPr lang="en-US" baseline="0" dirty="0" smtClean="0"/>
              <a:t>When a web application is created, it gets its own content database. Within that content database can live one or more site collections. If a site collections grows quickly, it can be moved to a different content database. Sites within a site collection cannot be moved to another content database.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234901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416906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site collection is a collection of sites. </a:t>
            </a:r>
            <a:r>
              <a:rPr lang="en-US" dirty="0" smtClean="0"/>
              <a:t>SharePoint provides site templates in the following categories: collaboration, meetings, and custom. When you create a site collection, you select the template that matches what you want the site to do.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7</a:t>
            </a:fld>
            <a:endParaRPr lang="en-US" dirty="0"/>
          </a:p>
        </p:txBody>
      </p:sp>
    </p:spTree>
    <p:extLst>
      <p:ext uri="{BB962C8B-B14F-4D97-AF65-F5344CB8AC3E}">
        <p14:creationId xmlns:p14="http://schemas.microsoft.com/office/powerpoint/2010/main" val="347076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Collaboration</a:t>
            </a:r>
            <a:r>
              <a:rPr lang="nl-BE" dirty="0" smtClean="0"/>
              <a:t> tab offers a number of templates like the team site, blank site, document workspace, blog,</a:t>
            </a:r>
            <a:r>
              <a:rPr lang="nl-BE" baseline="0" dirty="0" smtClean="0"/>
              <a:t> etc. Each template comes with a number of specific features, document libraries and lists.  </a:t>
            </a:r>
          </a:p>
          <a:p>
            <a:endParaRPr lang="nl-B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The </a:t>
            </a:r>
            <a:r>
              <a:rPr lang="nl-BE" b="1" dirty="0" smtClean="0"/>
              <a:t>Enterprise</a:t>
            </a:r>
            <a:r>
              <a:rPr lang="nl-BE" dirty="0" smtClean="0"/>
              <a:t> tab</a:t>
            </a:r>
            <a:r>
              <a:rPr lang="nl-BE" baseline="0" dirty="0" smtClean="0"/>
              <a:t> offers templates for a wide range of centers. Each template offers a different set of features, document libraries and lists.</a:t>
            </a:r>
          </a:p>
          <a:p>
            <a:pPr marL="0" marR="0" indent="0" algn="l" defTabSz="914400" rtl="0" eaLnBrk="1" fontAlgn="auto" latinLnBrk="0" hangingPunct="1">
              <a:lnSpc>
                <a:spcPct val="100000"/>
              </a:lnSpc>
              <a:spcBef>
                <a:spcPts val="0"/>
              </a:spcBef>
              <a:spcAft>
                <a:spcPts val="0"/>
              </a:spcAft>
              <a:buClrTx/>
              <a:buSzTx/>
              <a:buFontTx/>
              <a:buNone/>
              <a:tabLst/>
              <a:defRPr/>
            </a:pPr>
            <a:endParaRPr lang="nl-B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The </a:t>
            </a:r>
            <a:r>
              <a:rPr lang="nl-BE" b="1" dirty="0" smtClean="0"/>
              <a:t>Publishing</a:t>
            </a:r>
            <a:r>
              <a:rPr lang="nl-BE" baseline="0" dirty="0" smtClean="0"/>
              <a:t> tab contains templates for </a:t>
            </a:r>
            <a:r>
              <a:rPr lang="nl-BE" b="0" baseline="0" dirty="0" smtClean="0"/>
              <a:t>Internet facing </a:t>
            </a:r>
            <a:r>
              <a:rPr lang="nl-BE" baseline="0" dirty="0" smtClean="0"/>
              <a:t>sites that allow for branding and easy customization.</a:t>
            </a:r>
            <a:endParaRPr lang="nl-BE"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8</a:t>
            </a:fld>
            <a:endParaRPr lang="en-US" dirty="0"/>
          </a:p>
        </p:txBody>
      </p:sp>
    </p:spTree>
    <p:extLst>
      <p:ext uri="{BB962C8B-B14F-4D97-AF65-F5344CB8AC3E}">
        <p14:creationId xmlns:p14="http://schemas.microsoft.com/office/powerpoint/2010/main" val="2523633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Creating and Configuring Web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05-</a:t>
            </a:r>
            <a:fld id="{073E6628-0705-4E34-90AA-D61A964D0AFD}" type="slidenum">
              <a:rPr lang="en-US" smtClean="0"/>
              <a:pPr/>
              <a:t>9</a:t>
            </a:fld>
            <a:endParaRPr lang="en-US" dirty="0"/>
          </a:p>
        </p:txBody>
      </p:sp>
    </p:spTree>
    <p:extLst>
      <p:ext uri="{BB962C8B-B14F-4D97-AF65-F5344CB8AC3E}">
        <p14:creationId xmlns:p14="http://schemas.microsoft.com/office/powerpoint/2010/main" val="1075023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Microsoft_Visio_2003-2010_Drawing1.vsd"/></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Managing Site </a:t>
            </a:r>
            <a:r>
              <a:rPr lang="en-US" dirty="0" smtClean="0"/>
              <a:t>Collections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a:t>S</a:t>
            </a:r>
            <a:r>
              <a:rPr lang="en-US" dirty="0" smtClean="0"/>
              <a:t>ite Template Name</a:t>
            </a:r>
            <a:endParaRPr lang="en-US" dirty="0"/>
          </a:p>
        </p:txBody>
      </p:sp>
      <p:pic>
        <p:nvPicPr>
          <p:cNvPr id="3" name="Picture 2"/>
          <p:cNvPicPr>
            <a:picLocks noChangeAspect="1"/>
          </p:cNvPicPr>
          <p:nvPr/>
        </p:nvPicPr>
        <p:blipFill>
          <a:blip r:embed="rId3"/>
          <a:stretch>
            <a:fillRect/>
          </a:stretch>
        </p:blipFill>
        <p:spPr>
          <a:xfrm>
            <a:off x="152400" y="1524000"/>
            <a:ext cx="8410575" cy="4953000"/>
          </a:xfrm>
          <a:prstGeom prst="rect">
            <a:avLst/>
          </a:prstGeom>
          <a:ln>
            <a:solidFill>
              <a:schemeClr val="bg1">
                <a:lumMod val="65000"/>
              </a:schemeClr>
            </a:solidFill>
          </a:ln>
        </p:spPr>
      </p:pic>
      <p:sp>
        <p:nvSpPr>
          <p:cNvPr id="4" name="Rounded Rectangle 3"/>
          <p:cNvSpPr/>
          <p:nvPr/>
        </p:nvSpPr>
        <p:spPr>
          <a:xfrm>
            <a:off x="7039533" y="2329703"/>
            <a:ext cx="1085851" cy="211792"/>
          </a:xfrm>
          <a:prstGeom prst="roundRect">
            <a:avLst/>
          </a:prstGeom>
          <a:solidFill>
            <a:schemeClr val="accent2">
              <a:lumMod val="40000"/>
              <a:lumOff val="60000"/>
              <a:alpha val="40000"/>
            </a:schemeClr>
          </a:solid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036173" y="3258670"/>
            <a:ext cx="1085851" cy="211792"/>
          </a:xfrm>
          <a:prstGeom prst="roundRect">
            <a:avLst/>
          </a:prstGeom>
          <a:solidFill>
            <a:schemeClr val="accent2">
              <a:lumMod val="40000"/>
              <a:lumOff val="60000"/>
              <a:alpha val="40000"/>
            </a:schemeClr>
          </a:solid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36172" y="4189879"/>
            <a:ext cx="1085851" cy="211792"/>
          </a:xfrm>
          <a:prstGeom prst="roundRect">
            <a:avLst/>
          </a:prstGeom>
          <a:solidFill>
            <a:schemeClr val="accent2">
              <a:lumMod val="40000"/>
              <a:lumOff val="60000"/>
              <a:alpha val="40000"/>
            </a:schemeClr>
          </a:solid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031690" y="5108761"/>
            <a:ext cx="1085851" cy="211792"/>
          </a:xfrm>
          <a:prstGeom prst="roundRect">
            <a:avLst/>
          </a:prstGeom>
          <a:solidFill>
            <a:schemeClr val="accent2">
              <a:lumMod val="40000"/>
              <a:lumOff val="60000"/>
              <a:alpha val="40000"/>
            </a:schemeClr>
          </a:solid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031690" y="6055659"/>
            <a:ext cx="1085851" cy="211792"/>
          </a:xfrm>
          <a:prstGeom prst="roundRect">
            <a:avLst/>
          </a:prstGeom>
          <a:solidFill>
            <a:schemeClr val="accent2">
              <a:lumMod val="40000"/>
              <a:lumOff val="60000"/>
              <a:alpha val="40000"/>
            </a:schemeClr>
          </a:solid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228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Governance</a:t>
            </a:r>
          </a:p>
          <a:p>
            <a:pPr lvl="0">
              <a:buFont typeface="Wingdings" panose="05000000000000000000" pitchFamily="2" charset="2"/>
              <a:buChar char="ü"/>
            </a:pPr>
            <a:r>
              <a:rPr lang="en-US" dirty="0" smtClean="0"/>
              <a:t>Site Templates</a:t>
            </a:r>
          </a:p>
          <a:p>
            <a:pPr lvl="0">
              <a:buFont typeface="Wingdings" panose="05000000000000000000" pitchFamily="2" charset="2"/>
              <a:buChar char="Ø"/>
            </a:pPr>
            <a:r>
              <a:rPr lang="en-US" dirty="0" smtClean="0"/>
              <a:t>Site </a:t>
            </a:r>
            <a:r>
              <a:rPr lang="en-US" dirty="0"/>
              <a:t>Collection </a:t>
            </a:r>
            <a:r>
              <a:rPr lang="en-US" dirty="0" smtClean="0"/>
              <a:t>Security</a:t>
            </a:r>
          </a:p>
          <a:p>
            <a:pPr lvl="0"/>
            <a:r>
              <a:rPr lang="en-US" dirty="0" smtClean="0"/>
              <a:t>Site Columns and Content Types</a:t>
            </a:r>
          </a:p>
          <a:p>
            <a:pPr lvl="0"/>
            <a:r>
              <a:rPr lang="en-US" dirty="0" smtClean="0"/>
              <a:t>Understanding Tenancies</a:t>
            </a:r>
            <a:endParaRPr lang="en-US" dirty="0"/>
          </a:p>
        </p:txBody>
      </p:sp>
    </p:spTree>
    <p:extLst>
      <p:ext uri="{BB962C8B-B14F-4D97-AF65-F5344CB8AC3E}">
        <p14:creationId xmlns:p14="http://schemas.microsoft.com/office/powerpoint/2010/main" val="423843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Site Collection Security</a:t>
            </a:r>
            <a:endParaRPr lang="en-US" dirty="0"/>
          </a:p>
        </p:txBody>
      </p:sp>
      <p:sp>
        <p:nvSpPr>
          <p:cNvPr id="3" name="Content Placeholder 2"/>
          <p:cNvSpPr>
            <a:spLocks noGrp="1"/>
          </p:cNvSpPr>
          <p:nvPr>
            <p:ph idx="1"/>
          </p:nvPr>
        </p:nvSpPr>
        <p:spPr/>
        <p:txBody>
          <a:bodyPr/>
          <a:lstStyle/>
          <a:p>
            <a:r>
              <a:rPr lang="en-US" dirty="0" smtClean="0"/>
              <a:t>User permissions configured within site collection</a:t>
            </a:r>
          </a:p>
          <a:p>
            <a:pPr lvl="1"/>
            <a:r>
              <a:rPr lang="en-US" dirty="0" smtClean="0"/>
              <a:t>Membership and permissions tracked in content DB</a:t>
            </a:r>
          </a:p>
          <a:p>
            <a:pPr lvl="1"/>
            <a:r>
              <a:rPr lang="en-US" dirty="0" smtClean="0"/>
              <a:t>Configuration in one site collection can’t effect another</a:t>
            </a:r>
          </a:p>
          <a:p>
            <a:pPr lvl="1"/>
            <a:endParaRPr lang="en-US" dirty="0" smtClean="0"/>
          </a:p>
          <a:p>
            <a:r>
              <a:rPr lang="en-US" dirty="0" smtClean="0"/>
              <a:t>Configuring security within a site collection</a:t>
            </a:r>
          </a:p>
          <a:p>
            <a:pPr lvl="1"/>
            <a:r>
              <a:rPr lang="en-US" dirty="0" smtClean="0"/>
              <a:t>Create SharePoint groups for user roles</a:t>
            </a:r>
          </a:p>
          <a:p>
            <a:pPr lvl="1"/>
            <a:r>
              <a:rPr lang="en-US" dirty="0" smtClean="0"/>
              <a:t>Assign permissions to groups</a:t>
            </a:r>
          </a:p>
          <a:p>
            <a:pPr lvl="1"/>
            <a:r>
              <a:rPr lang="en-US" dirty="0" smtClean="0"/>
              <a:t>Add users and external groups to SharePoint groups</a:t>
            </a:r>
          </a:p>
        </p:txBody>
      </p:sp>
    </p:spTree>
    <p:extLst>
      <p:ext uri="{BB962C8B-B14F-4D97-AF65-F5344CB8AC3E}">
        <p14:creationId xmlns:p14="http://schemas.microsoft.com/office/powerpoint/2010/main" val="2879710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Groups</a:t>
            </a:r>
            <a:endParaRPr lang="en-US" dirty="0"/>
          </a:p>
        </p:txBody>
      </p:sp>
      <p:sp>
        <p:nvSpPr>
          <p:cNvPr id="3" name="Content Placeholder 2"/>
          <p:cNvSpPr>
            <a:spLocks noGrp="1"/>
          </p:cNvSpPr>
          <p:nvPr>
            <p:ph idx="1"/>
          </p:nvPr>
        </p:nvSpPr>
        <p:spPr/>
        <p:txBody>
          <a:bodyPr/>
          <a:lstStyle/>
          <a:p>
            <a:r>
              <a:rPr lang="en-US" dirty="0" smtClean="0"/>
              <a:t>Three Main Groups</a:t>
            </a:r>
          </a:p>
          <a:p>
            <a:pPr lvl="1"/>
            <a:r>
              <a:rPr lang="en-US" dirty="0" smtClean="0"/>
              <a:t>Owners – Full Control</a:t>
            </a:r>
          </a:p>
          <a:p>
            <a:pPr lvl="1"/>
            <a:r>
              <a:rPr lang="en-US" dirty="0" smtClean="0"/>
              <a:t>Members – Add / Edit / Delete</a:t>
            </a:r>
          </a:p>
          <a:p>
            <a:pPr lvl="1"/>
            <a:r>
              <a:rPr lang="en-US" dirty="0" smtClean="0"/>
              <a:t>Visitors – Read Only</a:t>
            </a:r>
          </a:p>
        </p:txBody>
      </p:sp>
      <p:pic>
        <p:nvPicPr>
          <p:cNvPr id="5" name="Picture 4"/>
          <p:cNvPicPr>
            <a:picLocks noChangeAspect="1"/>
          </p:cNvPicPr>
          <p:nvPr/>
        </p:nvPicPr>
        <p:blipFill>
          <a:blip r:embed="rId3"/>
          <a:stretch>
            <a:fillRect/>
          </a:stretch>
        </p:blipFill>
        <p:spPr>
          <a:xfrm>
            <a:off x="685800" y="3581400"/>
            <a:ext cx="7189839" cy="2971800"/>
          </a:xfrm>
          <a:prstGeom prst="rect">
            <a:avLst/>
          </a:prstGeom>
        </p:spPr>
      </p:pic>
      <p:sp>
        <p:nvSpPr>
          <p:cNvPr id="6" name="TextBox 5"/>
          <p:cNvSpPr txBox="1"/>
          <p:nvPr/>
        </p:nvSpPr>
        <p:spPr>
          <a:xfrm>
            <a:off x="6096000" y="5410200"/>
            <a:ext cx="2582758" cy="523220"/>
          </a:xfrm>
          <a:prstGeom prst="rect">
            <a:avLst/>
          </a:prstGeom>
          <a:solidFill>
            <a:schemeClr val="accent2">
              <a:lumMod val="20000"/>
              <a:lumOff val="80000"/>
            </a:schemeClr>
          </a:solidFill>
          <a:ln>
            <a:solidFill>
              <a:schemeClr val="tx1"/>
            </a:solidFill>
          </a:ln>
        </p:spPr>
        <p:txBody>
          <a:bodyPr wrap="none" rtlCol="0">
            <a:spAutoFit/>
          </a:bodyPr>
          <a:lstStyle/>
          <a:p>
            <a:r>
              <a:rPr lang="en-US" sz="1400" dirty="0"/>
              <a:t>Don’t modify existing groups!  </a:t>
            </a:r>
            <a:endParaRPr lang="en-US" sz="1400" dirty="0" smtClean="0"/>
          </a:p>
          <a:p>
            <a:r>
              <a:rPr lang="en-US" sz="1400" dirty="0" smtClean="0"/>
              <a:t>Create </a:t>
            </a:r>
            <a:r>
              <a:rPr lang="en-US" sz="1400" dirty="0"/>
              <a:t>new groups instead</a:t>
            </a:r>
            <a:r>
              <a:rPr lang="en-US" sz="1400" dirty="0" smtClean="0"/>
              <a:t>.</a:t>
            </a:r>
            <a:endParaRPr lang="en-US" sz="1400" dirty="0"/>
          </a:p>
        </p:txBody>
      </p:sp>
    </p:spTree>
    <p:extLst>
      <p:ext uri="{BB962C8B-B14F-4D97-AF65-F5344CB8AC3E}">
        <p14:creationId xmlns:p14="http://schemas.microsoft.com/office/powerpoint/2010/main" val="3251338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Levels</a:t>
            </a:r>
            <a:endParaRPr lang="en-US" dirty="0"/>
          </a:p>
        </p:txBody>
      </p:sp>
      <p:sp>
        <p:nvSpPr>
          <p:cNvPr id="3" name="Content Placeholder 2"/>
          <p:cNvSpPr>
            <a:spLocks noGrp="1"/>
          </p:cNvSpPr>
          <p:nvPr>
            <p:ph idx="1"/>
          </p:nvPr>
        </p:nvSpPr>
        <p:spPr/>
        <p:txBody>
          <a:bodyPr/>
          <a:lstStyle/>
          <a:p>
            <a:r>
              <a:rPr lang="en-US" dirty="0" smtClean="0"/>
              <a:t>Permissions assigned using permission levels</a:t>
            </a:r>
          </a:p>
          <a:p>
            <a:pPr lvl="1"/>
            <a:r>
              <a:rPr lang="en-US" dirty="0" smtClean="0"/>
              <a:t>Permission level is a named set of permissions</a:t>
            </a:r>
          </a:p>
          <a:p>
            <a:pPr lvl="1"/>
            <a:r>
              <a:rPr lang="en-US" dirty="0" smtClean="0"/>
              <a:t>Site collection has standard permission levels</a:t>
            </a:r>
          </a:p>
          <a:p>
            <a:pPr lvl="1"/>
            <a:r>
              <a:rPr lang="en-US" dirty="0" smtClean="0"/>
              <a:t>Custom permission levels can be added</a:t>
            </a:r>
          </a:p>
          <a:p>
            <a:endParaRPr lang="en-US" dirty="0"/>
          </a:p>
        </p:txBody>
      </p:sp>
      <p:pic>
        <p:nvPicPr>
          <p:cNvPr id="4" name="Picture 3"/>
          <p:cNvPicPr>
            <a:picLocks noChangeAspect="1"/>
          </p:cNvPicPr>
          <p:nvPr/>
        </p:nvPicPr>
        <p:blipFill>
          <a:blip r:embed="rId2"/>
          <a:stretch>
            <a:fillRect/>
          </a:stretch>
        </p:blipFill>
        <p:spPr>
          <a:xfrm>
            <a:off x="1143000" y="3429000"/>
            <a:ext cx="7124700" cy="2976437"/>
          </a:xfrm>
          <a:prstGeom prst="rect">
            <a:avLst/>
          </a:prstGeom>
          <a:ln>
            <a:solidFill>
              <a:schemeClr val="bg1">
                <a:lumMod val="65000"/>
              </a:schemeClr>
            </a:solidFill>
          </a:ln>
        </p:spPr>
      </p:pic>
    </p:spTree>
    <p:extLst>
      <p:ext uri="{BB962C8B-B14F-4D97-AF65-F5344CB8AC3E}">
        <p14:creationId xmlns:p14="http://schemas.microsoft.com/office/powerpoint/2010/main" val="416212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Securable Objects</a:t>
            </a:r>
            <a:endParaRPr lang="en-US" dirty="0"/>
          </a:p>
        </p:txBody>
      </p:sp>
      <p:sp>
        <p:nvSpPr>
          <p:cNvPr id="3" name="Content Placeholder 2"/>
          <p:cNvSpPr>
            <a:spLocks noGrp="1"/>
          </p:cNvSpPr>
          <p:nvPr>
            <p:ph idx="1"/>
          </p:nvPr>
        </p:nvSpPr>
        <p:spPr/>
        <p:txBody>
          <a:bodyPr/>
          <a:lstStyle/>
          <a:p>
            <a:r>
              <a:rPr lang="en-US" dirty="0" smtClean="0"/>
              <a:t>Site collection contains securable objects</a:t>
            </a:r>
          </a:p>
          <a:p>
            <a:pPr lvl="1"/>
            <a:r>
              <a:rPr lang="en-US" dirty="0" smtClean="0"/>
              <a:t>Sites</a:t>
            </a:r>
          </a:p>
          <a:p>
            <a:pPr lvl="1"/>
            <a:r>
              <a:rPr lang="en-US" dirty="0" smtClean="0"/>
              <a:t>Lists and document libraries</a:t>
            </a:r>
          </a:p>
          <a:p>
            <a:pPr lvl="1"/>
            <a:r>
              <a:rPr lang="en-US" dirty="0" smtClean="0"/>
              <a:t>Items and documents</a:t>
            </a:r>
          </a:p>
          <a:p>
            <a:pPr lvl="1"/>
            <a:endParaRPr lang="en-US" dirty="0"/>
          </a:p>
          <a:p>
            <a:r>
              <a:rPr lang="en-US" dirty="0" smtClean="0"/>
              <a:t>Securable objects structured in hierarchy</a:t>
            </a:r>
          </a:p>
          <a:p>
            <a:pPr lvl="1"/>
            <a:r>
              <a:rPr lang="en-US" dirty="0" smtClean="0"/>
              <a:t>Top-level site is at top of hierarchy</a:t>
            </a:r>
          </a:p>
          <a:p>
            <a:pPr lvl="1"/>
            <a:r>
              <a:rPr lang="en-US" dirty="0" smtClean="0"/>
              <a:t>All other objects below in the hierarchy</a:t>
            </a:r>
          </a:p>
          <a:p>
            <a:pPr lvl="1"/>
            <a:r>
              <a:rPr lang="en-US" dirty="0" smtClean="0"/>
              <a:t>At first, only top-level site has unique access control list</a:t>
            </a:r>
          </a:p>
          <a:p>
            <a:pPr lvl="1"/>
            <a:r>
              <a:rPr lang="en-US" dirty="0" smtClean="0"/>
              <a:t>Inheritance broken to assign unique permissions</a:t>
            </a:r>
            <a:endParaRPr lang="en-US" dirty="0"/>
          </a:p>
        </p:txBody>
      </p:sp>
    </p:spTree>
    <p:extLst>
      <p:ext uri="{BB962C8B-B14F-4D97-AF65-F5344CB8AC3E}">
        <p14:creationId xmlns:p14="http://schemas.microsoft.com/office/powerpoint/2010/main" val="339465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Policy a Web Application Level</a:t>
            </a:r>
            <a:endParaRPr lang="en-US" dirty="0"/>
          </a:p>
        </p:txBody>
      </p:sp>
      <p:sp>
        <p:nvSpPr>
          <p:cNvPr id="3" name="Content Placeholder 2"/>
          <p:cNvSpPr>
            <a:spLocks noGrp="1"/>
          </p:cNvSpPr>
          <p:nvPr>
            <p:ph idx="1"/>
          </p:nvPr>
        </p:nvSpPr>
        <p:spPr/>
        <p:txBody>
          <a:bodyPr/>
          <a:lstStyle/>
          <a:p>
            <a:r>
              <a:rPr lang="en-US" dirty="0" smtClean="0"/>
              <a:t>User policy can be used to assign permissions</a:t>
            </a:r>
          </a:p>
          <a:p>
            <a:pPr lvl="1"/>
            <a:r>
              <a:rPr lang="en-US" dirty="0" smtClean="0"/>
              <a:t>Assigned at the web application level</a:t>
            </a:r>
          </a:p>
          <a:p>
            <a:pPr lvl="1"/>
            <a:r>
              <a:rPr lang="en-US" dirty="0" smtClean="0"/>
              <a:t>Provides permissions to all sites within web application</a:t>
            </a:r>
          </a:p>
          <a:p>
            <a:pPr lvl="1"/>
            <a:r>
              <a:rPr lang="en-US" dirty="0" smtClean="0"/>
              <a:t>User policy always overrides site collection security</a:t>
            </a:r>
            <a:endParaRPr lang="en-US" dirty="0"/>
          </a:p>
        </p:txBody>
      </p:sp>
      <p:pic>
        <p:nvPicPr>
          <p:cNvPr id="4" name="Picture 3"/>
          <p:cNvPicPr>
            <a:picLocks noChangeAspect="1"/>
          </p:cNvPicPr>
          <p:nvPr/>
        </p:nvPicPr>
        <p:blipFill>
          <a:blip r:embed="rId2"/>
          <a:stretch>
            <a:fillRect/>
          </a:stretch>
        </p:blipFill>
        <p:spPr>
          <a:xfrm>
            <a:off x="838200" y="3505200"/>
            <a:ext cx="5486400" cy="1185620"/>
          </a:xfrm>
          <a:prstGeom prst="rect">
            <a:avLst/>
          </a:prstGeom>
        </p:spPr>
      </p:pic>
      <p:pic>
        <p:nvPicPr>
          <p:cNvPr id="5" name="Picture 4"/>
          <p:cNvPicPr>
            <a:picLocks noChangeAspect="1"/>
          </p:cNvPicPr>
          <p:nvPr/>
        </p:nvPicPr>
        <p:blipFill>
          <a:blip r:embed="rId3"/>
          <a:stretch>
            <a:fillRect/>
          </a:stretch>
        </p:blipFill>
        <p:spPr>
          <a:xfrm>
            <a:off x="5105400" y="3998917"/>
            <a:ext cx="3886200" cy="2706683"/>
          </a:xfrm>
          <a:prstGeom prst="rect">
            <a:avLst/>
          </a:prstGeom>
          <a:ln>
            <a:solidFill>
              <a:schemeClr val="bg1">
                <a:lumMod val="50000"/>
              </a:schemeClr>
            </a:solidFill>
          </a:ln>
        </p:spPr>
      </p:pic>
    </p:spTree>
    <p:extLst>
      <p:ext uri="{BB962C8B-B14F-4D97-AF65-F5344CB8AC3E}">
        <p14:creationId xmlns:p14="http://schemas.microsoft.com/office/powerpoint/2010/main" val="80906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Governance</a:t>
            </a:r>
          </a:p>
          <a:p>
            <a:pPr lvl="0">
              <a:buFont typeface="Wingdings" panose="05000000000000000000" pitchFamily="2" charset="2"/>
              <a:buChar char="ü"/>
            </a:pPr>
            <a:r>
              <a:rPr lang="en-US" dirty="0" smtClean="0"/>
              <a:t>Site Templates</a:t>
            </a:r>
          </a:p>
          <a:p>
            <a:pPr lvl="0">
              <a:buFont typeface="Wingdings" panose="05000000000000000000" pitchFamily="2" charset="2"/>
              <a:buChar char="ü"/>
            </a:pPr>
            <a:r>
              <a:rPr lang="en-US" dirty="0" smtClean="0"/>
              <a:t>Site </a:t>
            </a:r>
            <a:r>
              <a:rPr lang="en-US" dirty="0"/>
              <a:t>Collection </a:t>
            </a:r>
            <a:r>
              <a:rPr lang="en-US" dirty="0" smtClean="0"/>
              <a:t>Security</a:t>
            </a:r>
          </a:p>
          <a:p>
            <a:pPr lvl="0">
              <a:buFont typeface="Wingdings" panose="05000000000000000000" pitchFamily="2" charset="2"/>
              <a:buChar char="Ø"/>
            </a:pPr>
            <a:r>
              <a:rPr lang="en-US" dirty="0" smtClean="0"/>
              <a:t>Site Columns and Content Types</a:t>
            </a:r>
          </a:p>
          <a:p>
            <a:pPr lvl="0"/>
            <a:r>
              <a:rPr lang="en-US" dirty="0" smtClean="0"/>
              <a:t>Understanding Tenancies</a:t>
            </a:r>
            <a:endParaRPr lang="en-US" dirty="0"/>
          </a:p>
        </p:txBody>
      </p:sp>
    </p:spTree>
    <p:extLst>
      <p:ext uri="{BB962C8B-B14F-4D97-AF65-F5344CB8AC3E}">
        <p14:creationId xmlns:p14="http://schemas.microsoft.com/office/powerpoint/2010/main" val="3432446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p:txBody>
          <a:bodyPr/>
          <a:lstStyle/>
          <a:p>
            <a:r>
              <a:rPr lang="en-US" smtClean="0"/>
              <a:t>Reusable column template for use within </a:t>
            </a:r>
            <a:br>
              <a:rPr lang="en-US" smtClean="0"/>
            </a:br>
            <a:r>
              <a:rPr lang="en-US" smtClean="0"/>
              <a:t>lists and content types</a:t>
            </a:r>
          </a:p>
          <a:p>
            <a:r>
              <a:rPr lang="en-US" smtClean="0"/>
              <a:t>Specify:</a:t>
            </a:r>
          </a:p>
          <a:p>
            <a:pPr lvl="1"/>
            <a:r>
              <a:rPr lang="en-US" smtClean="0"/>
              <a:t>Name &amp; description</a:t>
            </a:r>
          </a:p>
          <a:p>
            <a:pPr lvl="1"/>
            <a:r>
              <a:rPr lang="en-US" smtClean="0"/>
              <a:t>Data type</a:t>
            </a:r>
          </a:p>
          <a:p>
            <a:pPr lvl="1"/>
            <a:r>
              <a:rPr lang="en-US" smtClean="0"/>
              <a:t>Site column group</a:t>
            </a:r>
          </a:p>
          <a:p>
            <a:r>
              <a:rPr lang="en-US" smtClean="0"/>
              <a:t>Scoped at the site level</a:t>
            </a:r>
          </a:p>
          <a:p>
            <a:pPr lvl="1"/>
            <a:r>
              <a:rPr lang="en-US" smtClean="0"/>
              <a:t>Available to child sites</a:t>
            </a:r>
          </a:p>
          <a:p>
            <a:r>
              <a:rPr lang="en-US" smtClean="0"/>
              <a:t>Adding to a list / content type creates a copy</a:t>
            </a:r>
          </a:p>
          <a:p>
            <a:r>
              <a:rPr lang="en-US" smtClean="0"/>
              <a:t>To manage, must have Web designer rights</a:t>
            </a:r>
            <a:endParaRPr lang="en-US" dirty="0" smtClean="0"/>
          </a:p>
        </p:txBody>
      </p:sp>
    </p:spTree>
    <p:extLst>
      <p:ext uri="{BB962C8B-B14F-4D97-AF65-F5344CB8AC3E}">
        <p14:creationId xmlns:p14="http://schemas.microsoft.com/office/powerpoint/2010/main" val="1471140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Site Columns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smtClean="0"/>
              <a:t>SharePoint Designer 2013</a:t>
            </a:r>
          </a:p>
          <a:p>
            <a:pPr lvl="1"/>
            <a:r>
              <a:rPr lang="en-US" dirty="0" smtClean="0"/>
              <a:t>SharePoint object model</a:t>
            </a:r>
          </a:p>
          <a:p>
            <a:pPr lvl="1"/>
            <a:r>
              <a:rPr lang="en-US" dirty="0" smtClean="0"/>
              <a:t>Feature XML &lt;Field&gt;</a:t>
            </a:r>
          </a:p>
          <a:p>
            <a:pPr lvl="1"/>
            <a:endParaRPr lang="en-US" dirty="0" smtClean="0"/>
          </a:p>
        </p:txBody>
      </p:sp>
    </p:spTree>
    <p:extLst>
      <p:ext uri="{BB962C8B-B14F-4D97-AF65-F5344CB8AC3E}">
        <p14:creationId xmlns:p14="http://schemas.microsoft.com/office/powerpoint/2010/main" val="392842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Governance</a:t>
            </a:r>
          </a:p>
          <a:p>
            <a:pPr lvl="0"/>
            <a:r>
              <a:rPr lang="en-US" dirty="0" smtClean="0"/>
              <a:t>Site Templates</a:t>
            </a:r>
          </a:p>
          <a:p>
            <a:pPr lvl="0"/>
            <a:r>
              <a:rPr lang="en-US" dirty="0" smtClean="0"/>
              <a:t>Site </a:t>
            </a:r>
            <a:r>
              <a:rPr lang="en-US" dirty="0"/>
              <a:t>Collection </a:t>
            </a:r>
            <a:r>
              <a:rPr lang="en-US" dirty="0" smtClean="0"/>
              <a:t>Security</a:t>
            </a:r>
          </a:p>
          <a:p>
            <a:pPr lvl="0"/>
            <a:r>
              <a:rPr lang="en-US" dirty="0" smtClean="0"/>
              <a:t>Site Columns and Content Types</a:t>
            </a:r>
          </a:p>
          <a:p>
            <a:pPr lvl="0"/>
            <a:r>
              <a:rPr lang="en-US" dirty="0" smtClean="0"/>
              <a:t>Understanding Tenancies</a:t>
            </a:r>
            <a:endParaRPr lang="en-US" dirty="0"/>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normAutofit/>
          </a:bodyPr>
          <a:lstStyle/>
          <a:p>
            <a:r>
              <a:rPr lang="en-US" dirty="0" smtClean="0"/>
              <a:t>Used to define a type for item or document</a:t>
            </a:r>
          </a:p>
          <a:p>
            <a:pPr lvl="1"/>
            <a:r>
              <a:rPr lang="en-US" dirty="0" smtClean="0"/>
              <a:t>Enable storage of different types of content in same list</a:t>
            </a:r>
          </a:p>
          <a:p>
            <a:endParaRPr lang="en-US" dirty="0" smtClean="0"/>
          </a:p>
          <a:p>
            <a:r>
              <a:rPr lang="en-US" dirty="0" smtClean="0"/>
              <a:t>Specify:</a:t>
            </a:r>
          </a:p>
          <a:p>
            <a:pPr lvl="1"/>
            <a:r>
              <a:rPr lang="en-US" dirty="0" smtClean="0"/>
              <a:t>Name &amp; description</a:t>
            </a:r>
          </a:p>
          <a:p>
            <a:pPr lvl="1"/>
            <a:r>
              <a:rPr lang="en-US" dirty="0" smtClean="0"/>
              <a:t>Parent Content Type</a:t>
            </a:r>
            <a:endParaRPr lang="en-US" dirty="0" smtClean="0"/>
          </a:p>
          <a:p>
            <a:pPr lvl="1"/>
            <a:r>
              <a:rPr lang="en-US" dirty="0" smtClean="0"/>
              <a:t>Content type group</a:t>
            </a:r>
          </a:p>
          <a:p>
            <a:endParaRPr lang="en-US" dirty="0" smtClean="0"/>
          </a:p>
          <a:p>
            <a:r>
              <a:rPr lang="en-US" dirty="0" smtClean="0"/>
              <a:t>Scoped at the site level</a:t>
            </a:r>
          </a:p>
          <a:p>
            <a:pPr lvl="1"/>
            <a:r>
              <a:rPr lang="en-US" dirty="0" smtClean="0"/>
              <a:t>Available to child sites</a:t>
            </a:r>
          </a:p>
        </p:txBody>
      </p:sp>
    </p:spTree>
    <p:extLst>
      <p:ext uri="{BB962C8B-B14F-4D97-AF65-F5344CB8AC3E}">
        <p14:creationId xmlns:p14="http://schemas.microsoft.com/office/powerpoint/2010/main" val="125680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Content Types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smtClean="0"/>
              <a:t>SharePoint Designer 2013</a:t>
            </a:r>
          </a:p>
          <a:p>
            <a:pPr lvl="1"/>
            <a:r>
              <a:rPr lang="en-US" dirty="0" smtClean="0"/>
              <a:t>SharePoint object model</a:t>
            </a:r>
          </a:p>
          <a:p>
            <a:pPr lvl="1"/>
            <a:r>
              <a:rPr lang="en-US" dirty="0" smtClean="0"/>
              <a:t>Feature XML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ContentType</a:t>
            </a:r>
            <a:r>
              <a:rPr lang="en-US" dirty="0" smtClean="0">
                <a:latin typeface="Courier New" pitchFamily="49" charset="0"/>
                <a:cs typeface="Courier New" pitchFamily="49" charset="0"/>
              </a:rPr>
              <a:t>&gt;</a:t>
            </a:r>
          </a:p>
        </p:txBody>
      </p:sp>
    </p:spTree>
    <p:extLst>
      <p:ext uri="{BB962C8B-B14F-4D97-AF65-F5344CB8AC3E}">
        <p14:creationId xmlns:p14="http://schemas.microsoft.com/office/powerpoint/2010/main" val="3560778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3" name="Rectangle 13"/>
          <p:cNvSpPr>
            <a:spLocks noGrp="1" noChangeArrowheads="1"/>
          </p:cNvSpPr>
          <p:nvPr>
            <p:ph type="title"/>
          </p:nvPr>
        </p:nvSpPr>
        <p:spPr/>
        <p:txBody>
          <a:bodyPr/>
          <a:lstStyle/>
          <a:p>
            <a:r>
              <a:rPr lang="en-US" smtClean="0"/>
              <a:t>Inheriting Content Types</a:t>
            </a:r>
            <a:endParaRPr lang="en-US"/>
          </a:p>
        </p:txBody>
      </p:sp>
      <p:sp>
        <p:nvSpPr>
          <p:cNvPr id="133134" name="Rectangle 14"/>
          <p:cNvSpPr>
            <a:spLocks noGrp="1" noChangeArrowheads="1"/>
          </p:cNvSpPr>
          <p:nvPr>
            <p:ph idx="1"/>
          </p:nvPr>
        </p:nvSpPr>
        <p:spPr/>
        <p:txBody>
          <a:bodyPr/>
          <a:lstStyle/>
          <a:p>
            <a:r>
              <a:rPr lang="en-US" dirty="0" smtClean="0"/>
              <a:t>Content types create using parent content type</a:t>
            </a:r>
          </a:p>
          <a:p>
            <a:pPr lvl="1"/>
            <a:r>
              <a:rPr lang="en-US" dirty="0" smtClean="0"/>
              <a:t>You should learn the standard, built-in content types</a:t>
            </a:r>
          </a:p>
          <a:p>
            <a:pPr lvl="1"/>
            <a:r>
              <a:rPr lang="en-US" dirty="0" smtClean="0"/>
              <a:t>You must inherit from a content type to create one</a:t>
            </a:r>
            <a:endParaRPr lang="en-US" dirty="0"/>
          </a:p>
        </p:txBody>
      </p:sp>
      <p:pic>
        <p:nvPicPr>
          <p:cNvPr id="2" name="Picture 1"/>
          <p:cNvPicPr>
            <a:picLocks noChangeAspect="1"/>
          </p:cNvPicPr>
          <p:nvPr/>
        </p:nvPicPr>
        <p:blipFill>
          <a:blip r:embed="rId3"/>
          <a:stretch>
            <a:fillRect/>
          </a:stretch>
        </p:blipFill>
        <p:spPr>
          <a:xfrm>
            <a:off x="1295400" y="3018007"/>
            <a:ext cx="4648200" cy="3592343"/>
          </a:xfrm>
          <a:prstGeom prst="rect">
            <a:avLst/>
          </a:prstGeom>
          <a:ln>
            <a:solidFill>
              <a:schemeClr val="bg1">
                <a:lumMod val="50000"/>
              </a:schemeClr>
            </a:solidFill>
          </a:ln>
        </p:spPr>
      </p:pic>
    </p:spTree>
    <p:extLst>
      <p:ext uri="{BB962C8B-B14F-4D97-AF65-F5344CB8AC3E}">
        <p14:creationId xmlns:p14="http://schemas.microsoft.com/office/powerpoint/2010/main" val="136425206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Governance</a:t>
            </a:r>
          </a:p>
          <a:p>
            <a:pPr lvl="0">
              <a:buFont typeface="Wingdings" panose="05000000000000000000" pitchFamily="2" charset="2"/>
              <a:buChar char="ü"/>
            </a:pPr>
            <a:r>
              <a:rPr lang="en-US" dirty="0" smtClean="0"/>
              <a:t>Site Templates</a:t>
            </a:r>
          </a:p>
          <a:p>
            <a:pPr lvl="0">
              <a:buFont typeface="Wingdings" panose="05000000000000000000" pitchFamily="2" charset="2"/>
              <a:buChar char="ü"/>
            </a:pPr>
            <a:r>
              <a:rPr lang="en-US" dirty="0" smtClean="0"/>
              <a:t>Site </a:t>
            </a:r>
            <a:r>
              <a:rPr lang="en-US" dirty="0"/>
              <a:t>Collection </a:t>
            </a:r>
            <a:r>
              <a:rPr lang="en-US" dirty="0" smtClean="0"/>
              <a:t>Security</a:t>
            </a:r>
          </a:p>
          <a:p>
            <a:pPr lvl="0">
              <a:buFont typeface="Wingdings" panose="05000000000000000000" pitchFamily="2" charset="2"/>
              <a:buChar char="ü"/>
            </a:pPr>
            <a:r>
              <a:rPr lang="en-US" dirty="0" smtClean="0"/>
              <a:t>Site Columns and Content Types</a:t>
            </a:r>
          </a:p>
          <a:p>
            <a:pPr lvl="0">
              <a:buFont typeface="Wingdings" panose="05000000000000000000" pitchFamily="2" charset="2"/>
              <a:buChar char="Ø"/>
            </a:pPr>
            <a:r>
              <a:rPr lang="en-US" dirty="0" smtClean="0"/>
              <a:t>Understanding Tenancies</a:t>
            </a:r>
            <a:endParaRPr lang="en-US" dirty="0"/>
          </a:p>
        </p:txBody>
      </p:sp>
    </p:spTree>
    <p:extLst>
      <p:ext uri="{BB962C8B-B14F-4D97-AF65-F5344CB8AC3E}">
        <p14:creationId xmlns:p14="http://schemas.microsoft.com/office/powerpoint/2010/main" val="2036025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and SharePoint Tenancies</a:t>
            </a:r>
            <a:endParaRPr lang="en-US" dirty="0"/>
          </a:p>
        </p:txBody>
      </p:sp>
      <p:sp>
        <p:nvSpPr>
          <p:cNvPr id="3" name="Content Placeholder 2"/>
          <p:cNvSpPr>
            <a:spLocks noGrp="1"/>
          </p:cNvSpPr>
          <p:nvPr>
            <p:ph idx="1"/>
          </p:nvPr>
        </p:nvSpPr>
        <p:spPr/>
        <p:txBody>
          <a:bodyPr/>
          <a:lstStyle/>
          <a:p>
            <a:r>
              <a:rPr lang="en-US" dirty="0" smtClean="0"/>
              <a:t>Office 365 hosting based on tenancies</a:t>
            </a:r>
          </a:p>
          <a:p>
            <a:pPr lvl="1"/>
            <a:r>
              <a:rPr lang="en-US" dirty="0" smtClean="0"/>
              <a:t>Customer see tenancy as top-level management scope</a:t>
            </a:r>
          </a:p>
          <a:p>
            <a:pPr lvl="1"/>
            <a:r>
              <a:rPr lang="en-US" dirty="0"/>
              <a:t>Tenancy abstracts away farm and web application</a:t>
            </a:r>
          </a:p>
          <a:p>
            <a:endParaRPr lang="en-US" dirty="0" smtClean="0"/>
          </a:p>
          <a:p>
            <a:r>
              <a:rPr lang="en-US" dirty="0" smtClean="0"/>
              <a:t>SharePoint Tenancy is a set of site collections</a:t>
            </a:r>
          </a:p>
          <a:p>
            <a:pPr lvl="1"/>
            <a:r>
              <a:rPr lang="en-US" dirty="0" smtClean="0"/>
              <a:t>Unit of provisioning for customers in Office 365</a:t>
            </a:r>
          </a:p>
          <a:p>
            <a:pPr lvl="1"/>
            <a:r>
              <a:rPr lang="en-US" dirty="0" smtClean="0"/>
              <a:t>SharePoint tenancy provides Admin site collection</a:t>
            </a:r>
          </a:p>
          <a:p>
            <a:pPr lvl="1"/>
            <a:r>
              <a:rPr lang="en-US" dirty="0" smtClean="0"/>
              <a:t>Tenancy administrator can create new site collections</a:t>
            </a:r>
          </a:p>
          <a:p>
            <a:pPr lvl="1"/>
            <a:r>
              <a:rPr lang="en-US" dirty="0"/>
              <a:t>Tenancy </a:t>
            </a:r>
            <a:r>
              <a:rPr lang="en-US" dirty="0" smtClean="0"/>
              <a:t>administrator configures services</a:t>
            </a:r>
          </a:p>
        </p:txBody>
      </p:sp>
    </p:spTree>
    <p:extLst>
      <p:ext uri="{BB962C8B-B14F-4D97-AF65-F5344CB8AC3E}">
        <p14:creationId xmlns:p14="http://schemas.microsoft.com/office/powerpoint/2010/main" val="77555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Multi-Tenancy Defined	</a:t>
            </a:r>
            <a:endParaRPr lang="en-US" dirty="0"/>
          </a:p>
        </p:txBody>
      </p:sp>
      <p:sp>
        <p:nvSpPr>
          <p:cNvPr id="3" name="Content Placeholder 2"/>
          <p:cNvSpPr>
            <a:spLocks noGrp="1"/>
          </p:cNvSpPr>
          <p:nvPr>
            <p:ph idx="1"/>
          </p:nvPr>
        </p:nvSpPr>
        <p:spPr/>
        <p:txBody>
          <a:bodyPr/>
          <a:lstStyle/>
          <a:p>
            <a:r>
              <a:rPr lang="en-US" smtClean="0"/>
              <a:t>Ability to efficiently host multiple customers</a:t>
            </a:r>
          </a:p>
          <a:p>
            <a:pPr lvl="1"/>
            <a:r>
              <a:rPr lang="en-US" smtClean="0"/>
              <a:t>All customers share same farm and web application</a:t>
            </a:r>
          </a:p>
          <a:p>
            <a:pPr lvl="1"/>
            <a:r>
              <a:rPr lang="en-US" smtClean="0"/>
              <a:t>Provide each customer with isolated data and services</a:t>
            </a:r>
          </a:p>
          <a:p>
            <a:pPr lvl="1"/>
            <a:endParaRPr lang="en-US" smtClean="0"/>
          </a:p>
          <a:p>
            <a:r>
              <a:rPr lang="en-US" smtClean="0"/>
              <a:t>Scenarios include: </a:t>
            </a:r>
          </a:p>
          <a:p>
            <a:pPr lvl="1"/>
            <a:r>
              <a:rPr lang="en-US" smtClean="0"/>
              <a:t>Office 365</a:t>
            </a:r>
          </a:p>
          <a:p>
            <a:pPr lvl="1"/>
            <a:r>
              <a:rPr lang="en-US" smtClean="0"/>
              <a:t>Other hosting companies</a:t>
            </a:r>
          </a:p>
          <a:p>
            <a:pPr lvl="1"/>
            <a:endParaRPr lang="en-US" smtClean="0"/>
          </a:p>
          <a:p>
            <a:r>
              <a:rPr lang="en-US" smtClean="0"/>
              <a:t>Rarely used in On-Premises Deployments</a:t>
            </a:r>
          </a:p>
          <a:p>
            <a:pPr lvl="1"/>
            <a:r>
              <a:rPr lang="en-US" smtClean="0"/>
              <a:t>It makes things very hard to manage</a:t>
            </a:r>
          </a:p>
          <a:p>
            <a:pPr lvl="1"/>
            <a:r>
              <a:rPr lang="en-US" smtClean="0"/>
              <a:t>Everything must be done with PowerShell</a:t>
            </a:r>
            <a:endParaRPr lang="en-US" dirty="0"/>
          </a:p>
        </p:txBody>
      </p:sp>
    </p:spTree>
    <p:extLst>
      <p:ext uri="{BB962C8B-B14F-4D97-AF65-F5344CB8AC3E}">
        <p14:creationId xmlns:p14="http://schemas.microsoft.com/office/powerpoint/2010/main" val="1434339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Subscriptions</a:t>
            </a:r>
            <a:endParaRPr lang="en-US" dirty="0"/>
          </a:p>
        </p:txBody>
      </p:sp>
      <p:sp>
        <p:nvSpPr>
          <p:cNvPr id="3" name="Content Placeholder 2"/>
          <p:cNvSpPr>
            <a:spLocks noGrp="1"/>
          </p:cNvSpPr>
          <p:nvPr>
            <p:ph idx="1"/>
          </p:nvPr>
        </p:nvSpPr>
        <p:spPr/>
        <p:txBody>
          <a:bodyPr/>
          <a:lstStyle/>
          <a:p>
            <a:r>
              <a:rPr lang="en-US" dirty="0"/>
              <a:t>Multi-tenancy relies on site </a:t>
            </a:r>
            <a:r>
              <a:rPr lang="en-US" dirty="0" smtClean="0"/>
              <a:t>subscriptions</a:t>
            </a:r>
          </a:p>
          <a:p>
            <a:pPr lvl="1"/>
            <a:r>
              <a:rPr lang="en-US" dirty="0" smtClean="0"/>
              <a:t>Each site subscription has a subscription ID</a:t>
            </a:r>
          </a:p>
          <a:p>
            <a:pPr lvl="1"/>
            <a:r>
              <a:rPr lang="en-US" dirty="0" smtClean="0"/>
              <a:t>Site collections grouped together by </a:t>
            </a:r>
            <a:r>
              <a:rPr lang="en-US" dirty="0"/>
              <a:t>subscription </a:t>
            </a:r>
            <a:r>
              <a:rPr lang="en-US" dirty="0" smtClean="0"/>
              <a:t>ID</a:t>
            </a:r>
          </a:p>
          <a:p>
            <a:pPr lvl="1"/>
            <a:r>
              <a:rPr lang="en-US" dirty="0" smtClean="0"/>
              <a:t>Site collections known as member sites</a:t>
            </a:r>
          </a:p>
          <a:p>
            <a:pPr lvl="1"/>
            <a:r>
              <a:rPr lang="en-US" dirty="0"/>
              <a:t>S</a:t>
            </a:r>
            <a:r>
              <a:rPr lang="en-US" dirty="0" smtClean="0"/>
              <a:t>ubscription </a:t>
            </a:r>
            <a:r>
              <a:rPr lang="en-US" dirty="0"/>
              <a:t>ID </a:t>
            </a:r>
            <a:r>
              <a:rPr lang="en-US" dirty="0" smtClean="0"/>
              <a:t>used </a:t>
            </a:r>
            <a:r>
              <a:rPr lang="en-US" dirty="0"/>
              <a:t>to map features and services </a:t>
            </a:r>
            <a:endParaRPr lang="en-US" dirty="0" smtClean="0"/>
          </a:p>
          <a:p>
            <a:pPr lvl="1"/>
            <a:r>
              <a:rPr lang="en-US" dirty="0"/>
              <a:t>Subscription ID used </a:t>
            </a:r>
            <a:r>
              <a:rPr lang="en-US" dirty="0" smtClean="0"/>
              <a:t>to </a:t>
            </a:r>
            <a:r>
              <a:rPr lang="en-US" dirty="0"/>
              <a:t>partition service </a:t>
            </a:r>
            <a:r>
              <a:rPr lang="en-US" dirty="0" smtClean="0"/>
              <a:t>data</a:t>
            </a:r>
            <a:endParaRPr lang="en-US" dirty="0"/>
          </a:p>
        </p:txBody>
      </p:sp>
    </p:spTree>
    <p:extLst>
      <p:ext uri="{BB962C8B-B14F-4D97-AF65-F5344CB8AC3E}">
        <p14:creationId xmlns:p14="http://schemas.microsoft.com/office/powerpoint/2010/main" val="296240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noAutofit/>
          </a:bodyPr>
          <a:lstStyle/>
          <a:p>
            <a:r>
              <a:rPr lang="en-US" sz="2000" dirty="0"/>
              <a:t>Hosting </a:t>
            </a:r>
            <a:r>
              <a:rPr lang="en-US" sz="2000" dirty="0" smtClean="0"/>
              <a:t>company</a:t>
            </a:r>
          </a:p>
          <a:p>
            <a:pPr lvl="1"/>
            <a:r>
              <a:rPr lang="en-US" sz="1800" dirty="0" smtClean="0"/>
              <a:t>Manages </a:t>
            </a:r>
            <a:r>
              <a:rPr lang="en-US" sz="1800" dirty="0"/>
              <a:t>the farm-level settings and hardware</a:t>
            </a:r>
          </a:p>
          <a:p>
            <a:pPr lvl="1"/>
            <a:r>
              <a:rPr lang="en-US" sz="1800" dirty="0"/>
              <a:t>Controls database configurations</a:t>
            </a:r>
          </a:p>
          <a:p>
            <a:pPr lvl="1"/>
            <a:r>
              <a:rPr lang="en-US" sz="1800" dirty="0"/>
              <a:t>Installs all new approved features and solutions</a:t>
            </a:r>
          </a:p>
          <a:p>
            <a:pPr lvl="1"/>
            <a:r>
              <a:rPr lang="en-US" sz="1800" dirty="0"/>
              <a:t>Can brand the Tenant Administrator pages</a:t>
            </a:r>
          </a:p>
          <a:p>
            <a:r>
              <a:rPr lang="en-US" sz="2000" dirty="0"/>
              <a:t>Hosted company </a:t>
            </a:r>
            <a:r>
              <a:rPr lang="en-US" sz="2000" dirty="0" smtClean="0"/>
              <a:t>administrator</a:t>
            </a:r>
          </a:p>
          <a:p>
            <a:pPr lvl="1"/>
            <a:r>
              <a:rPr lang="en-US" sz="1800" dirty="0" smtClean="0"/>
              <a:t>Purchases </a:t>
            </a:r>
            <a:r>
              <a:rPr lang="en-US" sz="1800" dirty="0"/>
              <a:t>space, features, and bandwidth from hosting company</a:t>
            </a:r>
          </a:p>
          <a:p>
            <a:pPr lvl="1"/>
            <a:r>
              <a:rPr lang="en-US" sz="1800" dirty="0"/>
              <a:t>Controls the architecture of customer sites but not the content</a:t>
            </a:r>
          </a:p>
          <a:p>
            <a:pPr lvl="1"/>
            <a:r>
              <a:rPr lang="en-US" sz="1800" dirty="0"/>
              <a:t>Reviews usage statistics</a:t>
            </a:r>
          </a:p>
          <a:p>
            <a:r>
              <a:rPr lang="en-US" sz="2000" dirty="0"/>
              <a:t>Hosted </a:t>
            </a:r>
            <a:r>
              <a:rPr lang="en-US" sz="2000" dirty="0" smtClean="0"/>
              <a:t>company</a:t>
            </a:r>
          </a:p>
          <a:p>
            <a:pPr lvl="1"/>
            <a:r>
              <a:rPr lang="en-US" sz="1800" dirty="0" smtClean="0"/>
              <a:t>Owns </a:t>
            </a:r>
            <a:r>
              <a:rPr lang="en-US" sz="1800" dirty="0"/>
              <a:t>site collection</a:t>
            </a:r>
          </a:p>
          <a:p>
            <a:pPr lvl="1"/>
            <a:r>
              <a:rPr lang="en-US" sz="1800" dirty="0"/>
              <a:t>Installs or removes features and solutions</a:t>
            </a:r>
          </a:p>
          <a:p>
            <a:pPr lvl="1"/>
            <a:r>
              <a:rPr lang="en-US" sz="1600" dirty="0"/>
              <a:t>Configures features and services</a:t>
            </a:r>
          </a:p>
          <a:p>
            <a:pPr lvl="1"/>
            <a:r>
              <a:rPr lang="en-US" sz="1600" dirty="0"/>
              <a:t>Reviews usage statistics</a:t>
            </a:r>
          </a:p>
          <a:p>
            <a:endParaRPr lang="en-US" sz="2000" dirty="0"/>
          </a:p>
        </p:txBody>
      </p:sp>
    </p:spTree>
    <p:extLst>
      <p:ext uri="{BB962C8B-B14F-4D97-AF65-F5344CB8AC3E}">
        <p14:creationId xmlns:p14="http://schemas.microsoft.com/office/powerpoint/2010/main" val="155774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Site Subscription</a:t>
            </a:r>
            <a:endParaRPr lang="en-US" dirty="0"/>
          </a:p>
        </p:txBody>
      </p:sp>
      <p:sp>
        <p:nvSpPr>
          <p:cNvPr id="3" name="Content Placeholder 2"/>
          <p:cNvSpPr>
            <a:spLocks noGrp="1"/>
          </p:cNvSpPr>
          <p:nvPr>
            <p:ph idx="1"/>
          </p:nvPr>
        </p:nvSpPr>
        <p:spPr/>
        <p:txBody>
          <a:bodyPr/>
          <a:lstStyle/>
          <a:p>
            <a:r>
              <a:rPr lang="en-US" dirty="0" smtClean="0"/>
              <a:t>You create a site subscription to create a tenancy</a:t>
            </a:r>
          </a:p>
          <a:p>
            <a:pPr lvl="1"/>
            <a:r>
              <a:rPr lang="en-US" dirty="0" smtClean="0"/>
              <a:t>New site Subscription is nothing more than a GUID</a:t>
            </a:r>
          </a:p>
          <a:p>
            <a:pPr lvl="1"/>
            <a:r>
              <a:rPr lang="en-US" dirty="0" smtClean="0"/>
              <a:t>Site subscription has a collection of site collections</a:t>
            </a:r>
          </a:p>
          <a:p>
            <a:pPr lvl="1"/>
            <a:r>
              <a:rPr lang="en-US" dirty="0" smtClean="0"/>
              <a:t>Site subscription can have an admin site collection</a:t>
            </a:r>
          </a:p>
          <a:p>
            <a:pPr lvl="1"/>
            <a:r>
              <a:rPr lang="en-US" dirty="0" smtClean="0"/>
              <a:t>Site subscription can have feature pack</a:t>
            </a:r>
          </a:p>
          <a:p>
            <a:pPr lvl="1"/>
            <a:endParaRPr lang="en-US" dirty="0"/>
          </a:p>
          <a:p>
            <a:r>
              <a:rPr lang="en-US" dirty="0" smtClean="0"/>
              <a:t>Site subscription created using PowerShell</a:t>
            </a:r>
          </a:p>
          <a:p>
            <a:pPr lvl="1"/>
            <a:r>
              <a:rPr lang="en-US" dirty="0" smtClean="0"/>
              <a:t>No support in Central Administration</a:t>
            </a:r>
            <a:endParaRPr lang="en-US" dirty="0"/>
          </a:p>
        </p:txBody>
      </p:sp>
      <p:pic>
        <p:nvPicPr>
          <p:cNvPr id="4" name="Picture 3"/>
          <p:cNvPicPr>
            <a:picLocks noChangeAspect="1"/>
          </p:cNvPicPr>
          <p:nvPr/>
        </p:nvPicPr>
        <p:blipFill>
          <a:blip r:embed="rId2"/>
          <a:stretch>
            <a:fillRect/>
          </a:stretch>
        </p:blipFill>
        <p:spPr>
          <a:xfrm>
            <a:off x="1143001" y="5257801"/>
            <a:ext cx="5029200" cy="726046"/>
          </a:xfrm>
          <a:prstGeom prst="rect">
            <a:avLst/>
          </a:prstGeom>
          <a:ln>
            <a:solidFill>
              <a:schemeClr val="bg1">
                <a:lumMod val="50000"/>
              </a:schemeClr>
            </a:solidFill>
          </a:ln>
        </p:spPr>
      </p:pic>
    </p:spTree>
    <p:extLst>
      <p:ext uri="{BB962C8B-B14F-4D97-AF65-F5344CB8AC3E}">
        <p14:creationId xmlns:p14="http://schemas.microsoft.com/office/powerpoint/2010/main" val="225277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Member Site</a:t>
            </a:r>
            <a:endParaRPr lang="en-US" dirty="0"/>
          </a:p>
        </p:txBody>
      </p:sp>
      <p:sp>
        <p:nvSpPr>
          <p:cNvPr id="3" name="Content Placeholder 2"/>
          <p:cNvSpPr>
            <a:spLocks noGrp="1"/>
          </p:cNvSpPr>
          <p:nvPr>
            <p:ph idx="1"/>
          </p:nvPr>
        </p:nvSpPr>
        <p:spPr/>
        <p:txBody>
          <a:bodyPr/>
          <a:lstStyle/>
          <a:p>
            <a:r>
              <a:rPr lang="en-US" dirty="0" smtClean="0"/>
              <a:t>Site collections can be added to site subscription</a:t>
            </a:r>
          </a:p>
          <a:p>
            <a:pPr lvl="1"/>
            <a:r>
              <a:rPr lang="en-US" dirty="0" smtClean="0"/>
              <a:t>New-</a:t>
            </a:r>
            <a:r>
              <a:rPr lang="en-US" dirty="0" err="1" smtClean="0"/>
              <a:t>SPSite</a:t>
            </a:r>
            <a:r>
              <a:rPr lang="en-US" dirty="0" smtClean="0"/>
              <a:t> has -SiteSubscription parameter</a:t>
            </a:r>
            <a:endParaRPr lang="en-US" dirty="0"/>
          </a:p>
        </p:txBody>
      </p:sp>
      <p:pic>
        <p:nvPicPr>
          <p:cNvPr id="4" name="Picture 3"/>
          <p:cNvPicPr>
            <a:picLocks noChangeAspect="1"/>
          </p:cNvPicPr>
          <p:nvPr/>
        </p:nvPicPr>
        <p:blipFill>
          <a:blip r:embed="rId2"/>
          <a:stretch>
            <a:fillRect/>
          </a:stretch>
        </p:blipFill>
        <p:spPr>
          <a:xfrm>
            <a:off x="446288" y="2667000"/>
            <a:ext cx="8251423" cy="2138363"/>
          </a:xfrm>
          <a:prstGeom prst="rect">
            <a:avLst/>
          </a:prstGeom>
          <a:ln>
            <a:solidFill>
              <a:schemeClr val="bg1">
                <a:lumMod val="50000"/>
              </a:schemeClr>
            </a:solidFill>
          </a:ln>
        </p:spPr>
      </p:pic>
    </p:spTree>
    <p:extLst>
      <p:ext uri="{BB962C8B-B14F-4D97-AF65-F5344CB8AC3E}">
        <p14:creationId xmlns:p14="http://schemas.microsoft.com/office/powerpoint/2010/main" val="295826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a:t>
            </a:r>
            <a:r>
              <a:rPr lang="en-US" dirty="0" smtClean="0"/>
              <a:t>s Governance?</a:t>
            </a:r>
            <a:endParaRPr lang="en-US" dirty="0"/>
          </a:p>
        </p:txBody>
      </p:sp>
      <p:sp>
        <p:nvSpPr>
          <p:cNvPr id="3" name="Content Placeholder 2"/>
          <p:cNvSpPr>
            <a:spLocks noGrp="1"/>
          </p:cNvSpPr>
          <p:nvPr>
            <p:ph idx="1"/>
          </p:nvPr>
        </p:nvSpPr>
        <p:spPr/>
        <p:txBody>
          <a:bodyPr/>
          <a:lstStyle/>
          <a:p>
            <a:r>
              <a:rPr lang="en-US" dirty="0" smtClean="0"/>
              <a:t>A set </a:t>
            </a:r>
            <a:r>
              <a:rPr lang="en-US" dirty="0"/>
              <a:t>of policies, </a:t>
            </a:r>
            <a:r>
              <a:rPr lang="en-US" dirty="0" smtClean="0"/>
              <a:t>roles and responsibilities</a:t>
            </a:r>
          </a:p>
          <a:p>
            <a:pPr lvl="1"/>
            <a:r>
              <a:rPr lang="en-US" dirty="0" smtClean="0"/>
              <a:t>Designed to let IT and business divisions work together</a:t>
            </a:r>
          </a:p>
          <a:p>
            <a:pPr lvl="1"/>
            <a:r>
              <a:rPr lang="en-US" dirty="0" smtClean="0"/>
              <a:t>Designed in accordance with business goals</a:t>
            </a:r>
          </a:p>
          <a:p>
            <a:pPr lvl="1"/>
            <a:endParaRPr lang="en-US" dirty="0"/>
          </a:p>
          <a:p>
            <a:r>
              <a:rPr lang="en-US" dirty="0" smtClean="0"/>
              <a:t>Benefits to creating a Governance plan</a:t>
            </a:r>
          </a:p>
          <a:p>
            <a:pPr lvl="1"/>
            <a:r>
              <a:rPr lang="en-US" dirty="0" smtClean="0"/>
              <a:t>Scalable growth of business content in SharePoint</a:t>
            </a:r>
          </a:p>
          <a:p>
            <a:pPr lvl="1"/>
            <a:r>
              <a:rPr lang="en-US" dirty="0" smtClean="0"/>
              <a:t>Consistency in all SharePoint sites across Enterprise</a:t>
            </a:r>
          </a:p>
          <a:p>
            <a:pPr lvl="1"/>
            <a:r>
              <a:rPr lang="en-US" dirty="0" smtClean="0"/>
              <a:t>Minimal pain upgrading to a new version of SharePoint</a:t>
            </a:r>
          </a:p>
          <a:p>
            <a:pPr lvl="1"/>
            <a:endParaRPr lang="en-US" dirty="0"/>
          </a:p>
        </p:txBody>
      </p:sp>
    </p:spTree>
    <p:extLst>
      <p:ext uri="{BB962C8B-B14F-4D97-AF65-F5344CB8AC3E}">
        <p14:creationId xmlns:p14="http://schemas.microsoft.com/office/powerpoint/2010/main" val="2398798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Tenant Admin Site Collection</a:t>
            </a:r>
            <a:endParaRPr lang="en-US" dirty="0"/>
          </a:p>
        </p:txBody>
      </p:sp>
      <p:sp>
        <p:nvSpPr>
          <p:cNvPr id="3" name="Content Placeholder 2"/>
          <p:cNvSpPr>
            <a:spLocks noGrp="1"/>
          </p:cNvSpPr>
          <p:nvPr>
            <p:ph idx="1"/>
          </p:nvPr>
        </p:nvSpPr>
        <p:spPr/>
        <p:txBody>
          <a:bodyPr/>
          <a:lstStyle/>
          <a:p>
            <a:r>
              <a:rPr lang="en-US" dirty="0" smtClean="0"/>
              <a:t>Site subscription can have a tenant admin site</a:t>
            </a:r>
          </a:p>
          <a:p>
            <a:pPr lvl="1"/>
            <a:r>
              <a:rPr lang="en-US" dirty="0" smtClean="0"/>
              <a:t>Site collection created with TenantAdmin#0 template</a:t>
            </a:r>
          </a:p>
          <a:p>
            <a:pPr lvl="1"/>
            <a:r>
              <a:rPr lang="en-US" dirty="0" smtClean="0"/>
              <a:t>Must use -AdministrationSiteType parameter</a:t>
            </a:r>
          </a:p>
          <a:p>
            <a:pPr lvl="1"/>
            <a:endParaRPr lang="en-US" dirty="0"/>
          </a:p>
        </p:txBody>
      </p:sp>
      <p:pic>
        <p:nvPicPr>
          <p:cNvPr id="4" name="Picture 3"/>
          <p:cNvPicPr>
            <a:picLocks noChangeAspect="1"/>
          </p:cNvPicPr>
          <p:nvPr/>
        </p:nvPicPr>
        <p:blipFill>
          <a:blip r:embed="rId2"/>
          <a:stretch>
            <a:fillRect/>
          </a:stretch>
        </p:blipFill>
        <p:spPr>
          <a:xfrm>
            <a:off x="381000" y="3200400"/>
            <a:ext cx="8286752" cy="2286000"/>
          </a:xfrm>
          <a:prstGeom prst="rect">
            <a:avLst/>
          </a:prstGeom>
          <a:ln>
            <a:solidFill>
              <a:schemeClr val="bg1">
                <a:lumMod val="50000"/>
              </a:schemeClr>
            </a:solidFill>
          </a:ln>
        </p:spPr>
      </p:pic>
    </p:spTree>
    <p:extLst>
      <p:ext uri="{BB962C8B-B14F-4D97-AF65-F5344CB8AC3E}">
        <p14:creationId xmlns:p14="http://schemas.microsoft.com/office/powerpoint/2010/main" val="328148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Admin Site</a:t>
            </a:r>
            <a:endParaRPr lang="en-US" dirty="0"/>
          </a:p>
        </p:txBody>
      </p:sp>
      <p:pic>
        <p:nvPicPr>
          <p:cNvPr id="4" name="Picture 3"/>
          <p:cNvPicPr>
            <a:picLocks noChangeAspect="1"/>
          </p:cNvPicPr>
          <p:nvPr/>
        </p:nvPicPr>
        <p:blipFill>
          <a:blip r:embed="rId2"/>
          <a:stretch>
            <a:fillRect/>
          </a:stretch>
        </p:blipFill>
        <p:spPr>
          <a:xfrm>
            <a:off x="539418" y="1466753"/>
            <a:ext cx="7786688" cy="252657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64356" y="4495800"/>
            <a:ext cx="7786688" cy="1741759"/>
          </a:xfrm>
          <a:prstGeom prst="rect">
            <a:avLst/>
          </a:prstGeom>
          <a:ln>
            <a:solidFill>
              <a:schemeClr val="bg1">
                <a:lumMod val="50000"/>
              </a:schemeClr>
            </a:solidFill>
          </a:ln>
        </p:spPr>
      </p:pic>
    </p:spTree>
    <p:extLst>
      <p:ext uri="{BB962C8B-B14F-4D97-AF65-F5344CB8AC3E}">
        <p14:creationId xmlns:p14="http://schemas.microsoft.com/office/powerpoint/2010/main" val="362653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Tenancies in Hosting Scenario</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09963783"/>
              </p:ext>
            </p:extLst>
          </p:nvPr>
        </p:nvGraphicFramePr>
        <p:xfrm>
          <a:off x="990600" y="1143000"/>
          <a:ext cx="7239000" cy="5608884"/>
        </p:xfrm>
        <a:graphic>
          <a:graphicData uri="http://schemas.openxmlformats.org/presentationml/2006/ole">
            <mc:AlternateContent xmlns:mc="http://schemas.openxmlformats.org/markup-compatibility/2006">
              <mc:Choice xmlns:v="urn:schemas-microsoft-com:vml" Requires="v">
                <p:oleObj spid="_x0000_s2075" name="Visio" r:id="rId4" imgW="13210311" imgH="10250521" progId="Visio.Drawing.11">
                  <p:embed/>
                </p:oleObj>
              </mc:Choice>
              <mc:Fallback>
                <p:oleObj name="Visio" r:id="rId4" imgW="13210311" imgH="1025052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143000"/>
                        <a:ext cx="7239000" cy="5608884"/>
                      </a:xfrm>
                      <a:prstGeom prst="rect">
                        <a:avLst/>
                      </a:prstGeom>
                      <a:noFill/>
                    </p:spPr>
                  </p:pic>
                </p:oleObj>
              </mc:Fallback>
            </mc:AlternateContent>
          </a:graphicData>
        </a:graphic>
      </p:graphicFrame>
    </p:spTree>
    <p:extLst>
      <p:ext uri="{BB962C8B-B14F-4D97-AF65-F5344CB8AC3E}">
        <p14:creationId xmlns:p14="http://schemas.microsoft.com/office/powerpoint/2010/main" val="118194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Governance</a:t>
            </a:r>
          </a:p>
          <a:p>
            <a:pPr lvl="0">
              <a:buFont typeface="Wingdings" panose="05000000000000000000" pitchFamily="2" charset="2"/>
              <a:buChar char="ü"/>
            </a:pPr>
            <a:r>
              <a:rPr lang="en-US" dirty="0" smtClean="0"/>
              <a:t>Site Templates</a:t>
            </a:r>
          </a:p>
          <a:p>
            <a:pPr lvl="0">
              <a:buFont typeface="Wingdings" panose="05000000000000000000" pitchFamily="2" charset="2"/>
              <a:buChar char="ü"/>
            </a:pPr>
            <a:r>
              <a:rPr lang="en-US" dirty="0" smtClean="0"/>
              <a:t>Site </a:t>
            </a:r>
            <a:r>
              <a:rPr lang="en-US" dirty="0"/>
              <a:t>Collection </a:t>
            </a:r>
            <a:r>
              <a:rPr lang="en-US" dirty="0" smtClean="0"/>
              <a:t>Security</a:t>
            </a:r>
          </a:p>
          <a:p>
            <a:pPr lvl="0">
              <a:buFont typeface="Wingdings" panose="05000000000000000000" pitchFamily="2" charset="2"/>
              <a:buChar char="ü"/>
            </a:pPr>
            <a:r>
              <a:rPr lang="en-US" dirty="0" smtClean="0"/>
              <a:t>Site Columns and Content Types</a:t>
            </a:r>
          </a:p>
          <a:p>
            <a:pPr lvl="0">
              <a:buFont typeface="Wingdings" panose="05000000000000000000" pitchFamily="2" charset="2"/>
              <a:buChar char="ü"/>
            </a:pPr>
            <a:r>
              <a:rPr lang="en-US" dirty="0" smtClean="0"/>
              <a:t>Understanding Tenancies</a:t>
            </a:r>
            <a:endParaRPr lang="en-US" dirty="0"/>
          </a:p>
        </p:txBody>
      </p:sp>
    </p:spTree>
    <p:extLst>
      <p:ext uri="{BB962C8B-B14F-4D97-AF65-F5344CB8AC3E}">
        <p14:creationId xmlns:p14="http://schemas.microsoft.com/office/powerpoint/2010/main" val="1392545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Governance Plans</a:t>
            </a:r>
            <a:endParaRPr lang="en-US" dirty="0"/>
          </a:p>
        </p:txBody>
      </p:sp>
      <p:sp>
        <p:nvSpPr>
          <p:cNvPr id="3" name="Content Placeholder 2"/>
          <p:cNvSpPr>
            <a:spLocks noGrp="1"/>
          </p:cNvSpPr>
          <p:nvPr>
            <p:ph idx="1"/>
          </p:nvPr>
        </p:nvSpPr>
        <p:spPr/>
        <p:txBody>
          <a:bodyPr/>
          <a:lstStyle/>
          <a:p>
            <a:r>
              <a:rPr lang="en-US" dirty="0" smtClean="0"/>
              <a:t>What should it include?</a:t>
            </a:r>
          </a:p>
          <a:p>
            <a:pPr lvl="1"/>
            <a:r>
              <a:rPr lang="en-US" dirty="0"/>
              <a:t>Information </a:t>
            </a:r>
            <a:r>
              <a:rPr lang="en-US" dirty="0" smtClean="0"/>
              <a:t>architecture design</a:t>
            </a:r>
          </a:p>
          <a:p>
            <a:pPr lvl="1"/>
            <a:r>
              <a:rPr lang="en-US" dirty="0" smtClean="0"/>
              <a:t>SharePoint Hosting plan</a:t>
            </a:r>
          </a:p>
          <a:p>
            <a:pPr lvl="1"/>
            <a:r>
              <a:rPr lang="en-US" dirty="0" smtClean="0"/>
              <a:t>Policies for user customization</a:t>
            </a:r>
          </a:p>
          <a:p>
            <a:pPr lvl="1"/>
            <a:r>
              <a:rPr lang="en-US" dirty="0" smtClean="0"/>
              <a:t>Strategy for Branding Sites</a:t>
            </a:r>
          </a:p>
          <a:p>
            <a:pPr lvl="1"/>
            <a:r>
              <a:rPr lang="en-US" dirty="0" smtClean="0"/>
              <a:t>Plan for End User Training</a:t>
            </a:r>
            <a:endParaRPr lang="en-US" dirty="0"/>
          </a:p>
        </p:txBody>
      </p:sp>
    </p:spTree>
    <p:extLst>
      <p:ext uri="{BB962C8B-B14F-4D97-AF65-F5344CB8AC3E}">
        <p14:creationId xmlns:p14="http://schemas.microsoft.com/office/powerpoint/2010/main" val="125872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Governance</a:t>
            </a:r>
            <a:endParaRPr lang="en-US" dirty="0"/>
          </a:p>
        </p:txBody>
      </p:sp>
      <p:sp>
        <p:nvSpPr>
          <p:cNvPr id="3" name="Content Placeholder 2"/>
          <p:cNvSpPr>
            <a:spLocks noGrp="1"/>
          </p:cNvSpPr>
          <p:nvPr>
            <p:ph idx="1"/>
          </p:nvPr>
        </p:nvSpPr>
        <p:spPr/>
        <p:txBody>
          <a:bodyPr/>
          <a:lstStyle/>
          <a:p>
            <a:r>
              <a:rPr lang="en-US" dirty="0" smtClean="0"/>
              <a:t>Partitioning content using site collections</a:t>
            </a:r>
            <a:endParaRPr lang="en-US" dirty="0"/>
          </a:p>
          <a:p>
            <a:pPr lvl="1"/>
            <a:r>
              <a:rPr lang="en-US" dirty="0"/>
              <a:t>Separation of security</a:t>
            </a:r>
          </a:p>
          <a:p>
            <a:pPr lvl="1"/>
            <a:r>
              <a:rPr lang="en-US" dirty="0" smtClean="0"/>
              <a:t>A scope for assigning administrator permissions</a:t>
            </a:r>
          </a:p>
          <a:p>
            <a:pPr lvl="1"/>
            <a:r>
              <a:rPr lang="en-US" dirty="0"/>
              <a:t>A scope for assigning </a:t>
            </a:r>
            <a:r>
              <a:rPr lang="en-US" dirty="0" smtClean="0"/>
              <a:t>permissions to users</a:t>
            </a:r>
            <a:endParaRPr lang="en-US" dirty="0"/>
          </a:p>
          <a:p>
            <a:pPr lvl="1"/>
            <a:r>
              <a:rPr lang="en-US" dirty="0" smtClean="0"/>
              <a:t>Site collections can be assigned quotas</a:t>
            </a:r>
            <a:endParaRPr lang="en-US" dirty="0"/>
          </a:p>
          <a:p>
            <a:pPr lvl="1"/>
            <a:r>
              <a:rPr lang="en-US" dirty="0"/>
              <a:t>Smallest unit for controlling storage database</a:t>
            </a:r>
          </a:p>
          <a:p>
            <a:endParaRPr lang="en-US" dirty="0"/>
          </a:p>
        </p:txBody>
      </p:sp>
    </p:spTree>
    <p:extLst>
      <p:ext uri="{BB962C8B-B14F-4D97-AF65-F5344CB8AC3E}">
        <p14:creationId xmlns:p14="http://schemas.microsoft.com/office/powerpoint/2010/main" val="1377794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Governance</a:t>
            </a:r>
          </a:p>
          <a:p>
            <a:pPr lvl="0">
              <a:buFont typeface="Wingdings" panose="05000000000000000000" pitchFamily="2" charset="2"/>
              <a:buChar char="Ø"/>
            </a:pPr>
            <a:r>
              <a:rPr lang="en-US" dirty="0" smtClean="0"/>
              <a:t>Site Templates</a:t>
            </a:r>
          </a:p>
          <a:p>
            <a:pPr lvl="0"/>
            <a:r>
              <a:rPr lang="en-US" dirty="0" smtClean="0"/>
              <a:t>Site </a:t>
            </a:r>
            <a:r>
              <a:rPr lang="en-US" dirty="0"/>
              <a:t>Collection </a:t>
            </a:r>
            <a:r>
              <a:rPr lang="en-US" dirty="0" smtClean="0"/>
              <a:t>Security</a:t>
            </a:r>
          </a:p>
          <a:p>
            <a:pPr lvl="0"/>
            <a:r>
              <a:rPr lang="en-US" dirty="0" smtClean="0"/>
              <a:t>Site Columns and Content Types</a:t>
            </a:r>
          </a:p>
          <a:p>
            <a:pPr lvl="0"/>
            <a:r>
              <a:rPr lang="en-US" dirty="0" smtClean="0"/>
              <a:t>Understanding Tenancies</a:t>
            </a:r>
            <a:endParaRPr lang="en-US" dirty="0"/>
          </a:p>
        </p:txBody>
      </p:sp>
    </p:spTree>
    <p:extLst>
      <p:ext uri="{BB962C8B-B14F-4D97-AF65-F5344CB8AC3E}">
        <p14:creationId xmlns:p14="http://schemas.microsoft.com/office/powerpoint/2010/main" val="2535375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Templates</a:t>
            </a:r>
            <a:endParaRPr lang="en-US" dirty="0"/>
          </a:p>
        </p:txBody>
      </p:sp>
      <p:sp>
        <p:nvSpPr>
          <p:cNvPr id="3" name="Content Placeholder 2"/>
          <p:cNvSpPr>
            <a:spLocks noGrp="1"/>
          </p:cNvSpPr>
          <p:nvPr>
            <p:ph idx="1"/>
          </p:nvPr>
        </p:nvSpPr>
        <p:spPr/>
        <p:txBody>
          <a:bodyPr/>
          <a:lstStyle/>
          <a:p>
            <a:r>
              <a:rPr lang="en-US" dirty="0"/>
              <a:t>Site Collection is just a </a:t>
            </a:r>
            <a:r>
              <a:rPr lang="en-US" dirty="0" smtClean="0"/>
              <a:t>container</a:t>
            </a:r>
          </a:p>
          <a:p>
            <a:r>
              <a:rPr lang="en-US" dirty="0" smtClean="0"/>
              <a:t>Templates need to be assigned to the Site Collection</a:t>
            </a:r>
            <a:endParaRPr lang="en-US" dirty="0"/>
          </a:p>
          <a:p>
            <a:r>
              <a:rPr lang="en-US" dirty="0" smtClean="0"/>
              <a:t>Different </a:t>
            </a:r>
            <a:r>
              <a:rPr lang="en-US" dirty="0"/>
              <a:t>SKUs = Different OOTB Templates</a:t>
            </a:r>
          </a:p>
        </p:txBody>
      </p:sp>
    </p:spTree>
    <p:extLst>
      <p:ext uri="{BB962C8B-B14F-4D97-AF65-F5344CB8AC3E}">
        <p14:creationId xmlns:p14="http://schemas.microsoft.com/office/powerpoint/2010/main" val="133834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Out-of-the-box Site Templates</a:t>
            </a:r>
            <a:endParaRPr lang="en-US" dirty="0"/>
          </a:p>
        </p:txBody>
      </p:sp>
      <p:pic>
        <p:nvPicPr>
          <p:cNvPr id="4" name="Picture 3"/>
          <p:cNvPicPr>
            <a:picLocks noChangeAspect="1"/>
          </p:cNvPicPr>
          <p:nvPr/>
        </p:nvPicPr>
        <p:blipFill>
          <a:blip r:embed="rId3"/>
          <a:stretch>
            <a:fillRect/>
          </a:stretch>
        </p:blipFill>
        <p:spPr>
          <a:xfrm>
            <a:off x="152400" y="1447800"/>
            <a:ext cx="5363453" cy="2561811"/>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1714500" y="2590800"/>
            <a:ext cx="5294673" cy="2615182"/>
          </a:xfrm>
          <a:prstGeom prst="rect">
            <a:avLst/>
          </a:prstGeom>
          <a:ln>
            <a:solidFill>
              <a:schemeClr val="bg1">
                <a:lumMod val="65000"/>
              </a:schemeClr>
            </a:solidFill>
          </a:ln>
        </p:spPr>
      </p:pic>
      <p:pic>
        <p:nvPicPr>
          <p:cNvPr id="6" name="Picture 5"/>
          <p:cNvPicPr>
            <a:picLocks noChangeAspect="1"/>
          </p:cNvPicPr>
          <p:nvPr/>
        </p:nvPicPr>
        <p:blipFill>
          <a:blip r:embed="rId5"/>
          <a:stretch>
            <a:fillRect/>
          </a:stretch>
        </p:blipFill>
        <p:spPr>
          <a:xfrm>
            <a:off x="3695700" y="4106678"/>
            <a:ext cx="5269498" cy="2549066"/>
          </a:xfrm>
          <a:prstGeom prst="rect">
            <a:avLst/>
          </a:prstGeom>
          <a:ln>
            <a:solidFill>
              <a:schemeClr val="bg1">
                <a:lumMod val="75000"/>
              </a:schemeClr>
            </a:solidFill>
          </a:ln>
        </p:spPr>
      </p:pic>
    </p:spTree>
    <p:extLst>
      <p:ext uri="{BB962C8B-B14F-4D97-AF65-F5344CB8AC3E}">
        <p14:creationId xmlns:p14="http://schemas.microsoft.com/office/powerpoint/2010/main" val="2935329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Template Names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51291923"/>
              </p:ext>
            </p:extLst>
          </p:nvPr>
        </p:nvGraphicFramePr>
        <p:xfrm>
          <a:off x="304800" y="1143000"/>
          <a:ext cx="6705602" cy="4953000"/>
        </p:xfrm>
        <a:graphic>
          <a:graphicData uri="http://schemas.openxmlformats.org/drawingml/2006/table">
            <a:tbl>
              <a:tblPr>
                <a:tableStyleId>{5C22544A-7EE6-4342-B048-85BDC9FD1C3A}</a:tableStyleId>
              </a:tblPr>
              <a:tblGrid>
                <a:gridCol w="2666999"/>
                <a:gridCol w="2514600"/>
                <a:gridCol w="1524003"/>
              </a:tblGrid>
              <a:tr h="258233">
                <a:tc>
                  <a:txBody>
                    <a:bodyPr/>
                    <a:lstStyle/>
                    <a:p>
                      <a:pPr algn="l" fontAlgn="ctr"/>
                      <a:r>
                        <a:rPr lang="en-US" sz="1200" b="1" u="none" strike="noStrike" dirty="0">
                          <a:solidFill>
                            <a:schemeClr val="bg1"/>
                          </a:solidFill>
                          <a:effectLst/>
                        </a:rPr>
                        <a:t>Title</a:t>
                      </a:r>
                      <a:endParaRPr lang="en-US" sz="1200" b="1" i="0" u="none" strike="noStrike" dirty="0">
                        <a:solidFill>
                          <a:schemeClr val="bg1"/>
                        </a:solidFill>
                        <a:effectLst/>
                        <a:latin typeface="Calibri" panose="020F0502020204030204" pitchFamily="34" charset="0"/>
                      </a:endParaRPr>
                    </a:p>
                  </a:txBody>
                  <a:tcPr marR="7620" anchor="ctr">
                    <a:solidFill>
                      <a:schemeClr val="tx1"/>
                    </a:solidFill>
                  </a:tcPr>
                </a:tc>
                <a:tc>
                  <a:txBody>
                    <a:bodyPr/>
                    <a:lstStyle/>
                    <a:p>
                      <a:pPr algn="l" fontAlgn="ctr"/>
                      <a:r>
                        <a:rPr lang="en-US" sz="1200" b="1" u="none" strike="noStrike" dirty="0">
                          <a:solidFill>
                            <a:schemeClr val="bg1"/>
                          </a:solidFill>
                          <a:effectLst/>
                        </a:rPr>
                        <a:t>Name</a:t>
                      </a:r>
                      <a:endParaRPr lang="en-US" sz="1200" b="1" i="0" u="none" strike="noStrike" dirty="0">
                        <a:solidFill>
                          <a:schemeClr val="bg1"/>
                        </a:solidFill>
                        <a:effectLst/>
                        <a:latin typeface="Calibri" panose="020F0502020204030204" pitchFamily="34" charset="0"/>
                      </a:endParaRPr>
                    </a:p>
                  </a:txBody>
                  <a:tcPr marR="7620" anchor="ctr">
                    <a:solidFill>
                      <a:schemeClr val="tx1"/>
                    </a:solidFill>
                  </a:tcPr>
                </a:tc>
                <a:tc>
                  <a:txBody>
                    <a:bodyPr/>
                    <a:lstStyle/>
                    <a:p>
                      <a:pPr algn="l" fontAlgn="b"/>
                      <a:r>
                        <a:rPr lang="en-US" sz="1200" b="1" u="none" strike="noStrike" dirty="0">
                          <a:solidFill>
                            <a:schemeClr val="bg1"/>
                          </a:solidFill>
                          <a:effectLst/>
                        </a:rPr>
                        <a:t>Category</a:t>
                      </a:r>
                      <a:endParaRPr lang="en-US" sz="1200" b="1" i="0" u="none" strike="noStrike" dirty="0">
                        <a:solidFill>
                          <a:schemeClr val="bg1"/>
                        </a:solidFill>
                        <a:effectLst/>
                        <a:latin typeface="Calibri" panose="020F0502020204030204" pitchFamily="34" charset="0"/>
                      </a:endParaRPr>
                    </a:p>
                  </a:txBody>
                  <a:tcPr marR="7620" anchor="b">
                    <a:solidFill>
                      <a:schemeClr val="tx1"/>
                    </a:solidFill>
                  </a:tcPr>
                </a:tc>
              </a:tr>
              <a:tr h="258233">
                <a:tc>
                  <a:txBody>
                    <a:bodyPr/>
                    <a:lstStyle/>
                    <a:p>
                      <a:pPr algn="l" fontAlgn="ctr"/>
                      <a:r>
                        <a:rPr lang="en-US" sz="1200" u="none" strike="noStrike" dirty="0">
                          <a:effectLst/>
                        </a:rPr>
                        <a:t>Team Site</a:t>
                      </a:r>
                      <a:endParaRPr lang="en-US" sz="1200" b="0" i="0" u="none" strike="noStrike" dirty="0">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ctr"/>
                      <a:r>
                        <a:rPr lang="en-US" sz="1200" u="none" strike="noStrike" dirty="0">
                          <a:effectLst/>
                        </a:rPr>
                        <a:t>STS#0</a:t>
                      </a:r>
                      <a:endParaRPr lang="en-US" sz="1200" b="0" i="0" u="none" strike="noStrike" dirty="0">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b"/>
                      <a:r>
                        <a:rPr lang="en-US" sz="1200" u="none" strike="noStrike">
                          <a:effectLst/>
                        </a:rPr>
                        <a:t>Collaboration</a:t>
                      </a:r>
                      <a:endParaRPr lang="en-US" sz="1200" b="0" i="0" u="none" strike="noStrike">
                        <a:solidFill>
                          <a:srgbClr val="000000"/>
                        </a:solidFill>
                        <a:effectLst/>
                        <a:latin typeface="Calibri" panose="020F0502020204030204" pitchFamily="34" charset="0"/>
                      </a:endParaRPr>
                    </a:p>
                  </a:txBody>
                  <a:tcPr marR="7620" anchor="b">
                    <a:solidFill>
                      <a:schemeClr val="accent3">
                        <a:lumMod val="20000"/>
                        <a:lumOff val="80000"/>
                      </a:schemeClr>
                    </a:solidFill>
                  </a:tcPr>
                </a:tc>
              </a:tr>
              <a:tr h="289560">
                <a:tc>
                  <a:txBody>
                    <a:bodyPr/>
                    <a:lstStyle/>
                    <a:p>
                      <a:pPr algn="l" fontAlgn="ctr"/>
                      <a:r>
                        <a:rPr lang="en-US" sz="1200" u="none" strike="noStrike" dirty="0">
                          <a:effectLst/>
                        </a:rPr>
                        <a:t>Wiki Site</a:t>
                      </a:r>
                      <a:endParaRPr lang="en-US" sz="1200" b="0" i="0" u="none" strike="noStrike" dirty="0">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ctr"/>
                      <a:r>
                        <a:rPr lang="en-US" sz="1200" u="none" strike="noStrike" dirty="0">
                          <a:effectLst/>
                        </a:rPr>
                        <a:t>WIKI#0</a:t>
                      </a:r>
                      <a:endParaRPr lang="en-US" sz="1200" b="0" i="0" u="none" strike="noStrike" dirty="0">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b"/>
                      <a:r>
                        <a:rPr lang="en-US" sz="1200" u="none" strike="noStrike" dirty="0">
                          <a:effectLst/>
                        </a:rPr>
                        <a:t>Collaboration</a:t>
                      </a:r>
                      <a:endParaRPr lang="en-US" sz="1200" b="0" i="0" u="none" strike="noStrike" dirty="0">
                        <a:solidFill>
                          <a:srgbClr val="000000"/>
                        </a:solidFill>
                        <a:effectLst/>
                        <a:latin typeface="Calibri" panose="020F0502020204030204" pitchFamily="34" charset="0"/>
                      </a:endParaRPr>
                    </a:p>
                  </a:txBody>
                  <a:tcPr marR="7620" anchor="b">
                    <a:solidFill>
                      <a:schemeClr val="accent3">
                        <a:lumMod val="20000"/>
                        <a:lumOff val="80000"/>
                      </a:schemeClr>
                    </a:solidFill>
                  </a:tcPr>
                </a:tc>
              </a:tr>
              <a:tr h="258233">
                <a:tc>
                  <a:txBody>
                    <a:bodyPr/>
                    <a:lstStyle/>
                    <a:p>
                      <a:pPr algn="l" fontAlgn="ctr"/>
                      <a:r>
                        <a:rPr lang="en-US" sz="1200" u="none" strike="noStrike">
                          <a:effectLst/>
                        </a:rPr>
                        <a:t>Blog</a:t>
                      </a:r>
                      <a:endParaRPr lang="en-US" sz="1200" b="0" i="0" u="none" strike="noStrike">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ctr"/>
                      <a:r>
                        <a:rPr lang="en-US" sz="1200" u="none" strike="noStrike">
                          <a:effectLst/>
                        </a:rPr>
                        <a:t>BLOG#0</a:t>
                      </a:r>
                      <a:endParaRPr lang="en-US" sz="1200" b="0" i="0" u="none" strike="noStrike">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b"/>
                      <a:r>
                        <a:rPr lang="en-US" sz="1200" u="none" strike="noStrike" dirty="0">
                          <a:effectLst/>
                        </a:rPr>
                        <a:t>Collaboration</a:t>
                      </a:r>
                      <a:endParaRPr lang="en-US" sz="1200" b="0" i="0" u="none" strike="noStrike" dirty="0">
                        <a:solidFill>
                          <a:srgbClr val="000000"/>
                        </a:solidFill>
                        <a:effectLst/>
                        <a:latin typeface="Calibri" panose="020F0502020204030204" pitchFamily="34" charset="0"/>
                      </a:endParaRPr>
                    </a:p>
                  </a:txBody>
                  <a:tcPr marR="7620" anchor="b">
                    <a:solidFill>
                      <a:schemeClr val="accent3">
                        <a:lumMod val="20000"/>
                        <a:lumOff val="80000"/>
                      </a:schemeClr>
                    </a:solidFill>
                  </a:tcPr>
                </a:tc>
              </a:tr>
              <a:tr h="258233">
                <a:tc>
                  <a:txBody>
                    <a:bodyPr/>
                    <a:lstStyle/>
                    <a:p>
                      <a:pPr algn="l" fontAlgn="ctr"/>
                      <a:r>
                        <a:rPr lang="en-US" sz="1200" u="none" strike="noStrike">
                          <a:effectLst/>
                        </a:rPr>
                        <a:t>Developer Site</a:t>
                      </a:r>
                      <a:endParaRPr lang="en-US" sz="1200" b="0" i="0" u="none" strike="noStrike">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ctr"/>
                      <a:r>
                        <a:rPr lang="en-US" sz="1200" u="none" strike="noStrike">
                          <a:effectLst/>
                        </a:rPr>
                        <a:t>DEV#0</a:t>
                      </a:r>
                      <a:endParaRPr lang="en-US" sz="1200" b="0" i="0" u="none" strike="noStrike">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b"/>
                      <a:r>
                        <a:rPr lang="en-US" sz="1200" u="none" strike="noStrike" dirty="0">
                          <a:effectLst/>
                        </a:rPr>
                        <a:t>Collaboration</a:t>
                      </a:r>
                      <a:endParaRPr lang="en-US" sz="1200" b="0" i="0" u="none" strike="noStrike" dirty="0">
                        <a:solidFill>
                          <a:srgbClr val="000000"/>
                        </a:solidFill>
                        <a:effectLst/>
                        <a:latin typeface="Calibri" panose="020F0502020204030204" pitchFamily="34" charset="0"/>
                      </a:endParaRPr>
                    </a:p>
                  </a:txBody>
                  <a:tcPr marR="7620" anchor="b">
                    <a:solidFill>
                      <a:schemeClr val="accent3">
                        <a:lumMod val="20000"/>
                        <a:lumOff val="80000"/>
                      </a:schemeClr>
                    </a:solidFill>
                  </a:tcPr>
                </a:tc>
              </a:tr>
              <a:tr h="258233">
                <a:tc>
                  <a:txBody>
                    <a:bodyPr/>
                    <a:lstStyle/>
                    <a:p>
                      <a:pPr algn="l" fontAlgn="ctr"/>
                      <a:r>
                        <a:rPr lang="en-US" sz="1200" u="none" strike="noStrike">
                          <a:effectLst/>
                        </a:rPr>
                        <a:t>Community Site</a:t>
                      </a:r>
                      <a:endParaRPr lang="en-US" sz="1200" b="0" i="0" u="none" strike="noStrike">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ctr"/>
                      <a:r>
                        <a:rPr lang="en-US" sz="1200" u="none" strike="noStrike" dirty="0">
                          <a:effectLst/>
                        </a:rPr>
                        <a:t>COMMUNITY#0</a:t>
                      </a:r>
                      <a:endParaRPr lang="en-US" sz="1200" b="0" i="0" u="none" strike="noStrike" dirty="0">
                        <a:solidFill>
                          <a:srgbClr val="000000"/>
                        </a:solidFill>
                        <a:effectLst/>
                        <a:latin typeface="Calibri" panose="020F0502020204030204" pitchFamily="34" charset="0"/>
                      </a:endParaRPr>
                    </a:p>
                  </a:txBody>
                  <a:tcPr marR="7620" anchor="ctr">
                    <a:solidFill>
                      <a:schemeClr val="accent3">
                        <a:lumMod val="20000"/>
                        <a:lumOff val="80000"/>
                      </a:schemeClr>
                    </a:solidFill>
                  </a:tcPr>
                </a:tc>
                <a:tc>
                  <a:txBody>
                    <a:bodyPr/>
                    <a:lstStyle/>
                    <a:p>
                      <a:pPr algn="l" fontAlgn="b"/>
                      <a:r>
                        <a:rPr lang="en-US" sz="1200" u="none" strike="noStrike" dirty="0">
                          <a:effectLst/>
                        </a:rPr>
                        <a:t>Collaboration</a:t>
                      </a:r>
                      <a:endParaRPr lang="en-US" sz="1200" b="0" i="0" u="none" strike="noStrike" dirty="0">
                        <a:solidFill>
                          <a:srgbClr val="000000"/>
                        </a:solidFill>
                        <a:effectLst/>
                        <a:latin typeface="Calibri" panose="020F0502020204030204" pitchFamily="34" charset="0"/>
                      </a:endParaRPr>
                    </a:p>
                  </a:txBody>
                  <a:tcPr marR="7620" anchor="b">
                    <a:solidFill>
                      <a:schemeClr val="accent3">
                        <a:lumMod val="20000"/>
                        <a:lumOff val="80000"/>
                      </a:schemeClr>
                    </a:solidFill>
                  </a:tcPr>
                </a:tc>
              </a:tr>
              <a:tr h="258233">
                <a:tc>
                  <a:txBody>
                    <a:bodyPr/>
                    <a:lstStyle/>
                    <a:p>
                      <a:pPr algn="l" fontAlgn="ctr"/>
                      <a:r>
                        <a:rPr lang="en-US" sz="1200" u="none" strike="noStrike" dirty="0">
                          <a:effectLst/>
                        </a:rPr>
                        <a:t>Document Center</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dirty="0">
                          <a:effectLst/>
                        </a:rPr>
                        <a:t>BDR#0</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a:effectLst/>
                        </a:rPr>
                        <a:t>Enterprise</a:t>
                      </a:r>
                      <a:endParaRPr lang="en-US" sz="1200" b="0" i="0" u="none" strike="noStrike">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a:effectLst/>
                        </a:rPr>
                        <a:t>eDiscovery Center</a:t>
                      </a:r>
                      <a:endParaRPr lang="en-US" sz="1200" b="0" i="0" u="none" strike="noStrike">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dirty="0">
                          <a:effectLst/>
                        </a:rPr>
                        <a:t>EDISC#0</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dirty="0">
                          <a:effectLst/>
                        </a:rPr>
                        <a:t>Records Center</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dirty="0">
                          <a:effectLst/>
                        </a:rPr>
                        <a:t>OFFILE#1</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dirty="0">
                          <a:effectLst/>
                        </a:rPr>
                        <a:t>Business Intelligence Center</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dirty="0">
                          <a:effectLst/>
                        </a:rPr>
                        <a:t>BICenterSite#0</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dirty="0">
                          <a:effectLst/>
                        </a:rPr>
                        <a:t>Enterprise Search Center</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a:effectLst/>
                        </a:rPr>
                        <a:t>SRCHCEN#0</a:t>
                      </a:r>
                      <a:endParaRPr lang="en-US" sz="1200" b="0" i="0" u="none" strike="noStrike">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a:effectLst/>
                        </a:rPr>
                        <a:t>My Site Host</a:t>
                      </a:r>
                      <a:endParaRPr lang="en-US" sz="1200" b="0" i="0" u="none" strike="noStrike">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a:effectLst/>
                        </a:rPr>
                        <a:t>SPSMSITEHOST#0</a:t>
                      </a:r>
                      <a:endParaRPr lang="en-US" sz="1200" b="0" i="0" u="none" strike="noStrike">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dirty="0">
                          <a:effectLst/>
                        </a:rPr>
                        <a:t>Community Portal</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ctr"/>
                      <a:r>
                        <a:rPr lang="en-US" sz="1200" u="none" strike="noStrike" dirty="0">
                          <a:effectLst/>
                        </a:rPr>
                        <a:t>COMMUNITYPORTAL#0</a:t>
                      </a:r>
                      <a:endParaRPr lang="en-US" sz="1200" b="0" i="0" u="none" strike="noStrike" dirty="0">
                        <a:solidFill>
                          <a:srgbClr val="000000"/>
                        </a:solidFill>
                        <a:effectLst/>
                        <a:latin typeface="Calibri" panose="020F0502020204030204" pitchFamily="34" charset="0"/>
                      </a:endParaRPr>
                    </a:p>
                  </a:txBody>
                  <a:tcPr marR="7620" anchor="ctr">
                    <a:solidFill>
                      <a:schemeClr val="accent4">
                        <a:lumMod val="20000"/>
                        <a:lumOff val="80000"/>
                      </a:schemeClr>
                    </a:solidFill>
                  </a:tcPr>
                </a:tc>
                <a:tc>
                  <a:txBody>
                    <a:bodyPr/>
                    <a:lstStyle/>
                    <a:p>
                      <a:pPr algn="l" fontAlgn="b"/>
                      <a:r>
                        <a:rPr lang="en-US" sz="1200" u="none" strike="noStrike" dirty="0">
                          <a:effectLst/>
                        </a:rPr>
                        <a:t>Enterprise</a:t>
                      </a:r>
                      <a:endParaRPr lang="en-US" sz="1200" b="0" i="0" u="none" strike="noStrike" dirty="0">
                        <a:solidFill>
                          <a:srgbClr val="000000"/>
                        </a:solidFill>
                        <a:effectLst/>
                        <a:latin typeface="Calibri" panose="020F0502020204030204" pitchFamily="34" charset="0"/>
                      </a:endParaRPr>
                    </a:p>
                  </a:txBody>
                  <a:tcPr marR="7620" anchor="b">
                    <a:solidFill>
                      <a:schemeClr val="accent4">
                        <a:lumMod val="20000"/>
                        <a:lumOff val="80000"/>
                      </a:schemeClr>
                    </a:solidFill>
                  </a:tcPr>
                </a:tc>
              </a:tr>
              <a:tr h="258233">
                <a:tc>
                  <a:txBody>
                    <a:bodyPr/>
                    <a:lstStyle/>
                    <a:p>
                      <a:pPr algn="l" fontAlgn="ctr"/>
                      <a:r>
                        <a:rPr lang="en-US" sz="1200" u="none" strike="noStrike">
                          <a:effectLst/>
                        </a:rPr>
                        <a:t>Publishing Site</a:t>
                      </a:r>
                      <a:endParaRPr lang="en-US" sz="1200" b="0" i="0" u="none" strike="noStrike">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ctr"/>
                      <a:r>
                        <a:rPr lang="en-US" sz="1200" u="none" strike="noStrike">
                          <a:effectLst/>
                        </a:rPr>
                        <a:t>BLANKINTERNET#0</a:t>
                      </a:r>
                      <a:endParaRPr lang="en-US" sz="1200" b="0" i="0" u="none" strike="noStrike">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b"/>
                      <a:r>
                        <a:rPr lang="en-US" sz="1200" u="none" strike="noStrike" dirty="0">
                          <a:effectLst/>
                        </a:rPr>
                        <a:t>Publishing</a:t>
                      </a:r>
                      <a:endParaRPr lang="en-US" sz="1200" b="0" i="0" u="none" strike="noStrike" dirty="0">
                        <a:solidFill>
                          <a:srgbClr val="000000"/>
                        </a:solidFill>
                        <a:effectLst/>
                        <a:latin typeface="Calibri" panose="020F0502020204030204" pitchFamily="34" charset="0"/>
                      </a:endParaRPr>
                    </a:p>
                  </a:txBody>
                  <a:tcPr marR="7620" anchor="b">
                    <a:solidFill>
                      <a:schemeClr val="accent5">
                        <a:lumMod val="20000"/>
                        <a:lumOff val="80000"/>
                      </a:schemeClr>
                    </a:solidFill>
                  </a:tcPr>
                </a:tc>
              </a:tr>
              <a:tr h="258233">
                <a:tc>
                  <a:txBody>
                    <a:bodyPr/>
                    <a:lstStyle/>
                    <a:p>
                      <a:pPr algn="l" fontAlgn="ctr"/>
                      <a:r>
                        <a:rPr lang="en-US" sz="1200" u="none" strike="noStrike">
                          <a:effectLst/>
                        </a:rPr>
                        <a:t>Enterprise Wiki</a:t>
                      </a:r>
                      <a:endParaRPr lang="en-US" sz="1200" b="0" i="0" u="none" strike="noStrike">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ctr"/>
                      <a:r>
                        <a:rPr lang="en-US" sz="1200" u="none" strike="noStrike" dirty="0">
                          <a:effectLst/>
                        </a:rPr>
                        <a:t>ENTERWIKI#0</a:t>
                      </a:r>
                      <a:endParaRPr lang="en-US" sz="1200" b="0" i="0" u="none" strike="noStrike" dirty="0">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b"/>
                      <a:r>
                        <a:rPr lang="en-US" sz="1200" u="none" strike="noStrike" dirty="0">
                          <a:effectLst/>
                        </a:rPr>
                        <a:t>Publishing</a:t>
                      </a:r>
                      <a:endParaRPr lang="en-US" sz="1200" b="0" i="0" u="none" strike="noStrike" dirty="0">
                        <a:solidFill>
                          <a:srgbClr val="000000"/>
                        </a:solidFill>
                        <a:effectLst/>
                        <a:latin typeface="Calibri" panose="020F0502020204030204" pitchFamily="34" charset="0"/>
                      </a:endParaRPr>
                    </a:p>
                  </a:txBody>
                  <a:tcPr marR="7620" anchor="b">
                    <a:solidFill>
                      <a:schemeClr val="accent5">
                        <a:lumMod val="20000"/>
                        <a:lumOff val="80000"/>
                      </a:schemeClr>
                    </a:solidFill>
                  </a:tcPr>
                </a:tc>
              </a:tr>
              <a:tr h="258233">
                <a:tc>
                  <a:txBody>
                    <a:bodyPr/>
                    <a:lstStyle/>
                    <a:p>
                      <a:pPr algn="l" fontAlgn="ctr"/>
                      <a:r>
                        <a:rPr lang="en-US" sz="1200" u="none" strike="noStrike">
                          <a:effectLst/>
                        </a:rPr>
                        <a:t>Product Catalog</a:t>
                      </a:r>
                      <a:endParaRPr lang="en-US" sz="1200" b="0" i="0" u="none" strike="noStrike">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ctr"/>
                      <a:r>
                        <a:rPr lang="en-US" sz="1200" u="none" strike="noStrike" dirty="0">
                          <a:effectLst/>
                        </a:rPr>
                        <a:t>PRODUCTCATALOG#0</a:t>
                      </a:r>
                      <a:endParaRPr lang="en-US" sz="1200" b="0" i="0" u="none" strike="noStrike" dirty="0">
                        <a:solidFill>
                          <a:srgbClr val="000000"/>
                        </a:solidFill>
                        <a:effectLst/>
                        <a:latin typeface="Calibri" panose="020F0502020204030204" pitchFamily="34" charset="0"/>
                      </a:endParaRPr>
                    </a:p>
                  </a:txBody>
                  <a:tcPr marR="7620" anchor="ctr">
                    <a:solidFill>
                      <a:schemeClr val="accent5">
                        <a:lumMod val="20000"/>
                        <a:lumOff val="80000"/>
                      </a:schemeClr>
                    </a:solidFill>
                  </a:tcPr>
                </a:tc>
                <a:tc>
                  <a:txBody>
                    <a:bodyPr/>
                    <a:lstStyle/>
                    <a:p>
                      <a:pPr algn="l" fontAlgn="b"/>
                      <a:r>
                        <a:rPr lang="en-US" sz="1200" u="none" strike="noStrike" dirty="0">
                          <a:effectLst/>
                        </a:rPr>
                        <a:t>Publishing</a:t>
                      </a:r>
                      <a:endParaRPr lang="en-US" sz="1200" b="0" i="0" u="none" strike="noStrike" dirty="0">
                        <a:solidFill>
                          <a:srgbClr val="000000"/>
                        </a:solidFill>
                        <a:effectLst/>
                        <a:latin typeface="Calibri" panose="020F0502020204030204" pitchFamily="34" charset="0"/>
                      </a:endParaRPr>
                    </a:p>
                  </a:txBody>
                  <a:tcPr marR="7620" anchor="b">
                    <a:solidFill>
                      <a:schemeClr val="accent5">
                        <a:lumMod val="20000"/>
                        <a:lumOff val="80000"/>
                      </a:schemeClr>
                    </a:solidFill>
                  </a:tcPr>
                </a:tc>
              </a:tr>
              <a:tr h="258233">
                <a:tc>
                  <a:txBody>
                    <a:bodyPr/>
                    <a:lstStyle/>
                    <a:p>
                      <a:pPr algn="l" fontAlgn="ctr"/>
                      <a:r>
                        <a:rPr lang="en-US" sz="1200" u="none" strike="noStrike" dirty="0">
                          <a:effectLst/>
                        </a:rPr>
                        <a:t>Blank Site</a:t>
                      </a:r>
                      <a:endParaRPr lang="en-US" sz="1200" b="0" i="0" u="none" strike="noStrike" dirty="0">
                        <a:solidFill>
                          <a:srgbClr val="000000"/>
                        </a:solidFill>
                        <a:effectLst/>
                        <a:latin typeface="Calibri" panose="020F0502020204030204" pitchFamily="34" charset="0"/>
                      </a:endParaRPr>
                    </a:p>
                  </a:txBody>
                  <a:tcPr marR="7620" anchor="ctr">
                    <a:solidFill>
                      <a:schemeClr val="accent6">
                        <a:lumMod val="20000"/>
                        <a:lumOff val="80000"/>
                      </a:schemeClr>
                    </a:solidFill>
                  </a:tcPr>
                </a:tc>
                <a:tc>
                  <a:txBody>
                    <a:bodyPr/>
                    <a:lstStyle/>
                    <a:p>
                      <a:pPr algn="l" fontAlgn="ctr"/>
                      <a:r>
                        <a:rPr lang="en-US" sz="1200" u="none" strike="noStrike" dirty="0">
                          <a:effectLst/>
                        </a:rPr>
                        <a:t>STS#1</a:t>
                      </a:r>
                      <a:endParaRPr lang="en-US" sz="1200" b="0" i="0" u="none" strike="noStrike" dirty="0">
                        <a:solidFill>
                          <a:srgbClr val="000000"/>
                        </a:solidFill>
                        <a:effectLst/>
                        <a:latin typeface="Calibri" panose="020F0502020204030204" pitchFamily="34" charset="0"/>
                      </a:endParaRPr>
                    </a:p>
                  </a:txBody>
                  <a:tcPr marR="7620" anchor="ctr">
                    <a:solidFill>
                      <a:schemeClr val="accent6">
                        <a:lumMod val="20000"/>
                        <a:lumOff val="80000"/>
                      </a:schemeClr>
                    </a:solidFill>
                  </a:tcPr>
                </a:tc>
                <a:tc>
                  <a:txBody>
                    <a:bodyPr/>
                    <a:lstStyle/>
                    <a:p>
                      <a:pPr algn="l" fontAlgn="b"/>
                      <a:r>
                        <a:rPr lang="en-US" sz="1200" u="none" strike="noStrike" dirty="0">
                          <a:effectLst/>
                        </a:rPr>
                        <a:t>Hidden</a:t>
                      </a:r>
                      <a:endParaRPr lang="en-US" sz="1200" b="0" i="0" u="none" strike="noStrike" dirty="0">
                        <a:solidFill>
                          <a:srgbClr val="000000"/>
                        </a:solidFill>
                        <a:effectLst/>
                        <a:latin typeface="Calibri" panose="020F0502020204030204" pitchFamily="34" charset="0"/>
                      </a:endParaRPr>
                    </a:p>
                  </a:txBody>
                  <a:tcPr marR="7620" anchor="b">
                    <a:solidFill>
                      <a:schemeClr val="accent6">
                        <a:lumMod val="20000"/>
                        <a:lumOff val="80000"/>
                      </a:schemeClr>
                    </a:solidFill>
                  </a:tcPr>
                </a:tc>
              </a:tr>
              <a:tr h="258233">
                <a:tc>
                  <a:txBody>
                    <a:bodyPr/>
                    <a:lstStyle/>
                    <a:p>
                      <a:pPr algn="l" fontAlgn="ctr"/>
                      <a:r>
                        <a:rPr lang="en-US" sz="1200" u="none" strike="noStrike">
                          <a:effectLst/>
                        </a:rPr>
                        <a:t>Document Workspace</a:t>
                      </a:r>
                      <a:endParaRPr lang="en-US" sz="1200" b="0" i="0" u="none" strike="noStrike">
                        <a:solidFill>
                          <a:srgbClr val="000000"/>
                        </a:solidFill>
                        <a:effectLst/>
                        <a:latin typeface="Calibri" panose="020F0502020204030204" pitchFamily="34" charset="0"/>
                      </a:endParaRPr>
                    </a:p>
                  </a:txBody>
                  <a:tcPr marR="7620" anchor="ctr">
                    <a:solidFill>
                      <a:schemeClr val="accent6">
                        <a:lumMod val="20000"/>
                        <a:lumOff val="80000"/>
                      </a:schemeClr>
                    </a:solidFill>
                  </a:tcPr>
                </a:tc>
                <a:tc>
                  <a:txBody>
                    <a:bodyPr/>
                    <a:lstStyle/>
                    <a:p>
                      <a:pPr algn="l" fontAlgn="ctr"/>
                      <a:r>
                        <a:rPr lang="en-US" sz="1200" u="none" strike="noStrike">
                          <a:effectLst/>
                        </a:rPr>
                        <a:t>STS#2</a:t>
                      </a:r>
                      <a:endParaRPr lang="en-US" sz="1200" b="0" i="0" u="none" strike="noStrike">
                        <a:solidFill>
                          <a:srgbClr val="000000"/>
                        </a:solidFill>
                        <a:effectLst/>
                        <a:latin typeface="Calibri" panose="020F0502020204030204" pitchFamily="34" charset="0"/>
                      </a:endParaRPr>
                    </a:p>
                  </a:txBody>
                  <a:tcPr marR="7620" anchor="ctr">
                    <a:solidFill>
                      <a:schemeClr val="accent6">
                        <a:lumMod val="20000"/>
                        <a:lumOff val="80000"/>
                      </a:schemeClr>
                    </a:solidFill>
                  </a:tcPr>
                </a:tc>
                <a:tc>
                  <a:txBody>
                    <a:bodyPr/>
                    <a:lstStyle/>
                    <a:p>
                      <a:pPr algn="l" fontAlgn="b"/>
                      <a:r>
                        <a:rPr lang="en-US" sz="1200" u="none" strike="noStrike" dirty="0">
                          <a:effectLst/>
                        </a:rPr>
                        <a:t>Hidden</a:t>
                      </a:r>
                      <a:endParaRPr lang="en-US" sz="1200" b="0" i="0" u="none" strike="noStrike" dirty="0">
                        <a:solidFill>
                          <a:srgbClr val="000000"/>
                        </a:solidFill>
                        <a:effectLst/>
                        <a:latin typeface="Calibri" panose="020F0502020204030204" pitchFamily="34" charset="0"/>
                      </a:endParaRPr>
                    </a:p>
                  </a:txBody>
                  <a:tcPr marR="7620" anchor="b">
                    <a:solidFill>
                      <a:schemeClr val="accent6">
                        <a:lumMod val="20000"/>
                        <a:lumOff val="80000"/>
                      </a:schemeClr>
                    </a:solidFill>
                  </a:tcPr>
                </a:tc>
              </a:tr>
            </a:tbl>
          </a:graphicData>
        </a:graphic>
      </p:graphicFrame>
    </p:spTree>
    <p:extLst>
      <p:ext uri="{BB962C8B-B14F-4D97-AF65-F5344CB8AC3E}">
        <p14:creationId xmlns:p14="http://schemas.microsoft.com/office/powerpoint/2010/main" val="512065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elements/1.1/"/>
    <ds:schemaRef ds:uri="http://www.w3.org/XML/1998/namespace"/>
    <ds:schemaRef ds:uri="http://purl.org/dc/terms/"/>
    <ds:schemaRef ds:uri="http://schemas.openxmlformats.org/package/2006/metadata/core-properties"/>
    <ds:schemaRef ds:uri="http://purl.org/dc/dcmitype/"/>
    <ds:schemaRef ds:uri="http://schemas.microsoft.com/office/2006/metadata/propertie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4962</TotalTime>
  <Words>2708</Words>
  <Application>Microsoft Office PowerPoint</Application>
  <PresentationFormat>On-screen Show (4:3)</PresentationFormat>
  <Paragraphs>379</Paragraphs>
  <Slides>33</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Black</vt:lpstr>
      <vt:lpstr>Calibri</vt:lpstr>
      <vt:lpstr>Courier New</vt:lpstr>
      <vt:lpstr>Lucida Console</vt:lpstr>
      <vt:lpstr>Wingdings</vt:lpstr>
      <vt:lpstr>CPT Course Module</vt:lpstr>
      <vt:lpstr>Visio</vt:lpstr>
      <vt:lpstr>Managing Site Collections</vt:lpstr>
      <vt:lpstr>Agenda</vt:lpstr>
      <vt:lpstr>What is Governance?</vt:lpstr>
      <vt:lpstr>Creating a Governance Plans</vt:lpstr>
      <vt:lpstr>Site Collections and Governance</vt:lpstr>
      <vt:lpstr>Agenda</vt:lpstr>
      <vt:lpstr>Understanding the Templates</vt:lpstr>
      <vt:lpstr>Out-of-the-box Site Templates</vt:lpstr>
      <vt:lpstr>Site Template Names</vt:lpstr>
      <vt:lpstr>Using a Site Template Name</vt:lpstr>
      <vt:lpstr>Agenda</vt:lpstr>
      <vt:lpstr>Configuring Site Collection Security</vt:lpstr>
      <vt:lpstr>SharePoint Groups</vt:lpstr>
      <vt:lpstr>Permission Levels</vt:lpstr>
      <vt:lpstr>Securable Objects</vt:lpstr>
      <vt:lpstr>User Policy a Web Application Level</vt:lpstr>
      <vt:lpstr>Agenda</vt:lpstr>
      <vt:lpstr>Site Columns</vt:lpstr>
      <vt:lpstr>Creating &amp; Managing Site Columns</vt:lpstr>
      <vt:lpstr>Content Types</vt:lpstr>
      <vt:lpstr>Creating &amp; Managing Content Types</vt:lpstr>
      <vt:lpstr>Inheriting Content Types</vt:lpstr>
      <vt:lpstr>Agenda</vt:lpstr>
      <vt:lpstr>Office 365 and SharePoint Tenancies</vt:lpstr>
      <vt:lpstr>Multi-Tenancy Defined </vt:lpstr>
      <vt:lpstr>Site Subscriptions</vt:lpstr>
      <vt:lpstr>Roles</vt:lpstr>
      <vt:lpstr>Creating a Site Subscription</vt:lpstr>
      <vt:lpstr>Creating a Member Site</vt:lpstr>
      <vt:lpstr>Creating a Tenant Admin Site Collection</vt:lpstr>
      <vt:lpstr>Tenant Admin Site</vt:lpstr>
      <vt:lpstr>Tenancies in Hosting Scenario</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Site Collections</dc:title>
  <dc:creator>Windows User</dc:creator>
  <cp:lastModifiedBy>Matthew McDermott</cp:lastModifiedBy>
  <cp:revision>110</cp:revision>
  <dcterms:created xsi:type="dcterms:W3CDTF">2012-07-07T16:44:54Z</dcterms:created>
  <dcterms:modified xsi:type="dcterms:W3CDTF">2013-10-08T21:56:53Z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