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80" r:id="rId7"/>
    <p:sldId id="341" r:id="rId8"/>
    <p:sldId id="281" r:id="rId9"/>
    <p:sldId id="284" r:id="rId10"/>
    <p:sldId id="285" r:id="rId11"/>
    <p:sldId id="286" r:id="rId12"/>
    <p:sldId id="287" r:id="rId13"/>
    <p:sldId id="343" r:id="rId14"/>
    <p:sldId id="342" r:id="rId15"/>
    <p:sldId id="329" r:id="rId16"/>
    <p:sldId id="328" r:id="rId17"/>
    <p:sldId id="330" r:id="rId18"/>
    <p:sldId id="331" r:id="rId19"/>
    <p:sldId id="344" r:id="rId20"/>
    <p:sldId id="288" r:id="rId21"/>
    <p:sldId id="289" r:id="rId22"/>
    <p:sldId id="332" r:id="rId23"/>
    <p:sldId id="333" r:id="rId24"/>
    <p:sldId id="335" r:id="rId25"/>
    <p:sldId id="336" r:id="rId26"/>
    <p:sldId id="290" r:id="rId27"/>
    <p:sldId id="291" r:id="rId28"/>
    <p:sldId id="296" r:id="rId29"/>
    <p:sldId id="295" r:id="rId30"/>
    <p:sldId id="346" r:id="rId31"/>
    <p:sldId id="347" r:id="rId32"/>
    <p:sldId id="348" r:id="rId33"/>
    <p:sldId id="349" r:id="rId34"/>
    <p:sldId id="345"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69850" autoAdjust="0"/>
  </p:normalViewPr>
  <p:slideViewPr>
    <p:cSldViewPr>
      <p:cViewPr varScale="1">
        <p:scale>
          <a:sx n="77" d="100"/>
          <a:sy n="77" d="100"/>
        </p:scale>
        <p:origin x="246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intranet.wingtip.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focuses on what is required to upgrade content from SharePoint 2010 farms to SharePoint 2013. You will learn how to use the database attach strategy to migrate site content from a SharePoint 2010 farm to a SharePoint 2013 farm. You will also learn which SharePoint service applications offer a strategy to migrate their content and which do not. The module also introduces the concepts and mechanisms involved with the Visual Upgrade feature which allows users to begin working migrated sites using the SharePoint 2010 UI mode and then after a time to switch over to the standard UI mode of SharePoint 2013.</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942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578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15</a:t>
            </a:fld>
            <a:endParaRPr lang="en-US" dirty="0"/>
          </a:p>
        </p:txBody>
      </p:sp>
    </p:spTree>
    <p:extLst>
      <p:ext uri="{BB962C8B-B14F-4D97-AF65-F5344CB8AC3E}">
        <p14:creationId xmlns:p14="http://schemas.microsoft.com/office/powerpoint/2010/main" val="2435010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2192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2624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Web Application</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webapp</a:t>
            </a:r>
            <a:r>
              <a:rPr lang="en-US" sz="1200" kern="1200" dirty="0" smtClean="0">
                <a:solidFill>
                  <a:schemeClr val="tx1"/>
                </a:solidFill>
                <a:effectLst/>
                <a:latin typeface="+mn-lt"/>
                <a:ea typeface="+mn-ea"/>
                <a:cs typeface="+mn-cs"/>
              </a:rPr>
              <a:t> = Get-</a:t>
            </a:r>
            <a:r>
              <a:rPr lang="en-US" sz="1200" kern="1200" dirty="0" err="1" smtClean="0">
                <a:solidFill>
                  <a:schemeClr val="tx1"/>
                </a:solidFill>
                <a:effectLst/>
                <a:latin typeface="+mn-lt"/>
                <a:ea typeface="+mn-ea"/>
                <a:cs typeface="+mn-cs"/>
              </a:rPr>
              <a:t>SPWebApplication</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http://intranet.wingtip.com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webapp.CompatibilityRange.MinCompatibilityLevel</a:t>
            </a:r>
            <a:r>
              <a:rPr lang="en-US" sz="1200" kern="1200" dirty="0" smtClean="0">
                <a:solidFill>
                  <a:schemeClr val="tx1"/>
                </a:solidFill>
                <a:effectLst/>
                <a:latin typeface="+mn-lt"/>
                <a:ea typeface="+mn-ea"/>
                <a:cs typeface="+mn-cs"/>
              </a:rPr>
              <a:t> = 15</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webapp.Update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Alternatively:</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webapp</a:t>
            </a:r>
            <a:r>
              <a:rPr lang="en-US" sz="1200" kern="1200" dirty="0" smtClean="0">
                <a:solidFill>
                  <a:schemeClr val="tx1"/>
                </a:solidFill>
                <a:effectLst/>
                <a:latin typeface="+mn-lt"/>
                <a:ea typeface="+mn-ea"/>
                <a:cs typeface="+mn-cs"/>
              </a:rPr>
              <a:t> = Get-</a:t>
            </a:r>
            <a:r>
              <a:rPr lang="en-US" sz="1200" kern="1200" dirty="0" err="1" smtClean="0">
                <a:solidFill>
                  <a:schemeClr val="tx1"/>
                </a:solidFill>
                <a:effectLst/>
                <a:latin typeface="+mn-lt"/>
                <a:ea typeface="+mn-ea"/>
                <a:cs typeface="+mn-cs"/>
              </a:rPr>
              <a:t>SPWebApplication</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http://intranet.wingtip.com</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webapp.CompatibilityRange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Microsoft.SharePoint.SPCompatibilityRange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NewVersion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webapp.Update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More Web App Properties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AllowSelfServiceUpgradeEvaluation</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MaxSizeForSelfServiceEvalSiteCreationMB</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Site Collection</a:t>
            </a:r>
          </a:p>
          <a:p>
            <a:r>
              <a:rPr lang="en-US" sz="1200" kern="1200" dirty="0" err="1" smtClean="0">
                <a:solidFill>
                  <a:schemeClr val="tx1"/>
                </a:solidFill>
                <a:effectLst/>
                <a:latin typeface="+mn-lt"/>
                <a:ea typeface="+mn-ea"/>
                <a:cs typeface="+mn-cs"/>
              </a:rPr>
              <a:t>AllowSelfServiceUpgrade</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InheritAllowSelfServiceUpgradeSetting</a:t>
            </a:r>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InheritAllowSelfServiceUpgradeEvaluationSetting</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CanUpgrade</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NeedsUpgrade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http://technet.microsoft.com/en-us/library/jj219599.aspx</a:t>
            </a:r>
          </a:p>
          <a:p>
            <a:endParaRPr lang="en-US" sz="1400" dirty="0" smtClean="0"/>
          </a:p>
        </p:txBody>
      </p:sp>
    </p:spTree>
    <p:extLst>
      <p:ext uri="{BB962C8B-B14F-4D97-AF65-F5344CB8AC3E}">
        <p14:creationId xmlns:p14="http://schemas.microsoft.com/office/powerpoint/2010/main" val="127623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30</a:t>
            </a:fld>
            <a:endParaRPr lang="en-US" dirty="0"/>
          </a:p>
        </p:txBody>
      </p:sp>
    </p:spTree>
    <p:extLst>
      <p:ext uri="{BB962C8B-B14F-4D97-AF65-F5344CB8AC3E}">
        <p14:creationId xmlns:p14="http://schemas.microsoft.com/office/powerpoint/2010/main" val="98926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6342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877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Claims migration</a:t>
            </a:r>
            <a:r>
              <a:rPr lang="en-US" baseline="0" dirty="0" smtClean="0"/>
              <a:t> document:</a:t>
            </a:r>
          </a:p>
          <a:p>
            <a:r>
              <a:rPr lang="en-US" dirty="0" smtClean="0"/>
              <a:t>http://technet.microsoft.com/en-us/library/hh487289.aspx</a:t>
            </a:r>
          </a:p>
          <a:p>
            <a:endParaRPr lang="en-US" dirty="0"/>
          </a:p>
        </p:txBody>
      </p:sp>
    </p:spTree>
    <p:extLst>
      <p:ext uri="{BB962C8B-B14F-4D97-AF65-F5344CB8AC3E}">
        <p14:creationId xmlns:p14="http://schemas.microsoft.com/office/powerpoint/2010/main" val="78973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9</a:t>
            </a:fld>
            <a:endParaRPr lang="en-US" dirty="0"/>
          </a:p>
        </p:txBody>
      </p:sp>
    </p:spTree>
    <p:extLst>
      <p:ext uri="{BB962C8B-B14F-4D97-AF65-F5344CB8AC3E}">
        <p14:creationId xmlns:p14="http://schemas.microsoft.com/office/powerpoint/2010/main" val="422243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7350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147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5802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Upgrading Content from SharePoint 2010</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Overview</a:t>
            </a:r>
            <a:endParaRPr lang="en-US" dirty="0"/>
          </a:p>
        </p:txBody>
      </p:sp>
      <p:sp>
        <p:nvSpPr>
          <p:cNvPr id="3" name="Content Placeholder 2"/>
          <p:cNvSpPr>
            <a:spLocks noGrp="1"/>
          </p:cNvSpPr>
          <p:nvPr>
            <p:ph idx="1"/>
          </p:nvPr>
        </p:nvSpPr>
        <p:spPr/>
        <p:txBody>
          <a:bodyPr>
            <a:noAutofit/>
          </a:bodyPr>
          <a:lstStyle/>
          <a:p>
            <a:r>
              <a:rPr lang="en-US" dirty="0" smtClean="0"/>
              <a:t>Backup SQL databases in SharePoint </a:t>
            </a:r>
            <a:r>
              <a:rPr lang="en-US" dirty="0"/>
              <a:t>2010 </a:t>
            </a:r>
            <a:r>
              <a:rPr lang="en-US" dirty="0" smtClean="0"/>
              <a:t>farm</a:t>
            </a:r>
          </a:p>
          <a:p>
            <a:pPr lvl="1"/>
            <a:r>
              <a:rPr lang="en-US" dirty="0" smtClean="0"/>
              <a:t>Backup all content DBs</a:t>
            </a:r>
          </a:p>
          <a:p>
            <a:pPr lvl="1"/>
            <a:r>
              <a:rPr lang="en-US" dirty="0" smtClean="0"/>
              <a:t>Backup service application DBs that support upgrade</a:t>
            </a:r>
          </a:p>
          <a:p>
            <a:r>
              <a:rPr lang="en-US" dirty="0" smtClean="0"/>
              <a:t>Create new SharePoint 2013 farm</a:t>
            </a:r>
          </a:p>
          <a:p>
            <a:pPr lvl="1"/>
            <a:r>
              <a:rPr lang="en-US" dirty="0" smtClean="0"/>
              <a:t>Configure service applications</a:t>
            </a:r>
          </a:p>
          <a:p>
            <a:pPr lvl="1"/>
            <a:r>
              <a:rPr lang="en-US" dirty="0" smtClean="0"/>
              <a:t>Create web application(s) to host upgraded sites</a:t>
            </a:r>
          </a:p>
          <a:p>
            <a:r>
              <a:rPr lang="en-US" dirty="0" smtClean="0"/>
              <a:t>Migrate content to new SharePoint 2013 farm</a:t>
            </a:r>
          </a:p>
          <a:p>
            <a:pPr lvl="1"/>
            <a:r>
              <a:rPr lang="en-US" sz="2000" dirty="0" smtClean="0"/>
              <a:t>Restore SharePoint 2010 DB backups in SharePoint 2013 farm</a:t>
            </a:r>
          </a:p>
          <a:p>
            <a:pPr lvl="1"/>
            <a:r>
              <a:rPr lang="en-US" sz="2000" dirty="0" smtClean="0"/>
              <a:t>Upgrade DBs (updates database schema for SharePoint 2013)</a:t>
            </a:r>
          </a:p>
          <a:p>
            <a:pPr lvl="1"/>
            <a:r>
              <a:rPr lang="en-US" sz="2000" dirty="0" smtClean="0"/>
              <a:t>Mount content DBs to restore sites in existing web applications</a:t>
            </a:r>
          </a:p>
          <a:p>
            <a:pPr lvl="1"/>
            <a:r>
              <a:rPr lang="en-US" sz="2000" dirty="0" smtClean="0"/>
              <a:t>Configure service applications to use upgraded DBs</a:t>
            </a:r>
            <a:endParaRPr lang="en-US" sz="2000" dirty="0"/>
          </a:p>
        </p:txBody>
      </p:sp>
    </p:spTree>
    <p:extLst>
      <p:ext uri="{BB962C8B-B14F-4D97-AF65-F5344CB8AC3E}">
        <p14:creationId xmlns:p14="http://schemas.microsoft.com/office/powerpoint/2010/main" val="80432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Test-SPContentDatabase</a:t>
            </a:r>
            <a:endParaRPr lang="en-US" dirty="0" smtClean="0"/>
          </a:p>
        </p:txBody>
      </p:sp>
      <p:sp>
        <p:nvSpPr>
          <p:cNvPr id="3" name="Content Placeholder 2"/>
          <p:cNvSpPr>
            <a:spLocks noGrp="1"/>
          </p:cNvSpPr>
          <p:nvPr>
            <p:ph idx="1"/>
          </p:nvPr>
        </p:nvSpPr>
        <p:spPr/>
        <p:txBody>
          <a:bodyPr>
            <a:normAutofit/>
          </a:bodyPr>
          <a:lstStyle/>
          <a:p>
            <a:r>
              <a:rPr lang="en-US" sz="2400" dirty="0" smtClean="0"/>
              <a:t>Finds issues between content DB and web application</a:t>
            </a:r>
          </a:p>
          <a:p>
            <a:pPr lvl="1"/>
            <a:r>
              <a:rPr lang="en-US" sz="2000" dirty="0" smtClean="0"/>
              <a:t>Can test a database not connected to the farm</a:t>
            </a:r>
          </a:p>
          <a:p>
            <a:pPr lvl="1"/>
            <a:r>
              <a:rPr lang="en-US" sz="2000" dirty="0" smtClean="0"/>
              <a:t>Can test a database already connected to the farm</a:t>
            </a:r>
          </a:p>
          <a:p>
            <a:endParaRPr lang="en-US" sz="2400" dirty="0" smtClean="0"/>
          </a:p>
          <a:p>
            <a:r>
              <a:rPr lang="en-US" sz="2400" dirty="0" smtClean="0"/>
              <a:t>List out issues including orphans</a:t>
            </a:r>
          </a:p>
          <a:p>
            <a:pPr lvl="1"/>
            <a:r>
              <a:rPr lang="en-US" sz="2000" dirty="0" smtClean="0"/>
              <a:t>Missing referenced server side customizations:</a:t>
            </a:r>
          </a:p>
          <a:p>
            <a:pPr lvl="2"/>
            <a:r>
              <a:rPr lang="en-US" sz="1800" dirty="0" smtClean="0"/>
              <a:t>Missing Features</a:t>
            </a:r>
          </a:p>
          <a:p>
            <a:pPr lvl="2"/>
            <a:r>
              <a:rPr lang="en-US" sz="1800" dirty="0" smtClean="0"/>
              <a:t>Missing Templates/Site Definitions</a:t>
            </a:r>
          </a:p>
          <a:p>
            <a:pPr lvl="2"/>
            <a:r>
              <a:rPr lang="en-US" sz="1800" dirty="0" smtClean="0"/>
              <a:t>Missing Web Parts</a:t>
            </a:r>
          </a:p>
        </p:txBody>
      </p:sp>
    </p:spTree>
    <p:extLst>
      <p:ext uri="{BB962C8B-B14F-4D97-AF65-F5344CB8AC3E}">
        <p14:creationId xmlns:p14="http://schemas.microsoft.com/office/powerpoint/2010/main" val="195889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Mount-SPContentDatabase</a:t>
            </a:r>
            <a:endParaRPr lang="en-US" dirty="0"/>
          </a:p>
        </p:txBody>
      </p:sp>
      <p:sp>
        <p:nvSpPr>
          <p:cNvPr id="3" name="Content Placeholder 2"/>
          <p:cNvSpPr>
            <a:spLocks noGrp="1"/>
          </p:cNvSpPr>
          <p:nvPr>
            <p:ph idx="1"/>
          </p:nvPr>
        </p:nvSpPr>
        <p:spPr/>
        <p:txBody>
          <a:bodyPr/>
          <a:lstStyle/>
          <a:p>
            <a:r>
              <a:rPr lang="en-US" smtClean="0"/>
              <a:t>Initiates Content Database upgrade</a:t>
            </a:r>
          </a:p>
          <a:p>
            <a:r>
              <a:rPr lang="en-US" smtClean="0"/>
              <a:t>Runs internal consistency/orphans check</a:t>
            </a:r>
          </a:p>
          <a:p>
            <a:r>
              <a:rPr lang="en-US" smtClean="0"/>
              <a:t>Runs web application compatibility checks</a:t>
            </a:r>
          </a:p>
          <a:p>
            <a:pPr lvl="1"/>
            <a:r>
              <a:rPr lang="en-US" smtClean="0"/>
              <a:t>Customization references</a:t>
            </a:r>
          </a:p>
          <a:p>
            <a:pPr lvl="2"/>
            <a:r>
              <a:rPr lang="en-US" smtClean="0"/>
              <a:t>Web parts</a:t>
            </a:r>
          </a:p>
          <a:p>
            <a:pPr lvl="2"/>
            <a:r>
              <a:rPr lang="en-US" smtClean="0"/>
              <a:t>Features</a:t>
            </a:r>
          </a:p>
          <a:p>
            <a:pPr lvl="2"/>
            <a:r>
              <a:rPr lang="en-US" smtClean="0"/>
              <a:t>Site Definitions</a:t>
            </a:r>
          </a:p>
          <a:p>
            <a:pPr lvl="2"/>
            <a:r>
              <a:rPr lang="en-US" smtClean="0"/>
              <a:t>Event handlers</a:t>
            </a:r>
          </a:p>
          <a:p>
            <a:pPr lvl="1"/>
            <a:r>
              <a:rPr lang="en-US" smtClean="0"/>
              <a:t>Authentication/security migration references</a:t>
            </a:r>
          </a:p>
          <a:p>
            <a:pPr lvl="2"/>
            <a:r>
              <a:rPr lang="en-US" smtClean="0"/>
              <a:t>Installed to reference auth provider mismatch</a:t>
            </a:r>
            <a:endParaRPr lang="en-US" dirty="0" smtClean="0"/>
          </a:p>
        </p:txBody>
      </p:sp>
    </p:spTree>
    <p:extLst>
      <p:ext uri="{BB962C8B-B14F-4D97-AF65-F5344CB8AC3E}">
        <p14:creationId xmlns:p14="http://schemas.microsoft.com/office/powerpoint/2010/main" val="3474356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Repair-SPContentDatabase</a:t>
            </a:r>
            <a:endParaRPr lang="en-US" dirty="0" smtClean="0"/>
          </a:p>
        </p:txBody>
      </p:sp>
      <p:sp>
        <p:nvSpPr>
          <p:cNvPr id="3" name="Content Placeholder 2"/>
          <p:cNvSpPr>
            <a:spLocks noGrp="1"/>
          </p:cNvSpPr>
          <p:nvPr>
            <p:ph idx="1"/>
          </p:nvPr>
        </p:nvSpPr>
        <p:spPr/>
        <p:txBody>
          <a:bodyPr/>
          <a:lstStyle/>
          <a:p>
            <a:r>
              <a:rPr lang="en-US" dirty="0" smtClean="0"/>
              <a:t>Runs repair operations on content DB</a:t>
            </a:r>
          </a:p>
          <a:p>
            <a:pPr lvl="1"/>
            <a:r>
              <a:rPr lang="en-US" dirty="0" smtClean="0"/>
              <a:t>Correlated with Test-</a:t>
            </a:r>
            <a:r>
              <a:rPr lang="en-US" dirty="0" err="1" smtClean="0"/>
              <a:t>SPContentDatabase</a:t>
            </a:r>
            <a:r>
              <a:rPr lang="en-US" dirty="0" smtClean="0"/>
              <a:t> </a:t>
            </a:r>
            <a:r>
              <a:rPr lang="en-US" dirty="0" err="1" smtClean="0"/>
              <a:t>cmdlet</a:t>
            </a:r>
            <a:endParaRPr lang="en-US" dirty="0" smtClean="0"/>
          </a:p>
          <a:p>
            <a:endParaRPr lang="en-US" dirty="0" smtClean="0"/>
          </a:p>
          <a:p>
            <a:r>
              <a:rPr lang="en-US" dirty="0" smtClean="0"/>
              <a:t>Fixes internal consistency between tables data</a:t>
            </a:r>
          </a:p>
          <a:p>
            <a:pPr lvl="1"/>
            <a:r>
              <a:rPr lang="en-US" dirty="0" smtClean="0"/>
              <a:t>Orphaned webs</a:t>
            </a:r>
          </a:p>
          <a:p>
            <a:pPr lvl="1"/>
            <a:r>
              <a:rPr lang="en-US" dirty="0" smtClean="0"/>
              <a:t>Orphaned lists</a:t>
            </a:r>
          </a:p>
          <a:p>
            <a:pPr lvl="1"/>
            <a:r>
              <a:rPr lang="en-US" dirty="0" smtClean="0"/>
              <a:t>Orphaned items</a:t>
            </a:r>
          </a:p>
        </p:txBody>
      </p:sp>
    </p:spTree>
    <p:extLst>
      <p:ext uri="{BB962C8B-B14F-4D97-AF65-F5344CB8AC3E}">
        <p14:creationId xmlns:p14="http://schemas.microsoft.com/office/powerpoint/2010/main" val="3341849707"/>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Upgrade-SPContentDatabase</a:t>
            </a:r>
            <a:endParaRPr lang="en-US" dirty="0"/>
          </a:p>
        </p:txBody>
      </p:sp>
      <p:sp>
        <p:nvSpPr>
          <p:cNvPr id="3" name="Content Placeholder 2"/>
          <p:cNvSpPr>
            <a:spLocks noGrp="1"/>
          </p:cNvSpPr>
          <p:nvPr>
            <p:ph idx="1"/>
          </p:nvPr>
        </p:nvSpPr>
        <p:spPr/>
        <p:txBody>
          <a:bodyPr>
            <a:noAutofit/>
          </a:bodyPr>
          <a:lstStyle/>
          <a:p>
            <a:r>
              <a:rPr lang="en-US" sz="2000" dirty="0" smtClean="0"/>
              <a:t>Used to upgrade a Content Database</a:t>
            </a:r>
          </a:p>
          <a:p>
            <a:pPr lvl="1"/>
            <a:r>
              <a:rPr lang="en-US" sz="1800" dirty="0" smtClean="0"/>
              <a:t>Mainly after applying patches to initiate build to build upgrade</a:t>
            </a:r>
          </a:p>
          <a:p>
            <a:pPr lvl="1"/>
            <a:r>
              <a:rPr lang="en-US" sz="1800" dirty="0" smtClean="0"/>
              <a:t>Can also be used to resume failed version upgrade after mounting database</a:t>
            </a:r>
          </a:p>
          <a:p>
            <a:r>
              <a:rPr lang="en-US" sz="2000" dirty="0" smtClean="0"/>
              <a:t>Can be used in parallel with other Content Database upgrades</a:t>
            </a:r>
          </a:p>
          <a:p>
            <a:r>
              <a:rPr lang="en-US" sz="2000" dirty="0" smtClean="0"/>
              <a:t>Defaults to doing build to build upgrade on all child site collections</a:t>
            </a:r>
          </a:p>
          <a:p>
            <a:r>
              <a:rPr lang="en-US" sz="2000" dirty="0" smtClean="0"/>
              <a:t>Does not have option to do version upgrade of all site collections</a:t>
            </a:r>
          </a:p>
          <a:p>
            <a:r>
              <a:rPr lang="en-US" sz="2000" dirty="0" smtClean="0"/>
              <a:t>Can be set to not include child site collections (-NoB2BSiteUpgrade)</a:t>
            </a:r>
          </a:p>
          <a:p>
            <a:pPr lvl="1"/>
            <a:r>
              <a:rPr lang="en-US" sz="1800" dirty="0" smtClean="0"/>
              <a:t>Improve B2B database upgrade speed</a:t>
            </a:r>
          </a:p>
          <a:p>
            <a:pPr lvl="1"/>
            <a:r>
              <a:rPr lang="en-US" sz="1800" dirty="0" smtClean="0"/>
              <a:t>Allows upgrading site collections later</a:t>
            </a:r>
          </a:p>
          <a:p>
            <a:r>
              <a:rPr lang="en-US" sz="2000" dirty="0" smtClean="0"/>
              <a:t>Has option to use SQL snapshot if available (-</a:t>
            </a:r>
            <a:r>
              <a:rPr lang="en-US" sz="2000" dirty="0" err="1" smtClean="0"/>
              <a:t>UseSnapShot</a:t>
            </a:r>
            <a:r>
              <a:rPr lang="en-US" sz="2000" dirty="0" smtClean="0"/>
              <a:t>)</a:t>
            </a:r>
          </a:p>
          <a:p>
            <a:pPr lvl="1"/>
            <a:r>
              <a:rPr lang="en-US" sz="1800" dirty="0" smtClean="0"/>
              <a:t>Provides read only copy of content via snapshot while upgrading writable copy of database behind the scenes</a:t>
            </a:r>
          </a:p>
          <a:p>
            <a:endParaRPr lang="en-US" sz="2000" dirty="0" smtClean="0"/>
          </a:p>
          <a:p>
            <a:endParaRPr lang="en-US" sz="2000" dirty="0"/>
          </a:p>
        </p:txBody>
      </p:sp>
    </p:spTree>
    <p:extLst>
      <p:ext uri="{BB962C8B-B14F-4D97-AF65-F5344CB8AC3E}">
        <p14:creationId xmlns:p14="http://schemas.microsoft.com/office/powerpoint/2010/main" val="3592448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Upgrade Concepts and </a:t>
            </a:r>
            <a:r>
              <a:rPr lang="en-US" dirty="0" smtClean="0"/>
              <a:t>Terminology</a:t>
            </a:r>
          </a:p>
          <a:p>
            <a:pPr lvl="0">
              <a:buFont typeface="Wingdings" panose="05000000000000000000" pitchFamily="2" charset="2"/>
              <a:buChar char="ü"/>
            </a:pPr>
            <a:r>
              <a:rPr lang="en-US" dirty="0" smtClean="0"/>
              <a:t>Upgrading Content using Database Attach</a:t>
            </a:r>
          </a:p>
          <a:p>
            <a:pPr>
              <a:buFont typeface="Wingdings" panose="05000000000000000000" pitchFamily="2" charset="2"/>
              <a:buChar char="Ø"/>
            </a:pPr>
            <a:r>
              <a:rPr lang="en-US" dirty="0"/>
              <a:t>UI </a:t>
            </a:r>
            <a:r>
              <a:rPr lang="en-US" dirty="0" smtClean="0"/>
              <a:t>Modes and Site Collection Upgrade</a:t>
            </a:r>
            <a:endParaRPr lang="en-US" dirty="0"/>
          </a:p>
        </p:txBody>
      </p:sp>
    </p:spTree>
    <p:extLst>
      <p:ext uri="{BB962C8B-B14F-4D97-AF65-F5344CB8AC3E}">
        <p14:creationId xmlns:p14="http://schemas.microsoft.com/office/powerpoint/2010/main" val="1497625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Upgrade Improvements Overview</a:t>
            </a:r>
            <a:endParaRPr lang="en-US" dirty="0"/>
          </a:p>
        </p:txBody>
      </p:sp>
      <p:sp>
        <p:nvSpPr>
          <p:cNvPr id="9" name="Content Placeholder 8"/>
          <p:cNvSpPr>
            <a:spLocks noGrp="1"/>
          </p:cNvSpPr>
          <p:nvPr>
            <p:ph idx="1"/>
          </p:nvPr>
        </p:nvSpPr>
        <p:spPr/>
        <p:txBody>
          <a:bodyPr/>
          <a:lstStyle/>
          <a:p>
            <a:r>
              <a:rPr lang="en-US" dirty="0" smtClean="0"/>
              <a:t>Upgrade features new to SharePoint 2013</a:t>
            </a:r>
          </a:p>
          <a:p>
            <a:pPr lvl="1"/>
            <a:r>
              <a:rPr lang="en-US" dirty="0" smtClean="0"/>
              <a:t>Deferred Site Collection Upgrade</a:t>
            </a:r>
          </a:p>
          <a:p>
            <a:pPr lvl="1"/>
            <a:r>
              <a:rPr lang="en-US" dirty="0" smtClean="0"/>
              <a:t>Site Collection Health Checks</a:t>
            </a:r>
          </a:p>
          <a:p>
            <a:pPr lvl="1"/>
            <a:r>
              <a:rPr lang="en-US" dirty="0" smtClean="0"/>
              <a:t>Upgrade Evaluation Site Collections</a:t>
            </a:r>
          </a:p>
          <a:p>
            <a:pPr lvl="1"/>
            <a:r>
              <a:rPr lang="en-US" dirty="0" smtClean="0"/>
              <a:t>Enriched logging of upgrade process</a:t>
            </a:r>
          </a:p>
          <a:p>
            <a:pPr lvl="1"/>
            <a:r>
              <a:rPr lang="en-US" dirty="0" smtClean="0"/>
              <a:t>Site collection </a:t>
            </a:r>
            <a:r>
              <a:rPr lang="en-US" dirty="0"/>
              <a:t>u</a:t>
            </a:r>
            <a:r>
              <a:rPr lang="en-US" dirty="0" smtClean="0"/>
              <a:t>pgrade </a:t>
            </a:r>
            <a:r>
              <a:rPr lang="en-US" dirty="0"/>
              <a:t>t</a:t>
            </a:r>
            <a:r>
              <a:rPr lang="en-US" dirty="0" smtClean="0"/>
              <a:t>hrottling</a:t>
            </a:r>
          </a:p>
        </p:txBody>
      </p:sp>
    </p:spTree>
    <p:extLst>
      <p:ext uri="{BB962C8B-B14F-4D97-AF65-F5344CB8AC3E}">
        <p14:creationId xmlns:p14="http://schemas.microsoft.com/office/powerpoint/2010/main" val="59360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Deferred Site Collection Upgrade</a:t>
            </a:r>
            <a:endParaRPr lang="en-US" dirty="0"/>
          </a:p>
        </p:txBody>
      </p:sp>
      <p:sp>
        <p:nvSpPr>
          <p:cNvPr id="9" name="Content Placeholder 8"/>
          <p:cNvSpPr>
            <a:spLocks noGrp="1"/>
          </p:cNvSpPr>
          <p:nvPr>
            <p:ph idx="1"/>
          </p:nvPr>
        </p:nvSpPr>
        <p:spPr/>
        <p:txBody>
          <a:bodyPr>
            <a:normAutofit/>
          </a:bodyPr>
          <a:lstStyle/>
          <a:p>
            <a:r>
              <a:rPr lang="en-US" sz="2400" dirty="0" smtClean="0"/>
              <a:t>Allows 2010 site collections to run unchanged in 2013</a:t>
            </a:r>
          </a:p>
          <a:p>
            <a:pPr lvl="1"/>
            <a:r>
              <a:rPr lang="en-US" sz="2000" dirty="0" smtClean="0"/>
              <a:t>SharePoint 2013 can run sites in SharePoint 2010 UI mode</a:t>
            </a:r>
          </a:p>
          <a:p>
            <a:pPr lvl="1"/>
            <a:r>
              <a:rPr lang="en-US" sz="2000" dirty="0" smtClean="0"/>
              <a:t>SharePoint 2013 provides SharePoint 2010 root directory (\14)</a:t>
            </a:r>
          </a:p>
          <a:p>
            <a:pPr>
              <a:lnSpc>
                <a:spcPct val="150000"/>
              </a:lnSpc>
            </a:pPr>
            <a:r>
              <a:rPr lang="en-US" sz="2400" dirty="0" smtClean="0"/>
              <a:t>Site Collection Upgrade replaces Visual Upgrade</a:t>
            </a:r>
          </a:p>
          <a:p>
            <a:pPr lvl="1"/>
            <a:r>
              <a:rPr lang="en-US" sz="2000" dirty="0" smtClean="0"/>
              <a:t>Visual Upgrade in SharePoint 2010 was not reliable</a:t>
            </a:r>
          </a:p>
          <a:p>
            <a:pPr lvl="1"/>
            <a:r>
              <a:rPr lang="en-US" sz="2000" dirty="0" smtClean="0"/>
              <a:t>SharePoint 2010 UI mode in SharePoint 2013 is far more stable</a:t>
            </a:r>
          </a:p>
          <a:p>
            <a:pPr lvl="1"/>
            <a:r>
              <a:rPr lang="en-US" sz="2000" dirty="0" smtClean="0"/>
              <a:t>Existing SharePoint 2010 customizations should work as expected</a:t>
            </a:r>
          </a:p>
          <a:p>
            <a:pPr>
              <a:lnSpc>
                <a:spcPct val="150000"/>
              </a:lnSpc>
            </a:pPr>
            <a:r>
              <a:rPr lang="en-US" sz="2400" dirty="0" smtClean="0"/>
              <a:t>All upgraded site collections initialized in 2010 UI mode</a:t>
            </a:r>
          </a:p>
          <a:p>
            <a:pPr lvl="1"/>
            <a:r>
              <a:rPr lang="en-US" sz="2000" dirty="0" smtClean="0"/>
              <a:t>Site collections must be upgraded to enter 2013 UI mode</a:t>
            </a:r>
          </a:p>
          <a:p>
            <a:pPr lvl="1"/>
            <a:r>
              <a:rPr lang="en-US" sz="2000" dirty="0" smtClean="0"/>
              <a:t>Upgrading involves creating copy as opposed to in-place upgrade</a:t>
            </a:r>
          </a:p>
          <a:p>
            <a:pPr lvl="1"/>
            <a:r>
              <a:rPr lang="en-US" sz="2000" dirty="0" smtClean="0"/>
              <a:t>Upgrading large site collections can take considerable processing</a:t>
            </a:r>
          </a:p>
          <a:p>
            <a:endParaRPr lang="en-US" sz="2400" dirty="0"/>
          </a:p>
        </p:txBody>
      </p:sp>
    </p:spTree>
    <p:extLst>
      <p:ext uri="{BB962C8B-B14F-4D97-AF65-F5344CB8AC3E}">
        <p14:creationId xmlns:p14="http://schemas.microsoft.com/office/powerpoint/2010/main" val="131444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Notifications of Upgrade Availability</a:t>
            </a:r>
            <a:endParaRPr lang="en-US" dirty="0"/>
          </a:p>
        </p:txBody>
      </p:sp>
      <p:pic>
        <p:nvPicPr>
          <p:cNvPr id="4" name="Picture 3"/>
          <p:cNvPicPr>
            <a:picLocks noChangeAspect="1"/>
          </p:cNvPicPr>
          <p:nvPr/>
        </p:nvPicPr>
        <p:blipFill>
          <a:blip r:embed="rId2"/>
          <a:stretch>
            <a:fillRect/>
          </a:stretch>
        </p:blipFill>
        <p:spPr>
          <a:xfrm>
            <a:off x="457200" y="1371600"/>
            <a:ext cx="8172450" cy="4813024"/>
          </a:xfrm>
          <a:prstGeom prst="rect">
            <a:avLst/>
          </a:prstGeom>
        </p:spPr>
      </p:pic>
    </p:spTree>
    <p:extLst>
      <p:ext uri="{BB962C8B-B14F-4D97-AF65-F5344CB8AC3E}">
        <p14:creationId xmlns:p14="http://schemas.microsoft.com/office/powerpoint/2010/main" val="365759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Can Initiate Site Upgrade Process</a:t>
            </a:r>
            <a:endParaRPr lang="en-US" dirty="0"/>
          </a:p>
        </p:txBody>
      </p:sp>
      <p:pic>
        <p:nvPicPr>
          <p:cNvPr id="4" name="Picture 3"/>
          <p:cNvPicPr>
            <a:picLocks noChangeAspect="1"/>
          </p:cNvPicPr>
          <p:nvPr/>
        </p:nvPicPr>
        <p:blipFill>
          <a:blip r:embed="rId2"/>
          <a:stretch>
            <a:fillRect/>
          </a:stretch>
        </p:blipFill>
        <p:spPr>
          <a:xfrm>
            <a:off x="762000" y="1600200"/>
            <a:ext cx="7639050" cy="4498887"/>
          </a:xfrm>
          <a:prstGeom prst="rect">
            <a:avLst/>
          </a:prstGeom>
        </p:spPr>
      </p:pic>
    </p:spTree>
    <p:extLst>
      <p:ext uri="{BB962C8B-B14F-4D97-AF65-F5344CB8AC3E}">
        <p14:creationId xmlns:p14="http://schemas.microsoft.com/office/powerpoint/2010/main" val="56400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a:t>Upgrade Concepts and </a:t>
            </a:r>
            <a:r>
              <a:rPr lang="en-US" dirty="0" smtClean="0"/>
              <a:t>Terminology</a:t>
            </a:r>
          </a:p>
          <a:p>
            <a:pPr lvl="0"/>
            <a:r>
              <a:rPr lang="en-US" dirty="0" smtClean="0"/>
              <a:t>Upgrading Content using Database Attach</a:t>
            </a:r>
          </a:p>
          <a:p>
            <a:r>
              <a:rPr lang="en-US" dirty="0"/>
              <a:t>UI </a:t>
            </a:r>
            <a:r>
              <a:rPr lang="en-US" dirty="0" smtClean="0"/>
              <a:t>Modes and Site Collection Upgrade</a:t>
            </a:r>
            <a:endParaRPr lang="en-US" dirty="0"/>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During Upgrade</a:t>
            </a:r>
            <a:endParaRPr lang="en-US" dirty="0"/>
          </a:p>
        </p:txBody>
      </p:sp>
      <p:sp>
        <p:nvSpPr>
          <p:cNvPr id="4" name="Content Placeholder 3"/>
          <p:cNvSpPr>
            <a:spLocks noGrp="1"/>
          </p:cNvSpPr>
          <p:nvPr>
            <p:ph idx="1"/>
          </p:nvPr>
        </p:nvSpPr>
        <p:spPr/>
        <p:txBody>
          <a:bodyPr/>
          <a:lstStyle/>
          <a:p>
            <a:r>
              <a:rPr lang="en-US" dirty="0" smtClean="0"/>
              <a:t>User can see upgrade status progressing</a:t>
            </a:r>
          </a:p>
          <a:p>
            <a:endParaRPr lang="en-US" dirty="0"/>
          </a:p>
          <a:p>
            <a:endParaRPr lang="en-US" dirty="0" smtClean="0"/>
          </a:p>
          <a:p>
            <a:endParaRPr lang="en-US" dirty="0" smtClean="0"/>
          </a:p>
          <a:p>
            <a:r>
              <a:rPr lang="en-US" dirty="0" smtClean="0"/>
              <a:t>User notified when upgrade is complete</a:t>
            </a:r>
            <a:endParaRPr lang="en-US" dirty="0"/>
          </a:p>
          <a:p>
            <a:endParaRPr lang="en-US" dirty="0"/>
          </a:p>
        </p:txBody>
      </p:sp>
      <p:pic>
        <p:nvPicPr>
          <p:cNvPr id="3" name="Picture 2"/>
          <p:cNvPicPr>
            <a:picLocks noChangeAspect="1"/>
          </p:cNvPicPr>
          <p:nvPr/>
        </p:nvPicPr>
        <p:blipFill>
          <a:blip r:embed="rId2"/>
          <a:stretch>
            <a:fillRect/>
          </a:stretch>
        </p:blipFill>
        <p:spPr>
          <a:xfrm>
            <a:off x="851264" y="4167014"/>
            <a:ext cx="4787536" cy="2538586"/>
          </a:xfrm>
          <a:prstGeom prst="rect">
            <a:avLst/>
          </a:prstGeom>
        </p:spPr>
      </p:pic>
      <p:pic>
        <p:nvPicPr>
          <p:cNvPr id="5" name="Picture 4"/>
          <p:cNvPicPr>
            <a:picLocks noChangeAspect="1"/>
          </p:cNvPicPr>
          <p:nvPr/>
        </p:nvPicPr>
        <p:blipFill>
          <a:blip r:embed="rId3"/>
          <a:stretch>
            <a:fillRect/>
          </a:stretch>
        </p:blipFill>
        <p:spPr>
          <a:xfrm>
            <a:off x="914400" y="2057400"/>
            <a:ext cx="4608505" cy="1423814"/>
          </a:xfrm>
          <a:prstGeom prst="rect">
            <a:avLst/>
          </a:prstGeom>
          <a:ln>
            <a:solidFill>
              <a:schemeClr val="bg1">
                <a:lumMod val="85000"/>
              </a:schemeClr>
            </a:solidFill>
          </a:ln>
        </p:spPr>
      </p:pic>
    </p:spTree>
    <p:extLst>
      <p:ext uri="{BB962C8B-B14F-4D97-AF65-F5344CB8AC3E}">
        <p14:creationId xmlns:p14="http://schemas.microsoft.com/office/powerpoint/2010/main" val="1533813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Site</a:t>
            </a:r>
            <a:endParaRPr lang="en-US" dirty="0"/>
          </a:p>
        </p:txBody>
      </p:sp>
      <p:pic>
        <p:nvPicPr>
          <p:cNvPr id="4" name="Picture 3"/>
          <p:cNvPicPr>
            <a:picLocks noChangeAspect="1"/>
          </p:cNvPicPr>
          <p:nvPr/>
        </p:nvPicPr>
        <p:blipFill>
          <a:blip r:embed="rId2"/>
          <a:stretch>
            <a:fillRect/>
          </a:stretch>
        </p:blipFill>
        <p:spPr>
          <a:xfrm>
            <a:off x="685800" y="1600200"/>
            <a:ext cx="7746375" cy="4419600"/>
          </a:xfrm>
          <a:prstGeom prst="rect">
            <a:avLst/>
          </a:prstGeom>
        </p:spPr>
      </p:pic>
    </p:spTree>
    <p:extLst>
      <p:ext uri="{BB962C8B-B14F-4D97-AF65-F5344CB8AC3E}">
        <p14:creationId xmlns:p14="http://schemas.microsoft.com/office/powerpoint/2010/main" val="1790450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Collection Health Checks</a:t>
            </a:r>
            <a:endParaRPr lang="en-US" dirty="0"/>
          </a:p>
        </p:txBody>
      </p:sp>
      <p:sp>
        <p:nvSpPr>
          <p:cNvPr id="3" name="Content Placeholder 2"/>
          <p:cNvSpPr>
            <a:spLocks noGrp="1"/>
          </p:cNvSpPr>
          <p:nvPr>
            <p:ph idx="1"/>
          </p:nvPr>
        </p:nvSpPr>
        <p:spPr/>
        <p:txBody>
          <a:bodyPr>
            <a:normAutofit/>
          </a:bodyPr>
          <a:lstStyle/>
          <a:p>
            <a:r>
              <a:rPr lang="en-US" sz="2400" dirty="0" smtClean="0"/>
              <a:t>You can run rules to detect issues with site collections</a:t>
            </a:r>
          </a:p>
          <a:p>
            <a:pPr lvl="1"/>
            <a:r>
              <a:rPr lang="en-US" sz="2000" dirty="0" smtClean="0"/>
              <a:t>Health checks look for common known issues:</a:t>
            </a:r>
          </a:p>
          <a:p>
            <a:pPr lvl="1"/>
            <a:r>
              <a:rPr lang="en-US" sz="2000" dirty="0" smtClean="0"/>
              <a:t>Blocking upgrade issues (missing templates in 15 folder)</a:t>
            </a:r>
          </a:p>
          <a:p>
            <a:pPr lvl="1"/>
            <a:r>
              <a:rPr lang="en-US" sz="2000" dirty="0" smtClean="0"/>
              <a:t>Post upgrade issues such as customized (Un-ghosted) files</a:t>
            </a:r>
          </a:p>
          <a:p>
            <a:r>
              <a:rPr lang="en-US" sz="2400" dirty="0" smtClean="0"/>
              <a:t>Site collection level scoped tool</a:t>
            </a:r>
          </a:p>
          <a:p>
            <a:pPr lvl="1"/>
            <a:r>
              <a:rPr lang="en-US" sz="2000" dirty="0" smtClean="0"/>
              <a:t>UI exists for Site Collection Admins</a:t>
            </a:r>
          </a:p>
          <a:p>
            <a:pPr lvl="1"/>
            <a:r>
              <a:rPr lang="en-US" sz="2000" dirty="0" smtClean="0"/>
              <a:t>PowerShell cmdlet for Farm Admins</a:t>
            </a:r>
          </a:p>
          <a:p>
            <a:r>
              <a:rPr lang="en-US" sz="2400" dirty="0" smtClean="0"/>
              <a:t>Runs automatically before site </a:t>
            </a:r>
            <a:r>
              <a:rPr lang="en-US" sz="2400" dirty="0"/>
              <a:t>c</a:t>
            </a:r>
            <a:r>
              <a:rPr lang="en-US" sz="2400" dirty="0" smtClean="0"/>
              <a:t>ollection upgrade</a:t>
            </a:r>
          </a:p>
          <a:p>
            <a:pPr lvl="1"/>
            <a:r>
              <a:rPr lang="en-US" sz="2000" dirty="0" smtClean="0"/>
              <a:t>Prevents upgrade if blocking issues detected</a:t>
            </a:r>
          </a:p>
        </p:txBody>
      </p:sp>
    </p:spTree>
    <p:extLst>
      <p:ext uri="{BB962C8B-B14F-4D97-AF65-F5344CB8AC3E}">
        <p14:creationId xmlns:p14="http://schemas.microsoft.com/office/powerpoint/2010/main" val="289843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Upgrade Evaluation Site Collections</a:t>
            </a:r>
            <a:endParaRPr lang="en-US" dirty="0"/>
          </a:p>
        </p:txBody>
      </p:sp>
      <p:sp>
        <p:nvSpPr>
          <p:cNvPr id="3" name="Content Placeholder 2"/>
          <p:cNvSpPr>
            <a:spLocks noGrp="1"/>
          </p:cNvSpPr>
          <p:nvPr>
            <p:ph idx="1"/>
          </p:nvPr>
        </p:nvSpPr>
        <p:spPr/>
        <p:txBody>
          <a:bodyPr>
            <a:normAutofit/>
          </a:bodyPr>
          <a:lstStyle/>
          <a:p>
            <a:r>
              <a:rPr lang="en-US" sz="2400" dirty="0" smtClean="0"/>
              <a:t>Allows upgraded preview of existing site in 15 mode</a:t>
            </a:r>
          </a:p>
          <a:p>
            <a:r>
              <a:rPr lang="en-US" sz="2400" dirty="0" smtClean="0"/>
              <a:t>Makes side by side copy of existing site collection</a:t>
            </a:r>
          </a:p>
          <a:p>
            <a:pPr lvl="1"/>
            <a:r>
              <a:rPr lang="en-US" sz="2000" dirty="0" smtClean="0"/>
              <a:t>Takes advantage of SQL Snapshot capability if present</a:t>
            </a:r>
          </a:p>
          <a:p>
            <a:pPr lvl="2"/>
            <a:r>
              <a:rPr lang="en-US" sz="1800" dirty="0" smtClean="0"/>
              <a:t>Causes no read-only outage as source is snapshot</a:t>
            </a:r>
          </a:p>
          <a:p>
            <a:pPr lvl="2"/>
            <a:r>
              <a:rPr lang="en-US" sz="1800" dirty="0" smtClean="0"/>
              <a:t>Available in SQL Enterprise and SQL Developer editions</a:t>
            </a:r>
          </a:p>
          <a:p>
            <a:pPr lvl="1"/>
            <a:r>
              <a:rPr lang="en-US" sz="2000" dirty="0" smtClean="0"/>
              <a:t>Otherwise uses site collection backup process</a:t>
            </a:r>
          </a:p>
          <a:p>
            <a:pPr lvl="2"/>
            <a:r>
              <a:rPr lang="en-US" sz="1800" dirty="0" smtClean="0"/>
              <a:t>Causes read-only outage during copy</a:t>
            </a:r>
          </a:p>
          <a:p>
            <a:pPr lvl="1"/>
            <a:r>
              <a:rPr lang="en-US" sz="2000" dirty="0" smtClean="0"/>
              <a:t>Occurs in scheduled Timer Job process</a:t>
            </a:r>
          </a:p>
          <a:p>
            <a:pPr lvl="1"/>
            <a:r>
              <a:rPr lang="en-US" sz="2000" dirty="0" smtClean="0"/>
              <a:t>Considered an expensive operation</a:t>
            </a:r>
          </a:p>
          <a:p>
            <a:r>
              <a:rPr lang="en-US" sz="2400" dirty="0" smtClean="0"/>
              <a:t>Sends email notification when copy/upgrade is completed</a:t>
            </a:r>
          </a:p>
          <a:p>
            <a:pPr lvl="1"/>
            <a:r>
              <a:rPr lang="en-US" sz="2000" dirty="0" smtClean="0"/>
              <a:t>Requester and all site collection administrators</a:t>
            </a:r>
          </a:p>
          <a:p>
            <a:pPr lvl="1"/>
            <a:r>
              <a:rPr lang="en-US" sz="2000" dirty="0" smtClean="0"/>
              <a:t>Email is optional if request occurs via PowerShell</a:t>
            </a:r>
            <a:endParaRPr lang="en-US" sz="2000" dirty="0"/>
          </a:p>
        </p:txBody>
      </p:sp>
    </p:spTree>
    <p:extLst>
      <p:ext uri="{BB962C8B-B14F-4D97-AF65-F5344CB8AC3E}">
        <p14:creationId xmlns:p14="http://schemas.microsoft.com/office/powerpoint/2010/main" val="991542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Collection Upgrade Throttling</a:t>
            </a:r>
            <a:endParaRPr lang="en-US" dirty="0"/>
          </a:p>
        </p:txBody>
      </p:sp>
      <p:sp>
        <p:nvSpPr>
          <p:cNvPr id="3" name="Content Placeholder 2"/>
          <p:cNvSpPr>
            <a:spLocks noGrp="1"/>
          </p:cNvSpPr>
          <p:nvPr>
            <p:ph idx="1"/>
          </p:nvPr>
        </p:nvSpPr>
        <p:spPr/>
        <p:txBody>
          <a:bodyPr>
            <a:noAutofit/>
          </a:bodyPr>
          <a:lstStyle/>
          <a:p>
            <a:r>
              <a:rPr lang="en-US" sz="2400" dirty="0" smtClean="0"/>
              <a:t>Prevents overload from self-service upgrade</a:t>
            </a:r>
          </a:p>
          <a:p>
            <a:pPr lvl="1"/>
            <a:r>
              <a:rPr lang="en-US" sz="2000" dirty="0" smtClean="0"/>
              <a:t>Throttles limit the number of simultaneous upgrades</a:t>
            </a:r>
          </a:p>
          <a:p>
            <a:pPr lvl="1"/>
            <a:r>
              <a:rPr lang="en-US" sz="2000" dirty="0" smtClean="0"/>
              <a:t>Throttles supported at level of application pool and content DB</a:t>
            </a:r>
          </a:p>
          <a:p>
            <a:pPr lvl="1"/>
            <a:r>
              <a:rPr lang="en-US" sz="2000" dirty="0" smtClean="0"/>
              <a:t>Upgrade requests queued and processed by upgrade timer job</a:t>
            </a:r>
          </a:p>
          <a:p>
            <a:r>
              <a:rPr lang="en-US" sz="2400" dirty="0" smtClean="0"/>
              <a:t>Application pool level throttle </a:t>
            </a:r>
            <a:r>
              <a:rPr lang="en-US" sz="2000" dirty="0" smtClean="0">
                <a:solidFill>
                  <a:schemeClr val="bg1">
                    <a:lumMod val="50000"/>
                  </a:schemeClr>
                </a:solidFill>
              </a:rPr>
              <a:t>(</a:t>
            </a:r>
            <a:r>
              <a:rPr lang="en-US" sz="2000" dirty="0">
                <a:solidFill>
                  <a:schemeClr val="bg1">
                    <a:lumMod val="50000"/>
                  </a:schemeClr>
                </a:solidFill>
              </a:rPr>
              <a:t>Web application property)</a:t>
            </a:r>
            <a:endParaRPr lang="en-US" sz="2000" dirty="0" smtClean="0"/>
          </a:p>
          <a:p>
            <a:pPr lvl="1"/>
            <a:r>
              <a:rPr lang="en-US" sz="2000" dirty="0" smtClean="0"/>
              <a:t>Default is 5 concurrent site collection upgrades</a:t>
            </a:r>
          </a:p>
          <a:p>
            <a:pPr lvl="1"/>
            <a:r>
              <a:rPr lang="en-US" sz="2000" dirty="0" smtClean="0"/>
              <a:t>Serves as server-level throttle for most environments</a:t>
            </a:r>
          </a:p>
          <a:p>
            <a:r>
              <a:rPr lang="en-US" sz="2400" dirty="0" smtClean="0"/>
              <a:t>Content Database level throttle</a:t>
            </a:r>
            <a:r>
              <a:rPr lang="en-US" dirty="0"/>
              <a:t> </a:t>
            </a:r>
            <a:r>
              <a:rPr lang="en-US" sz="2000" dirty="0" smtClean="0">
                <a:solidFill>
                  <a:schemeClr val="bg1">
                    <a:lumMod val="50000"/>
                  </a:schemeClr>
                </a:solidFill>
              </a:rPr>
              <a:t>(Content DB property</a:t>
            </a:r>
            <a:r>
              <a:rPr lang="en-US" sz="2000" dirty="0">
                <a:solidFill>
                  <a:schemeClr val="bg1">
                    <a:lumMod val="50000"/>
                  </a:schemeClr>
                </a:solidFill>
              </a:rPr>
              <a:t>)</a:t>
            </a:r>
            <a:endParaRPr lang="en-US" sz="2400" dirty="0" smtClean="0"/>
          </a:p>
          <a:p>
            <a:pPr lvl="1"/>
            <a:r>
              <a:rPr lang="en-US" sz="2000" dirty="0" smtClean="0"/>
              <a:t>Default is 10 concurrent site collection upgrades</a:t>
            </a:r>
          </a:p>
          <a:p>
            <a:r>
              <a:rPr lang="en-US" sz="2400" dirty="0" smtClean="0"/>
              <a:t>Content size throttle </a:t>
            </a:r>
            <a:r>
              <a:rPr lang="en-US" sz="2000" dirty="0" smtClean="0">
                <a:solidFill>
                  <a:schemeClr val="bg1">
                    <a:lumMod val="50000"/>
                  </a:schemeClr>
                </a:solidFill>
              </a:rPr>
              <a:t>(Web application property)</a:t>
            </a:r>
            <a:endParaRPr lang="en-US" sz="2400" dirty="0" smtClean="0">
              <a:solidFill>
                <a:schemeClr val="bg1">
                  <a:lumMod val="50000"/>
                </a:schemeClr>
              </a:solidFill>
            </a:endParaRPr>
          </a:p>
          <a:p>
            <a:pPr lvl="1"/>
            <a:r>
              <a:rPr lang="en-US" sz="2000" dirty="0" smtClean="0"/>
              <a:t>Prevents self service upgrade process for oversized sites</a:t>
            </a:r>
          </a:p>
          <a:p>
            <a:pPr lvl="1"/>
            <a:r>
              <a:rPr lang="en-US" sz="2000" dirty="0" smtClean="0"/>
              <a:t>Default is site collection &lt; 10MB and has &lt;10 </a:t>
            </a:r>
            <a:r>
              <a:rPr lang="en-US" sz="2000" dirty="0" err="1" smtClean="0"/>
              <a:t>subwebs</a:t>
            </a:r>
            <a:endParaRPr lang="en-US" sz="2000" dirty="0" smtClean="0"/>
          </a:p>
        </p:txBody>
      </p:sp>
    </p:spTree>
    <p:extLst>
      <p:ext uri="{BB962C8B-B14F-4D97-AF65-F5344CB8AC3E}">
        <p14:creationId xmlns:p14="http://schemas.microsoft.com/office/powerpoint/2010/main" val="4149428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Upgrade Logging</a:t>
            </a:r>
            <a:endParaRPr lang="en-US" dirty="0"/>
          </a:p>
        </p:txBody>
      </p:sp>
      <p:sp>
        <p:nvSpPr>
          <p:cNvPr id="3" name="Content Placeholder 2"/>
          <p:cNvSpPr>
            <a:spLocks noGrp="1"/>
          </p:cNvSpPr>
          <p:nvPr>
            <p:ph idx="1"/>
          </p:nvPr>
        </p:nvSpPr>
        <p:spPr/>
        <p:txBody>
          <a:bodyPr>
            <a:normAutofit/>
          </a:bodyPr>
          <a:lstStyle/>
          <a:p>
            <a:r>
              <a:rPr lang="en-US" sz="2400" dirty="0" smtClean="0"/>
              <a:t>Changed to ULS format</a:t>
            </a:r>
          </a:p>
          <a:p>
            <a:pPr lvl="1"/>
            <a:r>
              <a:rPr lang="en-US" sz="2000" dirty="0" smtClean="0"/>
              <a:t>TSV format allows improved parsing</a:t>
            </a:r>
          </a:p>
          <a:p>
            <a:pPr lvl="1"/>
            <a:r>
              <a:rPr lang="en-US" sz="2000" dirty="0" smtClean="0"/>
              <a:t>Can be imported into Excel</a:t>
            </a:r>
          </a:p>
          <a:p>
            <a:pPr lvl="1"/>
            <a:r>
              <a:rPr lang="en-US" sz="2000" dirty="0" smtClean="0"/>
              <a:t>Includes Correlation ID</a:t>
            </a:r>
          </a:p>
          <a:p>
            <a:endParaRPr lang="en-US" sz="2400" dirty="0" smtClean="0"/>
          </a:p>
          <a:p>
            <a:r>
              <a:rPr lang="en-US" sz="2400" dirty="0" smtClean="0"/>
              <a:t>Per </a:t>
            </a:r>
            <a:r>
              <a:rPr lang="en-US" sz="2400" dirty="0" err="1" smtClean="0"/>
              <a:t>SPSite</a:t>
            </a:r>
            <a:r>
              <a:rPr lang="en-US" sz="2400" dirty="0" smtClean="0"/>
              <a:t> logs available to Site Collection admins</a:t>
            </a:r>
          </a:p>
          <a:p>
            <a:pPr lvl="1"/>
            <a:r>
              <a:rPr lang="en-US" sz="2000" dirty="0" smtClean="0"/>
              <a:t>Uses separate logging level control than rest of upgrade</a:t>
            </a:r>
          </a:p>
          <a:p>
            <a:pPr lvl="1"/>
            <a:r>
              <a:rPr lang="en-US" sz="2000" dirty="0" smtClean="0"/>
              <a:t>Shows reduced set of information by default</a:t>
            </a:r>
          </a:p>
          <a:p>
            <a:pPr lvl="1"/>
            <a:r>
              <a:rPr lang="en-US" sz="2000" dirty="0" smtClean="0"/>
              <a:t>Created for both B2B and V2V upgrades</a:t>
            </a:r>
          </a:p>
          <a:p>
            <a:pPr lvl="1"/>
            <a:r>
              <a:rPr lang="en-US" sz="2000" dirty="0" smtClean="0"/>
              <a:t>Stored as content within Site Collection</a:t>
            </a:r>
          </a:p>
          <a:p>
            <a:pPr lvl="2"/>
            <a:r>
              <a:rPr lang="en-US" sz="1800" dirty="0" smtClean="0"/>
              <a:t>Maintenance Logs library created as Gallery</a:t>
            </a:r>
          </a:p>
          <a:p>
            <a:pPr lvl="2"/>
            <a:r>
              <a:rPr lang="en-US" sz="1800" dirty="0" smtClean="0"/>
              <a:t>Maintenance Logs secured to Site Collection Admins only</a:t>
            </a:r>
          </a:p>
          <a:p>
            <a:pPr lvl="2"/>
            <a:r>
              <a:rPr lang="en-US" sz="1800" dirty="0" smtClean="0"/>
              <a:t>Hidden feature activates during first upgrade</a:t>
            </a:r>
            <a:endParaRPr lang="en-US" sz="1800" dirty="0"/>
          </a:p>
        </p:txBody>
      </p:sp>
    </p:spTree>
    <p:extLst>
      <p:ext uri="{BB962C8B-B14F-4D97-AF65-F5344CB8AC3E}">
        <p14:creationId xmlns:p14="http://schemas.microsoft.com/office/powerpoint/2010/main" val="292640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Collection UI Modes</a:t>
            </a:r>
            <a:endParaRPr lang="en-US" dirty="0"/>
          </a:p>
        </p:txBody>
      </p:sp>
      <p:sp>
        <p:nvSpPr>
          <p:cNvPr id="5" name="Content Placeholder 4"/>
          <p:cNvSpPr>
            <a:spLocks noGrp="1"/>
          </p:cNvSpPr>
          <p:nvPr>
            <p:ph idx="1"/>
          </p:nvPr>
        </p:nvSpPr>
        <p:spPr/>
        <p:txBody>
          <a:bodyPr>
            <a:noAutofit/>
          </a:bodyPr>
          <a:lstStyle/>
          <a:p>
            <a:r>
              <a:rPr lang="en-US" sz="2000" dirty="0" smtClean="0"/>
              <a:t>SharePoint 2010 (14) UI Mode</a:t>
            </a:r>
          </a:p>
          <a:p>
            <a:pPr lvl="1"/>
            <a:r>
              <a:rPr lang="en-US" sz="1800" dirty="0" smtClean="0"/>
              <a:t>Uses legacy 14 mode JS and CSS</a:t>
            </a:r>
          </a:p>
          <a:p>
            <a:pPr lvl="1"/>
            <a:r>
              <a:rPr lang="en-US" sz="1800" dirty="0" smtClean="0"/>
              <a:t>Uses legacy _layouts and _</a:t>
            </a:r>
            <a:r>
              <a:rPr lang="en-US" sz="1800" dirty="0" err="1" smtClean="0"/>
              <a:t>controltemplates</a:t>
            </a:r>
            <a:r>
              <a:rPr lang="en-US" sz="1800" dirty="0" smtClean="0"/>
              <a:t> directories</a:t>
            </a:r>
          </a:p>
          <a:p>
            <a:pPr lvl="1"/>
            <a:r>
              <a:rPr lang="en-US" sz="1800" dirty="0" smtClean="0"/>
              <a:t>Uses existing 14 features, web parts, and site definitions</a:t>
            </a:r>
          </a:p>
          <a:p>
            <a:pPr lvl="1"/>
            <a:r>
              <a:rPr lang="en-US" sz="1800" dirty="0" smtClean="0"/>
              <a:t>No 15 features can be enabled/activated on a 14 mode site</a:t>
            </a:r>
          </a:p>
          <a:p>
            <a:pPr lvl="1"/>
            <a:r>
              <a:rPr lang="en-US" sz="1800" dirty="0" smtClean="0"/>
              <a:t>Existing 2010 (and earlier) solutions can be deployed to 14 directories</a:t>
            </a:r>
          </a:p>
          <a:p>
            <a:pPr lvl="1"/>
            <a:r>
              <a:rPr lang="en-US" sz="1800" dirty="0" smtClean="0"/>
              <a:t>New 15 solutions cannot be deployed to 14 directories</a:t>
            </a:r>
          </a:p>
          <a:p>
            <a:r>
              <a:rPr lang="en-US" sz="2000" dirty="0" smtClean="0"/>
              <a:t>SharePoint 2013 (15) UI Mode</a:t>
            </a:r>
          </a:p>
          <a:p>
            <a:pPr lvl="1"/>
            <a:r>
              <a:rPr lang="en-US" sz="1800" dirty="0" smtClean="0"/>
              <a:t>Uses new 15 mode JS and CSS</a:t>
            </a:r>
          </a:p>
          <a:p>
            <a:pPr lvl="1"/>
            <a:r>
              <a:rPr lang="en-US" sz="1800" dirty="0" smtClean="0"/>
              <a:t>Uses new _layouts\15 and _</a:t>
            </a:r>
            <a:r>
              <a:rPr lang="en-US" sz="1800" dirty="0" err="1" smtClean="0"/>
              <a:t>controltemplates</a:t>
            </a:r>
            <a:r>
              <a:rPr lang="en-US" sz="1800" dirty="0" smtClean="0"/>
              <a:t>\15 directories</a:t>
            </a:r>
          </a:p>
          <a:p>
            <a:pPr lvl="1"/>
            <a:r>
              <a:rPr lang="en-US" sz="1800" dirty="0" smtClean="0"/>
              <a:t>Mainly uses new 15 features and web parts</a:t>
            </a:r>
          </a:p>
          <a:p>
            <a:pPr lvl="1"/>
            <a:r>
              <a:rPr lang="en-US" sz="1800" dirty="0" smtClean="0"/>
              <a:t>Can use existing 14 features and web parts</a:t>
            </a:r>
          </a:p>
          <a:p>
            <a:pPr lvl="1"/>
            <a:r>
              <a:rPr lang="en-US" sz="1800" dirty="0" smtClean="0"/>
              <a:t>Can only use 15 directory installed site definitions</a:t>
            </a:r>
          </a:p>
          <a:p>
            <a:pPr lvl="1"/>
            <a:r>
              <a:rPr lang="en-US" sz="1800" dirty="0" smtClean="0"/>
              <a:t>Existing 2010 (and earlier) solutions can be deployed to 15 directories</a:t>
            </a:r>
          </a:p>
          <a:p>
            <a:pPr lvl="1"/>
            <a:r>
              <a:rPr lang="en-US" sz="1800" dirty="0" smtClean="0"/>
              <a:t>New 15 solutions can only deployed to 15 directories</a:t>
            </a:r>
          </a:p>
        </p:txBody>
      </p:sp>
    </p:spTree>
    <p:extLst>
      <p:ext uri="{BB962C8B-B14F-4D97-AF65-F5344CB8AC3E}">
        <p14:creationId xmlns:p14="http://schemas.microsoft.com/office/powerpoint/2010/main" val="429206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In The Mode</a:t>
            </a:r>
            <a:endParaRPr lang="en-US" dirty="0"/>
          </a:p>
        </p:txBody>
      </p:sp>
      <p:sp>
        <p:nvSpPr>
          <p:cNvPr id="3" name="Content Placeholder 2"/>
          <p:cNvSpPr>
            <a:spLocks noGrp="1"/>
          </p:cNvSpPr>
          <p:nvPr>
            <p:ph idx="1"/>
          </p:nvPr>
        </p:nvSpPr>
        <p:spPr/>
        <p:txBody>
          <a:bodyPr>
            <a:noAutofit/>
          </a:bodyPr>
          <a:lstStyle/>
          <a:p>
            <a:r>
              <a:rPr lang="en-US" sz="2000" dirty="0" smtClean="0"/>
              <a:t>All existing site collections are in 14 mode</a:t>
            </a:r>
          </a:p>
          <a:p>
            <a:pPr lvl="1"/>
            <a:r>
              <a:rPr lang="en-US" sz="1800" dirty="0" smtClean="0"/>
              <a:t>When performing database version upgrade</a:t>
            </a:r>
          </a:p>
          <a:p>
            <a:pPr lvl="1"/>
            <a:r>
              <a:rPr lang="en-US" sz="1800" dirty="0" smtClean="0"/>
              <a:t>Only possible to force all sites to 15 mode using PowerShell</a:t>
            </a:r>
          </a:p>
          <a:p>
            <a:pPr lvl="2"/>
            <a:r>
              <a:rPr lang="en-US" sz="1600" dirty="0" smtClean="0"/>
              <a:t>Not recommended just after database attach though, for </a:t>
            </a:r>
            <a:r>
              <a:rPr lang="en-US" sz="1600" dirty="0" err="1" smtClean="0"/>
              <a:t>perf</a:t>
            </a:r>
            <a:r>
              <a:rPr lang="en-US" sz="1600" dirty="0" smtClean="0"/>
              <a:t> and experience</a:t>
            </a:r>
          </a:p>
          <a:p>
            <a:pPr lvl="3"/>
            <a:r>
              <a:rPr lang="en-US" sz="1400" dirty="0" smtClean="0"/>
              <a:t>Get-</a:t>
            </a:r>
            <a:r>
              <a:rPr lang="en-US" sz="1400" dirty="0" err="1" smtClean="0"/>
              <a:t>SPSite</a:t>
            </a:r>
            <a:r>
              <a:rPr lang="en-US" sz="1400" dirty="0" smtClean="0"/>
              <a:t> | Upgrade-</a:t>
            </a:r>
            <a:r>
              <a:rPr lang="en-US" sz="1400" dirty="0" err="1" smtClean="0"/>
              <a:t>SPSite</a:t>
            </a:r>
            <a:r>
              <a:rPr lang="en-US" sz="1400" dirty="0" smtClean="0"/>
              <a:t> –</a:t>
            </a:r>
            <a:r>
              <a:rPr lang="en-US" sz="1400" dirty="0" err="1" smtClean="0"/>
              <a:t>VersionUpgrade</a:t>
            </a:r>
            <a:endParaRPr lang="en-US" sz="1400" dirty="0" smtClean="0"/>
          </a:p>
          <a:p>
            <a:r>
              <a:rPr lang="en-US" sz="2000" dirty="0" smtClean="0"/>
              <a:t>New site collections can be created in 14 or 15 mode</a:t>
            </a:r>
          </a:p>
          <a:p>
            <a:pPr lvl="1"/>
            <a:r>
              <a:rPr lang="en-US" sz="1800" dirty="0" smtClean="0"/>
              <a:t>Always available to farm administrators</a:t>
            </a:r>
          </a:p>
          <a:p>
            <a:pPr lvl="1"/>
            <a:r>
              <a:rPr lang="en-US" sz="1800" dirty="0" smtClean="0"/>
              <a:t>Available by self-service site creation</a:t>
            </a:r>
          </a:p>
          <a:p>
            <a:pPr lvl="2"/>
            <a:r>
              <a:rPr lang="en-US" sz="1600" dirty="0" smtClean="0"/>
              <a:t>Only if </a:t>
            </a:r>
            <a:r>
              <a:rPr lang="en-US" sz="1600" b="1" dirty="0" err="1" smtClean="0"/>
              <a:t>CompatibilityRange</a:t>
            </a:r>
            <a:r>
              <a:rPr lang="en-US" sz="1600" dirty="0" smtClean="0"/>
              <a:t> property set to allow it</a:t>
            </a:r>
          </a:p>
          <a:p>
            <a:r>
              <a:rPr lang="en-US" sz="2000" dirty="0" smtClean="0"/>
              <a:t>Existing 14 mode site collections can be upgraded to 15 mode</a:t>
            </a:r>
          </a:p>
          <a:p>
            <a:pPr lvl="1"/>
            <a:r>
              <a:rPr lang="en-US" sz="1800" dirty="0" smtClean="0"/>
              <a:t>Always available to farm administrators</a:t>
            </a:r>
          </a:p>
          <a:p>
            <a:pPr lvl="1"/>
            <a:r>
              <a:rPr lang="en-US" sz="1800" dirty="0" smtClean="0"/>
              <a:t>Available by self-service site collection upgrade</a:t>
            </a:r>
          </a:p>
          <a:p>
            <a:pPr lvl="2"/>
            <a:r>
              <a:rPr lang="en-US" sz="1600" dirty="0" smtClean="0"/>
              <a:t>Only if </a:t>
            </a:r>
            <a:r>
              <a:rPr lang="en-US" sz="1600" b="1" dirty="0" err="1"/>
              <a:t>CompatibilityRange</a:t>
            </a:r>
            <a:r>
              <a:rPr lang="en-US" sz="1600" dirty="0" smtClean="0"/>
              <a:t> and </a:t>
            </a:r>
            <a:r>
              <a:rPr lang="en-US" sz="1600" b="1" dirty="0" err="1" smtClean="0"/>
              <a:t>SPSite.AllowSelfServiceUpgrade</a:t>
            </a:r>
            <a:r>
              <a:rPr lang="en-US" sz="1600" dirty="0" smtClean="0"/>
              <a:t> allow</a:t>
            </a:r>
          </a:p>
          <a:p>
            <a:pPr lvl="2"/>
            <a:r>
              <a:rPr lang="en-US" sz="1600" dirty="0" smtClean="0"/>
              <a:t>Only for site collection admins</a:t>
            </a:r>
            <a:endParaRPr lang="en-US" sz="1600" dirty="0"/>
          </a:p>
        </p:txBody>
      </p:sp>
    </p:spTree>
    <p:extLst>
      <p:ext uri="{BB962C8B-B14F-4D97-AF65-F5344CB8AC3E}">
        <p14:creationId xmlns:p14="http://schemas.microsoft.com/office/powerpoint/2010/main" val="2842007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CompatibilityRange</a:t>
            </a:r>
            <a:r>
              <a:rPr lang="en-US" dirty="0" smtClean="0"/>
              <a:t> Property</a:t>
            </a:r>
            <a:endParaRPr lang="en-US" dirty="0"/>
          </a:p>
        </p:txBody>
      </p:sp>
      <p:sp>
        <p:nvSpPr>
          <p:cNvPr id="3" name="Content Placeholder 2"/>
          <p:cNvSpPr>
            <a:spLocks noGrp="1"/>
          </p:cNvSpPr>
          <p:nvPr>
            <p:ph idx="1"/>
          </p:nvPr>
        </p:nvSpPr>
        <p:spPr/>
        <p:txBody>
          <a:bodyPr>
            <a:noAutofit/>
          </a:bodyPr>
          <a:lstStyle/>
          <a:p>
            <a:r>
              <a:rPr lang="en-US" sz="2000" dirty="0" smtClean="0"/>
              <a:t>Property for web applications and tenancies</a:t>
            </a:r>
          </a:p>
          <a:p>
            <a:pPr lvl="1"/>
            <a:r>
              <a:rPr lang="en-US" sz="1800" dirty="0" smtClean="0"/>
              <a:t>Used to determine possible mode for new site collections</a:t>
            </a:r>
          </a:p>
          <a:p>
            <a:pPr lvl="1"/>
            <a:r>
              <a:rPr lang="en-US" sz="1800" dirty="0" smtClean="0"/>
              <a:t>Used to determine if site collections can be upgraded</a:t>
            </a:r>
          </a:p>
          <a:p>
            <a:r>
              <a:rPr lang="en-US" sz="2000" dirty="0" err="1" smtClean="0"/>
              <a:t>WebApplication.CompatibilityRange</a:t>
            </a:r>
            <a:endParaRPr lang="en-US" sz="2000" dirty="0" smtClean="0"/>
          </a:p>
          <a:p>
            <a:pPr lvl="1"/>
            <a:r>
              <a:rPr lang="en-US" sz="1800" dirty="0" smtClean="0"/>
              <a:t>Acts as global value unless overridden at tenancy level</a:t>
            </a:r>
          </a:p>
          <a:p>
            <a:pPr lvl="1"/>
            <a:r>
              <a:rPr lang="en-US" sz="1800" dirty="0" err="1" smtClean="0">
                <a:solidFill>
                  <a:srgbClr val="002060"/>
                </a:solidFill>
                <a:latin typeface="Lucida Console" panose="020B0609040504020204" pitchFamily="49" charset="0"/>
              </a:rPr>
              <a:t>MaxCompatibilityLevel</a:t>
            </a:r>
            <a:r>
              <a:rPr lang="en-US" sz="1800" dirty="0" smtClean="0">
                <a:solidFill>
                  <a:srgbClr val="002060"/>
                </a:solidFill>
                <a:latin typeface="Lucida Console" panose="020B0609040504020204" pitchFamily="49" charset="0"/>
              </a:rPr>
              <a:t>: 15</a:t>
            </a:r>
          </a:p>
          <a:p>
            <a:pPr lvl="1"/>
            <a:r>
              <a:rPr lang="en-US" sz="1800" dirty="0" err="1" smtClean="0">
                <a:solidFill>
                  <a:srgbClr val="002060"/>
                </a:solidFill>
                <a:latin typeface="Lucida Console" panose="020B0609040504020204" pitchFamily="49" charset="0"/>
              </a:rPr>
              <a:t>MinCompatibilityLevel</a:t>
            </a:r>
            <a:r>
              <a:rPr lang="en-US" sz="1800" dirty="0">
                <a:solidFill>
                  <a:srgbClr val="002060"/>
                </a:solidFill>
                <a:latin typeface="Lucida Console" panose="020B0609040504020204" pitchFamily="49" charset="0"/>
              </a:rPr>
              <a:t>: </a:t>
            </a:r>
            <a:r>
              <a:rPr lang="en-US" sz="1800" dirty="0" smtClean="0">
                <a:solidFill>
                  <a:srgbClr val="002060"/>
                </a:solidFill>
                <a:latin typeface="Lucida Console" panose="020B0609040504020204" pitchFamily="49" charset="0"/>
              </a:rPr>
              <a:t>14</a:t>
            </a:r>
          </a:p>
          <a:p>
            <a:pPr lvl="1"/>
            <a:r>
              <a:rPr lang="en-US" sz="1800" dirty="0" err="1" smtClean="0">
                <a:solidFill>
                  <a:srgbClr val="002060"/>
                </a:solidFill>
                <a:latin typeface="Lucida Console" panose="020B0609040504020204" pitchFamily="49" charset="0"/>
              </a:rPr>
              <a:t>DefaultCompatibilityLevel</a:t>
            </a:r>
            <a:r>
              <a:rPr lang="en-US" sz="1800" dirty="0">
                <a:solidFill>
                  <a:srgbClr val="002060"/>
                </a:solidFill>
                <a:latin typeface="Lucida Console" panose="020B0609040504020204" pitchFamily="49" charset="0"/>
              </a:rPr>
              <a:t>: </a:t>
            </a:r>
            <a:r>
              <a:rPr lang="en-US" sz="1800" dirty="0" smtClean="0">
                <a:solidFill>
                  <a:srgbClr val="002060"/>
                </a:solidFill>
                <a:latin typeface="Lucida Console" panose="020B0609040504020204" pitchFamily="49" charset="0"/>
              </a:rPr>
              <a:t>15</a:t>
            </a:r>
          </a:p>
          <a:p>
            <a:r>
              <a:rPr lang="en-US" sz="2000" dirty="0" err="1" smtClean="0"/>
              <a:t>SPSiteSubscription</a:t>
            </a:r>
            <a:r>
              <a:rPr lang="en-US" sz="2000" dirty="0" smtClean="0"/>
              <a:t> </a:t>
            </a:r>
            <a:r>
              <a:rPr lang="en-US" sz="2000" dirty="0" err="1"/>
              <a:t>CompatibilityRange</a:t>
            </a:r>
            <a:r>
              <a:rPr lang="en-US" sz="2000" dirty="0"/>
              <a:t> </a:t>
            </a:r>
            <a:r>
              <a:rPr lang="en-US" sz="2000" dirty="0" smtClean="0"/>
              <a:t>values</a:t>
            </a:r>
          </a:p>
          <a:p>
            <a:pPr lvl="1"/>
            <a:r>
              <a:rPr lang="en-US" sz="1800" dirty="0" smtClean="0"/>
              <a:t>Used by SPO to control upgrade</a:t>
            </a:r>
          </a:p>
          <a:p>
            <a:pPr lvl="1"/>
            <a:r>
              <a:rPr lang="en-US" sz="1800" dirty="0" smtClean="0"/>
              <a:t>Both farm admin level and tenant admin level control values</a:t>
            </a:r>
          </a:p>
          <a:p>
            <a:pPr lvl="1"/>
            <a:r>
              <a:rPr lang="en-US" sz="1800" dirty="0" smtClean="0"/>
              <a:t>There is no default </a:t>
            </a:r>
            <a:r>
              <a:rPr lang="en-US" sz="1800" smtClean="0"/>
              <a:t>value it </a:t>
            </a:r>
            <a:r>
              <a:rPr lang="en-US" sz="1800" dirty="0" smtClean="0"/>
              <a:t>inherits web application value</a:t>
            </a:r>
          </a:p>
          <a:p>
            <a:r>
              <a:rPr lang="en-US" sz="2000" dirty="0" smtClean="0"/>
              <a:t>Upgrade control can be overridden at </a:t>
            </a:r>
            <a:r>
              <a:rPr lang="en-US" sz="2000" dirty="0" err="1" smtClean="0"/>
              <a:t>SPSite</a:t>
            </a:r>
            <a:r>
              <a:rPr lang="en-US" sz="2000" dirty="0" smtClean="0"/>
              <a:t> level</a:t>
            </a:r>
          </a:p>
          <a:p>
            <a:pPr lvl="1"/>
            <a:r>
              <a:rPr lang="en-US" sz="1800" dirty="0" err="1" smtClean="0"/>
              <a:t>SPSite.AllowSelfServiceUpgrade</a:t>
            </a:r>
            <a:endParaRPr lang="en-US" sz="1800" dirty="0"/>
          </a:p>
        </p:txBody>
      </p:sp>
    </p:spTree>
    <p:extLst>
      <p:ext uri="{BB962C8B-B14F-4D97-AF65-F5344CB8AC3E}">
        <p14:creationId xmlns:p14="http://schemas.microsoft.com/office/powerpoint/2010/main" val="66855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Unsupported In 14 Mode</a:t>
            </a:r>
            <a:endParaRPr lang="en-US" dirty="0"/>
          </a:p>
        </p:txBody>
      </p:sp>
      <p:sp>
        <p:nvSpPr>
          <p:cNvPr id="3" name="Content Placeholder 2"/>
          <p:cNvSpPr>
            <a:spLocks noGrp="1"/>
          </p:cNvSpPr>
          <p:nvPr>
            <p:ph idx="1"/>
          </p:nvPr>
        </p:nvSpPr>
        <p:spPr/>
        <p:txBody>
          <a:bodyPr>
            <a:normAutofit/>
          </a:bodyPr>
          <a:lstStyle/>
          <a:p>
            <a:r>
              <a:rPr lang="en-US" sz="2400" dirty="0" smtClean="0"/>
              <a:t>All new SP2013 specific features</a:t>
            </a:r>
          </a:p>
          <a:p>
            <a:pPr lvl="1"/>
            <a:r>
              <a:rPr lang="en-US" sz="2000" dirty="0" smtClean="0"/>
              <a:t>Upgrade </a:t>
            </a:r>
            <a:r>
              <a:rPr lang="en-US" sz="2000" dirty="0" err="1" smtClean="0"/>
              <a:t>SPSite</a:t>
            </a:r>
            <a:r>
              <a:rPr lang="en-US" sz="2000" dirty="0" smtClean="0"/>
              <a:t> to 15 mode first</a:t>
            </a:r>
          </a:p>
          <a:p>
            <a:r>
              <a:rPr lang="en-US" sz="2400" dirty="0" smtClean="0"/>
              <a:t>2010 Web Analytics</a:t>
            </a:r>
          </a:p>
          <a:p>
            <a:pPr lvl="1"/>
            <a:r>
              <a:rPr lang="en-US" sz="2000" dirty="0" smtClean="0"/>
              <a:t>Existing features must be removed</a:t>
            </a:r>
          </a:p>
          <a:p>
            <a:pPr lvl="1"/>
            <a:r>
              <a:rPr lang="en-US" sz="2000" dirty="0" smtClean="0"/>
              <a:t>New web analytics features supported only in 15 mode</a:t>
            </a:r>
          </a:p>
          <a:p>
            <a:r>
              <a:rPr lang="en-US" sz="2400" dirty="0" smtClean="0"/>
              <a:t>2010 Office Web Applications (WAC)</a:t>
            </a:r>
          </a:p>
          <a:p>
            <a:pPr lvl="1"/>
            <a:r>
              <a:rPr lang="en-US" sz="2000" dirty="0" smtClean="0"/>
              <a:t>Replaced with SP2013 WAC for both 14 and 15 mode</a:t>
            </a:r>
          </a:p>
          <a:p>
            <a:pPr lvl="1"/>
            <a:r>
              <a:rPr lang="en-US" sz="2000" dirty="0" smtClean="0"/>
              <a:t>PowerPoint Broadcast sites must be removed</a:t>
            </a:r>
          </a:p>
          <a:p>
            <a:pPr lvl="2"/>
            <a:r>
              <a:rPr lang="en-US" sz="1800" dirty="0" smtClean="0"/>
              <a:t>No replacement available, use Lync instead </a:t>
            </a:r>
          </a:p>
          <a:p>
            <a:r>
              <a:rPr lang="en-US" sz="2400" dirty="0" smtClean="0"/>
              <a:t>Project Web Access Sites (PWA Template)</a:t>
            </a:r>
          </a:p>
          <a:p>
            <a:pPr lvl="1"/>
            <a:r>
              <a:rPr lang="en-US" sz="2000" dirty="0" smtClean="0"/>
              <a:t>Must upgrade to 15 mode to use</a:t>
            </a:r>
          </a:p>
          <a:p>
            <a:pPr lvl="1"/>
            <a:r>
              <a:rPr lang="en-US" sz="2000" dirty="0" smtClean="0"/>
              <a:t>Project Sites (PWS) supported in both 14 and 15 mode</a:t>
            </a:r>
          </a:p>
          <a:p>
            <a:pPr lvl="1"/>
            <a:endParaRPr lang="en-US" sz="2000" dirty="0"/>
          </a:p>
        </p:txBody>
      </p:sp>
    </p:spTree>
    <p:extLst>
      <p:ext uri="{BB962C8B-B14F-4D97-AF65-F5344CB8AC3E}">
        <p14:creationId xmlns:p14="http://schemas.microsoft.com/office/powerpoint/2010/main" val="739453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SharePoint Upgrade Support</a:t>
            </a:r>
            <a:endParaRPr lang="en-US" dirty="0"/>
          </a:p>
        </p:txBody>
      </p:sp>
      <p:sp>
        <p:nvSpPr>
          <p:cNvPr id="3" name="Content Placeholder 2"/>
          <p:cNvSpPr>
            <a:spLocks noGrp="1"/>
          </p:cNvSpPr>
          <p:nvPr>
            <p:ph idx="1"/>
          </p:nvPr>
        </p:nvSpPr>
        <p:spPr/>
        <p:txBody>
          <a:bodyPr>
            <a:normAutofit/>
          </a:bodyPr>
          <a:lstStyle/>
          <a:p>
            <a:r>
              <a:rPr lang="en-US" sz="2400" dirty="0" smtClean="0"/>
              <a:t>Upgrading from SharePoint 2003 to SharePoint 2007</a:t>
            </a:r>
          </a:p>
          <a:p>
            <a:pPr marL="1144587" lvl="2" indent="-457200">
              <a:buFont typeface="+mj-lt"/>
              <a:buAutoNum type="arabicPeriod"/>
            </a:pPr>
            <a:r>
              <a:rPr lang="en-US" sz="1600" dirty="0" smtClean="0"/>
              <a:t>Database attach</a:t>
            </a:r>
          </a:p>
          <a:p>
            <a:pPr marL="1144587" lvl="2" indent="-457200">
              <a:buFont typeface="+mj-lt"/>
              <a:buAutoNum type="arabicPeriod"/>
            </a:pPr>
            <a:r>
              <a:rPr lang="en-US" sz="1600" dirty="0" smtClean="0"/>
              <a:t>In-place upgrade</a:t>
            </a:r>
          </a:p>
          <a:p>
            <a:pPr marL="1144587" lvl="2" indent="-457200">
              <a:buFont typeface="+mj-lt"/>
              <a:buAutoNum type="arabicPeriod"/>
            </a:pPr>
            <a:r>
              <a:rPr lang="en-US" sz="1600" dirty="0" smtClean="0"/>
              <a:t>Gradual upgrade</a:t>
            </a:r>
          </a:p>
          <a:p>
            <a:r>
              <a:rPr lang="en-US" sz="2400" dirty="0"/>
              <a:t>Upgrading from SharePoint 2007 to SharePoint </a:t>
            </a:r>
            <a:r>
              <a:rPr lang="en-US" sz="2400" dirty="0" smtClean="0"/>
              <a:t>2010</a:t>
            </a:r>
          </a:p>
          <a:p>
            <a:pPr marL="1144587" lvl="2" indent="-457200">
              <a:buFont typeface="+mj-lt"/>
              <a:buAutoNum type="arabicPeriod"/>
            </a:pPr>
            <a:r>
              <a:rPr lang="en-US" sz="1600" dirty="0"/>
              <a:t>Database attach</a:t>
            </a:r>
          </a:p>
          <a:p>
            <a:pPr marL="1144587" lvl="2" indent="-457200">
              <a:buFont typeface="+mj-lt"/>
              <a:buAutoNum type="arabicPeriod"/>
            </a:pPr>
            <a:r>
              <a:rPr lang="en-US" sz="1600" dirty="0"/>
              <a:t>In-place upgrade</a:t>
            </a:r>
          </a:p>
          <a:p>
            <a:r>
              <a:rPr lang="en-US" sz="2400" dirty="0" smtClean="0"/>
              <a:t>Upgrading </a:t>
            </a:r>
            <a:r>
              <a:rPr lang="en-US" sz="2400" dirty="0"/>
              <a:t>from SharePoint </a:t>
            </a:r>
            <a:r>
              <a:rPr lang="en-US" sz="2400" dirty="0" smtClean="0"/>
              <a:t>2010 </a:t>
            </a:r>
            <a:r>
              <a:rPr lang="en-US" sz="2400" dirty="0"/>
              <a:t>to SharePoint </a:t>
            </a:r>
            <a:r>
              <a:rPr lang="en-US" sz="2400" dirty="0" smtClean="0"/>
              <a:t>2013</a:t>
            </a:r>
          </a:p>
          <a:p>
            <a:pPr marL="1144587" lvl="2" indent="-457200">
              <a:buFont typeface="+mj-lt"/>
              <a:buAutoNum type="arabicPeriod"/>
            </a:pPr>
            <a:r>
              <a:rPr lang="en-US" sz="1600" dirty="0"/>
              <a:t>Database </a:t>
            </a:r>
            <a:r>
              <a:rPr lang="en-US" sz="1600" dirty="0" smtClean="0"/>
              <a:t>attach</a:t>
            </a:r>
          </a:p>
          <a:p>
            <a:pPr marL="804862" lvl="1" indent="-457200">
              <a:buFont typeface="+mj-lt"/>
              <a:buAutoNum type="arabicPeriod"/>
            </a:pPr>
            <a:endParaRPr lang="en-US" sz="2000" dirty="0"/>
          </a:p>
          <a:p>
            <a:pPr marL="469900" indent="-457200"/>
            <a:r>
              <a:rPr lang="en-US" sz="2800" dirty="0" smtClean="0"/>
              <a:t>Do you notice a trend?</a:t>
            </a:r>
            <a:endParaRPr lang="en-US" sz="2800" dirty="0"/>
          </a:p>
          <a:p>
            <a:pPr lvl="1"/>
            <a:r>
              <a:rPr lang="en-US" sz="2000" dirty="0" smtClean="0"/>
              <a:t>Database attach is now the only supported upgrade technique</a:t>
            </a:r>
            <a:endParaRPr lang="en-US" sz="2000" dirty="0"/>
          </a:p>
        </p:txBody>
      </p:sp>
    </p:spTree>
    <p:extLst>
      <p:ext uri="{BB962C8B-B14F-4D97-AF65-F5344CB8AC3E}">
        <p14:creationId xmlns:p14="http://schemas.microsoft.com/office/powerpoint/2010/main" val="966099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Upgrade Concepts and </a:t>
            </a:r>
            <a:r>
              <a:rPr lang="en-US" dirty="0" smtClean="0"/>
              <a:t>Terminology</a:t>
            </a:r>
          </a:p>
          <a:p>
            <a:pPr lvl="0">
              <a:buFont typeface="Wingdings" panose="05000000000000000000" pitchFamily="2" charset="2"/>
              <a:buChar char="ü"/>
            </a:pPr>
            <a:r>
              <a:rPr lang="en-US" dirty="0" smtClean="0"/>
              <a:t>Upgrading Content using Database Attach</a:t>
            </a:r>
          </a:p>
          <a:p>
            <a:pPr>
              <a:buFont typeface="Wingdings" panose="05000000000000000000" pitchFamily="2" charset="2"/>
              <a:buChar char="ü"/>
            </a:pPr>
            <a:r>
              <a:rPr lang="en-US" dirty="0"/>
              <a:t>UI </a:t>
            </a:r>
            <a:r>
              <a:rPr lang="en-US" dirty="0" smtClean="0"/>
              <a:t>Modes and Site Collection Upgrade</a:t>
            </a:r>
            <a:endParaRPr lang="en-US" dirty="0"/>
          </a:p>
        </p:txBody>
      </p:sp>
    </p:spTree>
    <p:extLst>
      <p:ext uri="{BB962C8B-B14F-4D97-AF65-F5344CB8AC3E}">
        <p14:creationId xmlns:p14="http://schemas.microsoft.com/office/powerpoint/2010/main" val="3873046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Overview</a:t>
            </a:r>
            <a:endParaRPr lang="en-US" dirty="0"/>
          </a:p>
        </p:txBody>
      </p:sp>
      <p:sp>
        <p:nvSpPr>
          <p:cNvPr id="3" name="Content Placeholder 2"/>
          <p:cNvSpPr>
            <a:spLocks noGrp="1"/>
          </p:cNvSpPr>
          <p:nvPr>
            <p:ph idx="1"/>
          </p:nvPr>
        </p:nvSpPr>
        <p:spPr/>
        <p:txBody>
          <a:bodyPr>
            <a:noAutofit/>
          </a:bodyPr>
          <a:lstStyle/>
          <a:p>
            <a:r>
              <a:rPr lang="en-US" sz="2400" dirty="0" smtClean="0"/>
              <a:t>Upgrading SharePoint 2010 content overview</a:t>
            </a:r>
          </a:p>
          <a:p>
            <a:pPr lvl="1"/>
            <a:r>
              <a:rPr lang="en-US" sz="2000" dirty="0"/>
              <a:t>Backup </a:t>
            </a:r>
            <a:r>
              <a:rPr lang="en-US" sz="2000" dirty="0" smtClean="0"/>
              <a:t>SQL databases in SharePoint </a:t>
            </a:r>
            <a:r>
              <a:rPr lang="en-US" sz="2000" dirty="0"/>
              <a:t>2010 </a:t>
            </a:r>
            <a:r>
              <a:rPr lang="en-US" sz="2000" dirty="0" smtClean="0"/>
              <a:t>farm</a:t>
            </a:r>
          </a:p>
          <a:p>
            <a:pPr lvl="1"/>
            <a:r>
              <a:rPr lang="en-US" sz="2000" dirty="0" smtClean="0"/>
              <a:t>Install </a:t>
            </a:r>
            <a:r>
              <a:rPr lang="en-US" sz="2000" dirty="0"/>
              <a:t>S</a:t>
            </a:r>
            <a:r>
              <a:rPr lang="en-US" sz="2000" dirty="0" smtClean="0"/>
              <a:t>harePoint 2013 and create new farm</a:t>
            </a:r>
          </a:p>
          <a:p>
            <a:pPr lvl="1"/>
            <a:r>
              <a:rPr lang="en-US" sz="2000" dirty="0" smtClean="0"/>
              <a:t>Restore SharePoint 2010 DBs in SharePoint 2013 farm</a:t>
            </a:r>
          </a:p>
          <a:p>
            <a:pPr lvl="1"/>
            <a:r>
              <a:rPr lang="en-US" sz="2000" dirty="0" smtClean="0"/>
              <a:t>Upgrade DBs to update their table schemas for SharePoint 2013</a:t>
            </a:r>
          </a:p>
          <a:p>
            <a:pPr lvl="1"/>
            <a:r>
              <a:rPr lang="en-US" sz="2000" dirty="0" smtClean="0"/>
              <a:t>Mount upgrade content databases to existing web applications</a:t>
            </a:r>
            <a:endParaRPr lang="en-US" sz="2000" dirty="0"/>
          </a:p>
          <a:p>
            <a:pPr lvl="1"/>
            <a:endParaRPr lang="en-US" sz="2000" dirty="0" smtClean="0"/>
          </a:p>
          <a:p>
            <a:r>
              <a:rPr lang="en-US" sz="2400" dirty="0" smtClean="0"/>
              <a:t>SharePoint 2013 cannot be installed with previous version</a:t>
            </a:r>
          </a:p>
          <a:p>
            <a:pPr lvl="1"/>
            <a:r>
              <a:rPr lang="en-US" sz="2000" dirty="0" smtClean="0"/>
              <a:t>Best to obtain separate hardware for new SharePoint 2013 farm</a:t>
            </a:r>
          </a:p>
          <a:p>
            <a:pPr lvl="1"/>
            <a:r>
              <a:rPr lang="en-US" sz="2000" dirty="0" smtClean="0"/>
              <a:t>Reusing hardware from SharePoint 2010 farm is tricky</a:t>
            </a:r>
          </a:p>
          <a:p>
            <a:pPr lvl="2"/>
            <a:r>
              <a:rPr lang="en-US" sz="1600" dirty="0" smtClean="0"/>
              <a:t>Backup content from SharePoint 2010 farm</a:t>
            </a:r>
          </a:p>
          <a:p>
            <a:pPr lvl="2"/>
            <a:r>
              <a:rPr lang="en-US" sz="1600" dirty="0" smtClean="0"/>
              <a:t>Reformat hard disk or uninstall all SharePoint 2010 products</a:t>
            </a:r>
          </a:p>
          <a:p>
            <a:pPr lvl="2"/>
            <a:r>
              <a:rPr lang="en-US" sz="1600" dirty="0" smtClean="0"/>
              <a:t>Install SharePoint 2013 and create new farm</a:t>
            </a:r>
          </a:p>
          <a:p>
            <a:pPr lvl="2"/>
            <a:r>
              <a:rPr lang="en-US" sz="1600" dirty="0" smtClean="0"/>
              <a:t>Upgrade and mount content DBs</a:t>
            </a:r>
          </a:p>
          <a:p>
            <a:pPr lvl="1"/>
            <a:endParaRPr lang="en-US" sz="2000" dirty="0" smtClean="0"/>
          </a:p>
        </p:txBody>
      </p:sp>
    </p:spTree>
    <p:extLst>
      <p:ext uri="{BB962C8B-B14F-4D97-AF65-F5344CB8AC3E}">
        <p14:creationId xmlns:p14="http://schemas.microsoft.com/office/powerpoint/2010/main" val="2342354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Attach Upgrade</a:t>
            </a:r>
            <a:endParaRPr lang="en-US" dirty="0"/>
          </a:p>
        </p:txBody>
      </p:sp>
      <p:sp>
        <p:nvSpPr>
          <p:cNvPr id="3" name="Content Placeholder 2"/>
          <p:cNvSpPr>
            <a:spLocks noGrp="1"/>
          </p:cNvSpPr>
          <p:nvPr>
            <p:ph idx="1"/>
          </p:nvPr>
        </p:nvSpPr>
        <p:spPr/>
        <p:txBody>
          <a:bodyPr>
            <a:noAutofit/>
          </a:bodyPr>
          <a:lstStyle/>
          <a:p>
            <a:r>
              <a:rPr lang="en-US" sz="2400" dirty="0" smtClean="0"/>
              <a:t>Database attach support for the following databases</a:t>
            </a:r>
          </a:p>
          <a:p>
            <a:pPr lvl="1"/>
            <a:r>
              <a:rPr lang="en-US" sz="2000" dirty="0" smtClean="0"/>
              <a:t>Content databases</a:t>
            </a:r>
          </a:p>
          <a:p>
            <a:pPr lvl="1"/>
            <a:r>
              <a:rPr lang="en-US" sz="2000" dirty="0" smtClean="0"/>
              <a:t>Project databases</a:t>
            </a:r>
          </a:p>
          <a:p>
            <a:pPr lvl="1"/>
            <a:r>
              <a:rPr lang="en-US" sz="2000" dirty="0" smtClean="0"/>
              <a:t>Search admin database</a:t>
            </a:r>
          </a:p>
          <a:p>
            <a:pPr lvl="1"/>
            <a:r>
              <a:rPr lang="en-US" sz="2000" dirty="0" smtClean="0"/>
              <a:t>Profile database</a:t>
            </a:r>
          </a:p>
          <a:p>
            <a:pPr lvl="1"/>
            <a:r>
              <a:rPr lang="en-US" sz="2000" dirty="0" smtClean="0"/>
              <a:t>Social database</a:t>
            </a:r>
          </a:p>
          <a:p>
            <a:pPr lvl="1"/>
            <a:r>
              <a:rPr lang="en-US" sz="2000" dirty="0" smtClean="0"/>
              <a:t>Managed Metadata </a:t>
            </a:r>
            <a:r>
              <a:rPr lang="en-US" sz="2000" dirty="0" smtClean="0"/>
              <a:t>database</a:t>
            </a:r>
          </a:p>
          <a:p>
            <a:pPr lvl="1"/>
            <a:r>
              <a:rPr lang="en-US" sz="2000" dirty="0" smtClean="0"/>
              <a:t>PerformancePoint database</a:t>
            </a:r>
          </a:p>
          <a:p>
            <a:pPr lvl="1"/>
            <a:r>
              <a:rPr lang="en-US" sz="2000" smtClean="0"/>
              <a:t>BCS database</a:t>
            </a:r>
            <a:endParaRPr lang="en-US" sz="2000" dirty="0" smtClean="0"/>
          </a:p>
          <a:p>
            <a:pPr lvl="1"/>
            <a:r>
              <a:rPr lang="en-US" sz="2000" dirty="0" smtClean="0"/>
              <a:t>Secure Store database </a:t>
            </a:r>
            <a:r>
              <a:rPr lang="en-US" sz="1800" dirty="0" smtClean="0">
                <a:solidFill>
                  <a:schemeClr val="bg1">
                    <a:lumMod val="50000"/>
                  </a:schemeClr>
                </a:solidFill>
              </a:rPr>
              <a:t>(passphrase required)</a:t>
            </a:r>
            <a:endParaRPr lang="en-US" sz="2000" dirty="0" smtClean="0">
              <a:solidFill>
                <a:schemeClr val="bg1">
                  <a:lumMod val="50000"/>
                </a:schemeClr>
              </a:solidFill>
            </a:endParaRPr>
          </a:p>
        </p:txBody>
      </p:sp>
    </p:spTree>
    <p:extLst>
      <p:ext uri="{BB962C8B-B14F-4D97-AF65-F5344CB8AC3E}">
        <p14:creationId xmlns:p14="http://schemas.microsoft.com/office/powerpoint/2010/main" val="439637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 Database Attach Upgrade Support</a:t>
            </a:r>
            <a:endParaRPr lang="en-US" dirty="0"/>
          </a:p>
        </p:txBody>
      </p:sp>
      <p:sp>
        <p:nvSpPr>
          <p:cNvPr id="3" name="Content Placeholder 2"/>
          <p:cNvSpPr>
            <a:spLocks noGrp="1"/>
          </p:cNvSpPr>
          <p:nvPr>
            <p:ph idx="1"/>
          </p:nvPr>
        </p:nvSpPr>
        <p:spPr/>
        <p:txBody>
          <a:bodyPr/>
          <a:lstStyle/>
          <a:p>
            <a:r>
              <a:rPr lang="en-US" dirty="0" smtClean="0"/>
              <a:t>Configuration database</a:t>
            </a:r>
          </a:p>
          <a:p>
            <a:r>
              <a:rPr lang="en-US" dirty="0" smtClean="0"/>
              <a:t>Search index databases</a:t>
            </a:r>
          </a:p>
          <a:p>
            <a:r>
              <a:rPr lang="en-US" dirty="0" smtClean="0"/>
              <a:t>Sync database</a:t>
            </a:r>
          </a:p>
        </p:txBody>
      </p:sp>
    </p:spTree>
    <p:extLst>
      <p:ext uri="{BB962C8B-B14F-4D97-AF65-F5344CB8AC3E}">
        <p14:creationId xmlns:p14="http://schemas.microsoft.com/office/powerpoint/2010/main" val="381206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Support for Upgrade</a:t>
            </a:r>
            <a:endParaRPr lang="en-US" dirty="0"/>
          </a:p>
        </p:txBody>
      </p:sp>
      <p:sp>
        <p:nvSpPr>
          <p:cNvPr id="3" name="Content Placeholder 2"/>
          <p:cNvSpPr>
            <a:spLocks noGrp="1"/>
          </p:cNvSpPr>
          <p:nvPr>
            <p:ph idx="1"/>
          </p:nvPr>
        </p:nvSpPr>
        <p:spPr/>
        <p:txBody>
          <a:bodyPr>
            <a:noAutofit/>
          </a:bodyPr>
          <a:lstStyle/>
          <a:p>
            <a:r>
              <a:rPr lang="en-US" sz="2400" dirty="0" smtClean="0"/>
              <a:t>Windows Classic Support (Legacy)</a:t>
            </a:r>
          </a:p>
          <a:p>
            <a:pPr lvl="1"/>
            <a:r>
              <a:rPr lang="en-US" sz="2000" dirty="0" smtClean="0"/>
              <a:t>SP2013 supports this with some issues</a:t>
            </a:r>
          </a:p>
          <a:p>
            <a:r>
              <a:rPr lang="en-US" sz="2400" dirty="0" smtClean="0"/>
              <a:t>Windows Claims Support</a:t>
            </a:r>
          </a:p>
          <a:p>
            <a:pPr lvl="1"/>
            <a:r>
              <a:rPr lang="en-US" sz="2000" dirty="0" smtClean="0"/>
              <a:t>2010 supports this with a few exceptions</a:t>
            </a:r>
          </a:p>
          <a:p>
            <a:pPr lvl="2"/>
            <a:r>
              <a:rPr lang="en-US" sz="1800" dirty="0" smtClean="0"/>
              <a:t>Outlined in claims migration document</a:t>
            </a:r>
          </a:p>
          <a:p>
            <a:pPr lvl="1"/>
            <a:r>
              <a:rPr lang="en-US" sz="2000" dirty="0" smtClean="0"/>
              <a:t>Migration before upgrade recommended</a:t>
            </a:r>
          </a:p>
          <a:p>
            <a:r>
              <a:rPr lang="en-US" sz="2400" dirty="0" smtClean="0"/>
              <a:t>Forms </a:t>
            </a:r>
            <a:r>
              <a:rPr lang="en-US" sz="2400" dirty="0" err="1" smtClean="0"/>
              <a:t>Auth</a:t>
            </a:r>
            <a:r>
              <a:rPr lang="en-US" sz="2400" dirty="0" smtClean="0"/>
              <a:t> Support</a:t>
            </a:r>
          </a:p>
          <a:p>
            <a:pPr lvl="1"/>
            <a:r>
              <a:rPr lang="en-US" sz="2000" dirty="0" smtClean="0"/>
              <a:t>No changes from 2010</a:t>
            </a:r>
          </a:p>
          <a:p>
            <a:pPr lvl="1"/>
            <a:r>
              <a:rPr lang="en-US" sz="2000" dirty="0" smtClean="0"/>
              <a:t>Add provider with same name before database attachment</a:t>
            </a:r>
          </a:p>
          <a:p>
            <a:r>
              <a:rPr lang="en-US" sz="2400" dirty="0" smtClean="0"/>
              <a:t>Web Application authentication mode mismatches</a:t>
            </a:r>
          </a:p>
          <a:p>
            <a:pPr lvl="1"/>
            <a:r>
              <a:rPr lang="en-US" sz="2000" dirty="0" smtClean="0"/>
              <a:t>Database attach in SP2013 detects mismatched </a:t>
            </a:r>
            <a:r>
              <a:rPr lang="en-US" sz="2000" dirty="0" err="1" smtClean="0"/>
              <a:t>auth</a:t>
            </a:r>
            <a:r>
              <a:rPr lang="en-US" sz="2000" dirty="0" smtClean="0"/>
              <a:t> support</a:t>
            </a:r>
          </a:p>
          <a:p>
            <a:pPr lvl="1"/>
            <a:r>
              <a:rPr lang="en-US" sz="2000" dirty="0" smtClean="0"/>
              <a:t>Test-</a:t>
            </a:r>
            <a:r>
              <a:rPr lang="en-US" sz="2000" dirty="0" err="1" smtClean="0"/>
              <a:t>SPContentDatabase</a:t>
            </a:r>
            <a:r>
              <a:rPr lang="en-US" sz="2000" dirty="0" smtClean="0"/>
              <a:t> in SP2013 also detects this</a:t>
            </a:r>
          </a:p>
          <a:p>
            <a:pPr lvl="1"/>
            <a:r>
              <a:rPr lang="en-US" sz="2000" dirty="0" smtClean="0"/>
              <a:t>Fix before attaching is recommended approach</a:t>
            </a:r>
            <a:endParaRPr lang="en-US" sz="2000" dirty="0"/>
          </a:p>
        </p:txBody>
      </p:sp>
    </p:spTree>
    <p:extLst>
      <p:ext uri="{BB962C8B-B14F-4D97-AF65-F5344CB8AC3E}">
        <p14:creationId xmlns:p14="http://schemas.microsoft.com/office/powerpoint/2010/main" val="1371625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 Migration Best Practices</a:t>
            </a:r>
            <a:endParaRPr lang="en-US" dirty="0"/>
          </a:p>
        </p:txBody>
      </p:sp>
      <p:sp>
        <p:nvSpPr>
          <p:cNvPr id="3" name="Content Placeholder 2"/>
          <p:cNvSpPr>
            <a:spLocks noGrp="1"/>
          </p:cNvSpPr>
          <p:nvPr>
            <p:ph idx="1"/>
          </p:nvPr>
        </p:nvSpPr>
        <p:spPr/>
        <p:txBody>
          <a:bodyPr/>
          <a:lstStyle/>
          <a:p>
            <a:r>
              <a:rPr lang="en-US" dirty="0" smtClean="0"/>
              <a:t>Should not group both events together</a:t>
            </a:r>
          </a:p>
          <a:p>
            <a:pPr lvl="1"/>
            <a:r>
              <a:rPr lang="en-US" dirty="0" smtClean="0"/>
              <a:t>Prevent errors that are hard to troubleshoot</a:t>
            </a:r>
          </a:p>
          <a:p>
            <a:pPr lvl="1"/>
            <a:r>
              <a:rPr lang="en-US" dirty="0" smtClean="0"/>
              <a:t>Ideally migrate to claims before upgrade</a:t>
            </a:r>
          </a:p>
          <a:p>
            <a:r>
              <a:rPr lang="en-US" dirty="0" smtClean="0"/>
              <a:t>Determine authentication mode mismatches</a:t>
            </a:r>
          </a:p>
          <a:p>
            <a:pPr lvl="1"/>
            <a:r>
              <a:rPr lang="en-US" dirty="0" smtClean="0"/>
              <a:t>Use Test-</a:t>
            </a:r>
            <a:r>
              <a:rPr lang="en-US" dirty="0" err="1" smtClean="0"/>
              <a:t>SPContentDatabase</a:t>
            </a:r>
            <a:r>
              <a:rPr lang="en-US" dirty="0" smtClean="0"/>
              <a:t> to find mismatches</a:t>
            </a:r>
          </a:p>
          <a:p>
            <a:pPr lvl="1"/>
            <a:r>
              <a:rPr lang="en-US" dirty="0" smtClean="0"/>
              <a:t>If partial migration within DB database, solve that before continuing</a:t>
            </a:r>
          </a:p>
          <a:p>
            <a:pPr lvl="1"/>
            <a:r>
              <a:rPr lang="en-US" dirty="0" smtClean="0"/>
              <a:t>If misconfigured web application, fix before doing database attach/upgrades</a:t>
            </a:r>
          </a:p>
          <a:p>
            <a:r>
              <a:rPr lang="en-US" dirty="0" smtClean="0"/>
              <a:t>Ensure all external data source/web services work as expected after claims migration</a:t>
            </a:r>
            <a:endParaRPr lang="en-US" dirty="0"/>
          </a:p>
        </p:txBody>
      </p:sp>
    </p:spTree>
    <p:extLst>
      <p:ext uri="{BB962C8B-B14F-4D97-AF65-F5344CB8AC3E}">
        <p14:creationId xmlns:p14="http://schemas.microsoft.com/office/powerpoint/2010/main" val="1148421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Upgrade Concepts and </a:t>
            </a:r>
            <a:r>
              <a:rPr lang="en-US" dirty="0" smtClean="0"/>
              <a:t>Terminology</a:t>
            </a:r>
          </a:p>
          <a:p>
            <a:pPr lvl="0">
              <a:buFont typeface="Wingdings" panose="05000000000000000000" pitchFamily="2" charset="2"/>
              <a:buChar char="Ø"/>
            </a:pPr>
            <a:r>
              <a:rPr lang="en-US" dirty="0" smtClean="0"/>
              <a:t>Upgrading Content using Database Attach</a:t>
            </a:r>
          </a:p>
          <a:p>
            <a:r>
              <a:rPr lang="en-US" dirty="0"/>
              <a:t>UI </a:t>
            </a:r>
            <a:r>
              <a:rPr lang="en-US" dirty="0" smtClean="0"/>
              <a:t>Modes and Site Collection Upgrade</a:t>
            </a:r>
            <a:endParaRPr lang="en-US" dirty="0"/>
          </a:p>
        </p:txBody>
      </p:sp>
    </p:spTree>
    <p:extLst>
      <p:ext uri="{BB962C8B-B14F-4D97-AF65-F5344CB8AC3E}">
        <p14:creationId xmlns:p14="http://schemas.microsoft.com/office/powerpoint/2010/main" val="1974193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2440</TotalTime>
  <Words>1800</Words>
  <Application>Microsoft Office PowerPoint</Application>
  <PresentationFormat>On-screen Show (4:3)</PresentationFormat>
  <Paragraphs>306</Paragraphs>
  <Slides>30</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Lucida Console</vt:lpstr>
      <vt:lpstr>Wingdings</vt:lpstr>
      <vt:lpstr>CPT Course Module</vt:lpstr>
      <vt:lpstr>Upgrading Content from SharePoint 2010</vt:lpstr>
      <vt:lpstr>Agenda</vt:lpstr>
      <vt:lpstr>History of SharePoint Upgrade Support</vt:lpstr>
      <vt:lpstr>Upgrading Content Overview</vt:lpstr>
      <vt:lpstr>Database Attach Upgrade</vt:lpstr>
      <vt:lpstr>No Database Attach Upgrade Support</vt:lpstr>
      <vt:lpstr>Authentication Support for Upgrade</vt:lpstr>
      <vt:lpstr>Claims Migration Best Practices</vt:lpstr>
      <vt:lpstr>Agenda</vt:lpstr>
      <vt:lpstr>Upgrading Content Overview</vt:lpstr>
      <vt:lpstr>Test-SPContentDatabase</vt:lpstr>
      <vt:lpstr>Mount-SPContentDatabase</vt:lpstr>
      <vt:lpstr>Repair-SPContentDatabase</vt:lpstr>
      <vt:lpstr>Upgrade-SPContentDatabase</vt:lpstr>
      <vt:lpstr>Agenda</vt:lpstr>
      <vt:lpstr>Upgrade Improvements Overview</vt:lpstr>
      <vt:lpstr>Deferred Site Collection Upgrade</vt:lpstr>
      <vt:lpstr>User Notifications of Upgrade Availability</vt:lpstr>
      <vt:lpstr>User Can Initiate Site Upgrade Process</vt:lpstr>
      <vt:lpstr>Notifications During Upgrade</vt:lpstr>
      <vt:lpstr>Upgrade Site</vt:lpstr>
      <vt:lpstr>Site Collection Health Checks</vt:lpstr>
      <vt:lpstr>Upgrade Evaluation Site Collections</vt:lpstr>
      <vt:lpstr>Site Collection Upgrade Throttling</vt:lpstr>
      <vt:lpstr>Upgrade Logging</vt:lpstr>
      <vt:lpstr>Site Collection UI Modes</vt:lpstr>
      <vt:lpstr>Getting In The Mode</vt:lpstr>
      <vt:lpstr>CompatibilityRange Property</vt:lpstr>
      <vt:lpstr>Unsupported In 14 Mode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Upgrading Content from SharePoint 2010</dc:title>
  <dc:creator>Windows User</dc:creator>
  <cp:lastModifiedBy>Matthew McDermott</cp:lastModifiedBy>
  <cp:revision>95</cp:revision>
  <dcterms:created xsi:type="dcterms:W3CDTF">2012-07-07T16:44:54Z</dcterms:created>
  <dcterms:modified xsi:type="dcterms:W3CDTF">2014-03-18T21:48:49Z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