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6"/>
  </p:notesMasterIdLst>
  <p:handoutMasterIdLst>
    <p:handoutMasterId r:id="rId27"/>
  </p:handoutMasterIdLst>
  <p:sldIdLst>
    <p:sldId id="279" r:id="rId6"/>
    <p:sldId id="280" r:id="rId7"/>
    <p:sldId id="313" r:id="rId8"/>
    <p:sldId id="296" r:id="rId9"/>
    <p:sldId id="324" r:id="rId10"/>
    <p:sldId id="295" r:id="rId11"/>
    <p:sldId id="325" r:id="rId12"/>
    <p:sldId id="314" r:id="rId13"/>
    <p:sldId id="315" r:id="rId14"/>
    <p:sldId id="316" r:id="rId15"/>
    <p:sldId id="317" r:id="rId16"/>
    <p:sldId id="318" r:id="rId17"/>
    <p:sldId id="319" r:id="rId18"/>
    <p:sldId id="285" r:id="rId19"/>
    <p:sldId id="321" r:id="rId20"/>
    <p:sldId id="286" r:id="rId21"/>
    <p:sldId id="320" r:id="rId22"/>
    <p:sldId id="322" r:id="rId23"/>
    <p:sldId id="302" r:id="rId24"/>
    <p:sldId id="323"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ext uri="{19B8F6BF-5375-455C-9EA6-DF929625EA0E}">
        <p15:presenceInfo xmlns:p15="http://schemas.microsoft.com/office/powerpoint/2012/main" userId="bdded38f29ae6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0" autoAdjust="0"/>
    <p:restoredTop sz="93326" autoAdjust="0"/>
  </p:normalViewPr>
  <p:slideViewPr>
    <p:cSldViewPr>
      <p:cViewPr>
        <p:scale>
          <a:sx n="80" d="100"/>
          <a:sy n="80" d="100"/>
        </p:scale>
        <p:origin x="2376" y="64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2012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module discusses how to take advantage of the User Profile Service and the Social Networking features in SharePoint Server 2013. You will learn how to create and configure a User Profile Service Application as well as how to synchronize user profiles against Active Directory user accounts using the User Profile Synchronization Service. The module discusses several other topics which rely on User Profile Service Applications such as notes and tagging, audience targeting and </a:t>
            </a:r>
            <a:r>
              <a:rPr lang="en-US" sz="1200" kern="1200" dirty="0" err="1" smtClean="0">
                <a:solidFill>
                  <a:schemeClr val="tx1"/>
                </a:solidFill>
                <a:effectLst/>
                <a:latin typeface="+mn-lt"/>
                <a:ea typeface="+mn-ea"/>
                <a:cs typeface="+mn-cs"/>
              </a:rPr>
              <a:t>MySites</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Tasks is a single</a:t>
            </a:r>
            <a:r>
              <a:rPr lang="en-US" baseline="0" dirty="0" smtClean="0"/>
              <a:t> view of all tasks assigned to you across SharePoint, Project &amp; Exchange.</a:t>
            </a:r>
            <a:r>
              <a:rPr lang="en-US" baseline="0" dirty="0"/>
              <a:t> </a:t>
            </a:r>
            <a:r>
              <a:rPr lang="en-US" baseline="0" dirty="0" smtClean="0"/>
              <a:t>A new Work Management service application aggregates content from across all three sources and stores the data in a hidden list.</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a:p>
        </p:txBody>
      </p:sp>
    </p:spTree>
    <p:extLst>
      <p:ext uri="{BB962C8B-B14F-4D97-AF65-F5344CB8AC3E}">
        <p14:creationId xmlns:p14="http://schemas.microsoft.com/office/powerpoint/2010/main" val="1353992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17</a:t>
            </a:fld>
            <a:endParaRPr lang="en-US" dirty="0"/>
          </a:p>
        </p:txBody>
      </p:sp>
    </p:spTree>
    <p:extLst>
      <p:ext uri="{BB962C8B-B14F-4D97-AF65-F5344CB8AC3E}">
        <p14:creationId xmlns:p14="http://schemas.microsoft.com/office/powerpoint/2010/main" val="3541182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19</a:t>
            </a:fld>
            <a:endParaRPr lang="en-US" dirty="0"/>
          </a:p>
        </p:txBody>
      </p:sp>
    </p:spTree>
    <p:extLst>
      <p:ext uri="{BB962C8B-B14F-4D97-AF65-F5344CB8AC3E}">
        <p14:creationId xmlns:p14="http://schemas.microsoft.com/office/powerpoint/2010/main" val="3923751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20</a:t>
            </a:fld>
            <a:endParaRPr lang="en-US" dirty="0"/>
          </a:p>
        </p:txBody>
      </p:sp>
    </p:spTree>
    <p:extLst>
      <p:ext uri="{BB962C8B-B14F-4D97-AF65-F5344CB8AC3E}">
        <p14:creationId xmlns:p14="http://schemas.microsoft.com/office/powerpoint/2010/main" val="189164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a:t>
            </a:fld>
            <a:endParaRPr lang="en-US" dirty="0"/>
          </a:p>
        </p:txBody>
      </p:sp>
    </p:spTree>
    <p:extLst>
      <p:ext uri="{BB962C8B-B14F-4D97-AF65-F5344CB8AC3E}">
        <p14:creationId xmlns:p14="http://schemas.microsoft.com/office/powerpoint/2010/main" val="134829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4</a:t>
            </a:fld>
            <a:endParaRPr lang="en-US" dirty="0"/>
          </a:p>
        </p:txBody>
      </p:sp>
    </p:spTree>
    <p:extLst>
      <p:ext uri="{BB962C8B-B14F-4D97-AF65-F5344CB8AC3E}">
        <p14:creationId xmlns:p14="http://schemas.microsoft.com/office/powerpoint/2010/main" val="3603143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5</a:t>
            </a:fld>
            <a:endParaRPr lang="en-US" dirty="0"/>
          </a:p>
        </p:txBody>
      </p:sp>
    </p:spTree>
    <p:extLst>
      <p:ext uri="{BB962C8B-B14F-4D97-AF65-F5344CB8AC3E}">
        <p14:creationId xmlns:p14="http://schemas.microsoft.com/office/powerpoint/2010/main" val="338312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6</a:t>
            </a:fld>
            <a:endParaRPr lang="en-US" dirty="0"/>
          </a:p>
        </p:txBody>
      </p:sp>
    </p:spTree>
    <p:extLst>
      <p:ext uri="{BB962C8B-B14F-4D97-AF65-F5344CB8AC3E}">
        <p14:creationId xmlns:p14="http://schemas.microsoft.com/office/powerpoint/2010/main" val="4220295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to Spence’s Article</a:t>
            </a:r>
            <a:endParaRPr lang="en-US" dirty="0"/>
          </a:p>
        </p:txBody>
      </p:sp>
    </p:spTree>
    <p:extLst>
      <p:ext uri="{BB962C8B-B14F-4D97-AF65-F5344CB8AC3E}">
        <p14:creationId xmlns:p14="http://schemas.microsoft.com/office/powerpoint/2010/main" val="2910927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8</a:t>
            </a:fld>
            <a:endParaRPr lang="en-US" dirty="0"/>
          </a:p>
        </p:txBody>
      </p:sp>
    </p:spTree>
    <p:extLst>
      <p:ext uri="{BB962C8B-B14F-4D97-AF65-F5344CB8AC3E}">
        <p14:creationId xmlns:p14="http://schemas.microsoft.com/office/powerpoint/2010/main" val="142481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11</a:t>
            </a:fld>
            <a:endParaRPr lang="en-US" dirty="0"/>
          </a:p>
        </p:txBody>
      </p:sp>
    </p:spTree>
    <p:extLst>
      <p:ext uri="{BB962C8B-B14F-4D97-AF65-F5344CB8AC3E}">
        <p14:creationId xmlns:p14="http://schemas.microsoft.com/office/powerpoint/2010/main" val="14307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Reminiscing about</a:t>
            </a:r>
            <a:r>
              <a:rPr lang="en-US" baseline="0" dirty="0" smtClean="0"/>
              <a:t> #</a:t>
            </a:r>
            <a:r>
              <a:rPr lang="en-US" baseline="0" dirty="0" err="1" smtClean="0"/>
              <a:t>SharePointKnights</a:t>
            </a:r>
            <a:r>
              <a:rPr lang="en-US" baseline="0" dirty="0" smtClean="0"/>
              <a:t> with my b</a:t>
            </a:r>
            <a:endParaRPr lang="en-US" dirty="0"/>
          </a:p>
        </p:txBody>
      </p:sp>
    </p:spTree>
    <p:extLst>
      <p:ext uri="{BB962C8B-B14F-4D97-AF65-F5344CB8AC3E}">
        <p14:creationId xmlns:p14="http://schemas.microsoft.com/office/powerpoint/2010/main" val="13228982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6247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1"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technet.microsoft.com/en-us/library/ee721049.asp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www.harbar.net/articles/sp2010ups.asp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0"/>
              </a:spcBef>
              <a:defRPr/>
            </a:pPr>
            <a:r>
              <a:rPr lang="en-US" dirty="0"/>
              <a:t>Configuring The User Profile Service</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Configuring a User Profile Service Application (UPA)</a:t>
            </a:r>
            <a:endParaRPr lang="en-US" dirty="0"/>
          </a:p>
        </p:txBody>
      </p:sp>
    </p:spTree>
    <p:extLst>
      <p:ext uri="{BB962C8B-B14F-4D97-AF65-F5344CB8AC3E}">
        <p14:creationId xmlns:p14="http://schemas.microsoft.com/office/powerpoint/2010/main" val="1509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User Profile Service Architecture</a:t>
            </a:r>
          </a:p>
          <a:p>
            <a:pPr lvl="0">
              <a:buFont typeface="Wingdings" panose="05000000000000000000" pitchFamily="2" charset="2"/>
              <a:buChar char="ü"/>
            </a:pPr>
            <a:r>
              <a:rPr lang="en-US" dirty="0" smtClean="0"/>
              <a:t>User Profile </a:t>
            </a:r>
            <a:r>
              <a:rPr lang="en-US" dirty="0"/>
              <a:t>Service Application (UPA)</a:t>
            </a:r>
          </a:p>
          <a:p>
            <a:pPr lvl="0">
              <a:buFont typeface="Wingdings" panose="05000000000000000000" pitchFamily="2" charset="2"/>
              <a:buChar char="Ø"/>
            </a:pPr>
            <a:r>
              <a:rPr lang="en-US" dirty="0" smtClean="0"/>
              <a:t>Creating </a:t>
            </a:r>
            <a:r>
              <a:rPr lang="en-US" dirty="0"/>
              <a:t>and Managing My Sites</a:t>
            </a:r>
          </a:p>
          <a:p>
            <a:pPr lvl="0"/>
            <a:r>
              <a:rPr lang="en-US" dirty="0"/>
              <a:t>User Profile Synchronization Service (UPS</a:t>
            </a:r>
            <a:r>
              <a:rPr lang="en-US" dirty="0" smtClean="0"/>
              <a:t>)</a:t>
            </a:r>
            <a:endParaRPr lang="en-US" dirty="0"/>
          </a:p>
        </p:txBody>
      </p:sp>
    </p:spTree>
    <p:extLst>
      <p:ext uri="{BB962C8B-B14F-4D97-AF65-F5344CB8AC3E}">
        <p14:creationId xmlns:p14="http://schemas.microsoft.com/office/powerpoint/2010/main" val="817301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2080" y="3916680"/>
            <a:ext cx="5647944" cy="1209091"/>
          </a:xfrm>
          <a:prstGeom prst="rect">
            <a:avLst/>
          </a:prstGeom>
          <a:ln w="6350" cap="sq">
            <a:solidFill>
              <a:schemeClr val="bg1">
                <a:lumMod val="65000"/>
              </a:schemeClr>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3"/>
          <a:srcRect b="24516"/>
          <a:stretch/>
        </p:blipFill>
        <p:spPr>
          <a:xfrm>
            <a:off x="2590800" y="5033011"/>
            <a:ext cx="5105400" cy="1672590"/>
          </a:xfrm>
          <a:prstGeom prst="rect">
            <a:avLst/>
          </a:prstGeom>
          <a:ln w="6350" cap="sq">
            <a:solidFill>
              <a:schemeClr val="bg1">
                <a:lumMod val="65000"/>
              </a:schemeClr>
            </a:solidFill>
            <a:prstDash val="solid"/>
            <a:miter lim="800000"/>
          </a:ln>
          <a:effectLst>
            <a:outerShdw blurRad="50800" dist="38100" dir="2700000" algn="tl" rotWithShape="0">
              <a:srgbClr val="000000">
                <a:alpha val="43000"/>
              </a:srgbClr>
            </a:outerShdw>
          </a:effectLst>
        </p:spPr>
      </p:pic>
      <p:sp>
        <p:nvSpPr>
          <p:cNvPr id="2" name="Title 1"/>
          <p:cNvSpPr>
            <a:spLocks noGrp="1"/>
          </p:cNvSpPr>
          <p:nvPr>
            <p:ph type="title"/>
          </p:nvPr>
        </p:nvSpPr>
        <p:spPr/>
        <p:txBody>
          <a:bodyPr/>
          <a:lstStyle/>
          <a:p>
            <a:r>
              <a:rPr lang="en-US" dirty="0" smtClean="0"/>
              <a:t>Personal Sites (aka My Sites)</a:t>
            </a:r>
            <a:endParaRPr lang="en-US" dirty="0"/>
          </a:p>
        </p:txBody>
      </p:sp>
      <p:sp>
        <p:nvSpPr>
          <p:cNvPr id="3" name="Content Placeholder 2"/>
          <p:cNvSpPr>
            <a:spLocks noGrp="1"/>
          </p:cNvSpPr>
          <p:nvPr>
            <p:ph idx="1"/>
          </p:nvPr>
        </p:nvSpPr>
        <p:spPr/>
        <p:txBody>
          <a:bodyPr/>
          <a:lstStyle/>
          <a:p>
            <a:r>
              <a:rPr lang="en-US" dirty="0" smtClean="0"/>
              <a:t>Personal sites are created on user-by-user basis</a:t>
            </a:r>
          </a:p>
          <a:p>
            <a:pPr lvl="1"/>
            <a:r>
              <a:rPr lang="en-US" dirty="0" smtClean="0"/>
              <a:t>Personal site is created as stand-alone site collection</a:t>
            </a:r>
          </a:p>
          <a:p>
            <a:r>
              <a:rPr lang="en-US" dirty="0" smtClean="0"/>
              <a:t>Links to personal site added to all sites</a:t>
            </a:r>
          </a:p>
          <a:p>
            <a:pPr lvl="1"/>
            <a:r>
              <a:rPr lang="en-US" dirty="0" smtClean="0"/>
              <a:t>Redirect users to their person sites</a:t>
            </a:r>
          </a:p>
          <a:p>
            <a:pPr lvl="1"/>
            <a:r>
              <a:rPr lang="en-US" dirty="0" smtClean="0"/>
              <a:t>Personal sites can be created on-demand</a:t>
            </a:r>
          </a:p>
          <a:p>
            <a:pPr lvl="1"/>
            <a:endParaRPr lang="en-US" dirty="0"/>
          </a:p>
        </p:txBody>
      </p:sp>
      <p:cxnSp>
        <p:nvCxnSpPr>
          <p:cNvPr id="9" name="Straight Arrow Connector 8"/>
          <p:cNvCxnSpPr/>
          <p:nvPr/>
        </p:nvCxnSpPr>
        <p:spPr>
          <a:xfrm>
            <a:off x="5419437" y="4467547"/>
            <a:ext cx="838200" cy="1384935"/>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809837" y="4162747"/>
            <a:ext cx="1066800" cy="304800"/>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92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smtClean="0"/>
              <a:t>OneDrive is content area of a user's personal site</a:t>
            </a:r>
          </a:p>
          <a:p>
            <a:pPr lvl="1"/>
            <a:r>
              <a:rPr lang="en-US" sz="2000" dirty="0" smtClean="0"/>
              <a:t>Provides convenient location to upload and share documents</a:t>
            </a:r>
          </a:p>
          <a:p>
            <a:pPr lvl="1"/>
            <a:r>
              <a:rPr lang="en-US" sz="2000" dirty="0" smtClean="0"/>
              <a:t>OneDrive can be synchronized with local My Documents folder</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marL="347662" lvl="1" indent="0">
              <a:buNone/>
            </a:pPr>
            <a:endParaRPr lang="en-US" sz="2000" dirty="0" smtClean="0"/>
          </a:p>
          <a:p>
            <a:r>
              <a:rPr lang="en-US" sz="2400" dirty="0" smtClean="0"/>
              <a:t>This features is not related to OneDrive.com</a:t>
            </a:r>
          </a:p>
          <a:p>
            <a:pPr lvl="1"/>
            <a:r>
              <a:rPr lang="en-US" sz="2000" dirty="0" smtClean="0"/>
              <a:t>The name OneDrive (SkyDrive Pro) often confuses SharePoint customers</a:t>
            </a:r>
          </a:p>
        </p:txBody>
      </p:sp>
      <p:pic>
        <p:nvPicPr>
          <p:cNvPr id="4" name="Picture 3"/>
          <p:cNvPicPr>
            <a:picLocks noChangeAspect="1"/>
          </p:cNvPicPr>
          <p:nvPr/>
        </p:nvPicPr>
        <p:blipFill>
          <a:blip r:embed="rId2"/>
          <a:stretch>
            <a:fillRect/>
          </a:stretch>
        </p:blipFill>
        <p:spPr>
          <a:xfrm>
            <a:off x="1227221" y="2667000"/>
            <a:ext cx="5262247" cy="2743200"/>
          </a:xfrm>
          <a:prstGeom prst="rect">
            <a:avLst/>
          </a:prstGeom>
          <a:ln>
            <a:solidFill>
              <a:schemeClr val="bg1">
                <a:lumMod val="65000"/>
              </a:schemeClr>
            </a:solidFill>
          </a:ln>
        </p:spPr>
      </p:pic>
      <p:sp>
        <p:nvSpPr>
          <p:cNvPr id="2" name="Title 1"/>
          <p:cNvSpPr>
            <a:spLocks noGrp="1"/>
          </p:cNvSpPr>
          <p:nvPr>
            <p:ph type="title"/>
          </p:nvPr>
        </p:nvSpPr>
        <p:spPr/>
        <p:txBody>
          <a:bodyPr/>
          <a:lstStyle/>
          <a:p>
            <a:r>
              <a:rPr lang="en-US" dirty="0" smtClean="0"/>
              <a:t>OneDrive for Business</a:t>
            </a:r>
            <a:endParaRPr lang="en-US" dirty="0"/>
          </a:p>
        </p:txBody>
      </p:sp>
    </p:spTree>
    <p:extLst>
      <p:ext uri="{BB962C8B-B14F-4D97-AF65-F5344CB8AC3E}">
        <p14:creationId xmlns:p14="http://schemas.microsoft.com/office/powerpoint/2010/main" val="3223286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Newsfeeds</a:t>
            </a:r>
            <a:endParaRPr lang="en-US" dirty="0"/>
          </a:p>
        </p:txBody>
      </p:sp>
      <p:sp>
        <p:nvSpPr>
          <p:cNvPr id="5" name="Content Placeholder 4"/>
          <p:cNvSpPr>
            <a:spLocks noGrp="1"/>
          </p:cNvSpPr>
          <p:nvPr>
            <p:ph idx="1"/>
          </p:nvPr>
        </p:nvSpPr>
        <p:spPr/>
        <p:txBody>
          <a:bodyPr/>
          <a:lstStyle/>
          <a:p>
            <a:r>
              <a:rPr lang="en-US" dirty="0"/>
              <a:t>Newsfeed displays activities of interest</a:t>
            </a:r>
          </a:p>
          <a:p>
            <a:pPr lvl="1"/>
            <a:r>
              <a:rPr lang="en-US" dirty="0"/>
              <a:t>Activity feed shown in personal site based on followings</a:t>
            </a:r>
          </a:p>
          <a:p>
            <a:pPr lvl="1"/>
            <a:r>
              <a:rPr lang="en-US" dirty="0"/>
              <a:t>User can follow users, sites, documents or tags</a:t>
            </a:r>
          </a:p>
          <a:p>
            <a:r>
              <a:rPr lang="en-US" dirty="0" smtClean="0"/>
              <a:t>What is shown in newsfeed?</a:t>
            </a:r>
          </a:p>
          <a:p>
            <a:pPr lvl="1"/>
            <a:r>
              <a:rPr lang="en-US" dirty="0" smtClean="0"/>
              <a:t>Updates to items you are following</a:t>
            </a:r>
            <a:endParaRPr lang="en-US" dirty="0"/>
          </a:p>
          <a:p>
            <a:pPr lvl="1"/>
            <a:r>
              <a:rPr lang="en-US" dirty="0" smtClean="0"/>
              <a:t>New </a:t>
            </a:r>
            <a:r>
              <a:rPr lang="en-US" dirty="0"/>
              <a:t>p</a:t>
            </a:r>
            <a:r>
              <a:rPr lang="en-US" dirty="0" smtClean="0"/>
              <a:t>osts </a:t>
            </a:r>
            <a:r>
              <a:rPr lang="en-US" dirty="0"/>
              <a:t>from </a:t>
            </a:r>
            <a:r>
              <a:rPr lang="en-US" dirty="0" smtClean="0"/>
              <a:t>users</a:t>
            </a:r>
            <a:endParaRPr lang="en-US" dirty="0"/>
          </a:p>
          <a:p>
            <a:pPr lvl="1"/>
            <a:r>
              <a:rPr lang="en-US" dirty="0"/>
              <a:t>Profile changes</a:t>
            </a:r>
          </a:p>
          <a:p>
            <a:pPr lvl="1"/>
            <a:r>
              <a:rPr lang="en-US" dirty="0" smtClean="0"/>
              <a:t>Mentions</a:t>
            </a:r>
            <a:endParaRPr lang="en-US" dirty="0"/>
          </a:p>
          <a:p>
            <a:pPr lvl="1"/>
            <a:r>
              <a:rPr lang="en-US" dirty="0"/>
              <a:t>My Activities</a:t>
            </a:r>
          </a:p>
          <a:p>
            <a:pPr lvl="1"/>
            <a:r>
              <a:rPr lang="en-US" dirty="0"/>
              <a:t>My Likes</a:t>
            </a:r>
          </a:p>
          <a:p>
            <a:endParaRPr lang="en-US" dirty="0"/>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4333953"/>
            <a:ext cx="4873287" cy="23191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3914113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78035" y="2622884"/>
            <a:ext cx="7175371" cy="2458229"/>
          </a:xfrm>
          <a:prstGeom prst="rect">
            <a:avLst/>
          </a:prstGeom>
          <a:ln>
            <a:solidFill>
              <a:schemeClr val="bg1">
                <a:lumMod val="65000"/>
              </a:schemeClr>
            </a:solidFill>
          </a:ln>
        </p:spPr>
      </p:pic>
      <p:sp>
        <p:nvSpPr>
          <p:cNvPr id="2" name="Title 1"/>
          <p:cNvSpPr>
            <a:spLocks noGrp="1"/>
          </p:cNvSpPr>
          <p:nvPr>
            <p:ph type="title"/>
          </p:nvPr>
        </p:nvSpPr>
        <p:spPr/>
        <p:txBody>
          <a:bodyPr/>
          <a:lstStyle/>
          <a:p>
            <a:r>
              <a:rPr lang="en-US" dirty="0" smtClean="0"/>
              <a:t>Microblogging</a:t>
            </a:r>
            <a:endParaRPr lang="en-US" dirty="0"/>
          </a:p>
        </p:txBody>
      </p:sp>
      <p:sp>
        <p:nvSpPr>
          <p:cNvPr id="3" name="Content Placeholder 2"/>
          <p:cNvSpPr>
            <a:spLocks noGrp="1"/>
          </p:cNvSpPr>
          <p:nvPr>
            <p:ph idx="1"/>
          </p:nvPr>
        </p:nvSpPr>
        <p:spPr/>
        <p:txBody>
          <a:bodyPr/>
          <a:lstStyle/>
          <a:p>
            <a:r>
              <a:rPr lang="en-US" dirty="0" smtClean="0"/>
              <a:t>Microblog allows user to start conversation</a:t>
            </a:r>
          </a:p>
          <a:p>
            <a:pPr lvl="1"/>
            <a:r>
              <a:rPr lang="en-US" dirty="0" smtClean="0"/>
              <a:t>Supports use of mentions and tags</a:t>
            </a:r>
            <a:endParaRPr lang="en-US" dirty="0"/>
          </a:p>
        </p:txBody>
      </p:sp>
    </p:spTree>
    <p:extLst>
      <p:ext uri="{BB962C8B-B14F-4D97-AF65-F5344CB8AC3E}">
        <p14:creationId xmlns:p14="http://schemas.microsoft.com/office/powerpoint/2010/main" val="147583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My Tasks</a:t>
            </a:r>
          </a:p>
        </p:txBody>
      </p:sp>
      <p:sp>
        <p:nvSpPr>
          <p:cNvPr id="5" name="Content Placeholder 4"/>
          <p:cNvSpPr>
            <a:spLocks noGrp="1"/>
          </p:cNvSpPr>
          <p:nvPr>
            <p:ph idx="1"/>
          </p:nvPr>
        </p:nvSpPr>
        <p:spPr/>
        <p:txBody>
          <a:bodyPr>
            <a:normAutofit/>
          </a:bodyPr>
          <a:lstStyle/>
          <a:p>
            <a:r>
              <a:rPr lang="en-US" dirty="0" smtClean="0"/>
              <a:t>Single view of tasks across SharePoint, Project, and Exchange</a:t>
            </a:r>
          </a:p>
          <a:p>
            <a:pPr lvl="1"/>
            <a:r>
              <a:rPr lang="en-US" dirty="0" smtClean="0"/>
              <a:t>Enterprise Search gathers SharePoint tasks</a:t>
            </a:r>
          </a:p>
          <a:p>
            <a:pPr lvl="1"/>
            <a:r>
              <a:rPr lang="en-US" dirty="0" smtClean="0"/>
              <a:t>Connects to Project and Exchange for other tasks</a:t>
            </a:r>
          </a:p>
          <a:p>
            <a:r>
              <a:rPr lang="en-US" dirty="0" smtClean="0"/>
              <a:t>New “Work Management” Service Application performs aggregation</a:t>
            </a:r>
          </a:p>
          <a:p>
            <a:r>
              <a:rPr lang="en-US" dirty="0" smtClean="0"/>
              <a:t>Hidden List caches data</a:t>
            </a:r>
          </a:p>
          <a:p>
            <a:pPr lvl="1"/>
            <a:r>
              <a:rPr lang="en-US" dirty="0" smtClean="0"/>
              <a:t>New items can also be added</a:t>
            </a:r>
          </a:p>
          <a:p>
            <a:pPr lvl="1"/>
            <a:r>
              <a:rPr lang="en-US" dirty="0" smtClean="0"/>
              <a:t>Updates are reflected back to original task</a:t>
            </a:r>
          </a:p>
          <a:p>
            <a:endParaRPr lang="en-US" dirty="0" smtClean="0"/>
          </a:p>
          <a:p>
            <a:endParaRPr lang="en-US" dirty="0"/>
          </a:p>
        </p:txBody>
      </p:sp>
    </p:spTree>
    <p:extLst>
      <p:ext uri="{BB962C8B-B14F-4D97-AF65-F5344CB8AC3E}">
        <p14:creationId xmlns:p14="http://schemas.microsoft.com/office/powerpoint/2010/main" val="3036568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User Profile Service Architecture</a:t>
            </a:r>
          </a:p>
          <a:p>
            <a:pPr lvl="0">
              <a:buFont typeface="Wingdings" panose="05000000000000000000" pitchFamily="2" charset="2"/>
              <a:buChar char="ü"/>
            </a:pPr>
            <a:r>
              <a:rPr lang="en-US" dirty="0" smtClean="0"/>
              <a:t>User Profile </a:t>
            </a:r>
            <a:r>
              <a:rPr lang="en-US" dirty="0"/>
              <a:t>Service Application (UPA)</a:t>
            </a:r>
          </a:p>
          <a:p>
            <a:pPr lvl="0">
              <a:buFont typeface="Wingdings" panose="05000000000000000000" pitchFamily="2" charset="2"/>
              <a:buChar char="ü"/>
            </a:pPr>
            <a:r>
              <a:rPr lang="en-US" dirty="0" smtClean="0"/>
              <a:t>Creating </a:t>
            </a:r>
            <a:r>
              <a:rPr lang="en-US" dirty="0"/>
              <a:t>and Managing My Sites</a:t>
            </a:r>
          </a:p>
          <a:p>
            <a:pPr lvl="0">
              <a:buFont typeface="Wingdings" panose="05000000000000000000" pitchFamily="2" charset="2"/>
              <a:buChar char="Ø"/>
            </a:pPr>
            <a:r>
              <a:rPr lang="en-US" dirty="0"/>
              <a:t>User Profile Synchronization Service (</a:t>
            </a:r>
            <a:r>
              <a:rPr lang="en-US" dirty="0" smtClean="0"/>
              <a:t>UPS</a:t>
            </a:r>
            <a:r>
              <a:rPr lang="en-US" dirty="0"/>
              <a:t>)</a:t>
            </a:r>
          </a:p>
        </p:txBody>
      </p:sp>
    </p:spTree>
    <p:extLst>
      <p:ext uri="{BB962C8B-B14F-4D97-AF65-F5344CB8AC3E}">
        <p14:creationId xmlns:p14="http://schemas.microsoft.com/office/powerpoint/2010/main" val="4013073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 Synchronization Service (UPS)</a:t>
            </a:r>
            <a:endParaRPr lang="en-US" dirty="0"/>
          </a:p>
        </p:txBody>
      </p:sp>
      <p:sp>
        <p:nvSpPr>
          <p:cNvPr id="3" name="Content Placeholder 2"/>
          <p:cNvSpPr>
            <a:spLocks noGrp="1"/>
          </p:cNvSpPr>
          <p:nvPr>
            <p:ph idx="1"/>
          </p:nvPr>
        </p:nvSpPr>
        <p:spPr/>
        <p:txBody>
          <a:bodyPr>
            <a:normAutofit/>
          </a:bodyPr>
          <a:lstStyle/>
          <a:p>
            <a:r>
              <a:rPr lang="en-US" sz="2400" dirty="0" smtClean="0"/>
              <a:t>UPS Synchronizes user profile properties</a:t>
            </a:r>
          </a:p>
          <a:p>
            <a:pPr lvl="1"/>
            <a:r>
              <a:rPr lang="en-US" sz="2000" dirty="0" smtClean="0"/>
              <a:t>Often based on connections to Active Directory</a:t>
            </a:r>
          </a:p>
          <a:p>
            <a:pPr lvl="1"/>
            <a:r>
              <a:rPr lang="en-US" sz="2000" dirty="0" smtClean="0"/>
              <a:t>Can work with connections to other identity providers</a:t>
            </a:r>
          </a:p>
          <a:p>
            <a:pPr lvl="1"/>
            <a:endParaRPr lang="en-US" sz="2000" dirty="0"/>
          </a:p>
          <a:p>
            <a:r>
              <a:rPr lang="en-US" sz="2400" dirty="0" smtClean="0"/>
              <a:t>UPS is notoriously tricky to set up</a:t>
            </a:r>
          </a:p>
          <a:p>
            <a:pPr lvl="1"/>
            <a:r>
              <a:rPr lang="en-US" sz="2000" dirty="0" smtClean="0"/>
              <a:t>Must add </a:t>
            </a:r>
            <a:r>
              <a:rPr lang="en-US" sz="2000" dirty="0" err="1" smtClean="0"/>
              <a:t>SP_Farm</a:t>
            </a:r>
            <a:r>
              <a:rPr lang="en-US" sz="2000" dirty="0" smtClean="0"/>
              <a:t> account to local Administrator group</a:t>
            </a:r>
          </a:p>
          <a:p>
            <a:pPr lvl="1"/>
            <a:endParaRPr lang="en-US" sz="2000" dirty="0"/>
          </a:p>
        </p:txBody>
      </p:sp>
    </p:spTree>
    <p:extLst>
      <p:ext uri="{BB962C8B-B14F-4D97-AF65-F5344CB8AC3E}">
        <p14:creationId xmlns:p14="http://schemas.microsoft.com/office/powerpoint/2010/main" val="3144764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Getting Started Setting Up the UPS</a:t>
            </a:r>
            <a:endParaRPr lang="en-US" dirty="0"/>
          </a:p>
        </p:txBody>
      </p:sp>
      <p:sp>
        <p:nvSpPr>
          <p:cNvPr id="4" name="Text Placeholder 3"/>
          <p:cNvSpPr>
            <a:spLocks noGrp="1"/>
          </p:cNvSpPr>
          <p:nvPr>
            <p:ph idx="1"/>
          </p:nvPr>
        </p:nvSpPr>
        <p:spPr/>
        <p:txBody>
          <a:bodyPr>
            <a:normAutofit/>
          </a:bodyPr>
          <a:lstStyle/>
          <a:p>
            <a:r>
              <a:rPr lang="en-US" sz="2400" dirty="0" smtClean="0">
                <a:hlinkClick r:id="rId3"/>
              </a:rPr>
              <a:t>http://technet.microsoft.com/en-us/library/ee721049.aspx</a:t>
            </a:r>
            <a:r>
              <a:rPr lang="en-US" sz="2400" dirty="0" smtClean="0"/>
              <a:t> </a:t>
            </a:r>
          </a:p>
          <a:p>
            <a:endParaRPr lang="en-US" sz="2400" dirty="0" smtClean="0"/>
          </a:p>
          <a:p>
            <a:pPr lvl="1"/>
            <a:endParaRPr lang="en-US" sz="2000" dirty="0" smtClean="0"/>
          </a:p>
          <a:p>
            <a:pPr marL="0" indent="0">
              <a:buNone/>
            </a:pPr>
            <a:endParaRPr lang="en-US" sz="2400" dirty="0" smtClean="0"/>
          </a:p>
          <a:p>
            <a:endParaRPr lang="en-US" sz="2400" dirty="0" smtClean="0"/>
          </a:p>
          <a:p>
            <a:r>
              <a:rPr lang="en-US" sz="2400" dirty="0" smtClean="0">
                <a:hlinkClick r:id="rId4"/>
              </a:rPr>
              <a:t>http://www.harbar.net/articles/sp2010ups.aspx</a:t>
            </a:r>
            <a:r>
              <a:rPr lang="en-US" sz="2400" dirty="0" smtClean="0"/>
              <a:t> </a:t>
            </a:r>
          </a:p>
          <a:p>
            <a:endParaRPr lang="en-US" sz="2400" dirty="0"/>
          </a:p>
        </p:txBody>
      </p:sp>
      <p:pic>
        <p:nvPicPr>
          <p:cNvPr id="1024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031" t="22175"/>
          <a:stretch/>
        </p:blipFill>
        <p:spPr bwMode="auto">
          <a:xfrm>
            <a:off x="838200" y="4267200"/>
            <a:ext cx="3790606" cy="198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962" y="1981201"/>
            <a:ext cx="3612821"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533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r>
              <a:rPr lang="en-US" dirty="0" smtClean="0"/>
              <a:t>User Profile Service Architecture</a:t>
            </a:r>
          </a:p>
          <a:p>
            <a:pPr lvl="0"/>
            <a:r>
              <a:rPr lang="en-US" dirty="0" smtClean="0"/>
              <a:t>User Profile </a:t>
            </a:r>
            <a:r>
              <a:rPr lang="en-US" dirty="0"/>
              <a:t>Service Application (UPA)</a:t>
            </a:r>
          </a:p>
          <a:p>
            <a:pPr lvl="0"/>
            <a:r>
              <a:rPr lang="en-US" dirty="0" smtClean="0"/>
              <a:t>Creating and Managing My Sites</a:t>
            </a:r>
          </a:p>
          <a:p>
            <a:pPr lvl="0"/>
            <a:r>
              <a:rPr lang="en-US" dirty="0" smtClean="0"/>
              <a:t>User </a:t>
            </a:r>
            <a:r>
              <a:rPr lang="en-US" dirty="0"/>
              <a:t>Profile Synchronization Service (UPS</a:t>
            </a:r>
            <a:r>
              <a:rPr lang="en-US" dirty="0" smtClean="0"/>
              <a:t>)</a:t>
            </a:r>
            <a:endParaRPr lang="en-US" dirty="0"/>
          </a:p>
        </p:txBody>
      </p:sp>
    </p:spTree>
    <p:extLst>
      <p:ext uri="{BB962C8B-B14F-4D97-AF65-F5344CB8AC3E}">
        <p14:creationId xmlns:p14="http://schemas.microsoft.com/office/powerpoint/2010/main" val="2350365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User Profile Service Architecture</a:t>
            </a:r>
          </a:p>
          <a:p>
            <a:pPr lvl="0">
              <a:buFont typeface="Wingdings" panose="05000000000000000000" pitchFamily="2" charset="2"/>
              <a:buChar char="ü"/>
            </a:pPr>
            <a:r>
              <a:rPr lang="en-US" dirty="0" smtClean="0"/>
              <a:t>User Profile </a:t>
            </a:r>
            <a:r>
              <a:rPr lang="en-US" dirty="0"/>
              <a:t>Service Application (UPA)</a:t>
            </a:r>
          </a:p>
          <a:p>
            <a:pPr lvl="0">
              <a:buFont typeface="Wingdings" panose="05000000000000000000" pitchFamily="2" charset="2"/>
              <a:buChar char="ü"/>
            </a:pPr>
            <a:r>
              <a:rPr lang="en-US" dirty="0" smtClean="0"/>
              <a:t>Creating </a:t>
            </a:r>
            <a:r>
              <a:rPr lang="en-US" dirty="0"/>
              <a:t>and Managing My Sites</a:t>
            </a:r>
          </a:p>
          <a:p>
            <a:pPr lvl="0">
              <a:buFont typeface="Wingdings" panose="05000000000000000000" pitchFamily="2" charset="2"/>
              <a:buChar char="ü"/>
            </a:pPr>
            <a:r>
              <a:rPr lang="en-US" dirty="0"/>
              <a:t>User Profile Synchronization Service (</a:t>
            </a:r>
            <a:r>
              <a:rPr lang="en-US" dirty="0" smtClean="0"/>
              <a:t>UPS</a:t>
            </a:r>
            <a:r>
              <a:rPr lang="en-US" dirty="0"/>
              <a:t>)</a:t>
            </a:r>
          </a:p>
        </p:txBody>
      </p:sp>
    </p:spTree>
    <p:extLst>
      <p:ext uri="{BB962C8B-B14F-4D97-AF65-F5344CB8AC3E}">
        <p14:creationId xmlns:p14="http://schemas.microsoft.com/office/powerpoint/2010/main" val="2670344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 </a:t>
            </a:r>
            <a:r>
              <a:rPr lang="en-US" dirty="0"/>
              <a:t>S</a:t>
            </a:r>
            <a:r>
              <a:rPr lang="en-US" dirty="0" smtClean="0"/>
              <a:t>ervice Overview</a:t>
            </a:r>
            <a:endParaRPr lang="en-US" dirty="0"/>
          </a:p>
        </p:txBody>
      </p:sp>
      <p:sp>
        <p:nvSpPr>
          <p:cNvPr id="3" name="Content Placeholder 2"/>
          <p:cNvSpPr>
            <a:spLocks noGrp="1"/>
          </p:cNvSpPr>
          <p:nvPr>
            <p:ph idx="1"/>
          </p:nvPr>
        </p:nvSpPr>
        <p:spPr/>
        <p:txBody>
          <a:bodyPr/>
          <a:lstStyle/>
          <a:p>
            <a:r>
              <a:rPr lang="en-US" dirty="0"/>
              <a:t>User </a:t>
            </a:r>
            <a:r>
              <a:rPr lang="en-US" dirty="0" smtClean="0"/>
              <a:t>Profile Service Application (UPA)</a:t>
            </a:r>
            <a:endParaRPr lang="en-US" dirty="0"/>
          </a:p>
          <a:p>
            <a:pPr lvl="1"/>
            <a:r>
              <a:rPr lang="en-US" dirty="0" smtClean="0"/>
              <a:t>Contains a collection of properties for each user</a:t>
            </a:r>
          </a:p>
          <a:p>
            <a:r>
              <a:rPr lang="en-US" dirty="0" smtClean="0"/>
              <a:t>User Profile Synchronization Service (UPS)</a:t>
            </a:r>
            <a:endParaRPr lang="en-US" dirty="0"/>
          </a:p>
          <a:p>
            <a:pPr lvl="1"/>
            <a:r>
              <a:rPr lang="en-US" dirty="0" smtClean="0"/>
              <a:t>Synchronizes user profile data from external source</a:t>
            </a:r>
          </a:p>
          <a:p>
            <a:r>
              <a:rPr lang="en-US" dirty="0" smtClean="0"/>
              <a:t>My Sites</a:t>
            </a:r>
            <a:endParaRPr lang="en-US" dirty="0"/>
          </a:p>
          <a:p>
            <a:pPr lvl="1"/>
            <a:r>
              <a:rPr lang="en-US" dirty="0" smtClean="0"/>
              <a:t>each user gets a personal </a:t>
            </a:r>
            <a:r>
              <a:rPr lang="en-US" dirty="0"/>
              <a:t>site </a:t>
            </a:r>
            <a:r>
              <a:rPr lang="en-US" dirty="0" smtClean="0"/>
              <a:t>collection</a:t>
            </a:r>
          </a:p>
          <a:p>
            <a:r>
              <a:rPr lang="en-US" dirty="0" smtClean="0"/>
              <a:t>Social networking features</a:t>
            </a:r>
            <a:endParaRPr lang="en-US" dirty="0"/>
          </a:p>
          <a:p>
            <a:pPr lvl="1"/>
            <a:r>
              <a:rPr lang="en-US" dirty="0" smtClean="0"/>
              <a:t>users can tag documents and items and add notes</a:t>
            </a:r>
          </a:p>
          <a:p>
            <a:pPr lvl="1"/>
            <a:r>
              <a:rPr lang="en-US" dirty="0" smtClean="0"/>
              <a:t>Users can follow users, sites, documents and tags</a:t>
            </a:r>
          </a:p>
          <a:p>
            <a:pPr marL="347662" lvl="1" indent="0">
              <a:buNone/>
            </a:pPr>
            <a:endParaRPr lang="en-US" dirty="0"/>
          </a:p>
        </p:txBody>
      </p:sp>
    </p:spTree>
    <p:extLst>
      <p:ext uri="{BB962C8B-B14F-4D97-AF65-F5344CB8AC3E}">
        <p14:creationId xmlns:p14="http://schemas.microsoft.com/office/powerpoint/2010/main" val="385438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 Service Application Storage</a:t>
            </a:r>
            <a:endParaRPr lang="en-US" dirty="0"/>
          </a:p>
        </p:txBody>
      </p:sp>
      <p:sp>
        <p:nvSpPr>
          <p:cNvPr id="3" name="Text Placeholder 2"/>
          <p:cNvSpPr>
            <a:spLocks noGrp="1"/>
          </p:cNvSpPr>
          <p:nvPr>
            <p:ph idx="1"/>
          </p:nvPr>
        </p:nvSpPr>
        <p:spPr/>
        <p:txBody>
          <a:bodyPr>
            <a:normAutofit/>
          </a:bodyPr>
          <a:lstStyle/>
          <a:p>
            <a:r>
              <a:rPr lang="en-US" dirty="0" smtClean="0"/>
              <a:t>User Profile DB</a:t>
            </a:r>
          </a:p>
          <a:p>
            <a:pPr lvl="1"/>
            <a:r>
              <a:rPr lang="en-US" dirty="0" smtClean="0"/>
              <a:t>Profile and Activity Feed</a:t>
            </a:r>
          </a:p>
          <a:p>
            <a:r>
              <a:rPr lang="en-US" dirty="0" smtClean="0"/>
              <a:t>Social Data DB</a:t>
            </a:r>
          </a:p>
          <a:p>
            <a:pPr lvl="1"/>
            <a:r>
              <a:rPr lang="en-US" dirty="0" smtClean="0"/>
              <a:t>Tags, Keywords, Comments, Bookmark, Ratings</a:t>
            </a:r>
          </a:p>
          <a:p>
            <a:pPr lvl="1"/>
            <a:r>
              <a:rPr lang="en-US" dirty="0" smtClean="0"/>
              <a:t>Mainly stores GUIDs to the taxonomy term, notes, etc.</a:t>
            </a:r>
          </a:p>
          <a:p>
            <a:pPr lvl="1"/>
            <a:r>
              <a:rPr lang="en-US" dirty="0" smtClean="0"/>
              <a:t>Term values used with Newsfeed and Tags &amp; Notes Page</a:t>
            </a:r>
          </a:p>
          <a:p>
            <a:r>
              <a:rPr lang="en-US" dirty="0" smtClean="0"/>
              <a:t>Sync DB</a:t>
            </a:r>
          </a:p>
          <a:p>
            <a:pPr lvl="1"/>
            <a:r>
              <a:rPr lang="en-US" dirty="0" smtClean="0"/>
              <a:t>Staging sync data for AD, LDAP, BCS</a:t>
            </a:r>
            <a:endParaRPr lang="en-US" dirty="0"/>
          </a:p>
        </p:txBody>
      </p:sp>
    </p:spTree>
    <p:extLst>
      <p:ext uri="{BB962C8B-B14F-4D97-AF65-F5344CB8AC3E}">
        <p14:creationId xmlns:p14="http://schemas.microsoft.com/office/powerpoint/2010/main" val="153929788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680575" y="1517469"/>
            <a:ext cx="7396625" cy="4502331"/>
          </a:xfrm>
          <a:prstGeom prst="rect">
            <a:avLst/>
          </a:prstGeom>
          <a:solidFill>
            <a:schemeClr val="bg1"/>
          </a:solidFill>
          <a:ln w="28575">
            <a:solidFill>
              <a:schemeClr val="tx1">
                <a:lumMod val="65000"/>
                <a:lumOff val="35000"/>
              </a:schemeClr>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chemeClr val="bg1">
                  <a:alpha val="99000"/>
                </a:schemeClr>
              </a:solidFill>
            </a:endParaRPr>
          </a:p>
        </p:txBody>
      </p:sp>
      <p:sp>
        <p:nvSpPr>
          <p:cNvPr id="2" name="Title 1"/>
          <p:cNvSpPr>
            <a:spLocks noGrp="1"/>
          </p:cNvSpPr>
          <p:nvPr>
            <p:ph type="title"/>
          </p:nvPr>
        </p:nvSpPr>
        <p:spPr/>
        <p:txBody>
          <a:bodyPr/>
          <a:lstStyle/>
          <a:p>
            <a:r>
              <a:rPr lang="en-US" sz="2400" dirty="0" smtClean="0"/>
              <a:t>User Profile Service Application Architecture</a:t>
            </a: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4" y="1743075"/>
            <a:ext cx="6886575"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Group 23"/>
          <p:cNvGrpSpPr/>
          <p:nvPr/>
        </p:nvGrpSpPr>
        <p:grpSpPr>
          <a:xfrm>
            <a:off x="6154203" y="2679784"/>
            <a:ext cx="829309" cy="2042937"/>
            <a:chOff x="6154203" y="2679784"/>
            <a:chExt cx="829309" cy="2042937"/>
          </a:xfrm>
        </p:grpSpPr>
        <p:sp>
          <p:nvSpPr>
            <p:cNvPr id="23" name="Explosion 1 22"/>
            <p:cNvSpPr/>
            <p:nvPr/>
          </p:nvSpPr>
          <p:spPr>
            <a:xfrm rot="1688110">
              <a:off x="6297712" y="4330186"/>
              <a:ext cx="685800" cy="381000"/>
            </a:xfrm>
            <a:prstGeom prst="irregularSeal1">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New</a:t>
              </a:r>
              <a:endParaRPr lang="en-US" sz="700" dirty="0"/>
            </a:p>
          </p:txBody>
        </p:sp>
        <p:sp>
          <p:nvSpPr>
            <p:cNvPr id="22" name="Freeform 21"/>
            <p:cNvSpPr/>
            <p:nvPr/>
          </p:nvSpPr>
          <p:spPr>
            <a:xfrm>
              <a:off x="6154203" y="2679784"/>
              <a:ext cx="284916" cy="2042937"/>
            </a:xfrm>
            <a:custGeom>
              <a:avLst/>
              <a:gdLst>
                <a:gd name="connsiteX0" fmla="*/ 0 w 375386"/>
                <a:gd name="connsiteY0" fmla="*/ 0 h 2040556"/>
                <a:gd name="connsiteX1" fmla="*/ 9626 w 375386"/>
                <a:gd name="connsiteY1" fmla="*/ 77002 h 2040556"/>
                <a:gd name="connsiteX2" fmla="*/ 28876 w 375386"/>
                <a:gd name="connsiteY2" fmla="*/ 105878 h 2040556"/>
                <a:gd name="connsiteX3" fmla="*/ 48127 w 375386"/>
                <a:gd name="connsiteY3" fmla="*/ 163630 h 2040556"/>
                <a:gd name="connsiteX4" fmla="*/ 57752 w 375386"/>
                <a:gd name="connsiteY4" fmla="*/ 192505 h 2040556"/>
                <a:gd name="connsiteX5" fmla="*/ 77002 w 375386"/>
                <a:gd name="connsiteY5" fmla="*/ 269507 h 2040556"/>
                <a:gd name="connsiteX6" fmla="*/ 96253 w 375386"/>
                <a:gd name="connsiteY6" fmla="*/ 336884 h 2040556"/>
                <a:gd name="connsiteX7" fmla="*/ 125129 w 375386"/>
                <a:gd name="connsiteY7" fmla="*/ 365760 h 2040556"/>
                <a:gd name="connsiteX8" fmla="*/ 173255 w 375386"/>
                <a:gd name="connsiteY8" fmla="*/ 510139 h 2040556"/>
                <a:gd name="connsiteX9" fmla="*/ 211756 w 375386"/>
                <a:gd name="connsiteY9" fmla="*/ 616017 h 2040556"/>
                <a:gd name="connsiteX10" fmla="*/ 231007 w 375386"/>
                <a:gd name="connsiteY10" fmla="*/ 673768 h 2040556"/>
                <a:gd name="connsiteX11" fmla="*/ 250257 w 375386"/>
                <a:gd name="connsiteY11" fmla="*/ 750771 h 2040556"/>
                <a:gd name="connsiteX12" fmla="*/ 269508 w 375386"/>
                <a:gd name="connsiteY12" fmla="*/ 789272 h 2040556"/>
                <a:gd name="connsiteX13" fmla="*/ 308009 w 375386"/>
                <a:gd name="connsiteY13" fmla="*/ 924025 h 2040556"/>
                <a:gd name="connsiteX14" fmla="*/ 317634 w 375386"/>
                <a:gd name="connsiteY14" fmla="*/ 981777 h 2040556"/>
                <a:gd name="connsiteX15" fmla="*/ 336884 w 375386"/>
                <a:gd name="connsiteY15" fmla="*/ 1068404 h 2040556"/>
                <a:gd name="connsiteX16" fmla="*/ 346510 w 375386"/>
                <a:gd name="connsiteY16" fmla="*/ 1183907 h 2040556"/>
                <a:gd name="connsiteX17" fmla="*/ 365760 w 375386"/>
                <a:gd name="connsiteY17" fmla="*/ 1328286 h 2040556"/>
                <a:gd name="connsiteX18" fmla="*/ 375386 w 375386"/>
                <a:gd name="connsiteY18" fmla="*/ 1472665 h 2040556"/>
                <a:gd name="connsiteX19" fmla="*/ 356135 w 375386"/>
                <a:gd name="connsiteY19" fmla="*/ 1761423 h 2040556"/>
                <a:gd name="connsiteX20" fmla="*/ 346510 w 375386"/>
                <a:gd name="connsiteY20" fmla="*/ 1886552 h 2040556"/>
                <a:gd name="connsiteX21" fmla="*/ 346510 w 375386"/>
                <a:gd name="connsiteY21" fmla="*/ 2040556 h 2040556"/>
                <a:gd name="connsiteX0" fmla="*/ 0 w 375386"/>
                <a:gd name="connsiteY0" fmla="*/ 0 h 2040556"/>
                <a:gd name="connsiteX1" fmla="*/ 28876 w 375386"/>
                <a:gd name="connsiteY1" fmla="*/ 105878 h 2040556"/>
                <a:gd name="connsiteX2" fmla="*/ 48127 w 375386"/>
                <a:gd name="connsiteY2" fmla="*/ 163630 h 2040556"/>
                <a:gd name="connsiteX3" fmla="*/ 57752 w 375386"/>
                <a:gd name="connsiteY3" fmla="*/ 192505 h 2040556"/>
                <a:gd name="connsiteX4" fmla="*/ 77002 w 375386"/>
                <a:gd name="connsiteY4" fmla="*/ 269507 h 2040556"/>
                <a:gd name="connsiteX5" fmla="*/ 96253 w 375386"/>
                <a:gd name="connsiteY5" fmla="*/ 336884 h 2040556"/>
                <a:gd name="connsiteX6" fmla="*/ 125129 w 375386"/>
                <a:gd name="connsiteY6" fmla="*/ 365760 h 2040556"/>
                <a:gd name="connsiteX7" fmla="*/ 173255 w 375386"/>
                <a:gd name="connsiteY7" fmla="*/ 510139 h 2040556"/>
                <a:gd name="connsiteX8" fmla="*/ 211756 w 375386"/>
                <a:gd name="connsiteY8" fmla="*/ 616017 h 2040556"/>
                <a:gd name="connsiteX9" fmla="*/ 231007 w 375386"/>
                <a:gd name="connsiteY9" fmla="*/ 673768 h 2040556"/>
                <a:gd name="connsiteX10" fmla="*/ 250257 w 375386"/>
                <a:gd name="connsiteY10" fmla="*/ 750771 h 2040556"/>
                <a:gd name="connsiteX11" fmla="*/ 269508 w 375386"/>
                <a:gd name="connsiteY11" fmla="*/ 789272 h 2040556"/>
                <a:gd name="connsiteX12" fmla="*/ 308009 w 375386"/>
                <a:gd name="connsiteY12" fmla="*/ 924025 h 2040556"/>
                <a:gd name="connsiteX13" fmla="*/ 317634 w 375386"/>
                <a:gd name="connsiteY13" fmla="*/ 981777 h 2040556"/>
                <a:gd name="connsiteX14" fmla="*/ 336884 w 375386"/>
                <a:gd name="connsiteY14" fmla="*/ 1068404 h 2040556"/>
                <a:gd name="connsiteX15" fmla="*/ 346510 w 375386"/>
                <a:gd name="connsiteY15" fmla="*/ 1183907 h 2040556"/>
                <a:gd name="connsiteX16" fmla="*/ 365760 w 375386"/>
                <a:gd name="connsiteY16" fmla="*/ 1328286 h 2040556"/>
                <a:gd name="connsiteX17" fmla="*/ 375386 w 375386"/>
                <a:gd name="connsiteY17" fmla="*/ 1472665 h 2040556"/>
                <a:gd name="connsiteX18" fmla="*/ 356135 w 375386"/>
                <a:gd name="connsiteY18" fmla="*/ 1761423 h 2040556"/>
                <a:gd name="connsiteX19" fmla="*/ 346510 w 375386"/>
                <a:gd name="connsiteY19" fmla="*/ 1886552 h 2040556"/>
                <a:gd name="connsiteX20" fmla="*/ 346510 w 375386"/>
                <a:gd name="connsiteY20" fmla="*/ 2040556 h 2040556"/>
                <a:gd name="connsiteX0" fmla="*/ 0 w 375386"/>
                <a:gd name="connsiteY0" fmla="*/ 0 h 2040556"/>
                <a:gd name="connsiteX1" fmla="*/ 48127 w 375386"/>
                <a:gd name="connsiteY1" fmla="*/ 163630 h 2040556"/>
                <a:gd name="connsiteX2" fmla="*/ 57752 w 375386"/>
                <a:gd name="connsiteY2" fmla="*/ 192505 h 2040556"/>
                <a:gd name="connsiteX3" fmla="*/ 77002 w 375386"/>
                <a:gd name="connsiteY3" fmla="*/ 269507 h 2040556"/>
                <a:gd name="connsiteX4" fmla="*/ 96253 w 375386"/>
                <a:gd name="connsiteY4" fmla="*/ 336884 h 2040556"/>
                <a:gd name="connsiteX5" fmla="*/ 125129 w 375386"/>
                <a:gd name="connsiteY5" fmla="*/ 365760 h 2040556"/>
                <a:gd name="connsiteX6" fmla="*/ 173255 w 375386"/>
                <a:gd name="connsiteY6" fmla="*/ 510139 h 2040556"/>
                <a:gd name="connsiteX7" fmla="*/ 211756 w 375386"/>
                <a:gd name="connsiteY7" fmla="*/ 616017 h 2040556"/>
                <a:gd name="connsiteX8" fmla="*/ 231007 w 375386"/>
                <a:gd name="connsiteY8" fmla="*/ 673768 h 2040556"/>
                <a:gd name="connsiteX9" fmla="*/ 250257 w 375386"/>
                <a:gd name="connsiteY9" fmla="*/ 750771 h 2040556"/>
                <a:gd name="connsiteX10" fmla="*/ 269508 w 375386"/>
                <a:gd name="connsiteY10" fmla="*/ 789272 h 2040556"/>
                <a:gd name="connsiteX11" fmla="*/ 308009 w 375386"/>
                <a:gd name="connsiteY11" fmla="*/ 924025 h 2040556"/>
                <a:gd name="connsiteX12" fmla="*/ 317634 w 375386"/>
                <a:gd name="connsiteY12" fmla="*/ 981777 h 2040556"/>
                <a:gd name="connsiteX13" fmla="*/ 336884 w 375386"/>
                <a:gd name="connsiteY13" fmla="*/ 1068404 h 2040556"/>
                <a:gd name="connsiteX14" fmla="*/ 346510 w 375386"/>
                <a:gd name="connsiteY14" fmla="*/ 1183907 h 2040556"/>
                <a:gd name="connsiteX15" fmla="*/ 365760 w 375386"/>
                <a:gd name="connsiteY15" fmla="*/ 1328286 h 2040556"/>
                <a:gd name="connsiteX16" fmla="*/ 375386 w 375386"/>
                <a:gd name="connsiteY16" fmla="*/ 1472665 h 2040556"/>
                <a:gd name="connsiteX17" fmla="*/ 356135 w 375386"/>
                <a:gd name="connsiteY17" fmla="*/ 1761423 h 2040556"/>
                <a:gd name="connsiteX18" fmla="*/ 346510 w 375386"/>
                <a:gd name="connsiteY18" fmla="*/ 1886552 h 2040556"/>
                <a:gd name="connsiteX19" fmla="*/ 346510 w 375386"/>
                <a:gd name="connsiteY19" fmla="*/ 2040556 h 2040556"/>
                <a:gd name="connsiteX0" fmla="*/ 0 w 375386"/>
                <a:gd name="connsiteY0" fmla="*/ 0 h 2040556"/>
                <a:gd name="connsiteX1" fmla="*/ 57752 w 375386"/>
                <a:gd name="connsiteY1" fmla="*/ 192505 h 2040556"/>
                <a:gd name="connsiteX2" fmla="*/ 77002 w 375386"/>
                <a:gd name="connsiteY2" fmla="*/ 269507 h 2040556"/>
                <a:gd name="connsiteX3" fmla="*/ 96253 w 375386"/>
                <a:gd name="connsiteY3" fmla="*/ 336884 h 2040556"/>
                <a:gd name="connsiteX4" fmla="*/ 125129 w 375386"/>
                <a:gd name="connsiteY4" fmla="*/ 365760 h 2040556"/>
                <a:gd name="connsiteX5" fmla="*/ 173255 w 375386"/>
                <a:gd name="connsiteY5" fmla="*/ 510139 h 2040556"/>
                <a:gd name="connsiteX6" fmla="*/ 211756 w 375386"/>
                <a:gd name="connsiteY6" fmla="*/ 616017 h 2040556"/>
                <a:gd name="connsiteX7" fmla="*/ 231007 w 375386"/>
                <a:gd name="connsiteY7" fmla="*/ 673768 h 2040556"/>
                <a:gd name="connsiteX8" fmla="*/ 250257 w 375386"/>
                <a:gd name="connsiteY8" fmla="*/ 750771 h 2040556"/>
                <a:gd name="connsiteX9" fmla="*/ 269508 w 375386"/>
                <a:gd name="connsiteY9" fmla="*/ 789272 h 2040556"/>
                <a:gd name="connsiteX10" fmla="*/ 308009 w 375386"/>
                <a:gd name="connsiteY10" fmla="*/ 924025 h 2040556"/>
                <a:gd name="connsiteX11" fmla="*/ 317634 w 375386"/>
                <a:gd name="connsiteY11" fmla="*/ 981777 h 2040556"/>
                <a:gd name="connsiteX12" fmla="*/ 336884 w 375386"/>
                <a:gd name="connsiteY12" fmla="*/ 1068404 h 2040556"/>
                <a:gd name="connsiteX13" fmla="*/ 346510 w 375386"/>
                <a:gd name="connsiteY13" fmla="*/ 1183907 h 2040556"/>
                <a:gd name="connsiteX14" fmla="*/ 365760 w 375386"/>
                <a:gd name="connsiteY14" fmla="*/ 1328286 h 2040556"/>
                <a:gd name="connsiteX15" fmla="*/ 375386 w 375386"/>
                <a:gd name="connsiteY15" fmla="*/ 1472665 h 2040556"/>
                <a:gd name="connsiteX16" fmla="*/ 356135 w 375386"/>
                <a:gd name="connsiteY16" fmla="*/ 1761423 h 2040556"/>
                <a:gd name="connsiteX17" fmla="*/ 346510 w 375386"/>
                <a:gd name="connsiteY17" fmla="*/ 1886552 h 2040556"/>
                <a:gd name="connsiteX18" fmla="*/ 346510 w 375386"/>
                <a:gd name="connsiteY18" fmla="*/ 2040556 h 2040556"/>
                <a:gd name="connsiteX0" fmla="*/ 0 w 375386"/>
                <a:gd name="connsiteY0" fmla="*/ 0 h 2040556"/>
                <a:gd name="connsiteX1" fmla="*/ 77002 w 375386"/>
                <a:gd name="connsiteY1" fmla="*/ 269507 h 2040556"/>
                <a:gd name="connsiteX2" fmla="*/ 96253 w 375386"/>
                <a:gd name="connsiteY2" fmla="*/ 336884 h 2040556"/>
                <a:gd name="connsiteX3" fmla="*/ 125129 w 375386"/>
                <a:gd name="connsiteY3" fmla="*/ 365760 h 2040556"/>
                <a:gd name="connsiteX4" fmla="*/ 173255 w 375386"/>
                <a:gd name="connsiteY4" fmla="*/ 510139 h 2040556"/>
                <a:gd name="connsiteX5" fmla="*/ 211756 w 375386"/>
                <a:gd name="connsiteY5" fmla="*/ 616017 h 2040556"/>
                <a:gd name="connsiteX6" fmla="*/ 231007 w 375386"/>
                <a:gd name="connsiteY6" fmla="*/ 673768 h 2040556"/>
                <a:gd name="connsiteX7" fmla="*/ 250257 w 375386"/>
                <a:gd name="connsiteY7" fmla="*/ 750771 h 2040556"/>
                <a:gd name="connsiteX8" fmla="*/ 269508 w 375386"/>
                <a:gd name="connsiteY8" fmla="*/ 789272 h 2040556"/>
                <a:gd name="connsiteX9" fmla="*/ 308009 w 375386"/>
                <a:gd name="connsiteY9" fmla="*/ 924025 h 2040556"/>
                <a:gd name="connsiteX10" fmla="*/ 317634 w 375386"/>
                <a:gd name="connsiteY10" fmla="*/ 981777 h 2040556"/>
                <a:gd name="connsiteX11" fmla="*/ 336884 w 375386"/>
                <a:gd name="connsiteY11" fmla="*/ 1068404 h 2040556"/>
                <a:gd name="connsiteX12" fmla="*/ 346510 w 375386"/>
                <a:gd name="connsiteY12" fmla="*/ 1183907 h 2040556"/>
                <a:gd name="connsiteX13" fmla="*/ 365760 w 375386"/>
                <a:gd name="connsiteY13" fmla="*/ 1328286 h 2040556"/>
                <a:gd name="connsiteX14" fmla="*/ 375386 w 375386"/>
                <a:gd name="connsiteY14" fmla="*/ 1472665 h 2040556"/>
                <a:gd name="connsiteX15" fmla="*/ 356135 w 375386"/>
                <a:gd name="connsiteY15" fmla="*/ 1761423 h 2040556"/>
                <a:gd name="connsiteX16" fmla="*/ 346510 w 375386"/>
                <a:gd name="connsiteY16" fmla="*/ 1886552 h 2040556"/>
                <a:gd name="connsiteX17" fmla="*/ 346510 w 375386"/>
                <a:gd name="connsiteY17" fmla="*/ 2040556 h 2040556"/>
                <a:gd name="connsiteX0" fmla="*/ 0 w 375386"/>
                <a:gd name="connsiteY0" fmla="*/ 0 h 2040556"/>
                <a:gd name="connsiteX1" fmla="*/ 96253 w 375386"/>
                <a:gd name="connsiteY1" fmla="*/ 336884 h 2040556"/>
                <a:gd name="connsiteX2" fmla="*/ 125129 w 375386"/>
                <a:gd name="connsiteY2" fmla="*/ 365760 h 2040556"/>
                <a:gd name="connsiteX3" fmla="*/ 173255 w 375386"/>
                <a:gd name="connsiteY3" fmla="*/ 510139 h 2040556"/>
                <a:gd name="connsiteX4" fmla="*/ 211756 w 375386"/>
                <a:gd name="connsiteY4" fmla="*/ 616017 h 2040556"/>
                <a:gd name="connsiteX5" fmla="*/ 231007 w 375386"/>
                <a:gd name="connsiteY5" fmla="*/ 673768 h 2040556"/>
                <a:gd name="connsiteX6" fmla="*/ 250257 w 375386"/>
                <a:gd name="connsiteY6" fmla="*/ 750771 h 2040556"/>
                <a:gd name="connsiteX7" fmla="*/ 269508 w 375386"/>
                <a:gd name="connsiteY7" fmla="*/ 789272 h 2040556"/>
                <a:gd name="connsiteX8" fmla="*/ 308009 w 375386"/>
                <a:gd name="connsiteY8" fmla="*/ 924025 h 2040556"/>
                <a:gd name="connsiteX9" fmla="*/ 317634 w 375386"/>
                <a:gd name="connsiteY9" fmla="*/ 981777 h 2040556"/>
                <a:gd name="connsiteX10" fmla="*/ 336884 w 375386"/>
                <a:gd name="connsiteY10" fmla="*/ 1068404 h 2040556"/>
                <a:gd name="connsiteX11" fmla="*/ 346510 w 375386"/>
                <a:gd name="connsiteY11" fmla="*/ 1183907 h 2040556"/>
                <a:gd name="connsiteX12" fmla="*/ 365760 w 375386"/>
                <a:gd name="connsiteY12" fmla="*/ 1328286 h 2040556"/>
                <a:gd name="connsiteX13" fmla="*/ 375386 w 375386"/>
                <a:gd name="connsiteY13" fmla="*/ 1472665 h 2040556"/>
                <a:gd name="connsiteX14" fmla="*/ 356135 w 375386"/>
                <a:gd name="connsiteY14" fmla="*/ 1761423 h 2040556"/>
                <a:gd name="connsiteX15" fmla="*/ 346510 w 375386"/>
                <a:gd name="connsiteY15" fmla="*/ 1886552 h 2040556"/>
                <a:gd name="connsiteX16" fmla="*/ 346510 w 375386"/>
                <a:gd name="connsiteY16" fmla="*/ 2040556 h 2040556"/>
                <a:gd name="connsiteX0" fmla="*/ 0 w 375386"/>
                <a:gd name="connsiteY0" fmla="*/ 0 h 2040556"/>
                <a:gd name="connsiteX1" fmla="*/ 125129 w 375386"/>
                <a:gd name="connsiteY1" fmla="*/ 365760 h 2040556"/>
                <a:gd name="connsiteX2" fmla="*/ 173255 w 375386"/>
                <a:gd name="connsiteY2" fmla="*/ 510139 h 2040556"/>
                <a:gd name="connsiteX3" fmla="*/ 211756 w 375386"/>
                <a:gd name="connsiteY3" fmla="*/ 616017 h 2040556"/>
                <a:gd name="connsiteX4" fmla="*/ 231007 w 375386"/>
                <a:gd name="connsiteY4" fmla="*/ 673768 h 2040556"/>
                <a:gd name="connsiteX5" fmla="*/ 250257 w 375386"/>
                <a:gd name="connsiteY5" fmla="*/ 750771 h 2040556"/>
                <a:gd name="connsiteX6" fmla="*/ 269508 w 375386"/>
                <a:gd name="connsiteY6" fmla="*/ 789272 h 2040556"/>
                <a:gd name="connsiteX7" fmla="*/ 308009 w 375386"/>
                <a:gd name="connsiteY7" fmla="*/ 924025 h 2040556"/>
                <a:gd name="connsiteX8" fmla="*/ 317634 w 375386"/>
                <a:gd name="connsiteY8" fmla="*/ 981777 h 2040556"/>
                <a:gd name="connsiteX9" fmla="*/ 336884 w 375386"/>
                <a:gd name="connsiteY9" fmla="*/ 1068404 h 2040556"/>
                <a:gd name="connsiteX10" fmla="*/ 346510 w 375386"/>
                <a:gd name="connsiteY10" fmla="*/ 1183907 h 2040556"/>
                <a:gd name="connsiteX11" fmla="*/ 365760 w 375386"/>
                <a:gd name="connsiteY11" fmla="*/ 1328286 h 2040556"/>
                <a:gd name="connsiteX12" fmla="*/ 375386 w 375386"/>
                <a:gd name="connsiteY12" fmla="*/ 1472665 h 2040556"/>
                <a:gd name="connsiteX13" fmla="*/ 356135 w 375386"/>
                <a:gd name="connsiteY13" fmla="*/ 1761423 h 2040556"/>
                <a:gd name="connsiteX14" fmla="*/ 346510 w 375386"/>
                <a:gd name="connsiteY14" fmla="*/ 1886552 h 2040556"/>
                <a:gd name="connsiteX15" fmla="*/ 346510 w 375386"/>
                <a:gd name="connsiteY15" fmla="*/ 2040556 h 2040556"/>
                <a:gd name="connsiteX0" fmla="*/ 0 w 375386"/>
                <a:gd name="connsiteY0" fmla="*/ 0 h 2040556"/>
                <a:gd name="connsiteX1" fmla="*/ 173255 w 375386"/>
                <a:gd name="connsiteY1" fmla="*/ 510139 h 2040556"/>
                <a:gd name="connsiteX2" fmla="*/ 211756 w 375386"/>
                <a:gd name="connsiteY2" fmla="*/ 616017 h 2040556"/>
                <a:gd name="connsiteX3" fmla="*/ 231007 w 375386"/>
                <a:gd name="connsiteY3" fmla="*/ 673768 h 2040556"/>
                <a:gd name="connsiteX4" fmla="*/ 250257 w 375386"/>
                <a:gd name="connsiteY4" fmla="*/ 750771 h 2040556"/>
                <a:gd name="connsiteX5" fmla="*/ 269508 w 375386"/>
                <a:gd name="connsiteY5" fmla="*/ 789272 h 2040556"/>
                <a:gd name="connsiteX6" fmla="*/ 308009 w 375386"/>
                <a:gd name="connsiteY6" fmla="*/ 924025 h 2040556"/>
                <a:gd name="connsiteX7" fmla="*/ 317634 w 375386"/>
                <a:gd name="connsiteY7" fmla="*/ 981777 h 2040556"/>
                <a:gd name="connsiteX8" fmla="*/ 336884 w 375386"/>
                <a:gd name="connsiteY8" fmla="*/ 1068404 h 2040556"/>
                <a:gd name="connsiteX9" fmla="*/ 346510 w 375386"/>
                <a:gd name="connsiteY9" fmla="*/ 1183907 h 2040556"/>
                <a:gd name="connsiteX10" fmla="*/ 365760 w 375386"/>
                <a:gd name="connsiteY10" fmla="*/ 1328286 h 2040556"/>
                <a:gd name="connsiteX11" fmla="*/ 375386 w 375386"/>
                <a:gd name="connsiteY11" fmla="*/ 1472665 h 2040556"/>
                <a:gd name="connsiteX12" fmla="*/ 356135 w 375386"/>
                <a:gd name="connsiteY12" fmla="*/ 1761423 h 2040556"/>
                <a:gd name="connsiteX13" fmla="*/ 346510 w 375386"/>
                <a:gd name="connsiteY13" fmla="*/ 1886552 h 2040556"/>
                <a:gd name="connsiteX14" fmla="*/ 346510 w 375386"/>
                <a:gd name="connsiteY14" fmla="*/ 2040556 h 2040556"/>
                <a:gd name="connsiteX0" fmla="*/ 0 w 375386"/>
                <a:gd name="connsiteY0" fmla="*/ 0 h 2040556"/>
                <a:gd name="connsiteX1" fmla="*/ 211756 w 375386"/>
                <a:gd name="connsiteY1" fmla="*/ 616017 h 2040556"/>
                <a:gd name="connsiteX2" fmla="*/ 231007 w 375386"/>
                <a:gd name="connsiteY2" fmla="*/ 673768 h 2040556"/>
                <a:gd name="connsiteX3" fmla="*/ 250257 w 375386"/>
                <a:gd name="connsiteY3" fmla="*/ 750771 h 2040556"/>
                <a:gd name="connsiteX4" fmla="*/ 269508 w 375386"/>
                <a:gd name="connsiteY4" fmla="*/ 789272 h 2040556"/>
                <a:gd name="connsiteX5" fmla="*/ 308009 w 375386"/>
                <a:gd name="connsiteY5" fmla="*/ 924025 h 2040556"/>
                <a:gd name="connsiteX6" fmla="*/ 317634 w 375386"/>
                <a:gd name="connsiteY6" fmla="*/ 981777 h 2040556"/>
                <a:gd name="connsiteX7" fmla="*/ 336884 w 375386"/>
                <a:gd name="connsiteY7" fmla="*/ 1068404 h 2040556"/>
                <a:gd name="connsiteX8" fmla="*/ 346510 w 375386"/>
                <a:gd name="connsiteY8" fmla="*/ 1183907 h 2040556"/>
                <a:gd name="connsiteX9" fmla="*/ 365760 w 375386"/>
                <a:gd name="connsiteY9" fmla="*/ 1328286 h 2040556"/>
                <a:gd name="connsiteX10" fmla="*/ 375386 w 375386"/>
                <a:gd name="connsiteY10" fmla="*/ 1472665 h 2040556"/>
                <a:gd name="connsiteX11" fmla="*/ 356135 w 375386"/>
                <a:gd name="connsiteY11" fmla="*/ 1761423 h 2040556"/>
                <a:gd name="connsiteX12" fmla="*/ 346510 w 375386"/>
                <a:gd name="connsiteY12" fmla="*/ 1886552 h 2040556"/>
                <a:gd name="connsiteX13" fmla="*/ 346510 w 375386"/>
                <a:gd name="connsiteY13" fmla="*/ 2040556 h 2040556"/>
                <a:gd name="connsiteX0" fmla="*/ 0 w 375386"/>
                <a:gd name="connsiteY0" fmla="*/ 0 h 2040556"/>
                <a:gd name="connsiteX1" fmla="*/ 231007 w 375386"/>
                <a:gd name="connsiteY1" fmla="*/ 673768 h 2040556"/>
                <a:gd name="connsiteX2" fmla="*/ 250257 w 375386"/>
                <a:gd name="connsiteY2" fmla="*/ 750771 h 2040556"/>
                <a:gd name="connsiteX3" fmla="*/ 269508 w 375386"/>
                <a:gd name="connsiteY3" fmla="*/ 789272 h 2040556"/>
                <a:gd name="connsiteX4" fmla="*/ 308009 w 375386"/>
                <a:gd name="connsiteY4" fmla="*/ 924025 h 2040556"/>
                <a:gd name="connsiteX5" fmla="*/ 317634 w 375386"/>
                <a:gd name="connsiteY5" fmla="*/ 981777 h 2040556"/>
                <a:gd name="connsiteX6" fmla="*/ 336884 w 375386"/>
                <a:gd name="connsiteY6" fmla="*/ 1068404 h 2040556"/>
                <a:gd name="connsiteX7" fmla="*/ 346510 w 375386"/>
                <a:gd name="connsiteY7" fmla="*/ 1183907 h 2040556"/>
                <a:gd name="connsiteX8" fmla="*/ 365760 w 375386"/>
                <a:gd name="connsiteY8" fmla="*/ 1328286 h 2040556"/>
                <a:gd name="connsiteX9" fmla="*/ 375386 w 375386"/>
                <a:gd name="connsiteY9" fmla="*/ 1472665 h 2040556"/>
                <a:gd name="connsiteX10" fmla="*/ 356135 w 375386"/>
                <a:gd name="connsiteY10" fmla="*/ 1761423 h 2040556"/>
                <a:gd name="connsiteX11" fmla="*/ 346510 w 375386"/>
                <a:gd name="connsiteY11" fmla="*/ 1886552 h 2040556"/>
                <a:gd name="connsiteX12" fmla="*/ 346510 w 375386"/>
                <a:gd name="connsiteY12" fmla="*/ 2040556 h 2040556"/>
                <a:gd name="connsiteX0" fmla="*/ 0 w 375386"/>
                <a:gd name="connsiteY0" fmla="*/ 0 h 2040556"/>
                <a:gd name="connsiteX1" fmla="*/ 250257 w 375386"/>
                <a:gd name="connsiteY1" fmla="*/ 750771 h 2040556"/>
                <a:gd name="connsiteX2" fmla="*/ 269508 w 375386"/>
                <a:gd name="connsiteY2" fmla="*/ 789272 h 2040556"/>
                <a:gd name="connsiteX3" fmla="*/ 308009 w 375386"/>
                <a:gd name="connsiteY3" fmla="*/ 924025 h 2040556"/>
                <a:gd name="connsiteX4" fmla="*/ 317634 w 375386"/>
                <a:gd name="connsiteY4" fmla="*/ 981777 h 2040556"/>
                <a:gd name="connsiteX5" fmla="*/ 336884 w 375386"/>
                <a:gd name="connsiteY5" fmla="*/ 1068404 h 2040556"/>
                <a:gd name="connsiteX6" fmla="*/ 346510 w 375386"/>
                <a:gd name="connsiteY6" fmla="*/ 1183907 h 2040556"/>
                <a:gd name="connsiteX7" fmla="*/ 365760 w 375386"/>
                <a:gd name="connsiteY7" fmla="*/ 1328286 h 2040556"/>
                <a:gd name="connsiteX8" fmla="*/ 375386 w 375386"/>
                <a:gd name="connsiteY8" fmla="*/ 1472665 h 2040556"/>
                <a:gd name="connsiteX9" fmla="*/ 356135 w 375386"/>
                <a:gd name="connsiteY9" fmla="*/ 1761423 h 2040556"/>
                <a:gd name="connsiteX10" fmla="*/ 346510 w 375386"/>
                <a:gd name="connsiteY10" fmla="*/ 1886552 h 2040556"/>
                <a:gd name="connsiteX11" fmla="*/ 346510 w 375386"/>
                <a:gd name="connsiteY11" fmla="*/ 2040556 h 2040556"/>
                <a:gd name="connsiteX0" fmla="*/ 0 w 375386"/>
                <a:gd name="connsiteY0" fmla="*/ 0 h 2040556"/>
                <a:gd name="connsiteX1" fmla="*/ 269508 w 375386"/>
                <a:gd name="connsiteY1" fmla="*/ 789272 h 2040556"/>
                <a:gd name="connsiteX2" fmla="*/ 308009 w 375386"/>
                <a:gd name="connsiteY2" fmla="*/ 924025 h 2040556"/>
                <a:gd name="connsiteX3" fmla="*/ 317634 w 375386"/>
                <a:gd name="connsiteY3" fmla="*/ 981777 h 2040556"/>
                <a:gd name="connsiteX4" fmla="*/ 336884 w 375386"/>
                <a:gd name="connsiteY4" fmla="*/ 1068404 h 2040556"/>
                <a:gd name="connsiteX5" fmla="*/ 346510 w 375386"/>
                <a:gd name="connsiteY5" fmla="*/ 1183907 h 2040556"/>
                <a:gd name="connsiteX6" fmla="*/ 365760 w 375386"/>
                <a:gd name="connsiteY6" fmla="*/ 1328286 h 2040556"/>
                <a:gd name="connsiteX7" fmla="*/ 375386 w 375386"/>
                <a:gd name="connsiteY7" fmla="*/ 1472665 h 2040556"/>
                <a:gd name="connsiteX8" fmla="*/ 356135 w 375386"/>
                <a:gd name="connsiteY8" fmla="*/ 1761423 h 2040556"/>
                <a:gd name="connsiteX9" fmla="*/ 346510 w 375386"/>
                <a:gd name="connsiteY9" fmla="*/ 1886552 h 2040556"/>
                <a:gd name="connsiteX10" fmla="*/ 346510 w 375386"/>
                <a:gd name="connsiteY10" fmla="*/ 2040556 h 2040556"/>
                <a:gd name="connsiteX0" fmla="*/ 0 w 375386"/>
                <a:gd name="connsiteY0" fmla="*/ 0 h 2040556"/>
                <a:gd name="connsiteX1" fmla="*/ 308009 w 375386"/>
                <a:gd name="connsiteY1" fmla="*/ 924025 h 2040556"/>
                <a:gd name="connsiteX2" fmla="*/ 317634 w 375386"/>
                <a:gd name="connsiteY2" fmla="*/ 981777 h 2040556"/>
                <a:gd name="connsiteX3" fmla="*/ 336884 w 375386"/>
                <a:gd name="connsiteY3" fmla="*/ 1068404 h 2040556"/>
                <a:gd name="connsiteX4" fmla="*/ 346510 w 375386"/>
                <a:gd name="connsiteY4" fmla="*/ 1183907 h 2040556"/>
                <a:gd name="connsiteX5" fmla="*/ 365760 w 375386"/>
                <a:gd name="connsiteY5" fmla="*/ 1328286 h 2040556"/>
                <a:gd name="connsiteX6" fmla="*/ 375386 w 375386"/>
                <a:gd name="connsiteY6" fmla="*/ 1472665 h 2040556"/>
                <a:gd name="connsiteX7" fmla="*/ 356135 w 375386"/>
                <a:gd name="connsiteY7" fmla="*/ 1761423 h 2040556"/>
                <a:gd name="connsiteX8" fmla="*/ 346510 w 375386"/>
                <a:gd name="connsiteY8" fmla="*/ 1886552 h 2040556"/>
                <a:gd name="connsiteX9" fmla="*/ 346510 w 375386"/>
                <a:gd name="connsiteY9" fmla="*/ 2040556 h 2040556"/>
                <a:gd name="connsiteX0" fmla="*/ 0 w 375386"/>
                <a:gd name="connsiteY0" fmla="*/ 0 h 2040556"/>
                <a:gd name="connsiteX1" fmla="*/ 308009 w 375386"/>
                <a:gd name="connsiteY1" fmla="*/ 924025 h 2040556"/>
                <a:gd name="connsiteX2" fmla="*/ 336884 w 375386"/>
                <a:gd name="connsiteY2" fmla="*/ 1068404 h 2040556"/>
                <a:gd name="connsiteX3" fmla="*/ 346510 w 375386"/>
                <a:gd name="connsiteY3" fmla="*/ 1183907 h 2040556"/>
                <a:gd name="connsiteX4" fmla="*/ 365760 w 375386"/>
                <a:gd name="connsiteY4" fmla="*/ 1328286 h 2040556"/>
                <a:gd name="connsiteX5" fmla="*/ 375386 w 375386"/>
                <a:gd name="connsiteY5" fmla="*/ 1472665 h 2040556"/>
                <a:gd name="connsiteX6" fmla="*/ 356135 w 375386"/>
                <a:gd name="connsiteY6" fmla="*/ 1761423 h 2040556"/>
                <a:gd name="connsiteX7" fmla="*/ 346510 w 375386"/>
                <a:gd name="connsiteY7" fmla="*/ 1886552 h 2040556"/>
                <a:gd name="connsiteX8" fmla="*/ 346510 w 375386"/>
                <a:gd name="connsiteY8" fmla="*/ 2040556 h 2040556"/>
                <a:gd name="connsiteX0" fmla="*/ 0 w 375386"/>
                <a:gd name="connsiteY0" fmla="*/ 0 h 2040556"/>
                <a:gd name="connsiteX1" fmla="*/ 308009 w 375386"/>
                <a:gd name="connsiteY1" fmla="*/ 924025 h 2040556"/>
                <a:gd name="connsiteX2" fmla="*/ 346510 w 375386"/>
                <a:gd name="connsiteY2" fmla="*/ 1183907 h 2040556"/>
                <a:gd name="connsiteX3" fmla="*/ 365760 w 375386"/>
                <a:gd name="connsiteY3" fmla="*/ 1328286 h 2040556"/>
                <a:gd name="connsiteX4" fmla="*/ 375386 w 375386"/>
                <a:gd name="connsiteY4" fmla="*/ 1472665 h 2040556"/>
                <a:gd name="connsiteX5" fmla="*/ 356135 w 375386"/>
                <a:gd name="connsiteY5" fmla="*/ 1761423 h 2040556"/>
                <a:gd name="connsiteX6" fmla="*/ 346510 w 375386"/>
                <a:gd name="connsiteY6" fmla="*/ 1886552 h 2040556"/>
                <a:gd name="connsiteX7" fmla="*/ 346510 w 375386"/>
                <a:gd name="connsiteY7" fmla="*/ 2040556 h 2040556"/>
                <a:gd name="connsiteX0" fmla="*/ 0 w 375386"/>
                <a:gd name="connsiteY0" fmla="*/ 0 h 2040556"/>
                <a:gd name="connsiteX1" fmla="*/ 308009 w 375386"/>
                <a:gd name="connsiteY1" fmla="*/ 924025 h 2040556"/>
                <a:gd name="connsiteX2" fmla="*/ 365760 w 375386"/>
                <a:gd name="connsiteY2" fmla="*/ 1328286 h 2040556"/>
                <a:gd name="connsiteX3" fmla="*/ 375386 w 375386"/>
                <a:gd name="connsiteY3" fmla="*/ 1472665 h 2040556"/>
                <a:gd name="connsiteX4" fmla="*/ 356135 w 375386"/>
                <a:gd name="connsiteY4" fmla="*/ 1761423 h 2040556"/>
                <a:gd name="connsiteX5" fmla="*/ 346510 w 375386"/>
                <a:gd name="connsiteY5" fmla="*/ 1886552 h 2040556"/>
                <a:gd name="connsiteX6" fmla="*/ 346510 w 375386"/>
                <a:gd name="connsiteY6" fmla="*/ 2040556 h 2040556"/>
                <a:gd name="connsiteX0" fmla="*/ 0 w 377334"/>
                <a:gd name="connsiteY0" fmla="*/ 0 h 2040556"/>
                <a:gd name="connsiteX1" fmla="*/ 308009 w 377334"/>
                <a:gd name="connsiteY1" fmla="*/ 924025 h 2040556"/>
                <a:gd name="connsiteX2" fmla="*/ 375386 w 377334"/>
                <a:gd name="connsiteY2" fmla="*/ 1472665 h 2040556"/>
                <a:gd name="connsiteX3" fmla="*/ 356135 w 377334"/>
                <a:gd name="connsiteY3" fmla="*/ 1761423 h 2040556"/>
                <a:gd name="connsiteX4" fmla="*/ 346510 w 377334"/>
                <a:gd name="connsiteY4" fmla="*/ 1886552 h 2040556"/>
                <a:gd name="connsiteX5" fmla="*/ 346510 w 377334"/>
                <a:gd name="connsiteY5" fmla="*/ 2040556 h 2040556"/>
                <a:gd name="connsiteX0" fmla="*/ 0 w 376269"/>
                <a:gd name="connsiteY0" fmla="*/ 0 h 2040556"/>
                <a:gd name="connsiteX1" fmla="*/ 308009 w 376269"/>
                <a:gd name="connsiteY1" fmla="*/ 924025 h 2040556"/>
                <a:gd name="connsiteX2" fmla="*/ 375386 w 376269"/>
                <a:gd name="connsiteY2" fmla="*/ 1472665 h 2040556"/>
                <a:gd name="connsiteX3" fmla="*/ 346510 w 376269"/>
                <a:gd name="connsiteY3" fmla="*/ 1886552 h 2040556"/>
                <a:gd name="connsiteX4" fmla="*/ 346510 w 376269"/>
                <a:gd name="connsiteY4" fmla="*/ 2040556 h 2040556"/>
                <a:gd name="connsiteX0" fmla="*/ 0 w 376299"/>
                <a:gd name="connsiteY0" fmla="*/ 0 h 2040556"/>
                <a:gd name="connsiteX1" fmla="*/ 308009 w 376299"/>
                <a:gd name="connsiteY1" fmla="*/ 924025 h 2040556"/>
                <a:gd name="connsiteX2" fmla="*/ 375386 w 376299"/>
                <a:gd name="connsiteY2" fmla="*/ 1472665 h 2040556"/>
                <a:gd name="connsiteX3" fmla="*/ 346510 w 376299"/>
                <a:gd name="connsiteY3" fmla="*/ 2040556 h 2040556"/>
                <a:gd name="connsiteX0" fmla="*/ 0 w 375659"/>
                <a:gd name="connsiteY0" fmla="*/ 0 h 2123900"/>
                <a:gd name="connsiteX1" fmla="*/ 308009 w 375659"/>
                <a:gd name="connsiteY1" fmla="*/ 924025 h 2123900"/>
                <a:gd name="connsiteX2" fmla="*/ 375386 w 375659"/>
                <a:gd name="connsiteY2" fmla="*/ 1472665 h 2123900"/>
                <a:gd name="connsiteX3" fmla="*/ 296504 w 375659"/>
                <a:gd name="connsiteY3" fmla="*/ 2123900 h 2123900"/>
                <a:gd name="connsiteX0" fmla="*/ 0 w 376054"/>
                <a:gd name="connsiteY0" fmla="*/ 0 h 2123900"/>
                <a:gd name="connsiteX1" fmla="*/ 312772 w 376054"/>
                <a:gd name="connsiteY1" fmla="*/ 571600 h 2123900"/>
                <a:gd name="connsiteX2" fmla="*/ 375386 w 376054"/>
                <a:gd name="connsiteY2" fmla="*/ 1472665 h 2123900"/>
                <a:gd name="connsiteX3" fmla="*/ 296504 w 376054"/>
                <a:gd name="connsiteY3" fmla="*/ 2123900 h 2123900"/>
                <a:gd name="connsiteX0" fmla="*/ 0 w 375458"/>
                <a:gd name="connsiteY0" fmla="*/ 0 h 2123900"/>
                <a:gd name="connsiteX1" fmla="*/ 312772 w 375458"/>
                <a:gd name="connsiteY1" fmla="*/ 571600 h 2123900"/>
                <a:gd name="connsiteX2" fmla="*/ 375386 w 375458"/>
                <a:gd name="connsiteY2" fmla="*/ 1472665 h 2123900"/>
                <a:gd name="connsiteX3" fmla="*/ 296504 w 375458"/>
                <a:gd name="connsiteY3" fmla="*/ 2123900 h 2123900"/>
                <a:gd name="connsiteX0" fmla="*/ 0 w 411581"/>
                <a:gd name="connsiteY0" fmla="*/ 0 h 2123900"/>
                <a:gd name="connsiteX1" fmla="*/ 312772 w 411581"/>
                <a:gd name="connsiteY1" fmla="*/ 571600 h 2123900"/>
                <a:gd name="connsiteX2" fmla="*/ 375386 w 411581"/>
                <a:gd name="connsiteY2" fmla="*/ 1472665 h 2123900"/>
                <a:gd name="connsiteX3" fmla="*/ 296504 w 411581"/>
                <a:gd name="connsiteY3" fmla="*/ 2123900 h 2123900"/>
                <a:gd name="connsiteX0" fmla="*/ 0 w 400007"/>
                <a:gd name="connsiteY0" fmla="*/ 0 h 2123900"/>
                <a:gd name="connsiteX1" fmla="*/ 312772 w 400007"/>
                <a:gd name="connsiteY1" fmla="*/ 571600 h 2123900"/>
                <a:gd name="connsiteX2" fmla="*/ 375386 w 400007"/>
                <a:gd name="connsiteY2" fmla="*/ 1472665 h 2123900"/>
                <a:gd name="connsiteX3" fmla="*/ 296504 w 400007"/>
                <a:gd name="connsiteY3" fmla="*/ 2123900 h 2123900"/>
                <a:gd name="connsiteX0" fmla="*/ 0 w 410587"/>
                <a:gd name="connsiteY0" fmla="*/ 0 h 2123900"/>
                <a:gd name="connsiteX1" fmla="*/ 312772 w 410587"/>
                <a:gd name="connsiteY1" fmla="*/ 571600 h 2123900"/>
                <a:gd name="connsiteX2" fmla="*/ 375386 w 410587"/>
                <a:gd name="connsiteY2" fmla="*/ 1472665 h 2123900"/>
                <a:gd name="connsiteX3" fmla="*/ 296504 w 410587"/>
                <a:gd name="connsiteY3" fmla="*/ 2123900 h 2123900"/>
                <a:gd name="connsiteX0" fmla="*/ 0 w 394453"/>
                <a:gd name="connsiteY0" fmla="*/ 0 h 2123900"/>
                <a:gd name="connsiteX1" fmla="*/ 303247 w 394453"/>
                <a:gd name="connsiteY1" fmla="*/ 457300 h 2123900"/>
                <a:gd name="connsiteX2" fmla="*/ 375386 w 394453"/>
                <a:gd name="connsiteY2" fmla="*/ 1472665 h 2123900"/>
                <a:gd name="connsiteX3" fmla="*/ 296504 w 394453"/>
                <a:gd name="connsiteY3" fmla="*/ 2123900 h 2123900"/>
                <a:gd name="connsiteX0" fmla="*/ 0 w 394453"/>
                <a:gd name="connsiteY0" fmla="*/ 0 h 2123900"/>
                <a:gd name="connsiteX1" fmla="*/ 303247 w 394453"/>
                <a:gd name="connsiteY1" fmla="*/ 414438 h 2123900"/>
                <a:gd name="connsiteX2" fmla="*/ 375386 w 394453"/>
                <a:gd name="connsiteY2" fmla="*/ 1472665 h 2123900"/>
                <a:gd name="connsiteX3" fmla="*/ 296504 w 394453"/>
                <a:gd name="connsiteY3" fmla="*/ 2123900 h 2123900"/>
                <a:gd name="connsiteX0" fmla="*/ 0 w 284916"/>
                <a:gd name="connsiteY0" fmla="*/ 0 h 2042937"/>
                <a:gd name="connsiteX1" fmla="*/ 193710 w 284916"/>
                <a:gd name="connsiteY1" fmla="*/ 333475 h 2042937"/>
                <a:gd name="connsiteX2" fmla="*/ 265849 w 284916"/>
                <a:gd name="connsiteY2" fmla="*/ 1391702 h 2042937"/>
                <a:gd name="connsiteX3" fmla="*/ 186967 w 284916"/>
                <a:gd name="connsiteY3" fmla="*/ 2042937 h 2042937"/>
              </a:gdLst>
              <a:ahLst/>
              <a:cxnLst>
                <a:cxn ang="0">
                  <a:pos x="connsiteX0" y="connsiteY0"/>
                </a:cxn>
                <a:cxn ang="0">
                  <a:pos x="connsiteX1" y="connsiteY1"/>
                </a:cxn>
                <a:cxn ang="0">
                  <a:pos x="connsiteX2" y="connsiteY2"/>
                </a:cxn>
                <a:cxn ang="0">
                  <a:pos x="connsiteX3" y="connsiteY3"/>
                </a:cxn>
              </a:cxnLst>
              <a:rect l="l" t="t" r="r" b="b"/>
              <a:pathLst>
                <a:path w="284916" h="2042937">
                  <a:moveTo>
                    <a:pt x="0" y="0"/>
                  </a:moveTo>
                  <a:lnTo>
                    <a:pt x="193710" y="333475"/>
                  </a:lnTo>
                  <a:cubicBezTo>
                    <a:pt x="339618" y="624162"/>
                    <a:pt x="266973" y="1106792"/>
                    <a:pt x="265849" y="1391702"/>
                  </a:cubicBezTo>
                  <a:cubicBezTo>
                    <a:pt x="264725" y="1676612"/>
                    <a:pt x="192983" y="1924627"/>
                    <a:pt x="186967" y="2042937"/>
                  </a:cubicBezTo>
                </a:path>
              </a:pathLst>
            </a:custGeom>
            <a:noFill/>
            <a:ln w="31750">
              <a:solidFill>
                <a:schemeClr val="accent5">
                  <a:lumMod val="75000"/>
                </a:schemeClr>
              </a:solidFill>
              <a:tailEnd type="triangle"/>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47938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bwMode="auto">
          <a:xfrm>
            <a:off x="680575" y="1517469"/>
            <a:ext cx="7396625" cy="4502331"/>
          </a:xfrm>
          <a:prstGeom prst="rect">
            <a:avLst/>
          </a:prstGeom>
          <a:solidFill>
            <a:schemeClr val="bg1"/>
          </a:solidFill>
          <a:ln w="28575">
            <a:solidFill>
              <a:schemeClr val="tx1">
                <a:lumMod val="65000"/>
                <a:lumOff val="35000"/>
              </a:schemeClr>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chemeClr val="bg1">
                  <a:alpha val="99000"/>
                </a:schemeClr>
              </a:solidFill>
            </a:endParaRPr>
          </a:p>
        </p:txBody>
      </p:sp>
      <p:sp>
        <p:nvSpPr>
          <p:cNvPr id="2" name="Title 1"/>
          <p:cNvSpPr>
            <a:spLocks noGrp="1"/>
          </p:cNvSpPr>
          <p:nvPr>
            <p:ph type="title"/>
          </p:nvPr>
        </p:nvSpPr>
        <p:spPr/>
        <p:txBody>
          <a:bodyPr/>
          <a:lstStyle/>
          <a:p>
            <a:r>
              <a:rPr lang="en-US" sz="2400" dirty="0" smtClean="0"/>
              <a:t>User Profile Service Application Architecture</a:t>
            </a: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4" y="1743075"/>
            <a:ext cx="6886575"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2412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Active Directory Import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New with SharePoint 2013</a:t>
            </a:r>
          </a:p>
          <a:p>
            <a:r>
              <a:rPr lang="en-US" dirty="0" smtClean="0"/>
              <a:t>Direct Synchronization with Active Directory</a:t>
            </a:r>
          </a:p>
          <a:p>
            <a:pPr lvl="1"/>
            <a:r>
              <a:rPr lang="en-US" dirty="0" smtClean="0"/>
              <a:t>Bypasses FIM</a:t>
            </a:r>
          </a:p>
          <a:p>
            <a:pPr lvl="2"/>
            <a:r>
              <a:rPr lang="en-US" dirty="0" smtClean="0"/>
              <a:t>No need to provision the synchronization service!</a:t>
            </a:r>
          </a:p>
          <a:p>
            <a:pPr lvl="1"/>
            <a:r>
              <a:rPr lang="en-US" dirty="0" smtClean="0"/>
              <a:t>Significantly improves performance of the import process</a:t>
            </a:r>
          </a:p>
          <a:p>
            <a:pPr lvl="1"/>
            <a:r>
              <a:rPr lang="en-US" dirty="0" smtClean="0"/>
              <a:t>Simpler to use but less flexible</a:t>
            </a:r>
          </a:p>
          <a:p>
            <a:r>
              <a:rPr lang="en-US" dirty="0" smtClean="0"/>
              <a:t>Key Limitations</a:t>
            </a:r>
          </a:p>
          <a:p>
            <a:pPr lvl="1"/>
            <a:r>
              <a:rPr lang="en-US" dirty="0" smtClean="0"/>
              <a:t>Active Directory only (No LDAP support)</a:t>
            </a:r>
          </a:p>
          <a:p>
            <a:pPr lvl="1"/>
            <a:r>
              <a:rPr lang="en-US" dirty="0" smtClean="0"/>
              <a:t>One way only (AD -&gt; SharePoint)</a:t>
            </a:r>
          </a:p>
          <a:p>
            <a:pPr lvl="1"/>
            <a:r>
              <a:rPr lang="en-US" dirty="0" smtClean="0"/>
              <a:t>Cannot import from more than one user repository</a:t>
            </a:r>
          </a:p>
          <a:p>
            <a:pPr lvl="1"/>
            <a:r>
              <a:rPr lang="en-US" dirty="0" smtClean="0"/>
              <a:t>AD Property Mapping is limited</a:t>
            </a:r>
          </a:p>
          <a:p>
            <a:pPr lvl="1"/>
            <a:r>
              <a:rPr lang="en-US" dirty="0" smtClean="0"/>
              <a:t>Cannot map two different attributes to the same profile property</a:t>
            </a:r>
            <a:endParaRPr lang="en-US" dirty="0"/>
          </a:p>
        </p:txBody>
      </p:sp>
    </p:spTree>
    <p:extLst>
      <p:ext uri="{BB962C8B-B14F-4D97-AF65-F5344CB8AC3E}">
        <p14:creationId xmlns:p14="http://schemas.microsoft.com/office/powerpoint/2010/main" val="1417907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User Profile Service Architecture</a:t>
            </a:r>
          </a:p>
          <a:p>
            <a:pPr lvl="0">
              <a:buFont typeface="Wingdings" panose="05000000000000000000" pitchFamily="2" charset="2"/>
              <a:buChar char="Ø"/>
            </a:pPr>
            <a:r>
              <a:rPr lang="en-US" dirty="0" smtClean="0"/>
              <a:t>User Profile </a:t>
            </a:r>
            <a:r>
              <a:rPr lang="en-US" dirty="0"/>
              <a:t>Service Application (UPA)</a:t>
            </a:r>
          </a:p>
          <a:p>
            <a:pPr lvl="0"/>
            <a:r>
              <a:rPr lang="en-US" dirty="0" smtClean="0"/>
              <a:t>Creating </a:t>
            </a:r>
            <a:r>
              <a:rPr lang="en-US" dirty="0"/>
              <a:t>and Managing My Sites</a:t>
            </a:r>
          </a:p>
          <a:p>
            <a:pPr lvl="0"/>
            <a:r>
              <a:rPr lang="en-US" dirty="0"/>
              <a:t>User Profile Synchronization Service (UPS</a:t>
            </a:r>
            <a:r>
              <a:rPr lang="en-US" dirty="0" smtClean="0"/>
              <a:t>)</a:t>
            </a:r>
            <a:endParaRPr lang="en-US" dirty="0"/>
          </a:p>
        </p:txBody>
      </p:sp>
    </p:spTree>
    <p:extLst>
      <p:ext uri="{BB962C8B-B14F-4D97-AF65-F5344CB8AC3E}">
        <p14:creationId xmlns:p14="http://schemas.microsoft.com/office/powerpoint/2010/main" val="2993037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Creating a UPA</a:t>
            </a:r>
            <a:endParaRPr lang="en-US" dirty="0"/>
          </a:p>
        </p:txBody>
      </p:sp>
      <p:sp>
        <p:nvSpPr>
          <p:cNvPr id="3" name="Content Placeholder 2"/>
          <p:cNvSpPr>
            <a:spLocks noGrp="1"/>
          </p:cNvSpPr>
          <p:nvPr>
            <p:ph idx="1"/>
          </p:nvPr>
        </p:nvSpPr>
        <p:spPr/>
        <p:txBody>
          <a:bodyPr/>
          <a:lstStyle/>
          <a:p>
            <a:r>
              <a:rPr lang="en-US" dirty="0" smtClean="0"/>
              <a:t>Create a web application to host my sites</a:t>
            </a:r>
          </a:p>
          <a:p>
            <a:pPr lvl="1"/>
            <a:r>
              <a:rPr lang="en-US" dirty="0" smtClean="0"/>
              <a:t>Create site collection at root using My Site Hosts</a:t>
            </a:r>
          </a:p>
          <a:p>
            <a:pPr lvl="1"/>
            <a:r>
              <a:rPr lang="en-US" dirty="0" smtClean="0"/>
              <a:t>Create managed paths for my sites</a:t>
            </a:r>
          </a:p>
          <a:p>
            <a:pPr lvl="1"/>
            <a:r>
              <a:rPr lang="en-US" dirty="0" smtClean="0"/>
              <a:t>Enable self-service site creation</a:t>
            </a:r>
          </a:p>
          <a:p>
            <a:pPr lvl="1"/>
            <a:endParaRPr lang="en-US" dirty="0"/>
          </a:p>
          <a:p>
            <a:r>
              <a:rPr lang="en-US" dirty="0" smtClean="0"/>
              <a:t>Create User Profile Service Application instance</a:t>
            </a:r>
          </a:p>
          <a:p>
            <a:pPr lvl="1"/>
            <a:r>
              <a:rPr lang="en-US" dirty="0" smtClean="0"/>
              <a:t>Configure parameter to connect to my site host</a:t>
            </a:r>
          </a:p>
          <a:p>
            <a:pPr lvl="1"/>
            <a:r>
              <a:rPr lang="en-US" dirty="0" smtClean="0"/>
              <a:t>Ensure to create service connections for the UPA</a:t>
            </a:r>
            <a:endParaRPr lang="en-US" dirty="0"/>
          </a:p>
        </p:txBody>
      </p:sp>
    </p:spTree>
    <p:extLst>
      <p:ext uri="{BB962C8B-B14F-4D97-AF65-F5344CB8AC3E}">
        <p14:creationId xmlns:p14="http://schemas.microsoft.com/office/powerpoint/2010/main" val="4053263286"/>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purl.org/dc/elements/1.1/"/>
    <ds:schemaRef ds:uri="http://www.w3.org/XML/1998/namespace"/>
    <ds:schemaRef ds:uri="http://schemas.microsoft.com/office/2006/metadata/properties"/>
    <ds:schemaRef ds:uri="http://purl.org/dc/te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2443</TotalTime>
  <Words>894</Words>
  <Application>Microsoft Office PowerPoint</Application>
  <PresentationFormat>On-screen Show (4:3)</PresentationFormat>
  <Paragraphs>158</Paragraphs>
  <Slides>20</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Lucida Console</vt:lpstr>
      <vt:lpstr>Wingdings</vt:lpstr>
      <vt:lpstr>CPT Course Module</vt:lpstr>
      <vt:lpstr>Configuring The User Profile Service</vt:lpstr>
      <vt:lpstr>Agenda</vt:lpstr>
      <vt:lpstr>User Profile Service Overview</vt:lpstr>
      <vt:lpstr>User Profile Service Application Storage</vt:lpstr>
      <vt:lpstr>User Profile Service Application Architecture</vt:lpstr>
      <vt:lpstr>User Profile Service Application Architecture</vt:lpstr>
      <vt:lpstr>SharePoint Active Directory Import</vt:lpstr>
      <vt:lpstr>Agenda</vt:lpstr>
      <vt:lpstr>Steps to Creating a UPA</vt:lpstr>
      <vt:lpstr>Creating and Configuring a User Profile Service Application (UPA)</vt:lpstr>
      <vt:lpstr>Agenda</vt:lpstr>
      <vt:lpstr>Personal Sites (aka My Sites)</vt:lpstr>
      <vt:lpstr>OneDrive for Business</vt:lpstr>
      <vt:lpstr>Newsfeeds</vt:lpstr>
      <vt:lpstr>Microblogging</vt:lpstr>
      <vt:lpstr>My Tasks</vt:lpstr>
      <vt:lpstr>Agenda</vt:lpstr>
      <vt:lpstr>User Profile Synchronization Service (UPS)</vt:lpstr>
      <vt:lpstr>Getting Started Setting Up the UPS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The User Profile Service</dc:title>
  <dc:creator>Windows User</dc:creator>
  <cp:lastModifiedBy>Matthew McDermott</cp:lastModifiedBy>
  <cp:revision>96</cp:revision>
  <dcterms:created xsi:type="dcterms:W3CDTF">2012-07-07T16:44:54Z</dcterms:created>
  <dcterms:modified xsi:type="dcterms:W3CDTF">2014-03-31T16:54:59Z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