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0" r:id="rId6"/>
  </p:sldMasterIdLst>
  <p:notesMasterIdLst>
    <p:notesMasterId r:id="rId37"/>
  </p:notesMasterIdLst>
  <p:handoutMasterIdLst>
    <p:handoutMasterId r:id="rId38"/>
  </p:handoutMasterIdLst>
  <p:sldIdLst>
    <p:sldId id="279" r:id="rId7"/>
    <p:sldId id="280" r:id="rId8"/>
    <p:sldId id="283" r:id="rId9"/>
    <p:sldId id="284" r:id="rId10"/>
    <p:sldId id="358" r:id="rId11"/>
    <p:sldId id="338" r:id="rId12"/>
    <p:sldId id="348" r:id="rId13"/>
    <p:sldId id="339" r:id="rId14"/>
    <p:sldId id="349" r:id="rId15"/>
    <p:sldId id="340" r:id="rId16"/>
    <p:sldId id="350" r:id="rId17"/>
    <p:sldId id="368" r:id="rId18"/>
    <p:sldId id="369" r:id="rId19"/>
    <p:sldId id="341" r:id="rId20"/>
    <p:sldId id="377" r:id="rId21"/>
    <p:sldId id="379" r:id="rId22"/>
    <p:sldId id="342" r:id="rId23"/>
    <p:sldId id="326" r:id="rId24"/>
    <p:sldId id="371" r:id="rId25"/>
    <p:sldId id="378" r:id="rId26"/>
    <p:sldId id="366" r:id="rId27"/>
    <p:sldId id="365" r:id="rId28"/>
    <p:sldId id="343" r:id="rId29"/>
    <p:sldId id="370" r:id="rId30"/>
    <p:sldId id="307" r:id="rId31"/>
    <p:sldId id="367" r:id="rId32"/>
    <p:sldId id="376" r:id="rId33"/>
    <p:sldId id="374" r:id="rId34"/>
    <p:sldId id="375" r:id="rId35"/>
    <p:sldId id="373"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 id="2" name="Unknown Us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85021" autoAdjust="0"/>
  </p:normalViewPr>
  <p:slideViewPr>
    <p:cSldViewPr>
      <p:cViewPr varScale="1">
        <p:scale>
          <a:sx n="60" d="100"/>
          <a:sy n="60" d="100"/>
        </p:scale>
        <p:origin x="1344"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696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discusses the essential issues to consider when creating and configuring Web applications within an on-premise farm. You will learn how to create and manage the content databases associated with a Web application as well as how to configure list throttling and site quotas. This lecture also discusses the disciplines and governance strategies which an organization can employ when creating and managing 1000s of sites and site collections in an enterprise environment.</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400" dirty="0" smtClean="0"/>
              <a:t>A key reason why the SharePoint architecture requires</a:t>
            </a:r>
            <a:r>
              <a:rPr lang="en-US" sz="2400" baseline="0" dirty="0" smtClean="0"/>
              <a:t> that sites are always </a:t>
            </a:r>
            <a:r>
              <a:rPr lang="en-US" sz="2400" dirty="0" smtClean="0"/>
              <a:t>partitioned into site collections has to do with security. More specifically,</a:t>
            </a:r>
            <a:r>
              <a:rPr lang="en-US" sz="2400" baseline="0" dirty="0" smtClean="0"/>
              <a:t> s</a:t>
            </a:r>
            <a:r>
              <a:rPr lang="en-US" sz="2000" dirty="0" smtClean="0"/>
              <a:t>ite collections provide a scope for administrative privileges. If you are configured as the site collection administrator (aka site collection owner), you are guaranteed to have full administrative control</a:t>
            </a:r>
            <a:r>
              <a:rPr lang="en-US" sz="2000" baseline="0" dirty="0" smtClean="0"/>
              <a:t> </a:t>
            </a:r>
            <a:r>
              <a:rPr lang="en-US" sz="2000" dirty="0" smtClean="0"/>
              <a:t>over all the sites inside. Web application can support 1000s of site collections.</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solidFill>
                  <a:srgbClr val="000000"/>
                </a:solidFill>
              </a:rPr>
              <a:t>01 - SharePoint 2010 Developer Roadmap</a:t>
            </a:r>
            <a:endParaRPr lang="en-US">
              <a:solidFill>
                <a:srgbClr val="000000"/>
              </a:solidFill>
            </a:endParaRP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solidFill>
                  <a:srgbClr val="000000"/>
                </a:solidFill>
              </a:rPr>
              <a:t>v1.2</a:t>
            </a:r>
            <a:endParaRPr lang="en-US">
              <a:solidFill>
                <a:srgbClr val="000000"/>
              </a:solidFill>
            </a:endParaRP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solidFill>
                  <a:srgbClr val="000000"/>
                </a:solidFill>
              </a:rPr>
              <a:t>© 2010 Critical Path Training, LLC - All Rights Reserved</a:t>
            </a:r>
            <a:endParaRPr lang="en-US">
              <a:solidFill>
                <a:srgbClr val="000000"/>
              </a:solidFill>
            </a:endParaRP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solidFill>
                  <a:srgbClr val="000000"/>
                </a:solidFill>
              </a:rPr>
              <a:t>01-</a:t>
            </a:r>
            <a:fld id="{073E6628-0705-4E34-90AA-D61A964D0AFD}"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217373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679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extend a Web Application, SharePoint creates a new zone.</a:t>
            </a:r>
            <a:r>
              <a:rPr lang="en-US" baseline="0" dirty="0" smtClean="0"/>
              <a:t> </a:t>
            </a:r>
            <a:r>
              <a:rPr lang="en-US" dirty="0" smtClean="0"/>
              <a:t>SharePoint creates one IIS Web site for each zone. When a Web Application is created, it always has a single "default" zone and you must explicitly extend the Web application to create others.</a:t>
            </a:r>
            <a:r>
              <a:rPr lang="en-US" baseline="0" dirty="0" smtClean="0"/>
              <a:t> </a:t>
            </a:r>
            <a:r>
              <a:rPr lang="en-US" dirty="0" smtClean="0"/>
              <a:t>You can extend a Web Application with up to 5 zones. </a:t>
            </a:r>
          </a:p>
          <a:p>
            <a:pPr lvl="1"/>
            <a:endParaRPr lang="en-US" dirty="0" smtClean="0"/>
          </a:p>
          <a:p>
            <a:r>
              <a:rPr lang="en-US" dirty="0" smtClean="0"/>
              <a:t>It is by adding a new zone</a:t>
            </a:r>
            <a:r>
              <a:rPr lang="en-US" baseline="0" dirty="0" smtClean="0"/>
              <a:t> that</a:t>
            </a:r>
            <a:r>
              <a:rPr lang="en-US" dirty="0" smtClean="0"/>
              <a:t> allows you to support a new URL</a:t>
            </a:r>
            <a:r>
              <a:rPr lang="en-US" baseline="0" dirty="0" smtClean="0"/>
              <a:t> within a Web Application. What's nice is that </a:t>
            </a:r>
            <a:r>
              <a:rPr lang="en-US" dirty="0" smtClean="0"/>
              <a:t>SharePoint deals with creating and track all IIS settings behind the scenes. That means unlike what you have seen with AAM configuration, you do not have to independently backup up and restore IIS settings when you use this approach.</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18</a:t>
            </a:fld>
            <a:endParaRPr lang="en-US" dirty="0"/>
          </a:p>
        </p:txBody>
      </p:sp>
    </p:spTree>
    <p:extLst>
      <p:ext uri="{BB962C8B-B14F-4D97-AF65-F5344CB8AC3E}">
        <p14:creationId xmlns:p14="http://schemas.microsoft.com/office/powerpoint/2010/main" val="108990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304590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400" dirty="0" smtClean="0"/>
              <a:t>A key reason why the SharePoint architecture requires</a:t>
            </a:r>
            <a:r>
              <a:rPr lang="en-US" sz="2400" baseline="0" dirty="0" smtClean="0"/>
              <a:t> that sites are always </a:t>
            </a:r>
            <a:r>
              <a:rPr lang="en-US" sz="2400" dirty="0" smtClean="0"/>
              <a:t>partitioned into site collections has to do with security. More specifically,</a:t>
            </a:r>
            <a:r>
              <a:rPr lang="en-US" sz="2400" baseline="0" dirty="0" smtClean="0"/>
              <a:t> s</a:t>
            </a:r>
            <a:r>
              <a:rPr lang="en-US" sz="2000" dirty="0" smtClean="0"/>
              <a:t>ite collections provide a scope for administrative privileges. If you are configured as the site collection administrator (aka site collection owner), you are guaranteed to have full administrative control</a:t>
            </a:r>
            <a:r>
              <a:rPr lang="en-US" sz="2000" baseline="0" dirty="0" smtClean="0"/>
              <a:t> </a:t>
            </a:r>
            <a:r>
              <a:rPr lang="en-US" sz="2000" dirty="0" smtClean="0"/>
              <a:t>over all the sites inside. Web application can support 1000s of site collections.</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solidFill>
                  <a:srgbClr val="000000"/>
                </a:solidFill>
              </a:rPr>
              <a:t>01 - SharePoint 2010 Developer Roadmap</a:t>
            </a:r>
            <a:endParaRPr lang="en-US">
              <a:solidFill>
                <a:srgbClr val="000000"/>
              </a:solidFill>
            </a:endParaRP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solidFill>
                  <a:srgbClr val="000000"/>
                </a:solidFill>
              </a:rPr>
              <a:t>v1.2</a:t>
            </a:r>
            <a:endParaRPr lang="en-US">
              <a:solidFill>
                <a:srgbClr val="000000"/>
              </a:solidFill>
            </a:endParaRP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solidFill>
                  <a:srgbClr val="000000"/>
                </a:solidFill>
              </a:rPr>
              <a:t>© 2010 Critical Path Training, LLC - All Rights Reserved</a:t>
            </a:r>
            <a:endParaRPr lang="en-US">
              <a:solidFill>
                <a:srgbClr val="000000"/>
              </a:solidFill>
            </a:endParaRP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solidFill>
                  <a:srgbClr val="000000"/>
                </a:solidFill>
              </a:rPr>
              <a:t>01-</a:t>
            </a:r>
            <a:fld id="{073E6628-0705-4E34-90AA-D61A964D0AFD}"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1452298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50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436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3863865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Careful</a:t>
            </a:r>
            <a:r>
              <a:rPr lang="en-US" baseline="0" dirty="0" smtClean="0"/>
              <a:t> planning / forward thinking should be considered with regards to DB.  One common issue found in the field over and over is implementations that have one single content database which grows to the maximum recommended size (100GB MOSS 2008 – 200GB SP2010)  and in a lot of cases well over 1TB.  Forward thinking and planning here will save a lot of headache down the road.  </a:t>
            </a:r>
          </a:p>
          <a:p>
            <a:endParaRPr lang="en-US" baseline="0" dirty="0" smtClean="0"/>
          </a:p>
          <a:p>
            <a:r>
              <a:rPr lang="en-US" baseline="0" dirty="0" smtClean="0"/>
              <a:t>For a small organization it may make sense to store everything in a single site collection however at some point the needs and data size may grow.  One method to consider is looking at departments that may have a need to be isolated with their own site collection and database.  One other method to accomplish this in Central Admin is to create additional databases associated with the web application.  This can also be accomplished using PowerShell and STSADM.cmd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25</a:t>
            </a:fld>
            <a:endParaRPr lang="en-US" dirty="0"/>
          </a:p>
        </p:txBody>
      </p:sp>
    </p:spTree>
    <p:extLst>
      <p:ext uri="{BB962C8B-B14F-4D97-AF65-F5344CB8AC3E}">
        <p14:creationId xmlns:p14="http://schemas.microsoft.com/office/powerpoint/2010/main" val="330284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27</a:t>
            </a:fld>
            <a:endParaRPr lang="en-US" dirty="0"/>
          </a:p>
        </p:txBody>
      </p:sp>
    </p:spTree>
    <p:extLst>
      <p:ext uri="{BB962C8B-B14F-4D97-AF65-F5344CB8AC3E}">
        <p14:creationId xmlns:p14="http://schemas.microsoft.com/office/powerpoint/2010/main" val="204676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30</a:t>
            </a:fld>
            <a:endParaRPr lang="en-US" dirty="0"/>
          </a:p>
        </p:txBody>
      </p:sp>
    </p:spTree>
    <p:extLst>
      <p:ext uri="{BB962C8B-B14F-4D97-AF65-F5344CB8AC3E}">
        <p14:creationId xmlns:p14="http://schemas.microsoft.com/office/powerpoint/2010/main" val="90385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Web application is comprised of one or more Internet Information Services (IIS) sites. When you create a new Web application, SharePoint Foundation automatically creates a new content database and defines the authentication method used to connect to the database. </a:t>
            </a:r>
          </a:p>
        </p:txBody>
      </p:sp>
      <p:sp>
        <p:nvSpPr>
          <p:cNvPr id="19" name="Slide Image Placeholder 18"/>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3</a:t>
            </a:fld>
            <a:endParaRPr lang="en-US" dirty="0"/>
          </a:p>
        </p:txBody>
      </p:sp>
    </p:spTree>
    <p:extLst>
      <p:ext uri="{BB962C8B-B14F-4D97-AF65-F5344CB8AC3E}">
        <p14:creationId xmlns:p14="http://schemas.microsoft.com/office/powerpoint/2010/main" val="8723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smtClean="0"/>
              <a:t>When</a:t>
            </a:r>
            <a:r>
              <a:rPr lang="en-US" baseline="0" dirty="0" smtClean="0"/>
              <a:t> creating a SharePoint web application you need to determine if you are going to allow users to logon using Windows authentication or using claims. </a:t>
            </a:r>
          </a:p>
          <a:p>
            <a:pPr>
              <a:buFontTx/>
              <a:buNone/>
            </a:pPr>
            <a:endParaRPr lang="en-US" baseline="0" dirty="0" smtClean="0"/>
          </a:p>
          <a:p>
            <a:pPr>
              <a:buFontTx/>
              <a:buNone/>
            </a:pPr>
            <a:r>
              <a:rPr lang="en-US" baseline="0" dirty="0" smtClean="0"/>
              <a:t>You can also define a public URL which is a user-friendly URL. This URL needs to be defined in DNS as an A Record before you can use it as public URL for the sites in the web application.</a:t>
            </a:r>
          </a:p>
          <a:p>
            <a:pPr>
              <a:buFontTx/>
              <a:buNone/>
            </a:pPr>
            <a:endParaRPr lang="en-US" baseline="0" dirty="0" smtClean="0"/>
          </a:p>
          <a:p>
            <a:pPr>
              <a:buFontTx/>
              <a:buNone/>
            </a:pPr>
            <a:r>
              <a:rPr lang="en-US" baseline="0" dirty="0" smtClean="0"/>
              <a:t>Other important settings are the application pool and the service account that the web application pool is going to use.</a:t>
            </a: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4</a:t>
            </a:fld>
            <a:endParaRPr lang="en-US" dirty="0"/>
          </a:p>
        </p:txBody>
      </p:sp>
    </p:spTree>
    <p:extLst>
      <p:ext uri="{BB962C8B-B14F-4D97-AF65-F5344CB8AC3E}">
        <p14:creationId xmlns:p14="http://schemas.microsoft.com/office/powerpoint/2010/main" val="116322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Web Application management page can be accessed from within the SharePoint Central Administration by navigation to </a:t>
            </a:r>
            <a:r>
              <a:rPr lang="en-US" b="1" baseline="0" dirty="0" smtClean="0"/>
              <a:t>Application Management &gt; Manage web applications</a:t>
            </a:r>
            <a:r>
              <a:rPr lang="en-US" baseline="0" dirty="0" smtClean="0"/>
              <a:t>. When you select one of the existing web applications listed, a ribbon becomes available from where you can manage the selected web application.</a:t>
            </a:r>
          </a:p>
          <a:p>
            <a:endParaRPr lang="en-US" baseline="0" dirty="0" smtClean="0"/>
          </a:p>
          <a:p>
            <a:r>
              <a:rPr lang="en-US" baseline="0" dirty="0" smtClean="0"/>
              <a:t>The </a:t>
            </a:r>
            <a:r>
              <a:rPr lang="en-US" b="1" baseline="0" dirty="0" smtClean="0"/>
              <a:t>General Settings </a:t>
            </a:r>
            <a:r>
              <a:rPr lang="en-US" baseline="0" dirty="0" smtClean="0"/>
              <a:t>button offers the possibility to manage settings for:</a:t>
            </a:r>
          </a:p>
          <a:p>
            <a:pPr>
              <a:buFontTx/>
              <a:buChar char="-"/>
            </a:pPr>
            <a:r>
              <a:rPr lang="en-US" baseline="0" dirty="0" smtClean="0"/>
              <a:t>Resource throttling</a:t>
            </a:r>
          </a:p>
          <a:p>
            <a:pPr>
              <a:buFontTx/>
              <a:buChar char="-"/>
            </a:pPr>
            <a:r>
              <a:rPr lang="en-US" baseline="0" dirty="0" smtClean="0"/>
              <a:t>Workflow</a:t>
            </a:r>
          </a:p>
          <a:p>
            <a:pPr>
              <a:buFontTx/>
              <a:buChar char="-"/>
            </a:pPr>
            <a:r>
              <a:rPr lang="en-US" baseline="0" dirty="0" smtClean="0"/>
              <a:t>Outgoing Email</a:t>
            </a:r>
          </a:p>
          <a:p>
            <a:pPr>
              <a:buFontTx/>
              <a:buChar char="-"/>
            </a:pPr>
            <a:r>
              <a:rPr lang="en-US" baseline="0" dirty="0" smtClean="0"/>
              <a:t>Mobile Account</a:t>
            </a:r>
          </a:p>
          <a:p>
            <a:pPr>
              <a:buFontTx/>
              <a:buChar char="-"/>
            </a:pPr>
            <a:r>
              <a:rPr lang="en-US" baseline="0" dirty="0" smtClean="0"/>
              <a:t>SharePoint Designer</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6</a:t>
            </a:fld>
            <a:endParaRPr lang="en-US" dirty="0"/>
          </a:p>
        </p:txBody>
      </p:sp>
    </p:spTree>
    <p:extLst>
      <p:ext uri="{BB962C8B-B14F-4D97-AF65-F5344CB8AC3E}">
        <p14:creationId xmlns:p14="http://schemas.microsoft.com/office/powerpoint/2010/main" val="261148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can support lists with lots of data, but the larger the dataset, the bigger burden queries put on the server</a:t>
            </a:r>
            <a:r>
              <a:rPr lang="en-US" dirty="0" smtClean="0"/>
              <a:t>. </a:t>
            </a:r>
            <a:r>
              <a:rPr lang="nl-BE" dirty="0" smtClean="0"/>
              <a:t>List throttling is one of the new features in SharePoint 2010. It enables to set a limit on how much records can be returned when a query is executed.</a:t>
            </a:r>
            <a:endParaRPr lang="en-US" dirty="0" smtClean="0"/>
          </a:p>
          <a:p>
            <a:endParaRPr lang="en-US" dirty="0" smtClean="0"/>
          </a:p>
          <a:p>
            <a:r>
              <a:rPr lang="en-US" dirty="0" smtClean="0"/>
              <a:t>New </a:t>
            </a:r>
            <a:r>
              <a:rPr lang="en-US" dirty="0"/>
              <a:t>controls for admins to block expensive queries: Central Admin offers additional configuration options that can be set per Web application.</a:t>
            </a:r>
          </a:p>
          <a:p>
            <a:endParaRPr lang="en-US" dirty="0"/>
          </a:p>
          <a:p>
            <a:r>
              <a:rPr lang="en-US" dirty="0"/>
              <a:t>Doesn’t help you view more data (doesn’t directly address the “2000 item issue”) but instead more of a heath &amp; monitoring thing</a:t>
            </a:r>
            <a:r>
              <a:rPr lang="en-US" dirty="0" smtClean="0"/>
              <a:t>.</a:t>
            </a:r>
          </a:p>
          <a:p>
            <a:endParaRPr lang="en-US" dirty="0"/>
          </a:p>
          <a:p>
            <a:r>
              <a:rPr lang="en-US" dirty="0" smtClean="0"/>
              <a:t>SharePoint </a:t>
            </a:r>
            <a:r>
              <a:rPr lang="en-US" dirty="0"/>
              <a:t>will attempt to execute the query provided.</a:t>
            </a:r>
          </a:p>
          <a:p>
            <a:endParaRPr lang="en-US" dirty="0"/>
          </a:p>
          <a:p>
            <a:r>
              <a:rPr lang="en-US" dirty="0"/>
              <a:t>If query returns records in excess of 5,000 items, it will throw an exception saying it’s too big and it has been throttled.</a:t>
            </a:r>
          </a:p>
          <a:p>
            <a:endParaRPr lang="en-US" dirty="0"/>
          </a:p>
          <a:p>
            <a:r>
              <a:rPr lang="en-US" dirty="0"/>
              <a:t>Thus, SharePoint will ALWAYS try to run the query, but when it exceeds the threshold, it aborts it… even if the real result set would be 5,001 items.</a:t>
            </a:r>
          </a:p>
          <a:p>
            <a:endParaRPr lang="en-US" dirty="0"/>
          </a:p>
          <a:p>
            <a:r>
              <a:rPr lang="en-US" dirty="0"/>
              <a:t>Threshold configurable by Windows PowerShell.</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8</a:t>
            </a:fld>
            <a:endParaRPr lang="en-US" dirty="0"/>
          </a:p>
        </p:txBody>
      </p:sp>
    </p:spTree>
    <p:extLst>
      <p:ext uri="{BB962C8B-B14F-4D97-AF65-F5344CB8AC3E}">
        <p14:creationId xmlns:p14="http://schemas.microsoft.com/office/powerpoint/2010/main" val="305420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to the </a:t>
            </a:r>
            <a:r>
              <a:rPr lang="en-US" b="1" dirty="0" smtClean="0"/>
              <a:t>General Settings </a:t>
            </a:r>
            <a:r>
              <a:rPr lang="en-US" baseline="0" dirty="0" smtClean="0"/>
              <a:t>button you can find a </a:t>
            </a:r>
            <a:r>
              <a:rPr lang="en-US" b="1" baseline="0" dirty="0" smtClean="0"/>
              <a:t>Service Connection </a:t>
            </a:r>
            <a:r>
              <a:rPr lang="en-US" baseline="0" dirty="0" smtClean="0"/>
              <a:t>button. It provides you with a list of all service applications instantiated in the farm. By default a web application can connect to all instantiated service applications. You can limit that by selecting </a:t>
            </a:r>
            <a:r>
              <a:rPr lang="en-US" b="1" baseline="0" dirty="0" smtClean="0"/>
              <a:t>custom</a:t>
            </a:r>
            <a:r>
              <a:rPr lang="en-US" baseline="0" dirty="0" smtClean="0"/>
              <a:t> from the dropdown. That will allow you to select the desired service application instances.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239230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800C5C1-2195-4017-9D3C-66A59874159C}" type="slidenum">
              <a:rPr lang="en-US" smtClean="0"/>
              <a:t>12</a:t>
            </a:fld>
            <a:endParaRPr lang="en-US"/>
          </a:p>
        </p:txBody>
      </p:sp>
    </p:spTree>
    <p:extLst>
      <p:ext uri="{BB962C8B-B14F-4D97-AF65-F5344CB8AC3E}">
        <p14:creationId xmlns:p14="http://schemas.microsoft.com/office/powerpoint/2010/main" val="372858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13</a:t>
            </a:fld>
            <a:endParaRPr lang="en-US" dirty="0"/>
          </a:p>
        </p:txBody>
      </p:sp>
    </p:spTree>
    <p:extLst>
      <p:ext uri="{BB962C8B-B14F-4D97-AF65-F5344CB8AC3E}">
        <p14:creationId xmlns:p14="http://schemas.microsoft.com/office/powerpoint/2010/main" val="1378437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404078839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1812045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723635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135519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2029694483"/>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893246"/>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2843501"/>
      </p:ext>
    </p:extLst>
  </p:cSld>
  <p:clrMapOvr>
    <a:masterClrMapping/>
  </p:clrMapOvr>
  <p:transition>
    <p:fade/>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032074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607549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smtClean="0"/>
              <a:t>Configuring </a:t>
            </a:r>
            <a:r>
              <a:rPr lang="en-US" dirty="0"/>
              <a:t>Web Applications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Connections</a:t>
            </a:r>
          </a:p>
        </p:txBody>
      </p:sp>
      <p:sp>
        <p:nvSpPr>
          <p:cNvPr id="3" name="Content Placeholder 2"/>
          <p:cNvSpPr>
            <a:spLocks noGrp="1"/>
          </p:cNvSpPr>
          <p:nvPr>
            <p:ph idx="1"/>
          </p:nvPr>
        </p:nvSpPr>
        <p:spPr/>
        <p:txBody>
          <a:bodyPr/>
          <a:lstStyle/>
          <a:p>
            <a:r>
              <a:rPr lang="en-US" dirty="0" smtClean="0"/>
              <a:t>Service connections configured per Web app</a:t>
            </a:r>
          </a:p>
          <a:p>
            <a:pPr lvl="1"/>
            <a:r>
              <a:rPr lang="en-US" dirty="0" smtClean="0"/>
              <a:t>Use Default service group or configure custom setup</a:t>
            </a:r>
            <a:endParaRPr lang="en-US" dirty="0"/>
          </a:p>
          <a:p>
            <a:endParaRPr lang="en-US" dirty="0"/>
          </a:p>
        </p:txBody>
      </p:sp>
      <p:pic>
        <p:nvPicPr>
          <p:cNvPr id="4" name="Picture 3"/>
          <p:cNvPicPr>
            <a:picLocks noChangeAspect="1"/>
          </p:cNvPicPr>
          <p:nvPr/>
        </p:nvPicPr>
        <p:blipFill>
          <a:blip r:embed="rId3"/>
          <a:stretch>
            <a:fillRect/>
          </a:stretch>
        </p:blipFill>
        <p:spPr>
          <a:xfrm>
            <a:off x="4724400" y="2590800"/>
            <a:ext cx="4038600" cy="3326667"/>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381000" y="2590800"/>
            <a:ext cx="4000991" cy="3326667"/>
          </a:xfrm>
          <a:prstGeom prst="rect">
            <a:avLst/>
          </a:prstGeom>
          <a:ln>
            <a:solidFill>
              <a:schemeClr val="bg1">
                <a:lumMod val="50000"/>
              </a:schemeClr>
            </a:solidFill>
          </a:ln>
        </p:spPr>
      </p:pic>
    </p:spTree>
    <p:extLst>
      <p:ext uri="{BB962C8B-B14F-4D97-AF65-F5344CB8AC3E}">
        <p14:creationId xmlns:p14="http://schemas.microsoft.com/office/powerpoint/2010/main" val="2212795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Paths</a:t>
            </a:r>
            <a:endParaRPr lang="en-US" dirty="0"/>
          </a:p>
        </p:txBody>
      </p:sp>
      <p:sp>
        <p:nvSpPr>
          <p:cNvPr id="3" name="Content Placeholder 2"/>
          <p:cNvSpPr>
            <a:spLocks noGrp="1"/>
          </p:cNvSpPr>
          <p:nvPr>
            <p:ph idx="1"/>
          </p:nvPr>
        </p:nvSpPr>
        <p:spPr/>
        <p:txBody>
          <a:bodyPr/>
          <a:lstStyle/>
          <a:p>
            <a:r>
              <a:rPr lang="en-US" dirty="0" smtClean="0"/>
              <a:t>Web application structured using managed paths</a:t>
            </a:r>
          </a:p>
          <a:p>
            <a:pPr lvl="1"/>
            <a:r>
              <a:rPr lang="en-US" dirty="0" smtClean="0"/>
              <a:t>They define allowed URLs for site collections</a:t>
            </a:r>
          </a:p>
          <a:p>
            <a:pPr lvl="1"/>
            <a:r>
              <a:rPr lang="en-US" dirty="0" smtClean="0"/>
              <a:t>Paths can be explicit inclusion or wildcard inclusion</a:t>
            </a:r>
          </a:p>
          <a:p>
            <a:pPr lvl="1"/>
            <a:endParaRPr lang="en-US" dirty="0"/>
          </a:p>
        </p:txBody>
      </p:sp>
      <p:pic>
        <p:nvPicPr>
          <p:cNvPr id="4" name="Picture 3"/>
          <p:cNvPicPr>
            <a:picLocks noChangeAspect="1"/>
          </p:cNvPicPr>
          <p:nvPr/>
        </p:nvPicPr>
        <p:blipFill>
          <a:blip r:embed="rId2"/>
          <a:stretch>
            <a:fillRect/>
          </a:stretch>
        </p:blipFill>
        <p:spPr>
          <a:xfrm>
            <a:off x="2209800" y="2971800"/>
            <a:ext cx="4191000" cy="3592286"/>
          </a:xfrm>
          <a:prstGeom prst="rect">
            <a:avLst/>
          </a:prstGeom>
          <a:ln>
            <a:solidFill>
              <a:schemeClr val="bg1">
                <a:lumMod val="50000"/>
              </a:schemeClr>
            </a:solidFill>
          </a:ln>
        </p:spPr>
      </p:pic>
    </p:spTree>
    <p:extLst>
      <p:ext uri="{BB962C8B-B14F-4D97-AF65-F5344CB8AC3E}">
        <p14:creationId xmlns:p14="http://schemas.microsoft.com/office/powerpoint/2010/main" val="191101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Self Service Site Creation (SSSC)</a:t>
            </a:r>
            <a:endParaRPr lang="en-US" dirty="0"/>
          </a:p>
        </p:txBody>
      </p:sp>
      <p:sp>
        <p:nvSpPr>
          <p:cNvPr id="3" name="Content Placeholder 2"/>
          <p:cNvSpPr>
            <a:spLocks noGrp="1"/>
          </p:cNvSpPr>
          <p:nvPr>
            <p:ph idx="1"/>
          </p:nvPr>
        </p:nvSpPr>
        <p:spPr/>
        <p:txBody>
          <a:bodyPr>
            <a:normAutofit/>
          </a:bodyPr>
          <a:lstStyle/>
          <a:p>
            <a:r>
              <a:rPr lang="en-US" sz="2400" dirty="0" smtClean="0"/>
              <a:t>SSSC allows end users to create new site collections</a:t>
            </a:r>
          </a:p>
          <a:p>
            <a:pPr lvl="1"/>
            <a:r>
              <a:rPr lang="en-US" sz="2000" dirty="0" smtClean="0"/>
              <a:t>Must be enabled by IT staff at the web application level</a:t>
            </a:r>
          </a:p>
          <a:p>
            <a:pPr lvl="1"/>
            <a:r>
              <a:rPr lang="en-US" sz="2000" dirty="0" smtClean="0"/>
              <a:t>Users allowed to create site collections on demand</a:t>
            </a:r>
          </a:p>
          <a:p>
            <a:pPr lvl="1"/>
            <a:r>
              <a:rPr lang="en-US" sz="2000" dirty="0" smtClean="0"/>
              <a:t>Provides more flexibility to business users (a good thing)</a:t>
            </a:r>
          </a:p>
          <a:p>
            <a:pPr lvl="1"/>
            <a:r>
              <a:rPr lang="en-US" sz="2000" dirty="0" smtClean="0"/>
              <a:t>Can lead to uncontrolled growth (a bad thing)</a:t>
            </a:r>
          </a:p>
          <a:p>
            <a:pPr>
              <a:lnSpc>
                <a:spcPct val="150000"/>
              </a:lnSpc>
            </a:pPr>
            <a:r>
              <a:rPr lang="en-US" sz="2400" dirty="0" smtClean="0"/>
              <a:t>SSSC provides user with default </a:t>
            </a:r>
            <a:r>
              <a:rPr lang="en-US" sz="2400" dirty="0"/>
              <a:t>site creation </a:t>
            </a:r>
            <a:r>
              <a:rPr lang="en-US" sz="2400" dirty="0" smtClean="0"/>
              <a:t>form</a:t>
            </a:r>
          </a:p>
          <a:p>
            <a:pPr lvl="1"/>
            <a:r>
              <a:rPr lang="en-US" sz="2000" dirty="0" smtClean="0"/>
              <a:t>User uses this form to input details for site collection creation</a:t>
            </a:r>
          </a:p>
          <a:p>
            <a:pPr lvl="1"/>
            <a:r>
              <a:rPr lang="en-US" sz="2000" dirty="0" smtClean="0"/>
              <a:t>You can replace default SSSC form with custom form</a:t>
            </a:r>
          </a:p>
          <a:p>
            <a:pPr>
              <a:lnSpc>
                <a:spcPct val="150000"/>
              </a:lnSpc>
            </a:pPr>
            <a:r>
              <a:rPr lang="en-US" sz="2400" dirty="0" smtClean="0"/>
              <a:t>When is SSSC most commonly used?</a:t>
            </a:r>
          </a:p>
          <a:p>
            <a:pPr lvl="1"/>
            <a:r>
              <a:rPr lang="en-US" sz="2000" dirty="0" smtClean="0"/>
              <a:t>In web application which host </a:t>
            </a:r>
            <a:r>
              <a:rPr lang="en-US" sz="2000" dirty="0" err="1" smtClean="0"/>
              <a:t>MySites</a:t>
            </a:r>
            <a:endParaRPr lang="en-US" sz="2000" dirty="0" smtClean="0"/>
          </a:p>
          <a:p>
            <a:pPr lvl="1"/>
            <a:r>
              <a:rPr lang="en-US" sz="2000" dirty="0" smtClean="0"/>
              <a:t>In web applications which host tenancies</a:t>
            </a:r>
          </a:p>
        </p:txBody>
      </p:sp>
    </p:spTree>
    <p:extLst>
      <p:ext uri="{BB962C8B-B14F-4D97-AF65-F5344CB8AC3E}">
        <p14:creationId xmlns:p14="http://schemas.microsoft.com/office/powerpoint/2010/main" val="58310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Creating </a:t>
            </a:r>
            <a:r>
              <a:rPr lang="en-US" dirty="0" smtClean="0"/>
              <a:t>and Configuring </a:t>
            </a:r>
            <a:r>
              <a:rPr lang="en-US" dirty="0"/>
              <a:t>Web </a:t>
            </a:r>
            <a:r>
              <a:rPr lang="en-US" dirty="0" smtClean="0"/>
              <a:t>Applications</a:t>
            </a:r>
          </a:p>
          <a:p>
            <a:pPr lvl="0">
              <a:buFont typeface="Wingdings" panose="05000000000000000000" pitchFamily="2" charset="2"/>
              <a:buChar char="Ø"/>
            </a:pPr>
            <a:r>
              <a:rPr lang="en-US" dirty="0" smtClean="0"/>
              <a:t>Path-based Site Collections</a:t>
            </a:r>
          </a:p>
          <a:p>
            <a:pPr lvl="0"/>
            <a:r>
              <a:rPr lang="en-US" dirty="0" smtClean="0"/>
              <a:t>Host-named Site Collections (HNSC)</a:t>
            </a:r>
            <a:endParaRPr lang="en-US" dirty="0"/>
          </a:p>
          <a:p>
            <a:pPr lvl="0"/>
            <a:r>
              <a:rPr lang="en-US" dirty="0" smtClean="0"/>
              <a:t>Managing </a:t>
            </a:r>
            <a:r>
              <a:rPr lang="en-US" dirty="0"/>
              <a:t>Content </a:t>
            </a:r>
            <a:r>
              <a:rPr lang="en-US" dirty="0" smtClean="0"/>
              <a:t>Databases</a:t>
            </a:r>
          </a:p>
          <a:p>
            <a:r>
              <a:rPr lang="en-US" dirty="0"/>
              <a:t>Software Limits of SharePoint 2013</a:t>
            </a:r>
          </a:p>
          <a:p>
            <a:pPr lvl="0"/>
            <a:endParaRPr lang="en-US" dirty="0"/>
          </a:p>
        </p:txBody>
      </p:sp>
    </p:spTree>
    <p:extLst>
      <p:ext uri="{BB962C8B-B14F-4D97-AF65-F5344CB8AC3E}">
        <p14:creationId xmlns:p14="http://schemas.microsoft.com/office/powerpoint/2010/main" val="212246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Site URLs</a:t>
            </a:r>
            <a:endParaRPr lang="en-US" dirty="0"/>
          </a:p>
        </p:txBody>
      </p:sp>
      <p:sp>
        <p:nvSpPr>
          <p:cNvPr id="3" name="Content Placeholder 2"/>
          <p:cNvSpPr>
            <a:spLocks noGrp="1"/>
          </p:cNvSpPr>
          <p:nvPr>
            <p:ph idx="1"/>
          </p:nvPr>
        </p:nvSpPr>
        <p:spPr/>
        <p:txBody>
          <a:bodyPr/>
          <a:lstStyle/>
          <a:p>
            <a:r>
              <a:rPr lang="en-US" dirty="0" smtClean="0"/>
              <a:t>Using the traditional SharePoint approach</a:t>
            </a:r>
          </a:p>
          <a:p>
            <a:pPr lvl="1"/>
            <a:r>
              <a:rPr lang="en-US" dirty="0" smtClean="0"/>
              <a:t>Create a path-based web application with host header</a:t>
            </a:r>
          </a:p>
          <a:p>
            <a:pPr lvl="1"/>
            <a:r>
              <a:rPr lang="en-US" dirty="0" smtClean="0"/>
              <a:t>Add path-based site collections</a:t>
            </a:r>
          </a:p>
          <a:p>
            <a:pPr lvl="1"/>
            <a:r>
              <a:rPr lang="en-US" dirty="0" smtClean="0"/>
              <a:t>All site collections live in common host header domain</a:t>
            </a:r>
          </a:p>
          <a:p>
            <a:pPr lvl="1"/>
            <a:endParaRPr lang="en-US" dirty="0"/>
          </a:p>
          <a:p>
            <a:r>
              <a:rPr lang="en-US" dirty="0" smtClean="0"/>
              <a:t>Using host-named site collections (HNSC)</a:t>
            </a:r>
          </a:p>
          <a:p>
            <a:pPr lvl="1"/>
            <a:r>
              <a:rPr lang="en-US" dirty="0" smtClean="0"/>
              <a:t>Create web application with an empty host header path</a:t>
            </a:r>
          </a:p>
          <a:p>
            <a:pPr lvl="1"/>
            <a:r>
              <a:rPr lang="en-US" dirty="0" smtClean="0"/>
              <a:t>Create host-named site collections using PowerShell</a:t>
            </a:r>
          </a:p>
          <a:p>
            <a:pPr lvl="1"/>
            <a:r>
              <a:rPr lang="en-US" dirty="0" smtClean="0"/>
              <a:t>Each site collection can be created in its own domain</a:t>
            </a:r>
          </a:p>
        </p:txBody>
      </p:sp>
    </p:spTree>
    <p:extLst>
      <p:ext uri="{BB962C8B-B14F-4D97-AF65-F5344CB8AC3E}">
        <p14:creationId xmlns:p14="http://schemas.microsoft.com/office/powerpoint/2010/main" val="248159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Path-based Site Collections</a:t>
            </a:r>
            <a:endParaRPr lang="en-US" dirty="0"/>
          </a:p>
        </p:txBody>
      </p:sp>
      <p:sp>
        <p:nvSpPr>
          <p:cNvPr id="3" name="Content Placeholder 2"/>
          <p:cNvSpPr>
            <a:spLocks noGrp="1"/>
          </p:cNvSpPr>
          <p:nvPr>
            <p:ph idx="1"/>
          </p:nvPr>
        </p:nvSpPr>
        <p:spPr/>
        <p:txBody>
          <a:bodyPr>
            <a:normAutofit/>
          </a:bodyPr>
          <a:lstStyle/>
          <a:p>
            <a:r>
              <a:rPr lang="en-US" sz="2400" dirty="0" smtClean="0"/>
              <a:t>Hosting web </a:t>
            </a:r>
            <a:r>
              <a:rPr lang="en-US" sz="2400" dirty="0"/>
              <a:t>a</a:t>
            </a:r>
            <a:r>
              <a:rPr lang="en-US" sz="2400" dirty="0" smtClean="0"/>
              <a:t>pplication configured with host header path</a:t>
            </a:r>
          </a:p>
          <a:p>
            <a:pPr lvl="1"/>
            <a:r>
              <a:rPr lang="en-US" sz="2000" dirty="0" smtClean="0"/>
              <a:t>Host header path serves as root URL for all site collections inside</a:t>
            </a:r>
          </a:p>
          <a:p>
            <a:pPr lvl="1"/>
            <a:r>
              <a:rPr lang="en-US" sz="2000" dirty="0" smtClean="0"/>
              <a:t>Managed paths provide structure to web application’s URL space</a:t>
            </a:r>
          </a:p>
        </p:txBody>
      </p:sp>
      <p:sp>
        <p:nvSpPr>
          <p:cNvPr id="5" name="Rectangle 4"/>
          <p:cNvSpPr/>
          <p:nvPr/>
        </p:nvSpPr>
        <p:spPr bwMode="auto">
          <a:xfrm>
            <a:off x="424485" y="2743200"/>
            <a:ext cx="8352692" cy="32639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2000" dirty="0" smtClean="0">
                <a:solidFill>
                  <a:prstClr val="black"/>
                </a:solidFill>
              </a:rPr>
              <a:t>SharePoint Web Application</a:t>
            </a:r>
            <a:br>
              <a:rPr lang="en-US" sz="2000" dirty="0" smtClean="0">
                <a:solidFill>
                  <a:prstClr val="black"/>
                </a:solidFill>
              </a:rPr>
            </a:br>
            <a:r>
              <a:rPr lang="en-US" sz="1400" dirty="0" smtClean="0">
                <a:solidFill>
                  <a:srgbClr val="000099"/>
                </a:solidFill>
              </a:rPr>
              <a:t>http://intranet.wingtip.com</a:t>
            </a:r>
            <a:endParaRPr lang="en-US" dirty="0">
              <a:solidFill>
                <a:srgbClr val="000099"/>
              </a:solidFill>
            </a:endParaRPr>
          </a:p>
        </p:txBody>
      </p:sp>
      <p:sp>
        <p:nvSpPr>
          <p:cNvPr id="4" name="Rectangle 3"/>
          <p:cNvSpPr/>
          <p:nvPr/>
        </p:nvSpPr>
        <p:spPr bwMode="auto">
          <a:xfrm>
            <a:off x="595800" y="34290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rPr>
              <a:t>s</a:t>
            </a:r>
            <a:r>
              <a:rPr lang="en-US" sz="1200" dirty="0" smtClean="0">
                <a:solidFill>
                  <a:prstClr val="black"/>
                </a:solidFill>
              </a:rPr>
              <a:t>ite collection</a:t>
            </a:r>
            <a:br>
              <a:rPr lang="en-US" sz="1200" dirty="0" smtClean="0">
                <a:solidFill>
                  <a:prstClr val="black"/>
                </a:solidFill>
              </a:rPr>
            </a:br>
            <a:r>
              <a:rPr lang="en-US" sz="1000" b="1" dirty="0" smtClean="0">
                <a:solidFill>
                  <a:srgbClr val="000099"/>
                </a:solidFill>
              </a:rPr>
              <a:t>(root)</a:t>
            </a:r>
            <a:endParaRPr lang="en-US" sz="1200" b="1" dirty="0">
              <a:solidFill>
                <a:srgbClr val="000099"/>
              </a:solidFill>
            </a:endParaRPr>
          </a:p>
        </p:txBody>
      </p:sp>
      <p:sp>
        <p:nvSpPr>
          <p:cNvPr id="6" name="Rounded Rectangle 5"/>
          <p:cNvSpPr/>
          <p:nvPr/>
        </p:nvSpPr>
        <p:spPr bwMode="auto">
          <a:xfrm>
            <a:off x="824400" y="38927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t</a:t>
            </a:r>
            <a:r>
              <a:rPr lang="en-US" sz="1100" dirty="0" smtClean="0">
                <a:solidFill>
                  <a:prstClr val="black"/>
                </a:solidFill>
              </a:rPr>
              <a:t>op-level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(root)</a:t>
            </a:r>
            <a:endParaRPr lang="en-US" sz="1050" b="1" dirty="0">
              <a:solidFill>
                <a:srgbClr val="000099"/>
              </a:solidFill>
            </a:endParaRPr>
          </a:p>
        </p:txBody>
      </p:sp>
      <p:sp>
        <p:nvSpPr>
          <p:cNvPr id="9" name="Rectangle 8"/>
          <p:cNvSpPr/>
          <p:nvPr/>
        </p:nvSpPr>
        <p:spPr bwMode="auto">
          <a:xfrm>
            <a:off x="2119800" y="34290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rPr>
              <a:t>s</a:t>
            </a:r>
            <a:r>
              <a:rPr lang="en-US" sz="1200" dirty="0" smtClean="0">
                <a:solidFill>
                  <a:prstClr val="black"/>
                </a:solidFill>
              </a:rPr>
              <a:t>ite collection</a:t>
            </a:r>
            <a:br>
              <a:rPr lang="en-US" sz="1200" dirty="0" smtClean="0">
                <a:solidFill>
                  <a:prstClr val="black"/>
                </a:solidFill>
              </a:rPr>
            </a:br>
            <a:r>
              <a:rPr lang="en-US" sz="1000" b="1" dirty="0" smtClean="0">
                <a:solidFill>
                  <a:srgbClr val="000099"/>
                </a:solidFill>
              </a:rPr>
              <a:t>/sites/operations</a:t>
            </a:r>
            <a:endParaRPr lang="en-US" sz="1000" b="1" dirty="0">
              <a:solidFill>
                <a:srgbClr val="000099"/>
              </a:solidFill>
            </a:endParaRPr>
          </a:p>
        </p:txBody>
      </p:sp>
      <p:sp>
        <p:nvSpPr>
          <p:cNvPr id="10" name="Rounded Rectangle 9"/>
          <p:cNvSpPr/>
          <p:nvPr/>
        </p:nvSpPr>
        <p:spPr bwMode="auto">
          <a:xfrm>
            <a:off x="2348400" y="38927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t</a:t>
            </a:r>
            <a:r>
              <a:rPr lang="en-US" sz="1100" dirty="0" smtClean="0">
                <a:solidFill>
                  <a:prstClr val="black"/>
                </a:solidFill>
              </a:rPr>
              <a:t>op-level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(root)</a:t>
            </a:r>
            <a:endParaRPr lang="en-US" sz="1050" b="1" dirty="0">
              <a:solidFill>
                <a:srgbClr val="000099"/>
              </a:solidFill>
            </a:endParaRPr>
          </a:p>
        </p:txBody>
      </p:sp>
      <p:sp>
        <p:nvSpPr>
          <p:cNvPr id="11" name="Rectangle 10"/>
          <p:cNvSpPr/>
          <p:nvPr/>
        </p:nvSpPr>
        <p:spPr bwMode="auto">
          <a:xfrm>
            <a:off x="3643800" y="3429000"/>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rPr>
              <a:t>s</a:t>
            </a:r>
            <a:r>
              <a:rPr lang="en-US" sz="1200" dirty="0" smtClean="0">
                <a:solidFill>
                  <a:prstClr val="black"/>
                </a:solidFill>
              </a:rPr>
              <a:t>ite collection</a:t>
            </a:r>
            <a:br>
              <a:rPr lang="en-US" sz="1200" dirty="0" smtClean="0">
                <a:solidFill>
                  <a:prstClr val="black"/>
                </a:solidFill>
              </a:rPr>
            </a:br>
            <a:r>
              <a:rPr lang="en-US" sz="1000" b="1" dirty="0" smtClean="0">
                <a:solidFill>
                  <a:srgbClr val="000099"/>
                </a:solidFill>
              </a:rPr>
              <a:t>/sites/sales</a:t>
            </a:r>
            <a:endParaRPr lang="en-US" sz="1200" b="1" dirty="0">
              <a:solidFill>
                <a:srgbClr val="000099"/>
              </a:solidFill>
            </a:endParaRPr>
          </a:p>
        </p:txBody>
      </p:sp>
      <p:sp>
        <p:nvSpPr>
          <p:cNvPr id="12" name="Rounded Rectangle 11"/>
          <p:cNvSpPr/>
          <p:nvPr/>
        </p:nvSpPr>
        <p:spPr bwMode="auto">
          <a:xfrm>
            <a:off x="4213692" y="38927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t</a:t>
            </a:r>
            <a:r>
              <a:rPr lang="en-US" sz="1100" dirty="0" smtClean="0">
                <a:solidFill>
                  <a:prstClr val="black"/>
                </a:solidFill>
              </a:rPr>
              <a:t>op-level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(root)</a:t>
            </a:r>
            <a:endParaRPr lang="en-US" sz="1050" b="1" dirty="0">
              <a:solidFill>
                <a:srgbClr val="000099"/>
              </a:solidFill>
            </a:endParaRPr>
          </a:p>
        </p:txBody>
      </p:sp>
      <p:sp>
        <p:nvSpPr>
          <p:cNvPr id="13" name="Rounded Rectangle 12"/>
          <p:cNvSpPr/>
          <p:nvPr/>
        </p:nvSpPr>
        <p:spPr bwMode="auto">
          <a:xfrm>
            <a:off x="3727848" y="45975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5" name="Rounded Rectangle 14"/>
          <p:cNvSpPr/>
          <p:nvPr/>
        </p:nvSpPr>
        <p:spPr bwMode="auto">
          <a:xfrm>
            <a:off x="4691684" y="45975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30" name="Group 29"/>
          <p:cNvGrpSpPr/>
          <p:nvPr/>
        </p:nvGrpSpPr>
        <p:grpSpPr>
          <a:xfrm>
            <a:off x="4185048" y="4349975"/>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5929800" y="3429000"/>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rPr>
              <a:t>s</a:t>
            </a:r>
            <a:r>
              <a:rPr lang="en-US" sz="1200" dirty="0" smtClean="0">
                <a:solidFill>
                  <a:prstClr val="black"/>
                </a:solidFill>
              </a:rPr>
              <a:t>ite collection</a:t>
            </a:r>
            <a:br>
              <a:rPr lang="en-US" sz="1200" dirty="0" smtClean="0">
                <a:solidFill>
                  <a:prstClr val="black"/>
                </a:solidFill>
              </a:rPr>
            </a:br>
            <a:r>
              <a:rPr lang="en-US" sz="1000" b="1" dirty="0" smtClean="0">
                <a:solidFill>
                  <a:srgbClr val="000099"/>
                </a:solidFill>
              </a:rPr>
              <a:t>/sites/finance</a:t>
            </a:r>
            <a:endParaRPr lang="en-US" sz="1100" b="1" dirty="0">
              <a:solidFill>
                <a:srgbClr val="000099"/>
              </a:solidFill>
            </a:endParaRPr>
          </a:p>
        </p:txBody>
      </p:sp>
      <p:sp>
        <p:nvSpPr>
          <p:cNvPr id="32" name="Rounded Rectangle 31"/>
          <p:cNvSpPr/>
          <p:nvPr/>
        </p:nvSpPr>
        <p:spPr bwMode="auto">
          <a:xfrm>
            <a:off x="6622784" y="38927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t</a:t>
            </a:r>
            <a:r>
              <a:rPr lang="en-US" sz="1100" dirty="0" smtClean="0">
                <a:solidFill>
                  <a:prstClr val="black"/>
                </a:solidFill>
              </a:rPr>
              <a:t>op-level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(root)</a:t>
            </a:r>
            <a:endParaRPr lang="en-US" sz="1050" b="1" dirty="0">
              <a:solidFill>
                <a:srgbClr val="000099"/>
              </a:solidFill>
            </a:endParaRPr>
          </a:p>
        </p:txBody>
      </p:sp>
      <p:sp>
        <p:nvSpPr>
          <p:cNvPr id="33" name="Rounded Rectangle 32"/>
          <p:cNvSpPr/>
          <p:nvPr/>
        </p:nvSpPr>
        <p:spPr bwMode="auto">
          <a:xfrm>
            <a:off x="6136940" y="45975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1000" dirty="0" smtClean="0">
              <a:solidFill>
                <a:srgbClr val="000099"/>
              </a:solidFill>
            </a:endParaRPr>
          </a:p>
          <a:p>
            <a:pPr algn="ctr" eaLnBrk="0" fontAlgn="base" hangingPunct="0">
              <a:spcBef>
                <a:spcPct val="0"/>
              </a:spcBef>
              <a:spcAft>
                <a:spcPct val="0"/>
              </a:spcAft>
            </a:pPr>
            <a:r>
              <a:rPr lang="en-US" sz="900" b="1" dirty="0" smtClean="0">
                <a:solidFill>
                  <a:srgbClr val="000099"/>
                </a:solidFill>
              </a:rPr>
              <a:t>/FY2012</a:t>
            </a:r>
            <a:endParaRPr lang="en-US" sz="1050" b="1" dirty="0">
              <a:solidFill>
                <a:srgbClr val="000099"/>
              </a:solidFill>
            </a:endParaRPr>
          </a:p>
        </p:txBody>
      </p:sp>
      <p:sp>
        <p:nvSpPr>
          <p:cNvPr id="34" name="Rounded Rectangle 33"/>
          <p:cNvSpPr/>
          <p:nvPr/>
        </p:nvSpPr>
        <p:spPr bwMode="auto">
          <a:xfrm>
            <a:off x="7100776" y="45975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/FY2013</a:t>
            </a:r>
            <a:endParaRPr lang="en-US" sz="1050" b="1" dirty="0">
              <a:solidFill>
                <a:srgbClr val="000099"/>
              </a:solidFill>
            </a:endParaRPr>
          </a:p>
        </p:txBody>
      </p:sp>
      <p:grpSp>
        <p:nvGrpSpPr>
          <p:cNvPr id="35" name="Group 34"/>
          <p:cNvGrpSpPr/>
          <p:nvPr/>
        </p:nvGrpSpPr>
        <p:grpSpPr>
          <a:xfrm>
            <a:off x="6594140" y="4349975"/>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6594141" y="52767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900" b="1" dirty="0" smtClean="0">
              <a:solidFill>
                <a:prstClr val="black"/>
              </a:solidFill>
            </a:endParaRPr>
          </a:p>
          <a:p>
            <a:pPr algn="ctr" eaLnBrk="0" fontAlgn="base" hangingPunct="0">
              <a:spcBef>
                <a:spcPct val="0"/>
              </a:spcBef>
              <a:spcAft>
                <a:spcPct val="0"/>
              </a:spcAft>
            </a:pPr>
            <a:r>
              <a:rPr lang="en-US" sz="900" b="1" dirty="0" smtClean="0">
                <a:solidFill>
                  <a:srgbClr val="000099"/>
                </a:solidFill>
              </a:rPr>
              <a:t>/Reports</a:t>
            </a:r>
            <a:endParaRPr lang="en-US" sz="1100" b="1" dirty="0">
              <a:solidFill>
                <a:srgbClr val="000099"/>
              </a:solidFill>
            </a:endParaRPr>
          </a:p>
        </p:txBody>
      </p:sp>
      <p:sp>
        <p:nvSpPr>
          <p:cNvPr id="41" name="Rounded Rectangle 40"/>
          <p:cNvSpPr/>
          <p:nvPr/>
        </p:nvSpPr>
        <p:spPr bwMode="auto">
          <a:xfrm>
            <a:off x="7557977" y="52767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100" dirty="0">
                <a:solidFill>
                  <a:prstClr val="black"/>
                </a:solidFill>
              </a:rPr>
              <a:t>c</a:t>
            </a:r>
            <a:r>
              <a:rPr lang="en-US" sz="1100" dirty="0" smtClean="0">
                <a:solidFill>
                  <a:prstClr val="black"/>
                </a:solidFill>
              </a:rPr>
              <a:t>hild site</a:t>
            </a:r>
            <a:endParaRPr lang="en-US" sz="1000" dirty="0" smtClean="0">
              <a:solidFill>
                <a:prstClr val="black"/>
              </a:solidFill>
            </a:endParaRPr>
          </a:p>
          <a:p>
            <a:pPr algn="ctr" eaLnBrk="0" fontAlgn="base" hangingPunct="0">
              <a:spcBef>
                <a:spcPct val="0"/>
              </a:spcBef>
              <a:spcAft>
                <a:spcPct val="0"/>
              </a:spcAft>
            </a:pPr>
            <a:r>
              <a:rPr lang="en-US" sz="900" b="1" dirty="0" smtClean="0">
                <a:solidFill>
                  <a:srgbClr val="000099"/>
                </a:solidFill>
              </a:rPr>
              <a:t>/Dashboards</a:t>
            </a:r>
            <a:endParaRPr lang="en-US" sz="1050" b="1" dirty="0">
              <a:solidFill>
                <a:srgbClr val="000099"/>
              </a:solidFill>
            </a:endParaRPr>
          </a:p>
        </p:txBody>
      </p:sp>
      <p:grpSp>
        <p:nvGrpSpPr>
          <p:cNvPr id="42" name="Group 41"/>
          <p:cNvGrpSpPr/>
          <p:nvPr/>
        </p:nvGrpSpPr>
        <p:grpSpPr>
          <a:xfrm>
            <a:off x="7051341" y="5029200"/>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0983511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Zones</a:t>
            </a:r>
            <a:endParaRPr lang="en-US" dirty="0"/>
          </a:p>
        </p:txBody>
      </p:sp>
      <p:sp>
        <p:nvSpPr>
          <p:cNvPr id="3" name="Content Placeholder 2"/>
          <p:cNvSpPr>
            <a:spLocks noGrp="1"/>
          </p:cNvSpPr>
          <p:nvPr>
            <p:ph idx="1"/>
          </p:nvPr>
        </p:nvSpPr>
        <p:spPr/>
        <p:txBody>
          <a:bodyPr>
            <a:normAutofit/>
          </a:bodyPr>
          <a:lstStyle/>
          <a:p>
            <a:r>
              <a:rPr lang="en-US" sz="2400" dirty="0" smtClean="0"/>
              <a:t>Web application configured in terms of zones</a:t>
            </a:r>
          </a:p>
          <a:p>
            <a:pPr lvl="1"/>
            <a:r>
              <a:rPr lang="en-US" sz="2000" dirty="0" smtClean="0"/>
              <a:t>Zones provides alternate URLs to same set of sites</a:t>
            </a:r>
          </a:p>
          <a:p>
            <a:pPr lvl="1"/>
            <a:r>
              <a:rPr lang="en-US" sz="2000" dirty="0" smtClean="0"/>
              <a:t>Each zone implemented with its own IIS web site</a:t>
            </a:r>
          </a:p>
          <a:p>
            <a:pPr lvl="1"/>
            <a:r>
              <a:rPr lang="en-US" sz="2000" dirty="0" smtClean="0"/>
              <a:t>Web application always created with default zone</a:t>
            </a:r>
          </a:p>
          <a:p>
            <a:pPr lvl="1"/>
            <a:r>
              <a:rPr lang="en-US" sz="2000" dirty="0"/>
              <a:t>Web </a:t>
            </a:r>
            <a:r>
              <a:rPr lang="en-US" sz="2000" dirty="0" smtClean="0"/>
              <a:t>application can be extended with up to 5 zones</a:t>
            </a:r>
          </a:p>
          <a:p>
            <a:pPr lvl="1"/>
            <a:endParaRPr lang="en-US" sz="2000" dirty="0"/>
          </a:p>
          <a:p>
            <a:r>
              <a:rPr lang="en-US" sz="2400" dirty="0" smtClean="0"/>
              <a:t>Five possible zones can exists in a web application</a:t>
            </a:r>
          </a:p>
          <a:p>
            <a:pPr lvl="1"/>
            <a:r>
              <a:rPr lang="en-US" sz="2000" dirty="0" smtClean="0"/>
              <a:t>Default </a:t>
            </a:r>
            <a:r>
              <a:rPr lang="en-US" sz="1800" i="1" dirty="0" smtClean="0">
                <a:solidFill>
                  <a:schemeClr val="tx1">
                    <a:lumMod val="65000"/>
                    <a:lumOff val="35000"/>
                  </a:schemeClr>
                </a:solidFill>
              </a:rPr>
              <a:t>(created automatically)</a:t>
            </a:r>
            <a:endParaRPr lang="en-US" sz="2000" i="1" dirty="0" smtClean="0">
              <a:solidFill>
                <a:schemeClr val="tx1">
                  <a:lumMod val="65000"/>
                  <a:lumOff val="35000"/>
                </a:schemeClr>
              </a:solidFill>
            </a:endParaRPr>
          </a:p>
          <a:p>
            <a:pPr lvl="1"/>
            <a:r>
              <a:rPr lang="en-US" sz="2000" dirty="0" smtClean="0"/>
              <a:t>Intranet</a:t>
            </a:r>
          </a:p>
          <a:p>
            <a:pPr lvl="1"/>
            <a:r>
              <a:rPr lang="en-US" sz="2000" dirty="0" smtClean="0"/>
              <a:t>Extranet</a:t>
            </a:r>
          </a:p>
          <a:p>
            <a:pPr lvl="1"/>
            <a:r>
              <a:rPr lang="en-US" sz="2000" dirty="0" smtClean="0"/>
              <a:t>Internet</a:t>
            </a:r>
          </a:p>
          <a:p>
            <a:pPr lvl="1"/>
            <a:r>
              <a:rPr lang="en-US" sz="2000" dirty="0" smtClean="0"/>
              <a:t>Custom</a:t>
            </a:r>
            <a:endParaRPr lang="en-US" sz="2000" dirty="0"/>
          </a:p>
        </p:txBody>
      </p:sp>
    </p:spTree>
    <p:extLst>
      <p:ext uri="{BB962C8B-B14F-4D97-AF65-F5344CB8AC3E}">
        <p14:creationId xmlns:p14="http://schemas.microsoft.com/office/powerpoint/2010/main" val="193458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Alternate Access Mapping (AAM)</a:t>
            </a:r>
            <a:endParaRPr lang="en-US" dirty="0"/>
          </a:p>
        </p:txBody>
      </p:sp>
      <p:sp>
        <p:nvSpPr>
          <p:cNvPr id="3" name="Content Placeholder 2"/>
          <p:cNvSpPr>
            <a:spLocks noGrp="1"/>
          </p:cNvSpPr>
          <p:nvPr>
            <p:ph idx="1"/>
          </p:nvPr>
        </p:nvSpPr>
        <p:spPr/>
        <p:txBody>
          <a:bodyPr>
            <a:noAutofit/>
          </a:bodyPr>
          <a:lstStyle/>
          <a:p>
            <a:r>
              <a:rPr lang="en-US" sz="2401" dirty="0" smtClean="0"/>
              <a:t>Alternate access mapping used to add secondary URLs</a:t>
            </a:r>
          </a:p>
          <a:p>
            <a:pPr lvl="1"/>
            <a:r>
              <a:rPr lang="en-US" sz="2001" dirty="0" smtClean="0"/>
              <a:t>AAM used to configure additional URLs to sites</a:t>
            </a:r>
          </a:p>
          <a:p>
            <a:pPr lvl="1"/>
            <a:r>
              <a:rPr lang="en-US" sz="2001" dirty="0" smtClean="0"/>
              <a:t>AAM used extensively in previous versions of SharePoint</a:t>
            </a:r>
          </a:p>
          <a:p>
            <a:pPr lvl="1"/>
            <a:r>
              <a:rPr lang="en-US" sz="2001" dirty="0" smtClean="0"/>
              <a:t>AAM configured at the web application level</a:t>
            </a:r>
          </a:p>
          <a:p>
            <a:pPr lvl="1"/>
            <a:endParaRPr lang="en-US" sz="2001" dirty="0" smtClean="0"/>
          </a:p>
          <a:p>
            <a:r>
              <a:rPr lang="en-US" sz="2401" dirty="0" smtClean="0"/>
              <a:t>Issues with AAM</a:t>
            </a:r>
          </a:p>
          <a:p>
            <a:pPr lvl="1"/>
            <a:r>
              <a:rPr lang="en-US" sz="2001" dirty="0" smtClean="0"/>
              <a:t>Some AAM configuration done in IIS outside of SharePoint</a:t>
            </a:r>
          </a:p>
          <a:p>
            <a:pPr lvl="1"/>
            <a:r>
              <a:rPr lang="en-US" sz="2001" dirty="0" smtClean="0"/>
              <a:t>You are limited to 5 URLs per web application</a:t>
            </a:r>
          </a:p>
          <a:p>
            <a:pPr lvl="1"/>
            <a:r>
              <a:rPr lang="en-US" sz="2001" dirty="0" smtClean="0"/>
              <a:t>AAM configuration affects every site collection in web application</a:t>
            </a:r>
          </a:p>
          <a:p>
            <a:pPr lvl="1"/>
            <a:r>
              <a:rPr lang="en-US" sz="2001" dirty="0" smtClean="0"/>
              <a:t>No ability to configure AAM at site collection level</a:t>
            </a:r>
          </a:p>
        </p:txBody>
      </p:sp>
    </p:spTree>
    <p:extLst>
      <p:ext uri="{BB962C8B-B14F-4D97-AF65-F5344CB8AC3E}">
        <p14:creationId xmlns:p14="http://schemas.microsoft.com/office/powerpoint/2010/main" val="313957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Web Application</a:t>
            </a:r>
            <a:endParaRPr lang="en-US" dirty="0"/>
          </a:p>
        </p:txBody>
      </p:sp>
      <p:sp>
        <p:nvSpPr>
          <p:cNvPr id="3" name="Content Placeholder 2"/>
          <p:cNvSpPr>
            <a:spLocks noGrp="1"/>
          </p:cNvSpPr>
          <p:nvPr>
            <p:ph idx="1"/>
          </p:nvPr>
        </p:nvSpPr>
        <p:spPr/>
        <p:txBody>
          <a:bodyPr/>
          <a:lstStyle/>
          <a:p>
            <a:r>
              <a:rPr lang="en-US" dirty="0" smtClean="0"/>
              <a:t>Web Application is configured with zones</a:t>
            </a:r>
          </a:p>
          <a:p>
            <a:pPr lvl="1"/>
            <a:r>
              <a:rPr lang="en-US" dirty="0" smtClean="0"/>
              <a:t>SharePoint creates one IIS Web site for each zone</a:t>
            </a:r>
          </a:p>
          <a:p>
            <a:pPr lvl="1"/>
            <a:r>
              <a:rPr lang="en-US" dirty="0" smtClean="0"/>
              <a:t>Web Application always has one "default" zone</a:t>
            </a:r>
          </a:p>
          <a:p>
            <a:pPr lvl="1"/>
            <a:r>
              <a:rPr lang="en-US" dirty="0" smtClean="0"/>
              <a:t>You can extend a Web Application with up to 5 zones</a:t>
            </a:r>
          </a:p>
          <a:p>
            <a:pPr lvl="1"/>
            <a:endParaRPr lang="en-US" dirty="0"/>
          </a:p>
          <a:p>
            <a:r>
              <a:rPr lang="en-US" dirty="0" smtClean="0"/>
              <a:t>Adding zones allows supporting multiple URLs</a:t>
            </a:r>
          </a:p>
          <a:p>
            <a:pPr lvl="1"/>
            <a:r>
              <a:rPr lang="en-US" dirty="0" smtClean="0"/>
              <a:t>SharePoint deals with all IIS settings behind the scenes</a:t>
            </a:r>
          </a:p>
          <a:p>
            <a:pPr lvl="1"/>
            <a:r>
              <a:rPr lang="en-US" dirty="0"/>
              <a:t>IIS </a:t>
            </a:r>
            <a:r>
              <a:rPr lang="en-US" dirty="0" smtClean="0"/>
              <a:t>settings do not have to be backed up independently</a:t>
            </a:r>
          </a:p>
          <a:p>
            <a:endParaRPr lang="en-US" dirty="0"/>
          </a:p>
        </p:txBody>
      </p:sp>
    </p:spTree>
    <p:extLst>
      <p:ext uri="{BB962C8B-B14F-4D97-AF65-F5344CB8AC3E}">
        <p14:creationId xmlns:p14="http://schemas.microsoft.com/office/powerpoint/2010/main" val="3852754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Creating </a:t>
            </a:r>
            <a:r>
              <a:rPr lang="en-US" dirty="0" smtClean="0"/>
              <a:t>and Configuring </a:t>
            </a:r>
            <a:r>
              <a:rPr lang="en-US" dirty="0"/>
              <a:t>Web </a:t>
            </a:r>
            <a:r>
              <a:rPr lang="en-US" dirty="0" smtClean="0"/>
              <a:t>Applications</a:t>
            </a:r>
          </a:p>
          <a:p>
            <a:pPr lvl="0">
              <a:buFont typeface="Wingdings" panose="05000000000000000000" pitchFamily="2" charset="2"/>
              <a:buChar char="ü"/>
            </a:pPr>
            <a:r>
              <a:rPr lang="en-US" dirty="0" smtClean="0"/>
              <a:t>Path-based Site Collections</a:t>
            </a:r>
          </a:p>
          <a:p>
            <a:pPr lvl="0">
              <a:buFont typeface="Wingdings" panose="05000000000000000000" pitchFamily="2" charset="2"/>
              <a:buChar char="Ø"/>
            </a:pPr>
            <a:r>
              <a:rPr lang="en-US" dirty="0"/>
              <a:t>Host-named Site Collections (HNSC)</a:t>
            </a:r>
          </a:p>
          <a:p>
            <a:pPr lvl="0"/>
            <a:r>
              <a:rPr lang="en-US" dirty="0" smtClean="0"/>
              <a:t>Managing </a:t>
            </a:r>
            <a:r>
              <a:rPr lang="en-US" dirty="0"/>
              <a:t>Content </a:t>
            </a:r>
            <a:r>
              <a:rPr lang="en-US" dirty="0" smtClean="0"/>
              <a:t>Databases</a:t>
            </a:r>
          </a:p>
          <a:p>
            <a:r>
              <a:rPr lang="en-US" dirty="0"/>
              <a:t>Software Limits of SharePoint 2013</a:t>
            </a:r>
          </a:p>
          <a:p>
            <a:pPr lvl="0"/>
            <a:endParaRPr lang="en-US" dirty="0"/>
          </a:p>
        </p:txBody>
      </p:sp>
    </p:spTree>
    <p:extLst>
      <p:ext uri="{BB962C8B-B14F-4D97-AF65-F5344CB8AC3E}">
        <p14:creationId xmlns:p14="http://schemas.microsoft.com/office/powerpoint/2010/main" val="349579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a:t>Creating </a:t>
            </a:r>
            <a:r>
              <a:rPr lang="en-US" dirty="0" smtClean="0"/>
              <a:t>and Configuring </a:t>
            </a:r>
            <a:r>
              <a:rPr lang="en-US" dirty="0"/>
              <a:t>Web </a:t>
            </a:r>
            <a:r>
              <a:rPr lang="en-US" dirty="0" smtClean="0"/>
              <a:t>Applications</a:t>
            </a:r>
          </a:p>
          <a:p>
            <a:pPr lvl="0"/>
            <a:r>
              <a:rPr lang="en-US" dirty="0" smtClean="0"/>
              <a:t>Path-based Site Collections</a:t>
            </a:r>
          </a:p>
          <a:p>
            <a:pPr lvl="0"/>
            <a:r>
              <a:rPr lang="en-US" dirty="0" smtClean="0"/>
              <a:t>Host-named Site Collections (HNSC)</a:t>
            </a:r>
            <a:endParaRPr lang="en-US" dirty="0"/>
          </a:p>
          <a:p>
            <a:pPr lvl="0"/>
            <a:r>
              <a:rPr lang="en-US" dirty="0" smtClean="0"/>
              <a:t>Managing </a:t>
            </a:r>
            <a:r>
              <a:rPr lang="en-US" dirty="0"/>
              <a:t>Content </a:t>
            </a:r>
            <a:r>
              <a:rPr lang="en-US" dirty="0" smtClean="0"/>
              <a:t>Databases</a:t>
            </a:r>
          </a:p>
          <a:p>
            <a:pPr lvl="0"/>
            <a:r>
              <a:rPr lang="en-US" dirty="0" smtClean="0"/>
              <a:t>Software Limits of SharePoint 2013</a:t>
            </a:r>
            <a:endParaRPr lang="en-US" dirty="0"/>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Host-named Site Collections (HNSCs)</a:t>
            </a:r>
            <a:endParaRPr lang="en-US" dirty="0"/>
          </a:p>
        </p:txBody>
      </p:sp>
      <p:sp>
        <p:nvSpPr>
          <p:cNvPr id="3" name="Content Placeholder 2"/>
          <p:cNvSpPr>
            <a:spLocks noGrp="1"/>
          </p:cNvSpPr>
          <p:nvPr>
            <p:ph idx="1"/>
          </p:nvPr>
        </p:nvSpPr>
        <p:spPr/>
        <p:txBody>
          <a:bodyPr>
            <a:normAutofit/>
          </a:bodyPr>
          <a:lstStyle/>
          <a:p>
            <a:r>
              <a:rPr lang="en-US" sz="2000" dirty="0" smtClean="0"/>
              <a:t>SharePoint 2013 supports host-named site collections (HNSCs)</a:t>
            </a:r>
          </a:p>
          <a:p>
            <a:pPr lvl="1"/>
            <a:r>
              <a:rPr lang="en-US" sz="1800" dirty="0" smtClean="0"/>
              <a:t>HNSCs require a hosting </a:t>
            </a:r>
            <a:r>
              <a:rPr lang="en-US" sz="1800" dirty="0"/>
              <a:t>web application </a:t>
            </a:r>
            <a:r>
              <a:rPr lang="en-US" sz="1800" dirty="0" smtClean="0"/>
              <a:t>with no host header path</a:t>
            </a:r>
            <a:endParaRPr lang="en-US" sz="1800" dirty="0"/>
          </a:p>
          <a:p>
            <a:pPr lvl="1"/>
            <a:r>
              <a:rPr lang="en-US" sz="1800" dirty="0" smtClean="0"/>
              <a:t>You specify the hosting domain whenever you create a HNSC</a:t>
            </a:r>
          </a:p>
          <a:p>
            <a:pPr lvl="1"/>
            <a:r>
              <a:rPr lang="en-US" sz="1800" dirty="0" smtClean="0"/>
              <a:t>A single web application can host sites from different Internet domains</a:t>
            </a:r>
            <a:endParaRPr lang="en-US" sz="1800" dirty="0"/>
          </a:p>
        </p:txBody>
      </p:sp>
      <p:sp>
        <p:nvSpPr>
          <p:cNvPr id="5" name="Rectangle 4"/>
          <p:cNvSpPr/>
          <p:nvPr/>
        </p:nvSpPr>
        <p:spPr bwMode="auto">
          <a:xfrm>
            <a:off x="1058007" y="3060049"/>
            <a:ext cx="6858000" cy="31242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2000" dirty="0" smtClean="0">
                <a:solidFill>
                  <a:prstClr val="black"/>
                </a:solidFill>
                <a:latin typeface="Tekton Pro" pitchFamily="34" charset="0"/>
              </a:rPr>
              <a:t>SharePoint Web Application</a:t>
            </a:r>
            <a:endParaRPr lang="en-US" dirty="0">
              <a:solidFill>
                <a:srgbClr val="000099"/>
              </a:solidFill>
              <a:latin typeface="Tekton Pro" pitchFamily="34" charset="0"/>
            </a:endParaRPr>
          </a:p>
        </p:txBody>
      </p:sp>
      <p:sp>
        <p:nvSpPr>
          <p:cNvPr id="9" name="Rectangle 8"/>
          <p:cNvSpPr/>
          <p:nvPr/>
        </p:nvSpPr>
        <p:spPr bwMode="auto">
          <a:xfrm>
            <a:off x="1211737" y="3539186"/>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latin typeface="Tekton Pro" pitchFamily="34" charset="0"/>
              </a:rPr>
              <a:t>s</a:t>
            </a:r>
            <a:r>
              <a:rPr lang="en-US" sz="1200" dirty="0" smtClean="0">
                <a:solidFill>
                  <a:prstClr val="black"/>
                </a:solidFill>
                <a:latin typeface="Tekton Pro" pitchFamily="34" charset="0"/>
              </a:rPr>
              <a:t>ite collection</a:t>
            </a:r>
            <a:br>
              <a:rPr lang="en-US" sz="1200" dirty="0" smtClean="0">
                <a:solidFill>
                  <a:prstClr val="black"/>
                </a:solidFill>
                <a:latin typeface="Tekton Pro" pitchFamily="34" charset="0"/>
              </a:rPr>
            </a:br>
            <a:r>
              <a:rPr lang="en-US" sz="1000" b="1" dirty="0" smtClean="0">
                <a:solidFill>
                  <a:srgbClr val="000099"/>
                </a:solidFill>
                <a:latin typeface="Tekton Pro" pitchFamily="34" charset="0"/>
              </a:rPr>
              <a:t>operations.wingtip.com</a:t>
            </a:r>
            <a:endParaRPr lang="en-US" sz="1000" b="1" dirty="0">
              <a:solidFill>
                <a:srgbClr val="000099"/>
              </a:solidFill>
              <a:latin typeface="Tekton Pro" pitchFamily="34" charset="0"/>
            </a:endParaRPr>
          </a:p>
        </p:txBody>
      </p:sp>
      <p:sp>
        <p:nvSpPr>
          <p:cNvPr id="10" name="Rounded Rectangle 9"/>
          <p:cNvSpPr/>
          <p:nvPr/>
        </p:nvSpPr>
        <p:spPr bwMode="auto">
          <a:xfrm>
            <a:off x="1440337" y="400296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t</a:t>
            </a:r>
            <a:r>
              <a:rPr lang="en-US" sz="1200" dirty="0" smtClean="0">
                <a:solidFill>
                  <a:prstClr val="black"/>
                </a:solidFill>
                <a:latin typeface="Tekton Pro" pitchFamily="34" charset="0"/>
              </a:rPr>
              <a:t>op-level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(root)</a:t>
            </a:r>
            <a:endParaRPr lang="en-US" sz="1100" b="1" dirty="0">
              <a:solidFill>
                <a:srgbClr val="000099"/>
              </a:solidFill>
              <a:latin typeface="Tekton Pro" pitchFamily="34" charset="0"/>
            </a:endParaRPr>
          </a:p>
        </p:txBody>
      </p:sp>
      <p:sp>
        <p:nvSpPr>
          <p:cNvPr id="11" name="Rectangle 10"/>
          <p:cNvSpPr/>
          <p:nvPr/>
        </p:nvSpPr>
        <p:spPr bwMode="auto">
          <a:xfrm>
            <a:off x="2735737" y="3539186"/>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latin typeface="Tekton Pro" pitchFamily="34" charset="0"/>
              </a:rPr>
              <a:t>s</a:t>
            </a:r>
            <a:r>
              <a:rPr lang="en-US" sz="1200" dirty="0" smtClean="0">
                <a:solidFill>
                  <a:prstClr val="black"/>
                </a:solidFill>
                <a:latin typeface="Tekton Pro" pitchFamily="34" charset="0"/>
              </a:rPr>
              <a:t>ite collection</a:t>
            </a:r>
            <a:br>
              <a:rPr lang="en-US" sz="1200" dirty="0" smtClean="0">
                <a:solidFill>
                  <a:prstClr val="black"/>
                </a:solidFill>
                <a:latin typeface="Tekton Pro" pitchFamily="34" charset="0"/>
              </a:rPr>
            </a:br>
            <a:r>
              <a:rPr lang="en-US" sz="1000" b="1" dirty="0" smtClean="0">
                <a:solidFill>
                  <a:srgbClr val="000099"/>
                </a:solidFill>
                <a:latin typeface="Tekton Pro" pitchFamily="34" charset="0"/>
              </a:rPr>
              <a:t>sales.wingtip.com</a:t>
            </a:r>
            <a:endParaRPr lang="en-US" sz="1200" b="1" dirty="0">
              <a:solidFill>
                <a:srgbClr val="000099"/>
              </a:solidFill>
              <a:latin typeface="Tekton Pro" pitchFamily="34" charset="0"/>
            </a:endParaRPr>
          </a:p>
        </p:txBody>
      </p:sp>
      <p:sp>
        <p:nvSpPr>
          <p:cNvPr id="12" name="Rounded Rectangle 11"/>
          <p:cNvSpPr/>
          <p:nvPr/>
        </p:nvSpPr>
        <p:spPr bwMode="auto">
          <a:xfrm>
            <a:off x="3305629" y="400296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t</a:t>
            </a:r>
            <a:r>
              <a:rPr lang="en-US" sz="1200" dirty="0" smtClean="0">
                <a:solidFill>
                  <a:prstClr val="black"/>
                </a:solidFill>
                <a:latin typeface="Tekton Pro" pitchFamily="34" charset="0"/>
              </a:rPr>
              <a:t>op-level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(root)</a:t>
            </a:r>
            <a:endParaRPr lang="en-US" sz="1100" b="1" dirty="0">
              <a:solidFill>
                <a:srgbClr val="000099"/>
              </a:solidFill>
              <a:latin typeface="Tekton Pro" pitchFamily="34" charset="0"/>
            </a:endParaRPr>
          </a:p>
        </p:txBody>
      </p:sp>
      <p:sp>
        <p:nvSpPr>
          <p:cNvPr id="13" name="Rounded Rectangle 12"/>
          <p:cNvSpPr/>
          <p:nvPr/>
        </p:nvSpPr>
        <p:spPr bwMode="auto">
          <a:xfrm>
            <a:off x="2819785" y="470773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a:t>
            </a:r>
            <a:r>
              <a:rPr lang="en-US" sz="1000" b="1" dirty="0" err="1" smtClean="0">
                <a:solidFill>
                  <a:srgbClr val="000099"/>
                </a:solidFill>
                <a:latin typeface="Tekton Pro" pitchFamily="34" charset="0"/>
              </a:rPr>
              <a:t>WestDivision</a:t>
            </a:r>
            <a:endParaRPr lang="en-US" sz="1200" b="1" dirty="0">
              <a:solidFill>
                <a:srgbClr val="000099"/>
              </a:solidFill>
              <a:latin typeface="Tekton Pro" pitchFamily="34" charset="0"/>
            </a:endParaRPr>
          </a:p>
        </p:txBody>
      </p:sp>
      <p:sp>
        <p:nvSpPr>
          <p:cNvPr id="15" name="Rounded Rectangle 14"/>
          <p:cNvSpPr/>
          <p:nvPr/>
        </p:nvSpPr>
        <p:spPr bwMode="auto">
          <a:xfrm>
            <a:off x="3783621" y="470773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a:t>
            </a:r>
            <a:r>
              <a:rPr lang="en-US" sz="1000" b="1" dirty="0" err="1" smtClean="0">
                <a:solidFill>
                  <a:srgbClr val="000099"/>
                </a:solidFill>
                <a:latin typeface="Tekton Pro" pitchFamily="34" charset="0"/>
              </a:rPr>
              <a:t>EastDivision</a:t>
            </a:r>
            <a:endParaRPr lang="en-US" sz="1200" b="1" dirty="0">
              <a:solidFill>
                <a:srgbClr val="000099"/>
              </a:solidFill>
              <a:latin typeface="Tekton Pro" pitchFamily="34" charset="0"/>
            </a:endParaRPr>
          </a:p>
        </p:txBody>
      </p:sp>
      <p:grpSp>
        <p:nvGrpSpPr>
          <p:cNvPr id="30" name="Group 29"/>
          <p:cNvGrpSpPr/>
          <p:nvPr/>
        </p:nvGrpSpPr>
        <p:grpSpPr>
          <a:xfrm>
            <a:off x="3276985" y="4460161"/>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5021737" y="3539186"/>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eaLnBrk="0" fontAlgn="base" hangingPunct="0">
              <a:spcBef>
                <a:spcPct val="0"/>
              </a:spcBef>
              <a:spcAft>
                <a:spcPct val="0"/>
              </a:spcAft>
            </a:pPr>
            <a:r>
              <a:rPr lang="en-US" sz="1200" dirty="0">
                <a:solidFill>
                  <a:prstClr val="black"/>
                </a:solidFill>
                <a:latin typeface="Tekton Pro" pitchFamily="34" charset="0"/>
              </a:rPr>
              <a:t>s</a:t>
            </a:r>
            <a:r>
              <a:rPr lang="en-US" sz="1200" dirty="0" smtClean="0">
                <a:solidFill>
                  <a:prstClr val="black"/>
                </a:solidFill>
                <a:latin typeface="Tekton Pro" pitchFamily="34" charset="0"/>
              </a:rPr>
              <a:t>ite collection</a:t>
            </a:r>
            <a:br>
              <a:rPr lang="en-US" sz="1200" dirty="0" smtClean="0">
                <a:solidFill>
                  <a:prstClr val="black"/>
                </a:solidFill>
                <a:latin typeface="Tekton Pro" pitchFamily="34" charset="0"/>
              </a:rPr>
            </a:br>
            <a:r>
              <a:rPr lang="en-US" sz="1000" b="1" dirty="0" smtClean="0">
                <a:solidFill>
                  <a:srgbClr val="000099"/>
                </a:solidFill>
                <a:latin typeface="Tekton Pro" pitchFamily="34" charset="0"/>
              </a:rPr>
              <a:t>finance.wingtip.com</a:t>
            </a:r>
            <a:endParaRPr lang="en-US" sz="1100" b="1" dirty="0">
              <a:solidFill>
                <a:srgbClr val="000099"/>
              </a:solidFill>
              <a:latin typeface="Tekton Pro" pitchFamily="34" charset="0"/>
            </a:endParaRPr>
          </a:p>
        </p:txBody>
      </p:sp>
      <p:sp>
        <p:nvSpPr>
          <p:cNvPr id="32" name="Rounded Rectangle 31"/>
          <p:cNvSpPr/>
          <p:nvPr/>
        </p:nvSpPr>
        <p:spPr bwMode="auto">
          <a:xfrm>
            <a:off x="5714721" y="400296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t</a:t>
            </a:r>
            <a:r>
              <a:rPr lang="en-US" sz="1200" dirty="0" smtClean="0">
                <a:solidFill>
                  <a:prstClr val="black"/>
                </a:solidFill>
                <a:latin typeface="Tekton Pro" pitchFamily="34" charset="0"/>
              </a:rPr>
              <a:t>op-level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(root)</a:t>
            </a:r>
            <a:endParaRPr lang="en-US" sz="1100" b="1" dirty="0">
              <a:solidFill>
                <a:srgbClr val="000099"/>
              </a:solidFill>
              <a:latin typeface="Tekton Pro" pitchFamily="34" charset="0"/>
            </a:endParaRPr>
          </a:p>
        </p:txBody>
      </p:sp>
      <p:sp>
        <p:nvSpPr>
          <p:cNvPr id="33" name="Rounded Rectangle 32"/>
          <p:cNvSpPr/>
          <p:nvPr/>
        </p:nvSpPr>
        <p:spPr bwMode="auto">
          <a:xfrm>
            <a:off x="5228877" y="470773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50" dirty="0" smtClean="0">
              <a:solidFill>
                <a:srgbClr val="000099"/>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/FY2012</a:t>
            </a:r>
            <a:endParaRPr lang="en-US" sz="1100" b="1" dirty="0">
              <a:solidFill>
                <a:srgbClr val="000099"/>
              </a:solidFill>
              <a:latin typeface="Tekton Pro" pitchFamily="34" charset="0"/>
            </a:endParaRPr>
          </a:p>
        </p:txBody>
      </p:sp>
      <p:sp>
        <p:nvSpPr>
          <p:cNvPr id="34" name="Rounded Rectangle 33"/>
          <p:cNvSpPr/>
          <p:nvPr/>
        </p:nvSpPr>
        <p:spPr bwMode="auto">
          <a:xfrm>
            <a:off x="6192713" y="470773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/FY2013</a:t>
            </a:r>
            <a:endParaRPr lang="en-US" sz="1100" b="1" dirty="0">
              <a:solidFill>
                <a:srgbClr val="000099"/>
              </a:solidFill>
              <a:latin typeface="Tekton Pro" pitchFamily="34" charset="0"/>
            </a:endParaRPr>
          </a:p>
        </p:txBody>
      </p:sp>
      <p:grpSp>
        <p:nvGrpSpPr>
          <p:cNvPr id="35" name="Group 34"/>
          <p:cNvGrpSpPr/>
          <p:nvPr/>
        </p:nvGrpSpPr>
        <p:grpSpPr>
          <a:xfrm>
            <a:off x="5686077" y="4460161"/>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5686078" y="538696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00" b="1"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/Reports</a:t>
            </a:r>
            <a:endParaRPr lang="en-US" sz="1200" b="1" dirty="0">
              <a:solidFill>
                <a:srgbClr val="000099"/>
              </a:solidFill>
              <a:latin typeface="Tekton Pro" pitchFamily="34" charset="0"/>
            </a:endParaRPr>
          </a:p>
        </p:txBody>
      </p:sp>
      <p:sp>
        <p:nvSpPr>
          <p:cNvPr id="41" name="Rounded Rectangle 40"/>
          <p:cNvSpPr/>
          <p:nvPr/>
        </p:nvSpPr>
        <p:spPr bwMode="auto">
          <a:xfrm>
            <a:off x="6649914" y="538696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eaLnBrk="0" fontAlgn="base" hangingPunct="0">
              <a:spcBef>
                <a:spcPct val="0"/>
              </a:spcBef>
              <a:spcAft>
                <a:spcPct val="0"/>
              </a:spcAft>
            </a:pPr>
            <a:r>
              <a:rPr lang="en-US" sz="1200" dirty="0">
                <a:solidFill>
                  <a:prstClr val="black"/>
                </a:solidFill>
                <a:latin typeface="Tekton Pro" pitchFamily="34" charset="0"/>
              </a:rPr>
              <a:t>c</a:t>
            </a:r>
            <a:r>
              <a:rPr lang="en-US" sz="1200" dirty="0" smtClean="0">
                <a:solidFill>
                  <a:prstClr val="black"/>
                </a:solidFill>
                <a:latin typeface="Tekton Pro" pitchFamily="34" charset="0"/>
              </a:rPr>
              <a:t>hild site</a:t>
            </a:r>
            <a:endParaRPr lang="en-US" sz="1050" dirty="0" smtClean="0">
              <a:solidFill>
                <a:prstClr val="black"/>
              </a:solidFill>
              <a:latin typeface="Tekton Pro" pitchFamily="34" charset="0"/>
            </a:endParaRPr>
          </a:p>
          <a:p>
            <a:pPr algn="ctr" eaLnBrk="0" fontAlgn="base" hangingPunct="0">
              <a:spcBef>
                <a:spcPct val="0"/>
              </a:spcBef>
              <a:spcAft>
                <a:spcPct val="0"/>
              </a:spcAft>
            </a:pPr>
            <a:r>
              <a:rPr lang="en-US" sz="1000" b="1" dirty="0" smtClean="0">
                <a:solidFill>
                  <a:srgbClr val="000099"/>
                </a:solidFill>
                <a:latin typeface="Tekton Pro" pitchFamily="34" charset="0"/>
              </a:rPr>
              <a:t>/Dashboards</a:t>
            </a:r>
            <a:endParaRPr lang="en-US" sz="1100" b="1" dirty="0">
              <a:solidFill>
                <a:srgbClr val="000099"/>
              </a:solidFill>
              <a:latin typeface="Tekton Pro" pitchFamily="34" charset="0"/>
            </a:endParaRPr>
          </a:p>
        </p:txBody>
      </p:sp>
      <p:grpSp>
        <p:nvGrpSpPr>
          <p:cNvPr id="42" name="Group 41"/>
          <p:cNvGrpSpPr/>
          <p:nvPr/>
        </p:nvGrpSpPr>
        <p:grpSpPr>
          <a:xfrm>
            <a:off x="6143278" y="5139386"/>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8579590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HNSCs using PowerShell</a:t>
            </a:r>
            <a:endParaRPr lang="en-US" dirty="0"/>
          </a:p>
        </p:txBody>
      </p:sp>
      <p:sp>
        <p:nvSpPr>
          <p:cNvPr id="3" name="Content Placeholder 2"/>
          <p:cNvSpPr>
            <a:spLocks noGrp="1"/>
          </p:cNvSpPr>
          <p:nvPr>
            <p:ph idx="1"/>
          </p:nvPr>
        </p:nvSpPr>
        <p:spPr/>
        <p:txBody>
          <a:bodyPr/>
          <a:lstStyle/>
          <a:p>
            <a:r>
              <a:rPr lang="en-US" dirty="0" smtClean="0"/>
              <a:t>New-SPSite used to create HNSCs</a:t>
            </a:r>
          </a:p>
          <a:p>
            <a:pPr lvl="1"/>
            <a:r>
              <a:rPr lang="en-US" dirty="0" smtClean="0"/>
              <a:t>You create a new HNSC using New-</a:t>
            </a:r>
            <a:r>
              <a:rPr lang="en-US" dirty="0" err="1" smtClean="0"/>
              <a:t>SPSite</a:t>
            </a:r>
            <a:endParaRPr lang="en-US" dirty="0" smtClean="0"/>
          </a:p>
          <a:p>
            <a:pPr lvl="1"/>
            <a:r>
              <a:rPr lang="en-US" dirty="0" smtClean="0"/>
              <a:t>Hosting web application passed as parameter</a:t>
            </a:r>
          </a:p>
          <a:p>
            <a:pPr lvl="1"/>
            <a:r>
              <a:rPr lang="en-US" dirty="0" smtClean="0"/>
              <a:t>Any domain can be assigned to Url parameter</a:t>
            </a:r>
            <a:endParaRPr lang="en-US" dirty="0"/>
          </a:p>
        </p:txBody>
      </p:sp>
      <p:pic>
        <p:nvPicPr>
          <p:cNvPr id="4" name="Picture 3"/>
          <p:cNvPicPr>
            <a:picLocks noChangeAspect="1"/>
          </p:cNvPicPr>
          <p:nvPr/>
        </p:nvPicPr>
        <p:blipFill>
          <a:blip r:embed="rId2"/>
          <a:stretch>
            <a:fillRect/>
          </a:stretch>
        </p:blipFill>
        <p:spPr>
          <a:xfrm>
            <a:off x="1095375" y="3429000"/>
            <a:ext cx="6953250" cy="2581275"/>
          </a:xfrm>
          <a:prstGeom prst="rect">
            <a:avLst/>
          </a:prstGeom>
          <a:ln>
            <a:solidFill>
              <a:schemeClr val="bg1">
                <a:lumMod val="75000"/>
              </a:schemeClr>
            </a:solidFill>
          </a:ln>
        </p:spPr>
      </p:pic>
    </p:spTree>
    <p:extLst>
      <p:ext uri="{BB962C8B-B14F-4D97-AF65-F5344CB8AC3E}">
        <p14:creationId xmlns:p14="http://schemas.microsoft.com/office/powerpoint/2010/main" val="93967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URLs for </a:t>
            </a:r>
            <a:r>
              <a:rPr lang="en-US" smtClean="0"/>
              <a:t>HNSC</a:t>
            </a:r>
            <a:endParaRPr lang="en-US" dirty="0"/>
          </a:p>
        </p:txBody>
      </p:sp>
      <p:sp>
        <p:nvSpPr>
          <p:cNvPr id="3" name="Content Placeholder 2"/>
          <p:cNvSpPr>
            <a:spLocks noGrp="1"/>
          </p:cNvSpPr>
          <p:nvPr>
            <p:ph idx="1"/>
          </p:nvPr>
        </p:nvSpPr>
        <p:spPr/>
        <p:txBody>
          <a:bodyPr/>
          <a:lstStyle/>
          <a:p>
            <a:r>
              <a:rPr lang="en-US" sz="2400" dirty="0"/>
              <a:t>You can configure </a:t>
            </a:r>
            <a:r>
              <a:rPr lang="en-US" sz="2400"/>
              <a:t>a HNSC with </a:t>
            </a:r>
            <a:r>
              <a:rPr lang="en-US" sz="2400" dirty="0"/>
              <a:t>its own secondary URLs</a:t>
            </a:r>
          </a:p>
          <a:p>
            <a:pPr lvl="1"/>
            <a:r>
              <a:rPr lang="en-US" sz="2000" dirty="0"/>
              <a:t>Allows you to provide alternate URLs to the same site</a:t>
            </a:r>
          </a:p>
          <a:p>
            <a:pPr lvl="1"/>
            <a:r>
              <a:rPr lang="en-US" sz="2000" dirty="0"/>
              <a:t>Requires using PowerShell cmdlets to list, add and remove URLs</a:t>
            </a:r>
          </a:p>
          <a:p>
            <a:pPr lvl="2"/>
            <a:r>
              <a:rPr lang="en-US" sz="1800" dirty="0">
                <a:latin typeface="Lucida Console" panose="020B0609040504020204" pitchFamily="49" charset="0"/>
              </a:rPr>
              <a:t>Get-</a:t>
            </a:r>
            <a:r>
              <a:rPr lang="en-US" sz="1800" dirty="0" err="1">
                <a:latin typeface="Lucida Console" panose="020B0609040504020204" pitchFamily="49" charset="0"/>
              </a:rPr>
              <a:t>SPSiteUrl</a:t>
            </a:r>
            <a:endParaRPr lang="en-US" sz="1800" dirty="0">
              <a:latin typeface="Lucida Console" panose="020B0609040504020204" pitchFamily="49" charset="0"/>
            </a:endParaRPr>
          </a:p>
          <a:p>
            <a:pPr lvl="2"/>
            <a:r>
              <a:rPr lang="en-US" sz="1800" dirty="0">
                <a:latin typeface="Lucida Console" panose="020B0609040504020204" pitchFamily="49" charset="0"/>
              </a:rPr>
              <a:t>Set-</a:t>
            </a:r>
            <a:r>
              <a:rPr lang="en-US" sz="1800" dirty="0" err="1">
                <a:latin typeface="Lucida Console" panose="020B0609040504020204" pitchFamily="49" charset="0"/>
              </a:rPr>
              <a:t>SPSiteUrl</a:t>
            </a:r>
            <a:endParaRPr lang="en-US" sz="1800" dirty="0">
              <a:latin typeface="Lucida Console" panose="020B0609040504020204" pitchFamily="49" charset="0"/>
            </a:endParaRPr>
          </a:p>
          <a:p>
            <a:pPr lvl="2"/>
            <a:r>
              <a:rPr lang="en-US" sz="1800" dirty="0">
                <a:latin typeface="Lucida Console" panose="020B0609040504020204" pitchFamily="49" charset="0"/>
              </a:rPr>
              <a:t>Remove-</a:t>
            </a:r>
            <a:r>
              <a:rPr lang="en-US" sz="1800" dirty="0" err="1">
                <a:latin typeface="Lucida Console" panose="020B0609040504020204" pitchFamily="49" charset="0"/>
              </a:rPr>
              <a:t>SPSiteUrl</a:t>
            </a:r>
            <a:endParaRPr lang="en-US" sz="1800" dirty="0">
              <a:latin typeface="Lucida Console" panose="020B0609040504020204" pitchFamily="49" charset="0"/>
            </a:endParaRPr>
          </a:p>
          <a:p>
            <a:pPr lvl="2"/>
            <a:endParaRPr lang="en-US" sz="1800" dirty="0"/>
          </a:p>
          <a:p>
            <a:r>
              <a:rPr lang="en-US" sz="2400" dirty="0"/>
              <a:t>This approach is more flexible than AAMs </a:t>
            </a:r>
          </a:p>
          <a:p>
            <a:pPr lvl="1"/>
            <a:r>
              <a:rPr lang="en-US" sz="2000" dirty="0"/>
              <a:t>Secondary URLs add per site collection not per web application</a:t>
            </a:r>
          </a:p>
          <a:p>
            <a:pPr lvl="1"/>
            <a:r>
              <a:rPr lang="en-US" sz="2000"/>
              <a:t>Still </a:t>
            </a:r>
            <a:r>
              <a:rPr lang="en-US" sz="2000" smtClean="0"/>
              <a:t>limited </a:t>
            </a:r>
            <a:r>
              <a:rPr lang="en-US" sz="2000" dirty="0"/>
              <a:t>to 5 URLs as you are with AAM</a:t>
            </a:r>
          </a:p>
        </p:txBody>
      </p:sp>
    </p:spTree>
    <p:extLst>
      <p:ext uri="{BB962C8B-B14F-4D97-AF65-F5344CB8AC3E}">
        <p14:creationId xmlns:p14="http://schemas.microsoft.com/office/powerpoint/2010/main" val="270097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Path-based Web Application vs. HNSC</a:t>
            </a:r>
            <a:endParaRPr lang="en-US" dirty="0"/>
          </a:p>
        </p:txBody>
      </p:sp>
      <p:sp>
        <p:nvSpPr>
          <p:cNvPr id="3" name="Content Placeholder 2"/>
          <p:cNvSpPr>
            <a:spLocks noGrp="1"/>
          </p:cNvSpPr>
          <p:nvPr>
            <p:ph idx="1"/>
          </p:nvPr>
        </p:nvSpPr>
        <p:spPr/>
        <p:txBody>
          <a:bodyPr>
            <a:normAutofit/>
          </a:bodyPr>
          <a:lstStyle/>
          <a:p>
            <a:r>
              <a:rPr lang="en-US" sz="2400" dirty="0"/>
              <a:t>Reasons to use traditional Path-based Site Collections</a:t>
            </a:r>
          </a:p>
          <a:p>
            <a:pPr lvl="1"/>
            <a:r>
              <a:rPr lang="en-US" sz="2000" dirty="0"/>
              <a:t>Content migrated from earlier versions usually in this form</a:t>
            </a:r>
          </a:p>
          <a:p>
            <a:pPr lvl="1"/>
            <a:r>
              <a:rPr lang="en-US" sz="2000" dirty="0"/>
              <a:t>Less to manage with domain names, DNS and SSL certificates</a:t>
            </a:r>
          </a:p>
          <a:p>
            <a:pPr lvl="1"/>
            <a:r>
              <a:rPr lang="en-US" sz="2000" dirty="0"/>
              <a:t>Sites from different domains can be run in different IIS app pools</a:t>
            </a:r>
          </a:p>
          <a:p>
            <a:endParaRPr lang="en-US" sz="2400" dirty="0"/>
          </a:p>
          <a:p>
            <a:r>
              <a:rPr lang="en-US" sz="2400" dirty="0"/>
              <a:t>Reasons to use Host-named Site Collections (HNSC)</a:t>
            </a:r>
          </a:p>
          <a:p>
            <a:pPr lvl="1"/>
            <a:r>
              <a:rPr lang="en-US" sz="2000" dirty="0"/>
              <a:t>You can get by with fewer web applications</a:t>
            </a:r>
          </a:p>
          <a:p>
            <a:pPr lvl="1"/>
            <a:r>
              <a:rPr lang="en-US" sz="2000" dirty="0"/>
              <a:t>Farm can be built using a single path-less web application</a:t>
            </a:r>
          </a:p>
          <a:p>
            <a:pPr lvl="1"/>
            <a:r>
              <a:rPr lang="en-US" sz="2000" dirty="0"/>
              <a:t>Secondary URLs configured per site collection</a:t>
            </a:r>
          </a:p>
          <a:p>
            <a:pPr lvl="1"/>
            <a:r>
              <a:rPr lang="en-US" sz="2000" dirty="0" smtClean="0"/>
              <a:t>Best </a:t>
            </a:r>
            <a:r>
              <a:rPr lang="en-US" sz="2000" smtClean="0"/>
              <a:t>support for </a:t>
            </a:r>
            <a:r>
              <a:rPr lang="en-US" sz="2000" dirty="0"/>
              <a:t>Request </a:t>
            </a:r>
            <a:r>
              <a:rPr lang="en-US" sz="2000" dirty="0" smtClean="0"/>
              <a:t>Management</a:t>
            </a:r>
            <a:endParaRPr lang="en-US" sz="2000" dirty="0"/>
          </a:p>
        </p:txBody>
      </p:sp>
    </p:spTree>
    <p:extLst>
      <p:ext uri="{BB962C8B-B14F-4D97-AF65-F5344CB8AC3E}">
        <p14:creationId xmlns:p14="http://schemas.microsoft.com/office/powerpoint/2010/main" val="84620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Creating </a:t>
            </a:r>
            <a:r>
              <a:rPr lang="en-US" dirty="0" smtClean="0"/>
              <a:t>and Configuring </a:t>
            </a:r>
            <a:r>
              <a:rPr lang="en-US" dirty="0"/>
              <a:t>Web </a:t>
            </a:r>
            <a:r>
              <a:rPr lang="en-US" dirty="0" smtClean="0"/>
              <a:t>Applications</a:t>
            </a:r>
          </a:p>
          <a:p>
            <a:pPr lvl="0">
              <a:buFont typeface="Wingdings" panose="05000000000000000000" pitchFamily="2" charset="2"/>
              <a:buChar char="ü"/>
            </a:pPr>
            <a:r>
              <a:rPr lang="en-US" dirty="0" smtClean="0"/>
              <a:t>Path-based Site Collections</a:t>
            </a:r>
          </a:p>
          <a:p>
            <a:pPr lvl="0">
              <a:buFont typeface="Wingdings" panose="05000000000000000000" pitchFamily="2" charset="2"/>
              <a:buChar char="ü"/>
            </a:pPr>
            <a:r>
              <a:rPr lang="en-US" dirty="0"/>
              <a:t>Host-named Site Collections (HNSC)</a:t>
            </a:r>
          </a:p>
          <a:p>
            <a:pPr lvl="0">
              <a:buFont typeface="Wingdings" panose="05000000000000000000" pitchFamily="2" charset="2"/>
              <a:buChar char="Ø"/>
            </a:pPr>
            <a:r>
              <a:rPr lang="en-US" dirty="0" smtClean="0"/>
              <a:t>Managing </a:t>
            </a:r>
            <a:r>
              <a:rPr lang="en-US" dirty="0"/>
              <a:t>Content </a:t>
            </a:r>
            <a:r>
              <a:rPr lang="en-US" dirty="0" smtClean="0"/>
              <a:t>Databases</a:t>
            </a:r>
          </a:p>
          <a:p>
            <a:r>
              <a:rPr lang="en-US" dirty="0"/>
              <a:t>Software Limits of SharePoint </a:t>
            </a:r>
            <a:r>
              <a:rPr lang="en-US" dirty="0" smtClean="0"/>
              <a:t>2013</a:t>
            </a:r>
            <a:endParaRPr lang="en-US" dirty="0"/>
          </a:p>
        </p:txBody>
      </p:sp>
    </p:spTree>
    <p:extLst>
      <p:ext uri="{BB962C8B-B14F-4D97-AF65-F5344CB8AC3E}">
        <p14:creationId xmlns:p14="http://schemas.microsoft.com/office/powerpoint/2010/main" val="3594730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Content Databases</a:t>
            </a:r>
            <a:endParaRPr lang="en-US" dirty="0"/>
          </a:p>
        </p:txBody>
      </p:sp>
      <p:sp>
        <p:nvSpPr>
          <p:cNvPr id="3" name="Content Placeholder 2"/>
          <p:cNvSpPr>
            <a:spLocks noGrp="1"/>
          </p:cNvSpPr>
          <p:nvPr>
            <p:ph idx="1"/>
          </p:nvPr>
        </p:nvSpPr>
        <p:spPr/>
        <p:txBody>
          <a:bodyPr/>
          <a:lstStyle/>
          <a:p>
            <a:r>
              <a:rPr lang="en-US" dirty="0"/>
              <a:t>New </a:t>
            </a:r>
            <a:r>
              <a:rPr lang="en-US" dirty="0" smtClean="0"/>
              <a:t>Web App </a:t>
            </a:r>
            <a:r>
              <a:rPr lang="en-US" dirty="0"/>
              <a:t>= new content database</a:t>
            </a:r>
          </a:p>
          <a:p>
            <a:r>
              <a:rPr lang="en-US" dirty="0"/>
              <a:t>Web App’s can not share databases</a:t>
            </a:r>
          </a:p>
          <a:p>
            <a:r>
              <a:rPr lang="en-US" dirty="0"/>
              <a:t>DB is default location of new site </a:t>
            </a:r>
            <a:r>
              <a:rPr lang="en-US" dirty="0" smtClean="0"/>
              <a:t>collections</a:t>
            </a:r>
          </a:p>
          <a:p>
            <a:pPr lvl="1"/>
            <a:r>
              <a:rPr lang="en-US" dirty="0" smtClean="0"/>
              <a:t>To create sites in dedicated DB</a:t>
            </a:r>
            <a:r>
              <a:rPr lang="en-US" dirty="0"/>
              <a:t> </a:t>
            </a:r>
            <a:r>
              <a:rPr lang="en-US" dirty="0" smtClean="0"/>
              <a:t>you can </a:t>
            </a:r>
            <a:r>
              <a:rPr lang="en-US" smtClean="0"/>
              <a:t>utilize </a:t>
            </a:r>
            <a:r>
              <a:rPr lang="en-US" smtClean="0"/>
              <a:t>PowerShell </a:t>
            </a:r>
            <a:r>
              <a:rPr lang="en-US" dirty="0" smtClean="0"/>
              <a:t>or STSADM</a:t>
            </a:r>
          </a:p>
          <a:p>
            <a:endParaRPr lang="en-US" dirty="0"/>
          </a:p>
          <a:p>
            <a:pPr marL="0" indent="0">
              <a:buNone/>
            </a:pPr>
            <a:endParaRPr lang="en-US" dirty="0"/>
          </a:p>
        </p:txBody>
      </p:sp>
    </p:spTree>
    <p:extLst>
      <p:ext uri="{BB962C8B-B14F-4D97-AF65-F5344CB8AC3E}">
        <p14:creationId xmlns:p14="http://schemas.microsoft.com/office/powerpoint/2010/main" val="3283192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Content Database</a:t>
            </a:r>
            <a:endParaRPr lang="en-US" dirty="0"/>
          </a:p>
        </p:txBody>
      </p:sp>
      <p:pic>
        <p:nvPicPr>
          <p:cNvPr id="3" name="Picture 2"/>
          <p:cNvPicPr>
            <a:picLocks noChangeAspect="1"/>
          </p:cNvPicPr>
          <p:nvPr/>
        </p:nvPicPr>
        <p:blipFill>
          <a:blip r:embed="rId2"/>
          <a:stretch>
            <a:fillRect/>
          </a:stretch>
        </p:blipFill>
        <p:spPr>
          <a:xfrm>
            <a:off x="481012" y="1966912"/>
            <a:ext cx="8181975" cy="2924175"/>
          </a:xfrm>
          <a:prstGeom prst="rect">
            <a:avLst/>
          </a:prstGeom>
          <a:ln>
            <a:solidFill>
              <a:schemeClr val="bg1">
                <a:lumMod val="65000"/>
              </a:schemeClr>
            </a:solidFill>
          </a:ln>
        </p:spPr>
      </p:pic>
    </p:spTree>
    <p:extLst>
      <p:ext uri="{BB962C8B-B14F-4D97-AF65-F5344CB8AC3E}">
        <p14:creationId xmlns:p14="http://schemas.microsoft.com/office/powerpoint/2010/main" val="417917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Creating </a:t>
            </a:r>
            <a:r>
              <a:rPr lang="en-US" dirty="0" smtClean="0"/>
              <a:t>and Configuring </a:t>
            </a:r>
            <a:r>
              <a:rPr lang="en-US" dirty="0"/>
              <a:t>Web </a:t>
            </a:r>
            <a:r>
              <a:rPr lang="en-US" dirty="0" smtClean="0"/>
              <a:t>Applications</a:t>
            </a:r>
          </a:p>
          <a:p>
            <a:pPr lvl="0">
              <a:buFont typeface="Wingdings" panose="05000000000000000000" pitchFamily="2" charset="2"/>
              <a:buChar char="ü"/>
            </a:pPr>
            <a:r>
              <a:rPr lang="en-US" dirty="0" smtClean="0"/>
              <a:t>Path-based Site Collections</a:t>
            </a:r>
          </a:p>
          <a:p>
            <a:pPr lvl="0">
              <a:buFont typeface="Wingdings" panose="05000000000000000000" pitchFamily="2" charset="2"/>
              <a:buChar char="ü"/>
            </a:pPr>
            <a:r>
              <a:rPr lang="en-US" dirty="0"/>
              <a:t>Host-named Site Collections (HNSC)</a:t>
            </a:r>
          </a:p>
          <a:p>
            <a:pPr lvl="0">
              <a:buFont typeface="Wingdings" panose="05000000000000000000" pitchFamily="2" charset="2"/>
              <a:buChar char="ü"/>
            </a:pPr>
            <a:r>
              <a:rPr lang="en-US" dirty="0" smtClean="0"/>
              <a:t>Managing </a:t>
            </a:r>
            <a:r>
              <a:rPr lang="en-US" dirty="0"/>
              <a:t>Content </a:t>
            </a:r>
            <a:r>
              <a:rPr lang="en-US" dirty="0" smtClean="0"/>
              <a:t>Databases</a:t>
            </a:r>
          </a:p>
          <a:p>
            <a:pPr>
              <a:buFont typeface="Wingdings" panose="05000000000000000000" pitchFamily="2" charset="2"/>
              <a:buChar char="Ø"/>
            </a:pPr>
            <a:r>
              <a:rPr lang="en-US" dirty="0"/>
              <a:t>Software Limits of SharePoint </a:t>
            </a:r>
            <a:r>
              <a:rPr lang="en-US" dirty="0" smtClean="0"/>
              <a:t>2013</a:t>
            </a:r>
            <a:endParaRPr lang="en-US" dirty="0"/>
          </a:p>
        </p:txBody>
      </p:sp>
    </p:spTree>
    <p:extLst>
      <p:ext uri="{BB962C8B-B14F-4D97-AF65-F5344CB8AC3E}">
        <p14:creationId xmlns:p14="http://schemas.microsoft.com/office/powerpoint/2010/main" val="938434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Boundaries, Thresholds </a:t>
            </a:r>
            <a:r>
              <a:rPr lang="en-US" dirty="0"/>
              <a:t>and </a:t>
            </a:r>
            <a:r>
              <a:rPr lang="en-US" dirty="0" smtClean="0"/>
              <a:t>Limits</a:t>
            </a:r>
            <a:endParaRPr lang="en-US" dirty="0"/>
          </a:p>
        </p:txBody>
      </p:sp>
      <p:sp>
        <p:nvSpPr>
          <p:cNvPr id="3" name="Content Placeholder 2"/>
          <p:cNvSpPr>
            <a:spLocks noGrp="1"/>
          </p:cNvSpPr>
          <p:nvPr>
            <p:ph idx="1"/>
          </p:nvPr>
        </p:nvSpPr>
        <p:spPr/>
        <p:txBody>
          <a:bodyPr/>
          <a:lstStyle/>
          <a:p>
            <a:r>
              <a:rPr lang="en-US" dirty="0" smtClean="0"/>
              <a:t>Microsoft has a published whitepaper</a:t>
            </a:r>
          </a:p>
          <a:p>
            <a:pPr lvl="1"/>
            <a:r>
              <a:rPr lang="en-US" dirty="0"/>
              <a:t>Software boundaries and limits for SharePoint 2013</a:t>
            </a:r>
            <a:endParaRPr lang="en-US" dirty="0" smtClean="0"/>
          </a:p>
          <a:p>
            <a:pPr lvl="1"/>
            <a:r>
              <a:rPr lang="en-US" sz="2000" dirty="0"/>
              <a:t>http://technet.microsoft.com/en-us/library/cc262787(v=office.15)</a:t>
            </a:r>
            <a:endParaRPr lang="en-US" sz="2000" dirty="0" smtClean="0"/>
          </a:p>
          <a:p>
            <a:endParaRPr lang="en-US" dirty="0" smtClean="0"/>
          </a:p>
          <a:p>
            <a:r>
              <a:rPr lang="en-US" dirty="0" smtClean="0"/>
              <a:t>Limits are defined using limit types</a:t>
            </a:r>
          </a:p>
          <a:p>
            <a:pPr lvl="1"/>
            <a:r>
              <a:rPr lang="en-US" b="1" dirty="0" smtClean="0">
                <a:solidFill>
                  <a:srgbClr val="C00000"/>
                </a:solidFill>
              </a:rPr>
              <a:t>Boundary</a:t>
            </a:r>
            <a:r>
              <a:rPr lang="en-US" dirty="0" smtClean="0"/>
              <a:t> is an absolute limit</a:t>
            </a:r>
          </a:p>
          <a:p>
            <a:pPr lvl="1"/>
            <a:r>
              <a:rPr lang="en-US" b="1" dirty="0" smtClean="0">
                <a:solidFill>
                  <a:srgbClr val="C00000"/>
                </a:solidFill>
              </a:rPr>
              <a:t>Threshold</a:t>
            </a:r>
            <a:r>
              <a:rPr lang="en-US" dirty="0" smtClean="0"/>
              <a:t> is default </a:t>
            </a:r>
            <a:r>
              <a:rPr lang="en-US" dirty="0"/>
              <a:t>value that </a:t>
            </a:r>
            <a:r>
              <a:rPr lang="en-US" dirty="0" smtClean="0"/>
              <a:t>can be modified</a:t>
            </a:r>
          </a:p>
          <a:p>
            <a:pPr lvl="1"/>
            <a:r>
              <a:rPr lang="en-US" b="1" dirty="0" smtClean="0">
                <a:solidFill>
                  <a:srgbClr val="C00000"/>
                </a:solidFill>
              </a:rPr>
              <a:t>Supported</a:t>
            </a:r>
            <a:r>
              <a:rPr lang="en-US" dirty="0" smtClean="0"/>
              <a:t> limit defines value that’s been tested</a:t>
            </a:r>
          </a:p>
        </p:txBody>
      </p:sp>
    </p:spTree>
    <p:extLst>
      <p:ext uri="{BB962C8B-B14F-4D97-AF65-F5344CB8AC3E}">
        <p14:creationId xmlns:p14="http://schemas.microsoft.com/office/powerpoint/2010/main" val="8415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Documented Limits with SharePoint 2013</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3914769"/>
              </p:ext>
            </p:extLst>
          </p:nvPr>
        </p:nvGraphicFramePr>
        <p:xfrm>
          <a:off x="228600" y="1295400"/>
          <a:ext cx="8610600" cy="2499720"/>
        </p:xfrm>
        <a:graphic>
          <a:graphicData uri="http://schemas.openxmlformats.org/drawingml/2006/table">
            <a:tbl>
              <a:tblPr>
                <a:tableStyleId>{5C22544A-7EE6-4342-B048-85BDC9FD1C3A}</a:tableStyleId>
              </a:tblPr>
              <a:tblGrid>
                <a:gridCol w="4343400"/>
                <a:gridCol w="3200400"/>
                <a:gridCol w="1066800"/>
              </a:tblGrid>
              <a:tr h="312465">
                <a:tc>
                  <a:txBody>
                    <a:bodyPr/>
                    <a:lstStyle/>
                    <a:p>
                      <a:pPr algn="l" fontAlgn="ctr"/>
                      <a:r>
                        <a:rPr lang="en-US" sz="1200" b="1" u="none" strike="noStrike" dirty="0">
                          <a:solidFill>
                            <a:schemeClr val="bg1"/>
                          </a:solidFill>
                          <a:effectLst/>
                        </a:rPr>
                        <a:t>Limit</a:t>
                      </a:r>
                      <a:endParaRPr lang="en-US" sz="1200" b="1" i="0" u="none" strike="noStrike" dirty="0">
                        <a:solidFill>
                          <a:schemeClr val="bg1"/>
                        </a:solidFill>
                        <a:effectLst/>
                        <a:latin typeface="Calibri" panose="020F0502020204030204" pitchFamily="34" charset="0"/>
                      </a:endParaRPr>
                    </a:p>
                  </a:txBody>
                  <a:tcPr marL="7620" marR="7620" marT="7620" marB="0" anchor="ctr">
                    <a:solidFill>
                      <a:schemeClr val="tx1"/>
                    </a:solidFill>
                  </a:tcPr>
                </a:tc>
                <a:tc>
                  <a:txBody>
                    <a:bodyPr/>
                    <a:lstStyle/>
                    <a:p>
                      <a:pPr algn="l" fontAlgn="ctr"/>
                      <a:r>
                        <a:rPr lang="en-US" sz="1200" b="1" u="none" strike="noStrike" dirty="0">
                          <a:solidFill>
                            <a:schemeClr val="bg1"/>
                          </a:solidFill>
                          <a:effectLst/>
                        </a:rPr>
                        <a:t>Maximum Value</a:t>
                      </a:r>
                      <a:endParaRPr lang="en-US" sz="1200" b="1" i="0" u="none" strike="noStrike" dirty="0">
                        <a:solidFill>
                          <a:schemeClr val="bg1"/>
                        </a:solidFill>
                        <a:effectLst/>
                        <a:latin typeface="Calibri" panose="020F0502020204030204" pitchFamily="34" charset="0"/>
                      </a:endParaRPr>
                    </a:p>
                  </a:txBody>
                  <a:tcPr marL="7620" marR="7620" marT="7620" marB="0" anchor="ctr">
                    <a:solidFill>
                      <a:schemeClr val="tx1"/>
                    </a:solidFill>
                  </a:tcPr>
                </a:tc>
                <a:tc>
                  <a:txBody>
                    <a:bodyPr/>
                    <a:lstStyle/>
                    <a:p>
                      <a:pPr algn="l" fontAlgn="ctr"/>
                      <a:r>
                        <a:rPr lang="en-US" sz="1200" b="1" u="none" strike="noStrike" dirty="0">
                          <a:solidFill>
                            <a:schemeClr val="bg1"/>
                          </a:solidFill>
                          <a:effectLst/>
                        </a:rPr>
                        <a:t>Limit Type</a:t>
                      </a:r>
                      <a:endParaRPr lang="en-US" sz="1200" b="1" i="0" u="none" strike="noStrike" dirty="0">
                        <a:solidFill>
                          <a:schemeClr val="bg1"/>
                        </a:solidFill>
                        <a:effectLst/>
                        <a:latin typeface="Calibri" panose="020F0502020204030204" pitchFamily="34" charset="0"/>
                      </a:endParaRPr>
                    </a:p>
                  </a:txBody>
                  <a:tcPr marL="7620" marR="7620" marT="7620" marB="0" anchor="ctr">
                    <a:solidFill>
                      <a:schemeClr val="tx1"/>
                    </a:solidFill>
                  </a:tcPr>
                </a:tc>
              </a:tr>
              <a:tr h="312465">
                <a:tc>
                  <a:txBody>
                    <a:bodyPr/>
                    <a:lstStyle/>
                    <a:p>
                      <a:pPr algn="l" fontAlgn="ctr"/>
                      <a:r>
                        <a:rPr lang="en-US" sz="1200" b="1" u="none" strike="noStrike" dirty="0">
                          <a:effectLst/>
                        </a:rPr>
                        <a:t>Web application</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20 per farm</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Supported</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ctr"/>
                      <a:r>
                        <a:rPr lang="en-US" sz="1200" b="1" u="none" strike="noStrike">
                          <a:effectLst/>
                        </a:rPr>
                        <a:t>Zone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5 per web application</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Boundary</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ctr"/>
                      <a:r>
                        <a:rPr lang="en-US" sz="1200" b="1" u="none" strike="noStrike" dirty="0">
                          <a:effectLst/>
                        </a:rPr>
                        <a:t>Managed path</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20 per web application</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Supported</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ctr"/>
                      <a:r>
                        <a:rPr lang="en-US" sz="1200" b="1" u="none" strike="noStrike" dirty="0">
                          <a:effectLst/>
                        </a:rPr>
                        <a:t>Application Pools</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20 per farm</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Supported</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ctr"/>
                      <a:r>
                        <a:rPr lang="en-US" sz="1200" b="1" u="none" strike="noStrike" dirty="0">
                          <a:effectLst/>
                        </a:rPr>
                        <a:t>Number of content databases</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500 per farm</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Supported</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ctr"/>
                      <a:r>
                        <a:rPr lang="en-US" sz="1200" b="1" u="none" strike="noStrike" dirty="0">
                          <a:effectLst/>
                        </a:rPr>
                        <a:t>Content database </a:t>
                      </a:r>
                      <a:r>
                        <a:rPr lang="en-US" sz="1200" b="1" u="none" strike="noStrike" dirty="0" smtClean="0">
                          <a:effectLst/>
                        </a:rPr>
                        <a:t>size</a:t>
                      </a:r>
                      <a:endParaRPr lang="en-US"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it-IT" sz="1200" b="1" u="none" strike="noStrike" dirty="0" smtClean="0">
                          <a:effectLst/>
                        </a:rPr>
                        <a:t>200GB per </a:t>
                      </a:r>
                      <a:r>
                        <a:rPr lang="it-IT" sz="1200" b="1" u="none" strike="noStrike" dirty="0">
                          <a:effectLst/>
                        </a:rPr>
                        <a:t>content database</a:t>
                      </a:r>
                      <a:endParaRPr lang="it-IT"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200" b="1" u="none" strike="noStrike">
                          <a:effectLst/>
                        </a:rPr>
                        <a:t>Supported</a:t>
                      </a:r>
                      <a:endParaRPr lang="en-US" sz="1200" b="1" i="0" u="none" strike="noStrike">
                        <a:solidFill>
                          <a:srgbClr val="000000"/>
                        </a:solidFill>
                        <a:effectLst/>
                        <a:latin typeface="Calibri" panose="020F0502020204030204" pitchFamily="34" charset="0"/>
                      </a:endParaRPr>
                    </a:p>
                  </a:txBody>
                  <a:tcPr marL="7620" marR="7620" marT="7620" marB="0" anchor="ctr"/>
                </a:tc>
              </a:tr>
              <a:tr h="312465">
                <a:tc>
                  <a:txBody>
                    <a:bodyPr/>
                    <a:lstStyle/>
                    <a:p>
                      <a:pPr algn="l" fontAlgn="b"/>
                      <a:r>
                        <a:rPr lang="en-US" sz="1200" b="1" u="none" strike="noStrike" dirty="0">
                          <a:effectLst/>
                        </a:rPr>
                        <a:t>Site collections per farm</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750,000</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Supported</a:t>
                      </a:r>
                      <a:endParaRPr lang="en-US" sz="1200" b="1"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10913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Applications</a:t>
            </a:r>
            <a:endParaRPr lang="en-US" dirty="0"/>
          </a:p>
        </p:txBody>
      </p:sp>
      <p:sp>
        <p:nvSpPr>
          <p:cNvPr id="3" name="Content Placeholder 2"/>
          <p:cNvSpPr>
            <a:spLocks noGrp="1"/>
          </p:cNvSpPr>
          <p:nvPr>
            <p:ph idx="1"/>
          </p:nvPr>
        </p:nvSpPr>
        <p:spPr/>
        <p:txBody>
          <a:bodyPr>
            <a:normAutofit/>
          </a:bodyPr>
          <a:lstStyle/>
          <a:p>
            <a:r>
              <a:rPr lang="en-US" sz="2400" dirty="0" smtClean="0"/>
              <a:t>Web applications are used to host SharePoint sites</a:t>
            </a:r>
          </a:p>
          <a:p>
            <a:pPr lvl="1"/>
            <a:r>
              <a:rPr lang="en-US" sz="2000" dirty="0" smtClean="0"/>
              <a:t>Web application integrated with IIS to provide HTTP entry points</a:t>
            </a:r>
          </a:p>
          <a:p>
            <a:pPr lvl="1"/>
            <a:r>
              <a:rPr lang="en-US" sz="2000" dirty="0" smtClean="0"/>
              <a:t>Web application implemented using one or more IIS Web sites</a:t>
            </a:r>
          </a:p>
          <a:p>
            <a:pPr lvl="1"/>
            <a:r>
              <a:rPr lang="en-US" sz="2000" dirty="0" smtClean="0"/>
              <a:t>Web application stores site-specific data in content database(s)</a:t>
            </a:r>
          </a:p>
          <a:p>
            <a:pPr lvl="1"/>
            <a:r>
              <a:rPr lang="en-US" sz="2000" dirty="0" smtClean="0"/>
              <a:t>Web application defines scope for configuring user authentication</a:t>
            </a:r>
            <a:endParaRPr lang="en-US" sz="2000" dirty="0"/>
          </a:p>
        </p:txBody>
      </p:sp>
      <p:sp>
        <p:nvSpPr>
          <p:cNvPr id="6" name="Rectangle 5"/>
          <p:cNvSpPr/>
          <p:nvPr/>
        </p:nvSpPr>
        <p:spPr bwMode="auto">
          <a:xfrm>
            <a:off x="3048000" y="3492052"/>
            <a:ext cx="4953000" cy="3213548"/>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2000" dirty="0" smtClean="0">
                <a:latin typeface="Tekton Pro" pitchFamily="34" charset="0"/>
              </a:rPr>
              <a:t>SharePoint Farm</a:t>
            </a:r>
            <a:endParaRPr lang="en-US" sz="2000" dirty="0">
              <a:latin typeface="Tekton Pro" pitchFamily="34" charset="0"/>
            </a:endParaRPr>
          </a:p>
        </p:txBody>
      </p:sp>
      <p:sp>
        <p:nvSpPr>
          <p:cNvPr id="7" name="Rectangle 6"/>
          <p:cNvSpPr/>
          <p:nvPr/>
        </p:nvSpPr>
        <p:spPr bwMode="auto">
          <a:xfrm>
            <a:off x="3200400" y="3873053"/>
            <a:ext cx="3335213" cy="2620107"/>
          </a:xfrm>
          <a:prstGeom prst="rect">
            <a:avLst/>
          </a:prstGeom>
          <a:noFill/>
          <a:ln w="9525" algn="ctr">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nchor="b"/>
          <a:lstStyle/>
          <a:p>
            <a:pPr algn="ctr"/>
            <a:r>
              <a:rPr lang="en-US" dirty="0" smtClean="0">
                <a:latin typeface="Tekton Pro" pitchFamily="34" charset="0"/>
              </a:rPr>
              <a:t>Web Applications</a:t>
            </a:r>
            <a:endParaRPr lang="en-US" dirty="0">
              <a:latin typeface="Tekton Pro" pitchFamily="34" charset="0"/>
            </a:endParaRPr>
          </a:p>
        </p:txBody>
      </p:sp>
      <p:sp>
        <p:nvSpPr>
          <p:cNvPr id="8" name="Rectangle 7"/>
          <p:cNvSpPr/>
          <p:nvPr/>
        </p:nvSpPr>
        <p:spPr bwMode="auto">
          <a:xfrm>
            <a:off x="1476637" y="3837884"/>
            <a:ext cx="762000" cy="685800"/>
          </a:xfrm>
          <a:prstGeom prst="rect">
            <a:avLst/>
          </a:prstGeom>
          <a:gradFill rotWithShape="1">
            <a:gsLst>
              <a:gs pos="0">
                <a:srgbClr val="80DCD1"/>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pic>
        <p:nvPicPr>
          <p:cNvPr id="9" name="Picture 8"/>
          <p:cNvPicPr>
            <a:picLocks noChangeAspect="1"/>
          </p:cNvPicPr>
          <p:nvPr/>
        </p:nvPicPr>
        <p:blipFill>
          <a:blip r:embed="rId3"/>
          <a:stretch>
            <a:fillRect/>
          </a:stretch>
        </p:blipFill>
        <p:spPr>
          <a:xfrm>
            <a:off x="1582613" y="3931670"/>
            <a:ext cx="536910" cy="533400"/>
          </a:xfrm>
          <a:prstGeom prst="rect">
            <a:avLst/>
          </a:prstGeom>
        </p:spPr>
      </p:pic>
      <p:sp>
        <p:nvSpPr>
          <p:cNvPr id="10" name="Rectangle 9"/>
          <p:cNvSpPr/>
          <p:nvPr/>
        </p:nvSpPr>
        <p:spPr bwMode="auto">
          <a:xfrm>
            <a:off x="1476637" y="4676084"/>
            <a:ext cx="762000" cy="685800"/>
          </a:xfrm>
          <a:prstGeom prst="rect">
            <a:avLst/>
          </a:prstGeom>
          <a:gradFill rotWithShape="1">
            <a:gsLst>
              <a:gs pos="0">
                <a:srgbClr val="89C5D3"/>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pic>
        <p:nvPicPr>
          <p:cNvPr id="11" name="Picture 10"/>
          <p:cNvPicPr>
            <a:picLocks noChangeAspect="1"/>
          </p:cNvPicPr>
          <p:nvPr/>
        </p:nvPicPr>
        <p:blipFill>
          <a:blip r:embed="rId4"/>
          <a:stretch>
            <a:fillRect/>
          </a:stretch>
        </p:blipFill>
        <p:spPr>
          <a:xfrm>
            <a:off x="1608989" y="4778661"/>
            <a:ext cx="503625" cy="481333"/>
          </a:xfrm>
          <a:prstGeom prst="rect">
            <a:avLst/>
          </a:prstGeom>
        </p:spPr>
      </p:pic>
      <p:sp>
        <p:nvSpPr>
          <p:cNvPr id="12" name="Rectangle 11"/>
          <p:cNvSpPr/>
          <p:nvPr/>
        </p:nvSpPr>
        <p:spPr bwMode="auto">
          <a:xfrm>
            <a:off x="1476637" y="5514284"/>
            <a:ext cx="762000" cy="685800"/>
          </a:xfrm>
          <a:prstGeom prst="rect">
            <a:avLst/>
          </a:prstGeom>
          <a:gradFill rotWithShape="1">
            <a:gsLst>
              <a:gs pos="0">
                <a:srgbClr val="D389C5"/>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pic>
        <p:nvPicPr>
          <p:cNvPr id="13" name="Picture 12"/>
          <p:cNvPicPr>
            <a:picLocks noChangeAspect="1"/>
          </p:cNvPicPr>
          <p:nvPr/>
        </p:nvPicPr>
        <p:blipFill>
          <a:blip r:embed="rId5"/>
          <a:stretch>
            <a:fillRect/>
          </a:stretch>
        </p:blipFill>
        <p:spPr>
          <a:xfrm>
            <a:off x="1705237" y="5590484"/>
            <a:ext cx="304800" cy="529914"/>
          </a:xfrm>
          <a:prstGeom prst="rect">
            <a:avLst/>
          </a:prstGeom>
        </p:spPr>
      </p:pic>
      <p:pic>
        <p:nvPicPr>
          <p:cNvPr id="14" name="Picture 13"/>
          <p:cNvPicPr>
            <a:picLocks noChangeAspect="1"/>
          </p:cNvPicPr>
          <p:nvPr/>
        </p:nvPicPr>
        <p:blipFill>
          <a:blip r:embed="rId5"/>
          <a:stretch>
            <a:fillRect/>
          </a:stretch>
        </p:blipFill>
        <p:spPr>
          <a:xfrm>
            <a:off x="1740406" y="5570517"/>
            <a:ext cx="304800" cy="529914"/>
          </a:xfrm>
          <a:prstGeom prst="rect">
            <a:avLst/>
          </a:prstGeom>
        </p:spPr>
      </p:pic>
      <p:sp>
        <p:nvSpPr>
          <p:cNvPr id="15" name="Rectangle 14"/>
          <p:cNvSpPr/>
          <p:nvPr/>
        </p:nvSpPr>
        <p:spPr bwMode="auto">
          <a:xfrm>
            <a:off x="3282461" y="5633535"/>
            <a:ext cx="3118339" cy="446690"/>
          </a:xfrm>
          <a:prstGeom prst="rect">
            <a:avLst/>
          </a:prstGeom>
          <a:gradFill rotWithShape="1">
            <a:gsLst>
              <a:gs pos="0">
                <a:srgbClr val="8A8CD2">
                  <a:alpha val="74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Tekton Pro" pitchFamily="34" charset="0"/>
              </a:rPr>
              <a:t>Wingtip Extranet</a:t>
            </a:r>
          </a:p>
          <a:p>
            <a:pPr algn="ctr"/>
            <a:r>
              <a:rPr lang="en-US" sz="1000" b="1" dirty="0" smtClean="0">
                <a:solidFill>
                  <a:srgbClr val="000099"/>
                </a:solidFill>
                <a:latin typeface="Tekton Pro" pitchFamily="34" charset="0"/>
              </a:rPr>
              <a:t>https://extranet.wingtip.com</a:t>
            </a:r>
            <a:endParaRPr lang="en-US" sz="900" b="1" dirty="0">
              <a:solidFill>
                <a:srgbClr val="000099"/>
              </a:solidFill>
              <a:latin typeface="Tekton Pro" pitchFamily="34" charset="0"/>
            </a:endParaRPr>
          </a:p>
        </p:txBody>
      </p:sp>
      <p:sp>
        <p:nvSpPr>
          <p:cNvPr id="16" name="Rectangle 15"/>
          <p:cNvSpPr/>
          <p:nvPr/>
        </p:nvSpPr>
        <p:spPr bwMode="auto">
          <a:xfrm>
            <a:off x="3282461" y="5097507"/>
            <a:ext cx="3118339" cy="446690"/>
          </a:xfrm>
          <a:prstGeom prst="rect">
            <a:avLst/>
          </a:prstGeom>
          <a:gradFill rotWithShape="1">
            <a:gsLst>
              <a:gs pos="19000">
                <a:srgbClr val="E0997C">
                  <a:alpha val="46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Tekton Pro" pitchFamily="34" charset="0"/>
              </a:rPr>
              <a:t>Wingtip Intranet</a:t>
            </a:r>
            <a:endParaRPr lang="en-US" sz="1200" dirty="0" smtClean="0">
              <a:latin typeface="Tekton Pro" pitchFamily="34" charset="0"/>
            </a:endParaRPr>
          </a:p>
          <a:p>
            <a:pPr algn="ctr"/>
            <a:r>
              <a:rPr lang="en-US" sz="1000" b="1" dirty="0" smtClean="0">
                <a:solidFill>
                  <a:srgbClr val="000099"/>
                </a:solidFill>
                <a:latin typeface="Tekton Pro" pitchFamily="34" charset="0"/>
              </a:rPr>
              <a:t>http://intranet.wingtip.com</a:t>
            </a:r>
            <a:endParaRPr lang="en-US" sz="1100" b="1" dirty="0">
              <a:solidFill>
                <a:srgbClr val="000099"/>
              </a:solidFill>
              <a:latin typeface="Tekton Pro" pitchFamily="34" charset="0"/>
            </a:endParaRPr>
          </a:p>
        </p:txBody>
      </p:sp>
      <p:sp>
        <p:nvSpPr>
          <p:cNvPr id="17" name="Rectangle 16"/>
          <p:cNvSpPr/>
          <p:nvPr/>
        </p:nvSpPr>
        <p:spPr bwMode="auto">
          <a:xfrm>
            <a:off x="3282461" y="4561480"/>
            <a:ext cx="3118339" cy="446690"/>
          </a:xfrm>
          <a:prstGeom prst="rect">
            <a:avLst/>
          </a:prstGeom>
          <a:gradFill rotWithShape="1">
            <a:gsLst>
              <a:gs pos="0">
                <a:srgbClr val="BDE17B"/>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Tekton Pro" pitchFamily="34" charset="0"/>
              </a:rPr>
              <a:t>SharePoint – 80</a:t>
            </a:r>
          </a:p>
          <a:p>
            <a:pPr algn="ctr"/>
            <a:r>
              <a:rPr lang="en-US" sz="1000" b="1" dirty="0" smtClean="0">
                <a:solidFill>
                  <a:srgbClr val="000099"/>
                </a:solidFill>
                <a:latin typeface="Tekton Pro" pitchFamily="34" charset="0"/>
              </a:rPr>
              <a:t>http://WingtipServer</a:t>
            </a:r>
            <a:endParaRPr lang="en-US" sz="1050" b="1" dirty="0">
              <a:solidFill>
                <a:srgbClr val="000099"/>
              </a:solidFill>
              <a:latin typeface="Tekton Pro" pitchFamily="34" charset="0"/>
            </a:endParaRPr>
          </a:p>
        </p:txBody>
      </p:sp>
      <p:sp>
        <p:nvSpPr>
          <p:cNvPr id="18" name="Rectangle 17"/>
          <p:cNvSpPr/>
          <p:nvPr/>
        </p:nvSpPr>
        <p:spPr bwMode="auto">
          <a:xfrm>
            <a:off x="3282461" y="4025452"/>
            <a:ext cx="3118339" cy="44669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Tekton Pro" pitchFamily="34" charset="0"/>
              </a:rPr>
              <a:t>Central Administration</a:t>
            </a:r>
          </a:p>
          <a:p>
            <a:pPr algn="ctr"/>
            <a:r>
              <a:rPr lang="en-US" sz="1000" b="1" dirty="0" smtClean="0">
                <a:solidFill>
                  <a:srgbClr val="000099"/>
                </a:solidFill>
                <a:latin typeface="Tekton Pro" pitchFamily="34" charset="0"/>
              </a:rPr>
              <a:t>http://WingtipServer:9999</a:t>
            </a:r>
            <a:endParaRPr lang="en-US" sz="1100" b="1" dirty="0">
              <a:solidFill>
                <a:srgbClr val="000099"/>
              </a:solidFill>
              <a:latin typeface="Tekton Pro" pitchFamily="34" charset="0"/>
            </a:endParaRPr>
          </a:p>
        </p:txBody>
      </p:sp>
      <p:sp>
        <p:nvSpPr>
          <p:cNvPr id="19" name="Flowchart: Magnetic Disk 18"/>
          <p:cNvSpPr/>
          <p:nvPr/>
        </p:nvSpPr>
        <p:spPr bwMode="auto">
          <a:xfrm>
            <a:off x="6858000" y="4009499"/>
            <a:ext cx="820613" cy="457919"/>
          </a:xfrm>
          <a:prstGeom prst="flowChartMagneticDisk">
            <a:avLst/>
          </a:prstGeom>
          <a:solidFill>
            <a:schemeClr val="accent3">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1000" dirty="0" smtClean="0">
                <a:latin typeface="Tekton Pro" pitchFamily="34" charset="0"/>
              </a:rPr>
              <a:t>Content DB</a:t>
            </a:r>
            <a:endParaRPr lang="en-US" sz="1000" dirty="0">
              <a:latin typeface="Tekton Pro" pitchFamily="34" charset="0"/>
            </a:endParaRPr>
          </a:p>
        </p:txBody>
      </p:sp>
      <p:sp>
        <p:nvSpPr>
          <p:cNvPr id="20" name="Flowchart: Magnetic Disk 19"/>
          <p:cNvSpPr/>
          <p:nvPr/>
        </p:nvSpPr>
        <p:spPr bwMode="auto">
          <a:xfrm>
            <a:off x="6899031" y="4553017"/>
            <a:ext cx="820613" cy="457919"/>
          </a:xfrm>
          <a:prstGeom prst="flowChartMagneticDisk">
            <a:avLst/>
          </a:prstGeom>
          <a:solidFill>
            <a:schemeClr val="accent3">
              <a:lumMod val="40000"/>
              <a:lumOff val="6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1000" dirty="0" smtClean="0">
                <a:latin typeface="Tekton Pro" pitchFamily="34" charset="0"/>
              </a:rPr>
              <a:t>Content DB</a:t>
            </a:r>
            <a:endParaRPr lang="en-US" sz="1000" dirty="0">
              <a:latin typeface="Tekton Pro" pitchFamily="34" charset="0"/>
            </a:endParaRPr>
          </a:p>
        </p:txBody>
      </p:sp>
      <p:sp>
        <p:nvSpPr>
          <p:cNvPr id="21" name="Flowchart: Magnetic Disk 20"/>
          <p:cNvSpPr/>
          <p:nvPr/>
        </p:nvSpPr>
        <p:spPr bwMode="auto">
          <a:xfrm>
            <a:off x="6899031" y="5073188"/>
            <a:ext cx="820613" cy="457919"/>
          </a:xfrm>
          <a:prstGeom prst="flowChartMagneticDisk">
            <a:avLst/>
          </a:prstGeom>
          <a:solidFill>
            <a:schemeClr val="accent2">
              <a:lumMod val="40000"/>
              <a:lumOff val="6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1000" dirty="0" smtClean="0">
                <a:latin typeface="Tekton Pro" pitchFamily="34" charset="0"/>
              </a:rPr>
              <a:t>Content DB</a:t>
            </a:r>
            <a:endParaRPr lang="en-US" sz="1000" dirty="0">
              <a:latin typeface="Tekton Pro" pitchFamily="34" charset="0"/>
            </a:endParaRPr>
          </a:p>
        </p:txBody>
      </p:sp>
      <p:sp>
        <p:nvSpPr>
          <p:cNvPr id="22" name="Flowchart: Magnetic Disk 21"/>
          <p:cNvSpPr/>
          <p:nvPr/>
        </p:nvSpPr>
        <p:spPr bwMode="auto">
          <a:xfrm>
            <a:off x="6899030" y="5613514"/>
            <a:ext cx="820613" cy="457919"/>
          </a:xfrm>
          <a:prstGeom prst="flowChartMagneticDisk">
            <a:avLst/>
          </a:prstGeom>
          <a:solidFill>
            <a:schemeClr val="accent4">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1000" dirty="0" smtClean="0">
                <a:latin typeface="Tekton Pro" pitchFamily="34" charset="0"/>
              </a:rPr>
              <a:t>Content DB</a:t>
            </a:r>
            <a:endParaRPr lang="en-US" sz="1000" dirty="0">
              <a:latin typeface="Tekton Pro" pitchFamily="34" charset="0"/>
            </a:endParaRPr>
          </a:p>
        </p:txBody>
      </p:sp>
      <p:cxnSp>
        <p:nvCxnSpPr>
          <p:cNvPr id="23" name="Straight Arrow Connector 22"/>
          <p:cNvCxnSpPr>
            <a:stCxn id="18" idx="3"/>
            <a:endCxn id="19" idx="2"/>
          </p:cNvCxnSpPr>
          <p:nvPr/>
        </p:nvCxnSpPr>
        <p:spPr bwMode="auto">
          <a:xfrm flipV="1">
            <a:off x="6400800" y="4238459"/>
            <a:ext cx="457200" cy="10338"/>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4" name="Straight Arrow Connector 23"/>
          <p:cNvCxnSpPr>
            <a:stCxn id="17" idx="3"/>
            <a:endCxn id="20" idx="2"/>
          </p:cNvCxnSpPr>
          <p:nvPr/>
        </p:nvCxnSpPr>
        <p:spPr bwMode="auto">
          <a:xfrm flipV="1">
            <a:off x="6400800" y="4781977"/>
            <a:ext cx="498231" cy="2848"/>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5" name="Straight Arrow Connector 24"/>
          <p:cNvCxnSpPr>
            <a:stCxn id="16" idx="3"/>
            <a:endCxn id="21" idx="2"/>
          </p:cNvCxnSpPr>
          <p:nvPr/>
        </p:nvCxnSpPr>
        <p:spPr bwMode="auto">
          <a:xfrm flipV="1">
            <a:off x="6400800" y="5302148"/>
            <a:ext cx="498231" cy="18704"/>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Straight Arrow Connector 25"/>
          <p:cNvCxnSpPr>
            <a:stCxn id="15" idx="3"/>
            <a:endCxn id="22" idx="2"/>
          </p:cNvCxnSpPr>
          <p:nvPr/>
        </p:nvCxnSpPr>
        <p:spPr bwMode="auto">
          <a:xfrm flipV="1">
            <a:off x="6400800" y="5842474"/>
            <a:ext cx="498230" cy="14406"/>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7" name="Straight Arrow Connector 26"/>
          <p:cNvCxnSpPr/>
          <p:nvPr/>
        </p:nvCxnSpPr>
        <p:spPr bwMode="auto">
          <a:xfrm>
            <a:off x="2271923" y="4154821"/>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a:off x="2275274" y="4993021"/>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2275274" y="5831221"/>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675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Creating </a:t>
            </a:r>
            <a:r>
              <a:rPr lang="en-US" dirty="0" smtClean="0"/>
              <a:t>and Configuring </a:t>
            </a:r>
            <a:r>
              <a:rPr lang="en-US" dirty="0"/>
              <a:t>Web </a:t>
            </a:r>
            <a:r>
              <a:rPr lang="en-US" dirty="0" smtClean="0"/>
              <a:t>Applications</a:t>
            </a:r>
          </a:p>
          <a:p>
            <a:pPr lvl="0">
              <a:buFont typeface="Wingdings" panose="05000000000000000000" pitchFamily="2" charset="2"/>
              <a:buChar char="ü"/>
            </a:pPr>
            <a:r>
              <a:rPr lang="en-US" dirty="0" smtClean="0"/>
              <a:t>Path-based Site Collections</a:t>
            </a:r>
          </a:p>
          <a:p>
            <a:pPr lvl="0">
              <a:buFont typeface="Wingdings" panose="05000000000000000000" pitchFamily="2" charset="2"/>
              <a:buChar char="ü"/>
            </a:pPr>
            <a:r>
              <a:rPr lang="en-US" dirty="0"/>
              <a:t>Host-named Site Collections (HNSC</a:t>
            </a:r>
            <a:r>
              <a:rPr lang="en-US" dirty="0" smtClean="0"/>
              <a:t>)</a:t>
            </a:r>
          </a:p>
          <a:p>
            <a:pPr lvl="0">
              <a:buFont typeface="Wingdings" panose="05000000000000000000" pitchFamily="2" charset="2"/>
              <a:buChar char="ü"/>
            </a:pPr>
            <a:r>
              <a:rPr lang="en-US" dirty="0" smtClean="0"/>
              <a:t>Managing </a:t>
            </a:r>
            <a:r>
              <a:rPr lang="en-US" dirty="0"/>
              <a:t>Content </a:t>
            </a:r>
            <a:r>
              <a:rPr lang="en-US" dirty="0" smtClean="0"/>
              <a:t>Databases</a:t>
            </a:r>
          </a:p>
          <a:p>
            <a:pPr>
              <a:buFont typeface="Wingdings" panose="05000000000000000000" pitchFamily="2" charset="2"/>
              <a:buChar char="ü"/>
            </a:pPr>
            <a:r>
              <a:rPr lang="en-US" dirty="0"/>
              <a:t>Software Limits of SharePoint </a:t>
            </a:r>
            <a:r>
              <a:rPr lang="en-US" dirty="0" smtClean="0"/>
              <a:t>2013</a:t>
            </a:r>
            <a:endParaRPr lang="en-US" dirty="0"/>
          </a:p>
        </p:txBody>
      </p:sp>
    </p:spTree>
    <p:extLst>
      <p:ext uri="{BB962C8B-B14F-4D97-AF65-F5344CB8AC3E}">
        <p14:creationId xmlns:p14="http://schemas.microsoft.com/office/powerpoint/2010/main" val="976075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to </a:t>
            </a:r>
            <a:r>
              <a:rPr lang="en-US" dirty="0"/>
              <a:t>C</a:t>
            </a:r>
            <a:r>
              <a:rPr lang="en-US" dirty="0" smtClean="0"/>
              <a:t>reate a Web </a:t>
            </a:r>
            <a:r>
              <a:rPr lang="en-US" dirty="0"/>
              <a:t>Application</a:t>
            </a:r>
          </a:p>
        </p:txBody>
      </p:sp>
      <p:sp>
        <p:nvSpPr>
          <p:cNvPr id="3" name="Content Placeholder 2"/>
          <p:cNvSpPr>
            <a:spLocks noGrp="1"/>
          </p:cNvSpPr>
          <p:nvPr>
            <p:ph idx="1"/>
          </p:nvPr>
        </p:nvSpPr>
        <p:spPr/>
        <p:txBody>
          <a:bodyPr>
            <a:normAutofit/>
          </a:bodyPr>
          <a:lstStyle/>
          <a:p>
            <a:r>
              <a:rPr lang="en-US" sz="2400" dirty="0" smtClean="0"/>
              <a:t>Creating web application requires this information:</a:t>
            </a:r>
          </a:p>
          <a:p>
            <a:pPr lvl="1"/>
            <a:r>
              <a:rPr lang="en-US" sz="2000" dirty="0" smtClean="0"/>
              <a:t>Name</a:t>
            </a:r>
          </a:p>
          <a:p>
            <a:pPr lvl="1"/>
            <a:r>
              <a:rPr lang="en-US" sz="2000" dirty="0" smtClean="0"/>
              <a:t>Port</a:t>
            </a:r>
          </a:p>
          <a:p>
            <a:pPr lvl="1"/>
            <a:r>
              <a:rPr lang="en-US" sz="2000" dirty="0" smtClean="0"/>
              <a:t>Host </a:t>
            </a:r>
            <a:r>
              <a:rPr lang="en-US" sz="2000" dirty="0"/>
              <a:t>H</a:t>
            </a:r>
            <a:r>
              <a:rPr lang="en-US" sz="2000" dirty="0" smtClean="0"/>
              <a:t>eader</a:t>
            </a:r>
          </a:p>
          <a:p>
            <a:pPr lvl="1"/>
            <a:r>
              <a:rPr lang="en-US" sz="2000" dirty="0" smtClean="0"/>
              <a:t>Path (physical root directory)</a:t>
            </a:r>
          </a:p>
          <a:p>
            <a:pPr lvl="1"/>
            <a:r>
              <a:rPr lang="en-US" sz="2000" dirty="0" smtClean="0"/>
              <a:t>Authentication information</a:t>
            </a:r>
          </a:p>
          <a:p>
            <a:pPr lvl="1"/>
            <a:r>
              <a:rPr lang="en-US" sz="2000" dirty="0" smtClean="0"/>
              <a:t>Public URL </a:t>
            </a:r>
          </a:p>
          <a:p>
            <a:pPr lvl="1"/>
            <a:r>
              <a:rPr lang="en-US" sz="2000" dirty="0" smtClean="0"/>
              <a:t>Application pool information</a:t>
            </a:r>
          </a:p>
          <a:p>
            <a:pPr lvl="1"/>
            <a:r>
              <a:rPr lang="en-US" sz="2000" dirty="0" smtClean="0"/>
              <a:t>Settings for content database creation</a:t>
            </a:r>
          </a:p>
          <a:p>
            <a:pPr lvl="1"/>
            <a:r>
              <a:rPr lang="en-US" sz="2000" dirty="0" smtClean="0"/>
              <a:t>Failover server</a:t>
            </a:r>
          </a:p>
          <a:p>
            <a:pPr lvl="1"/>
            <a:r>
              <a:rPr lang="en-US" sz="2000" dirty="0" smtClean="0"/>
              <a:t>Service application connections</a:t>
            </a:r>
          </a:p>
        </p:txBody>
      </p:sp>
      <p:pic>
        <p:nvPicPr>
          <p:cNvPr id="4" name="Picture 3"/>
          <p:cNvPicPr>
            <a:picLocks noChangeAspect="1"/>
          </p:cNvPicPr>
          <p:nvPr/>
        </p:nvPicPr>
        <p:blipFill>
          <a:blip r:embed="rId3"/>
          <a:stretch>
            <a:fillRect/>
          </a:stretch>
        </p:blipFill>
        <p:spPr>
          <a:xfrm>
            <a:off x="5715000" y="2286000"/>
            <a:ext cx="3317264" cy="4419600"/>
          </a:xfrm>
          <a:prstGeom prst="rect">
            <a:avLst/>
          </a:prstGeom>
          <a:ln w="12700">
            <a:solidFill>
              <a:schemeClr val="bg1">
                <a:lumMod val="75000"/>
              </a:schemeClr>
            </a:solidFill>
          </a:ln>
        </p:spPr>
      </p:pic>
    </p:spTree>
    <p:extLst>
      <p:ext uri="{BB962C8B-B14F-4D97-AF65-F5344CB8AC3E}">
        <p14:creationId xmlns:p14="http://schemas.microsoft.com/office/powerpoint/2010/main" val="2533940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Web Applications</a:t>
            </a:r>
            <a:endParaRPr lang="en-US" dirty="0"/>
          </a:p>
        </p:txBody>
      </p:sp>
      <p:sp>
        <p:nvSpPr>
          <p:cNvPr id="5" name="Content Placeholder 4"/>
          <p:cNvSpPr>
            <a:spLocks noGrp="1"/>
          </p:cNvSpPr>
          <p:nvPr>
            <p:ph idx="1"/>
          </p:nvPr>
        </p:nvSpPr>
        <p:spPr/>
        <p:txBody>
          <a:bodyPr/>
          <a:lstStyle/>
          <a:p>
            <a:r>
              <a:rPr lang="en-US" dirty="0" smtClean="0"/>
              <a:t>How do you create a new web application?</a:t>
            </a:r>
          </a:p>
          <a:p>
            <a:pPr lvl="1"/>
            <a:r>
              <a:rPr lang="en-US" dirty="0" smtClean="0"/>
              <a:t>Using Central Administration</a:t>
            </a:r>
          </a:p>
          <a:p>
            <a:pPr lvl="1"/>
            <a:r>
              <a:rPr lang="en-US" dirty="0" smtClean="0"/>
              <a:t>Using PowerShell</a:t>
            </a:r>
            <a:endParaRPr lang="en-US" dirty="0"/>
          </a:p>
        </p:txBody>
      </p:sp>
      <p:pic>
        <p:nvPicPr>
          <p:cNvPr id="6" name="Picture 5"/>
          <p:cNvPicPr>
            <a:picLocks noChangeAspect="1"/>
          </p:cNvPicPr>
          <p:nvPr/>
        </p:nvPicPr>
        <p:blipFill>
          <a:blip r:embed="rId2"/>
          <a:stretch>
            <a:fillRect/>
          </a:stretch>
        </p:blipFill>
        <p:spPr>
          <a:xfrm>
            <a:off x="528637" y="3124200"/>
            <a:ext cx="7858125" cy="2957735"/>
          </a:xfrm>
          <a:prstGeom prst="rect">
            <a:avLst/>
          </a:prstGeom>
          <a:ln>
            <a:solidFill>
              <a:schemeClr val="bg1">
                <a:lumMod val="75000"/>
              </a:schemeClr>
            </a:solidFill>
          </a:ln>
        </p:spPr>
      </p:pic>
    </p:spTree>
    <p:extLst>
      <p:ext uri="{BB962C8B-B14F-4D97-AF65-F5344CB8AC3E}">
        <p14:creationId xmlns:p14="http://schemas.microsoft.com/office/powerpoint/2010/main" val="74962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13185" y="4842458"/>
            <a:ext cx="1107742" cy="1786942"/>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2229623" y="4308531"/>
            <a:ext cx="5294124" cy="1526864"/>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smtClean="0"/>
              <a:t>Web Application – General Settings</a:t>
            </a:r>
            <a:endParaRPr lang="en-US" dirty="0"/>
          </a:p>
        </p:txBody>
      </p:sp>
      <p:sp>
        <p:nvSpPr>
          <p:cNvPr id="3" name="Content Placeholder 2"/>
          <p:cNvSpPr>
            <a:spLocks noGrp="1"/>
          </p:cNvSpPr>
          <p:nvPr>
            <p:ph idx="1"/>
          </p:nvPr>
        </p:nvSpPr>
        <p:spPr/>
        <p:txBody>
          <a:bodyPr>
            <a:normAutofit/>
          </a:bodyPr>
          <a:lstStyle/>
          <a:p>
            <a:r>
              <a:rPr lang="en-US" sz="2400" dirty="0" smtClean="0"/>
              <a:t>General Settings</a:t>
            </a:r>
          </a:p>
          <a:p>
            <a:pPr lvl="1"/>
            <a:r>
              <a:rPr lang="en-US" sz="2000" dirty="0" smtClean="0"/>
              <a:t>General Settings</a:t>
            </a:r>
          </a:p>
          <a:p>
            <a:pPr lvl="1"/>
            <a:r>
              <a:rPr lang="en-US" sz="2000" dirty="0" smtClean="0"/>
              <a:t>Resource Throttling</a:t>
            </a:r>
          </a:p>
          <a:p>
            <a:pPr lvl="1"/>
            <a:r>
              <a:rPr lang="en-US" sz="2000" dirty="0" smtClean="0"/>
              <a:t>Workflow</a:t>
            </a:r>
          </a:p>
          <a:p>
            <a:pPr lvl="1"/>
            <a:r>
              <a:rPr lang="en-US" sz="2000" dirty="0" smtClean="0"/>
              <a:t>Outgoing Email</a:t>
            </a:r>
          </a:p>
          <a:p>
            <a:pPr lvl="1"/>
            <a:r>
              <a:rPr lang="en-US" sz="2000" dirty="0" smtClean="0"/>
              <a:t>Mobile Account</a:t>
            </a:r>
          </a:p>
          <a:p>
            <a:pPr lvl="1"/>
            <a:r>
              <a:rPr lang="en-US" sz="2000" dirty="0" smtClean="0"/>
              <a:t>SharePoint Designer</a:t>
            </a:r>
          </a:p>
        </p:txBody>
      </p:sp>
      <p:sp>
        <p:nvSpPr>
          <p:cNvPr id="6" name="Oval 5"/>
          <p:cNvSpPr/>
          <p:nvPr/>
        </p:nvSpPr>
        <p:spPr>
          <a:xfrm>
            <a:off x="2847016" y="4626614"/>
            <a:ext cx="457200" cy="475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2"/>
          </p:cNvCxnSpPr>
          <p:nvPr/>
        </p:nvCxnSpPr>
        <p:spPr>
          <a:xfrm flipH="1">
            <a:off x="1371600" y="4864473"/>
            <a:ext cx="1475416" cy="183245"/>
          </a:xfrm>
          <a:prstGeom prst="straightConnector1">
            <a:avLst/>
          </a:prstGeom>
          <a:ln w="28575">
            <a:solidFill>
              <a:srgbClr val="9F002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30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Web Application Settings</a:t>
            </a:r>
            <a:endParaRPr lang="en-US" dirty="0"/>
          </a:p>
        </p:txBody>
      </p:sp>
      <p:sp>
        <p:nvSpPr>
          <p:cNvPr id="3" name="Content Placeholder 2"/>
          <p:cNvSpPr>
            <a:spLocks noGrp="1"/>
          </p:cNvSpPr>
          <p:nvPr>
            <p:ph idx="1"/>
          </p:nvPr>
        </p:nvSpPr>
        <p:spPr/>
        <p:txBody>
          <a:bodyPr>
            <a:noAutofit/>
          </a:bodyPr>
          <a:lstStyle/>
          <a:p>
            <a:pPr>
              <a:spcBef>
                <a:spcPts val="0"/>
              </a:spcBef>
              <a:spcAft>
                <a:spcPts val="0"/>
              </a:spcAft>
            </a:pPr>
            <a:r>
              <a:rPr lang="en-US" sz="2000" dirty="0" smtClean="0"/>
              <a:t>Default Time Zone</a:t>
            </a:r>
          </a:p>
          <a:p>
            <a:pPr>
              <a:spcBef>
                <a:spcPts val="0"/>
              </a:spcBef>
              <a:spcAft>
                <a:spcPts val="0"/>
              </a:spcAft>
            </a:pPr>
            <a:r>
              <a:rPr lang="en-US" sz="2000" dirty="0" smtClean="0"/>
              <a:t>User Settings Provider</a:t>
            </a:r>
          </a:p>
          <a:p>
            <a:pPr>
              <a:spcBef>
                <a:spcPts val="0"/>
              </a:spcBef>
              <a:spcAft>
                <a:spcPts val="0"/>
              </a:spcAft>
            </a:pPr>
            <a:r>
              <a:rPr lang="en-US" sz="2000" dirty="0" smtClean="0"/>
              <a:t>Default Quota Template</a:t>
            </a:r>
          </a:p>
          <a:p>
            <a:pPr>
              <a:spcBef>
                <a:spcPts val="0"/>
              </a:spcBef>
              <a:spcAft>
                <a:spcPts val="0"/>
              </a:spcAft>
            </a:pPr>
            <a:r>
              <a:rPr lang="en-US" sz="2000" dirty="0" smtClean="0"/>
              <a:t>Person Name Actions and Presence Settings</a:t>
            </a:r>
          </a:p>
          <a:p>
            <a:pPr>
              <a:spcBef>
                <a:spcPts val="0"/>
              </a:spcBef>
              <a:spcAft>
                <a:spcPts val="0"/>
              </a:spcAft>
            </a:pPr>
            <a:r>
              <a:rPr lang="en-US" sz="2000" dirty="0" smtClean="0"/>
              <a:t>Alerts</a:t>
            </a:r>
          </a:p>
          <a:p>
            <a:pPr>
              <a:spcBef>
                <a:spcPts val="0"/>
              </a:spcBef>
              <a:spcAft>
                <a:spcPts val="0"/>
              </a:spcAft>
            </a:pPr>
            <a:r>
              <a:rPr lang="en-US" sz="2000" dirty="0" smtClean="0"/>
              <a:t>RSS Settings</a:t>
            </a:r>
          </a:p>
          <a:p>
            <a:pPr>
              <a:spcBef>
                <a:spcPts val="0"/>
              </a:spcBef>
              <a:spcAft>
                <a:spcPts val="0"/>
              </a:spcAft>
            </a:pPr>
            <a:r>
              <a:rPr lang="en-US" sz="2000" dirty="0" smtClean="0"/>
              <a:t>Blog API Settings</a:t>
            </a:r>
          </a:p>
          <a:p>
            <a:pPr>
              <a:spcBef>
                <a:spcPts val="0"/>
              </a:spcBef>
              <a:spcAft>
                <a:spcPts val="0"/>
              </a:spcAft>
            </a:pPr>
            <a:r>
              <a:rPr lang="en-US" sz="2000" dirty="0" smtClean="0"/>
              <a:t>Browser File Handling</a:t>
            </a:r>
          </a:p>
          <a:p>
            <a:pPr>
              <a:spcBef>
                <a:spcPts val="0"/>
              </a:spcBef>
              <a:spcAft>
                <a:spcPts val="0"/>
              </a:spcAft>
            </a:pPr>
            <a:r>
              <a:rPr lang="en-US" sz="2000" dirty="0" smtClean="0"/>
              <a:t>Web Page Security Validation</a:t>
            </a:r>
          </a:p>
          <a:p>
            <a:pPr>
              <a:spcBef>
                <a:spcPts val="0"/>
              </a:spcBef>
              <a:spcAft>
                <a:spcPts val="0"/>
              </a:spcAft>
            </a:pPr>
            <a:r>
              <a:rPr lang="en-US" sz="2000" dirty="0" smtClean="0"/>
              <a:t>Send User Name and Password in E-Mail</a:t>
            </a:r>
          </a:p>
          <a:p>
            <a:pPr>
              <a:spcBef>
                <a:spcPts val="0"/>
              </a:spcBef>
              <a:spcAft>
                <a:spcPts val="0"/>
              </a:spcAft>
            </a:pPr>
            <a:r>
              <a:rPr lang="en-US" sz="2000" dirty="0" smtClean="0"/>
              <a:t>Master Page Setting for Application _Layouts Pages</a:t>
            </a:r>
          </a:p>
          <a:p>
            <a:pPr>
              <a:spcBef>
                <a:spcPts val="0"/>
              </a:spcBef>
              <a:spcAft>
                <a:spcPts val="0"/>
              </a:spcAft>
            </a:pPr>
            <a:r>
              <a:rPr lang="en-US" sz="2000" dirty="0" smtClean="0"/>
              <a:t>Recycle Bin</a:t>
            </a:r>
          </a:p>
          <a:p>
            <a:pPr>
              <a:spcBef>
                <a:spcPts val="0"/>
              </a:spcBef>
              <a:spcAft>
                <a:spcPts val="0"/>
              </a:spcAft>
            </a:pPr>
            <a:r>
              <a:rPr lang="en-US" sz="2000" dirty="0" smtClean="0"/>
              <a:t>Maximum Upload Size (250MB default)</a:t>
            </a:r>
          </a:p>
          <a:p>
            <a:pPr>
              <a:spcBef>
                <a:spcPts val="0"/>
              </a:spcBef>
              <a:spcAft>
                <a:spcPts val="0"/>
              </a:spcAft>
            </a:pPr>
            <a:r>
              <a:rPr lang="en-US" sz="2000" dirty="0" smtClean="0"/>
              <a:t>Usage Cookie</a:t>
            </a:r>
            <a:endParaRPr lang="en-US" sz="2000" dirty="0"/>
          </a:p>
        </p:txBody>
      </p:sp>
    </p:spTree>
    <p:extLst>
      <p:ext uri="{BB962C8B-B14F-4D97-AF65-F5344CB8AC3E}">
        <p14:creationId xmlns:p14="http://schemas.microsoft.com/office/powerpoint/2010/main" val="306457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Throttling</a:t>
            </a:r>
            <a:endParaRPr lang="en-US" dirty="0"/>
          </a:p>
        </p:txBody>
      </p:sp>
      <p:sp>
        <p:nvSpPr>
          <p:cNvPr id="3" name="Content Placeholder 2"/>
          <p:cNvSpPr>
            <a:spLocks noGrp="1"/>
          </p:cNvSpPr>
          <p:nvPr>
            <p:ph idx="1"/>
          </p:nvPr>
        </p:nvSpPr>
        <p:spPr/>
        <p:txBody>
          <a:bodyPr/>
          <a:lstStyle/>
          <a:p>
            <a:r>
              <a:rPr lang="en-US" dirty="0" smtClean="0"/>
              <a:t>SharePoint Foundation introduces list throttling</a:t>
            </a:r>
          </a:p>
          <a:p>
            <a:pPr lvl="1"/>
            <a:r>
              <a:rPr lang="en-US" dirty="0"/>
              <a:t>P</a:t>
            </a:r>
            <a:r>
              <a:rPr lang="en-US" dirty="0" smtClean="0"/>
              <a:t>revents users from running expensive queries</a:t>
            </a:r>
          </a:p>
          <a:p>
            <a:pPr lvl="1"/>
            <a:r>
              <a:rPr lang="en-US" dirty="0" smtClean="0"/>
              <a:t>Queries fail if result set exceeds predefined thresholds</a:t>
            </a:r>
          </a:p>
          <a:p>
            <a:pPr lvl="1"/>
            <a:r>
              <a:rPr lang="en-US" dirty="0" smtClean="0"/>
              <a:t>Default </a:t>
            </a:r>
            <a:r>
              <a:rPr lang="en-US" dirty="0"/>
              <a:t>threshold for standard users is 5000 </a:t>
            </a:r>
            <a:r>
              <a:rPr lang="en-US" dirty="0" smtClean="0"/>
              <a:t>items</a:t>
            </a:r>
          </a:p>
          <a:p>
            <a:pPr lvl="1"/>
            <a:r>
              <a:rPr lang="en-US" dirty="0"/>
              <a:t>Default threshold for </a:t>
            </a:r>
            <a:r>
              <a:rPr lang="en-US" dirty="0" smtClean="0"/>
              <a:t>site administrator is 20,000 items</a:t>
            </a:r>
            <a:endParaRPr lang="en-US" dirty="0"/>
          </a:p>
        </p:txBody>
      </p:sp>
      <p:pic>
        <p:nvPicPr>
          <p:cNvPr id="4" name="Picture 3"/>
          <p:cNvPicPr>
            <a:picLocks noChangeAspect="1"/>
          </p:cNvPicPr>
          <p:nvPr/>
        </p:nvPicPr>
        <p:blipFill>
          <a:blip r:embed="rId3"/>
          <a:stretch>
            <a:fillRect/>
          </a:stretch>
        </p:blipFill>
        <p:spPr>
          <a:xfrm>
            <a:off x="2719387" y="3878479"/>
            <a:ext cx="3476625" cy="2750921"/>
          </a:xfrm>
          <a:prstGeom prst="rect">
            <a:avLst/>
          </a:prstGeom>
          <a:ln>
            <a:solidFill>
              <a:schemeClr val="bg1">
                <a:lumMod val="50000"/>
              </a:schemeClr>
            </a:solidFill>
          </a:ln>
        </p:spPr>
      </p:pic>
    </p:spTree>
    <p:extLst>
      <p:ext uri="{BB962C8B-B14F-4D97-AF65-F5344CB8AC3E}">
        <p14:creationId xmlns:p14="http://schemas.microsoft.com/office/powerpoint/2010/main" val="339615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Features</a:t>
            </a:r>
            <a:endParaRPr lang="en-US" dirty="0"/>
          </a:p>
        </p:txBody>
      </p:sp>
      <p:pic>
        <p:nvPicPr>
          <p:cNvPr id="4" name="Picture 3"/>
          <p:cNvPicPr>
            <a:picLocks noChangeAspect="1"/>
          </p:cNvPicPr>
          <p:nvPr/>
        </p:nvPicPr>
        <p:blipFill>
          <a:blip r:embed="rId2"/>
          <a:stretch>
            <a:fillRect/>
          </a:stretch>
        </p:blipFill>
        <p:spPr>
          <a:xfrm>
            <a:off x="1644231" y="1219200"/>
            <a:ext cx="5626937" cy="5348287"/>
          </a:xfrm>
          <a:prstGeom prst="rect">
            <a:avLst/>
          </a:prstGeom>
          <a:ln>
            <a:solidFill>
              <a:schemeClr val="bg1">
                <a:lumMod val="50000"/>
              </a:schemeClr>
            </a:solidFill>
          </a:ln>
        </p:spPr>
      </p:pic>
    </p:spTree>
    <p:extLst>
      <p:ext uri="{BB962C8B-B14F-4D97-AF65-F5344CB8AC3E}">
        <p14:creationId xmlns:p14="http://schemas.microsoft.com/office/powerpoint/2010/main" val="3886199693"/>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0A271A0E-E1EF-4FF2-A042-93C9FBCAC0B8}" vid="{C8CF0F33-53F5-49E7-AE1F-27ACCCF97D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4575</TotalTime>
  <Words>2773</Words>
  <Application>Microsoft Office PowerPoint</Application>
  <PresentationFormat>On-screen Show (4:3)</PresentationFormat>
  <Paragraphs>371</Paragraphs>
  <Slides>30</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Arial</vt:lpstr>
      <vt:lpstr>Arial Black</vt:lpstr>
      <vt:lpstr>Calibri</vt:lpstr>
      <vt:lpstr>Consolas</vt:lpstr>
      <vt:lpstr>Lucida Console</vt:lpstr>
      <vt:lpstr>Myriad Pro</vt:lpstr>
      <vt:lpstr>Myriad Pro Light</vt:lpstr>
      <vt:lpstr>Segoe UI</vt:lpstr>
      <vt:lpstr>Tekton Pro</vt:lpstr>
      <vt:lpstr>Verdana</vt:lpstr>
      <vt:lpstr>Wingdings</vt:lpstr>
      <vt:lpstr>CPT Course Module</vt:lpstr>
      <vt:lpstr>PluralsightSlideTemplate</vt:lpstr>
      <vt:lpstr>Configuring Web Applications</vt:lpstr>
      <vt:lpstr>Agenda</vt:lpstr>
      <vt:lpstr>Web Applications</vt:lpstr>
      <vt:lpstr>Information to Create a Web Application</vt:lpstr>
      <vt:lpstr>Creating Web Applications</vt:lpstr>
      <vt:lpstr>Web Application – General Settings</vt:lpstr>
      <vt:lpstr>General Web Application Settings</vt:lpstr>
      <vt:lpstr>Resource Throttling</vt:lpstr>
      <vt:lpstr>Web Application Features</vt:lpstr>
      <vt:lpstr>Service Connections</vt:lpstr>
      <vt:lpstr>Managed Paths</vt:lpstr>
      <vt:lpstr>Self Service Site Creation (SSSC)</vt:lpstr>
      <vt:lpstr>Agenda</vt:lpstr>
      <vt:lpstr>Managing Site URLs</vt:lpstr>
      <vt:lpstr>Path-based Site Collections</vt:lpstr>
      <vt:lpstr>Web Application Zones</vt:lpstr>
      <vt:lpstr>Alternate Access Mapping (AAM)</vt:lpstr>
      <vt:lpstr>Extending a Web Application</vt:lpstr>
      <vt:lpstr>Agenda</vt:lpstr>
      <vt:lpstr>Host-named Site Collections (HNSCs)</vt:lpstr>
      <vt:lpstr>Creating HNSCs using PowerShell</vt:lpstr>
      <vt:lpstr>Managing URLs for HNSC</vt:lpstr>
      <vt:lpstr>Path-based Web Application vs. HNSC</vt:lpstr>
      <vt:lpstr>Agenda</vt:lpstr>
      <vt:lpstr>Managing Content Databases</vt:lpstr>
      <vt:lpstr>Creating a New Content Database</vt:lpstr>
      <vt:lpstr>Agenda</vt:lpstr>
      <vt:lpstr>Boundaries, Thresholds and Limits</vt:lpstr>
      <vt:lpstr>Documented Limits with SharePoint 2013</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Web Applications</dc:title>
  <dc:creator>Windows User</dc:creator>
  <cp:lastModifiedBy>Matthew McDermott</cp:lastModifiedBy>
  <cp:revision>133</cp:revision>
  <dcterms:created xsi:type="dcterms:W3CDTF">2012-07-07T16:44:54Z</dcterms:created>
  <dcterms:modified xsi:type="dcterms:W3CDTF">2013-10-08T21:58:26Z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