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321" r:id="rId7"/>
    <p:sldId id="313" r:id="rId8"/>
    <p:sldId id="314" r:id="rId9"/>
    <p:sldId id="323" r:id="rId10"/>
    <p:sldId id="315" r:id="rId11"/>
    <p:sldId id="316" r:id="rId12"/>
    <p:sldId id="317" r:id="rId13"/>
    <p:sldId id="324" r:id="rId14"/>
    <p:sldId id="327" r:id="rId15"/>
    <p:sldId id="328" r:id="rId16"/>
    <p:sldId id="329" r:id="rId17"/>
    <p:sldId id="330" r:id="rId18"/>
    <p:sldId id="331" r:id="rId19"/>
    <p:sldId id="332" r:id="rId20"/>
    <p:sldId id="333" r:id="rId21"/>
    <p:sldId id="325" r:id="rId22"/>
    <p:sldId id="318" r:id="rId23"/>
    <p:sldId id="319" r:id="rId24"/>
    <p:sldId id="322"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8" clrIdx="0">
    <p:extLst>
      <p:ext uri="{19B8F6BF-5375-455C-9EA6-DF929625EA0E}">
        <p15:presenceInfo xmlns:p15="http://schemas.microsoft.com/office/powerpoint/2012/main" userId="bdded38f29ae68b5" providerId="Windows Live"/>
      </p:ext>
    </p:extLst>
  </p:cmAuthor>
  <p:cmAuthor id="2" name="Matthew McDermott" initials="MM" lastIdx="1" clrIdx="1">
    <p:extLst>
      <p:ext uri="{19B8F6BF-5375-455C-9EA6-DF929625EA0E}">
        <p15:presenceInfo xmlns:p15="http://schemas.microsoft.com/office/powerpoint/2012/main" userId="4b059c4f5c1c05d3" providerId="Windows Live"/>
      </p:ext>
    </p:extLst>
  </p:cmAuthor>
  <p:cmAuthor id="3" name="Unknown Use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0" autoAdjust="0"/>
    <p:restoredTop sz="67779" autoAdjust="0"/>
  </p:normalViewPr>
  <p:slideViewPr>
    <p:cSldViewPr>
      <p:cViewPr varScale="1">
        <p:scale>
          <a:sx n="75" d="100"/>
          <a:sy n="75" d="100"/>
        </p:scale>
        <p:origin x="1806" y="5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2012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microsoft.com/web/downloads/platform.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take </a:t>
            </a:r>
            <a:r>
              <a:rPr lang="en-US" sz="1200" kern="1200" baseline="0" dirty="0" smtClean="0">
                <a:solidFill>
                  <a:schemeClr val="tx1"/>
                </a:solidFill>
                <a:effectLst/>
                <a:latin typeface="+mn-lt"/>
                <a:ea typeface="+mn-ea"/>
                <a:cs typeface="+mn-cs"/>
              </a:rPr>
              <a:t>a look at the new SharePoint 2013 workflow architecture and steps you through configuring workflow support in an on-premises farm with SharePoint 2013.</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supports creating workflows based on both Workflow Foundation (WF) v3.5</a:t>
            </a:r>
            <a:r>
              <a:rPr lang="en-US" baseline="0" dirty="0" smtClean="0"/>
              <a:t> and WF v4.0. The recommended approach is to create WF for SharePoint 2013 using WF v4. In order to this SharePoint must be connected to an installed and configured Workflow Manager. If this step has not been completed you will only be able to create workflows using the WF v3.5 engine which is hosted by SharePoint.</a:t>
            </a:r>
          </a:p>
          <a:p>
            <a:endParaRPr lang="en-US" baseline="0" dirty="0" smtClean="0"/>
          </a:p>
          <a:p>
            <a:r>
              <a:rPr lang="en-US" baseline="0" dirty="0" smtClean="0"/>
              <a:t>You can leverage your existing workflow investments such as workflows created in the previous version of SharePoint that are based on WF v3.5 in your SharePoint 2013 deployment as well as in new WF v4 based workflows. This is done via the new Workflow Interop Bridge (covered later in this module).</a:t>
            </a:r>
          </a:p>
          <a:p>
            <a:endParaRPr lang="en-US" baseline="0" dirty="0" smtClean="0"/>
          </a:p>
          <a:p>
            <a:r>
              <a:rPr lang="en-US" baseline="0" dirty="0" smtClean="0"/>
              <a:t>The focus in SharePoint 2013 workflows is to build workflows declaratively. This is different from previous versions of SharePoint where one tool (SharePoint Designer) was used to create declarative workflows while the Visual Studio could only create programmatic workflows. Programmatic workflows are still possible, but they are not SharePoint workflows, they are workflows that run within on the context of Workflow Manager and can call SharePoint using the REST and CSOM APIs provided they have been granted access via OAuth2. </a:t>
            </a:r>
            <a:endParaRPr lang="en-US" dirty="0" smtClean="0"/>
          </a:p>
          <a:p>
            <a:endParaRPr lang="en-US" dirty="0"/>
          </a:p>
        </p:txBody>
      </p:sp>
    </p:spTree>
    <p:extLst>
      <p:ext uri="{BB962C8B-B14F-4D97-AF65-F5344CB8AC3E}">
        <p14:creationId xmlns:p14="http://schemas.microsoft.com/office/powerpoint/2010/main" val="410948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two primary tools,</a:t>
            </a:r>
            <a:r>
              <a:rPr lang="en-US" baseline="0" dirty="0" smtClean="0"/>
              <a:t> SharePoint Designer 2013 &amp; Visual Studio 2012, </a:t>
            </a:r>
            <a:r>
              <a:rPr lang="en-US" dirty="0" smtClean="0"/>
              <a:t>used to create custom workflows in SharePoint 2013 are similar but have some distinct</a:t>
            </a:r>
            <a:r>
              <a:rPr lang="en-US" baseline="0" dirty="0" smtClean="0"/>
              <a:t> differences from their previous versions:</a:t>
            </a:r>
          </a:p>
          <a:p>
            <a:pPr marL="171450" indent="-171450">
              <a:buFont typeface="Arial" pitchFamily="34" charset="0"/>
              <a:buChar char="•"/>
            </a:pPr>
            <a:r>
              <a:rPr lang="en-US" b="1" baseline="0" dirty="0" smtClean="0"/>
              <a:t>Declarative vs. Custom Code: </a:t>
            </a:r>
            <a:r>
              <a:rPr lang="en-US" b="0" baseline="0" dirty="0" smtClean="0"/>
              <a:t>Both SharePoint Designer &amp; Visual Studio can create declarative workflows. In fact, Visual Studio can *only* create declarative workflows for SharePoint 2013… a significant change from previous versions. Custom code is only possible when creating SharePoint 2010 workflows using farm solutions which is still support but not recommended as you cannot leverage any of the new capabilities in Workflow Manager or SharePoint 2013.</a:t>
            </a:r>
          </a:p>
          <a:p>
            <a:pPr marL="171450" indent="-171450">
              <a:buFont typeface="Arial" pitchFamily="34" charset="0"/>
              <a:buChar char="•"/>
            </a:pPr>
            <a:r>
              <a:rPr lang="en-US" b="1" baseline="0" dirty="0" smtClean="0"/>
              <a:t>Reusability:</a:t>
            </a:r>
            <a:r>
              <a:rPr lang="en-US" baseline="0" dirty="0" smtClean="0"/>
              <a:t> Similar to previous versions, SharePoint Designer can create reusable workflows that can be used multiple times within the same site or exported for deployment to other sites. Visual Studio workflows are created as templates which can be deployed and associated with any list or library.</a:t>
            </a:r>
          </a:p>
          <a:p>
            <a:pPr marL="171450" indent="-171450">
              <a:buFont typeface="Arial" pitchFamily="34" charset="0"/>
              <a:buChar char="•"/>
            </a:pPr>
            <a:r>
              <a:rPr lang="en-US" b="1" baseline="0" dirty="0" smtClean="0"/>
              <a:t>Include in Apps: </a:t>
            </a:r>
            <a:r>
              <a:rPr lang="en-US" baseline="0" dirty="0" smtClean="0"/>
              <a:t>One benefit Visual Studio has over SharePoint Designer is that developers can include workflows within SharePoint Apps; SharePoint Designer has no support for apps.</a:t>
            </a:r>
          </a:p>
          <a:p>
            <a:pPr marL="171450" indent="-171450">
              <a:buFont typeface="Arial" pitchFamily="34" charset="0"/>
              <a:buChar char="•"/>
            </a:pPr>
            <a:r>
              <a:rPr lang="en-US" b="1" baseline="0" dirty="0" smtClean="0"/>
              <a:t>Visio Integration: </a:t>
            </a:r>
            <a:r>
              <a:rPr lang="en-US" b="0" baseline="0" dirty="0" smtClean="0"/>
              <a:t>Only SharePoint Designer supports Visio integration in that workflows can be modeled using Visio and imported into SharePoint Designer. Only SharePoint Designer authored workflows will have a user-friendly visualization for executing workflows.</a:t>
            </a:r>
          </a:p>
          <a:p>
            <a:pPr marL="171450" indent="-171450">
              <a:buFont typeface="Arial" pitchFamily="34" charset="0"/>
              <a:buChar char="•"/>
            </a:pPr>
            <a:r>
              <a:rPr lang="en-US" b="1" baseline="0" dirty="0" smtClean="0"/>
              <a:t>Custom Actions: </a:t>
            </a:r>
            <a:r>
              <a:rPr lang="en-US" baseline="0" dirty="0" smtClean="0"/>
              <a:t>Both SharePoint Designer &amp; Visual Studio can consume &amp; use custom actions in authored workflows. However Visual Studio will use the underlying action’s activity and not the action in it’s workflow. Further custom activities/actions can be created using Visual Studio.</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58304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SharePoint Designer 2013 now provides a visual workflow designer. The previous version, SharePoint Designer 2010,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200" b="1" kern="1200" dirty="0" smtClean="0">
                <a:solidFill>
                  <a:schemeClr val="tx1"/>
                </a:solidFill>
                <a:effectLst/>
                <a:latin typeface="+mn-lt"/>
                <a:ea typeface="+mn-ea"/>
                <a:cs typeface="+mn-cs"/>
              </a:rPr>
              <a:t>Properties</a:t>
            </a:r>
            <a:r>
              <a:rPr lang="en-US" sz="1200" kern="1200" dirty="0" smtClean="0">
                <a:solidFill>
                  <a:schemeClr val="tx1"/>
                </a:solidFill>
                <a:effectLst/>
                <a:latin typeface="+mn-lt"/>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Loops: </a:t>
            </a:r>
            <a:r>
              <a:rPr lang="en-US" sz="1200" kern="1200" dirty="0" smtClean="0">
                <a:solidFill>
                  <a:schemeClr val="tx1"/>
                </a:solidFill>
                <a:effectLst/>
                <a:latin typeface="+mn-lt"/>
                <a:ea typeface="+mn-ea"/>
                <a:cs typeface="+mn-cs"/>
              </a:rPr>
              <a:t>SharePoint Designer 2013 now provides looping. A </a:t>
            </a:r>
            <a:r>
              <a:rPr lang="en-US" sz="1200" i="1" kern="1200" dirty="0" smtClean="0">
                <a:solidFill>
                  <a:schemeClr val="tx1"/>
                </a:solidFill>
                <a:effectLst/>
                <a:latin typeface="+mn-lt"/>
                <a:ea typeface="+mn-ea"/>
                <a:cs typeface="+mn-cs"/>
              </a:rPr>
              <a:t>loop</a:t>
            </a:r>
            <a:r>
              <a:rPr lang="en-US" sz="1200" kern="1200" dirty="0" smtClean="0">
                <a:solidFill>
                  <a:schemeClr val="tx1"/>
                </a:solidFill>
                <a:effectLst/>
                <a:latin typeface="+mn-lt"/>
                <a:ea typeface="+mn-ea"/>
                <a:cs typeface="+mn-cs"/>
              </a:rPr>
              <a:t> is a container that you can use to group conditions and actions that you want the workflow to process repeatedly.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2431428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existing Test-Based Designer, SharePoint Designer</a:t>
            </a:r>
            <a:r>
              <a:rPr lang="en-US" baseline="0" dirty="0" smtClean="0"/>
              <a:t> has been improved to include a visual designer for authoring and customizing workflow, similar to how Visio allowed you to create workflows in previous versions of SharePoint. This new designer in SharePoint Designer, available when Visio is installed, allows you to not only customize the workflow actions &amp; stages but you can modify the properties of the actions directly in the Visual Designer.</a:t>
            </a:r>
            <a:endParaRPr lang="en-US" dirty="0"/>
          </a:p>
        </p:txBody>
      </p:sp>
    </p:spTree>
    <p:extLst>
      <p:ext uri="{BB962C8B-B14F-4D97-AF65-F5344CB8AC3E}">
        <p14:creationId xmlns:p14="http://schemas.microsoft.com/office/powerpoint/2010/main" val="387156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recommended approach to creating workflows in SharePoint 2013 is to create</a:t>
            </a:r>
            <a:r>
              <a:rPr lang="en-US" baseline="0" dirty="0" smtClean="0"/>
              <a:t> declarative workflows. Both Visual Studio and SharePoint Designer support creating declarative workflows. This approach means workflow authors do not have to have an in-depth understanding and familiarity with the WF or SharePoint API to create workflows.</a:t>
            </a:r>
          </a:p>
          <a:p>
            <a:endParaRPr lang="en-US" baseline="0" dirty="0" smtClean="0"/>
          </a:p>
          <a:p>
            <a:r>
              <a:rPr lang="en-US" baseline="0" dirty="0" smtClean="0"/>
              <a:t>In the cases where custom code is required for business logic, developers should wrap this code within a custom web service and host it somewhere (Azure, IIS, etc.). The workflow activities for calling web services can then be used to interact with these Web services.</a:t>
            </a:r>
            <a:endParaRPr lang="en-US" dirty="0" smtClean="0"/>
          </a:p>
          <a:p>
            <a:endParaRPr lang="en-US" dirty="0"/>
          </a:p>
        </p:txBody>
      </p:sp>
    </p:spTree>
    <p:extLst>
      <p:ext uri="{BB962C8B-B14F-4D97-AF65-F5344CB8AC3E}">
        <p14:creationId xmlns:p14="http://schemas.microsoft.com/office/powerpoint/2010/main" val="65690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17</a:t>
            </a:fld>
            <a:endParaRPr lang="en-US" dirty="0"/>
          </a:p>
        </p:txBody>
      </p:sp>
    </p:spTree>
    <p:extLst>
      <p:ext uri="{BB962C8B-B14F-4D97-AF65-F5344CB8AC3E}">
        <p14:creationId xmlns:p14="http://schemas.microsoft.com/office/powerpoint/2010/main" val="4003215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Customers creating new workflows in SharePoint 2013 are presented with two options in SharePoint Designer 2013: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2010 Workflow: </a:t>
            </a:r>
            <a:r>
              <a:rPr lang="en-US" baseline="0" dirty="0" smtClean="0"/>
              <a:t>Workflows based on the same SharePoint 2010 model using .NET Framework 3.5 SP1 WF. These execute the same way they did in SharePoint 2010 (they run within the same SharePoint processes) and cannot leverage any of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baseline="0" dirty="0" smtClean="0"/>
              <a:t>SharePoint 2013 Workflow: </a:t>
            </a:r>
            <a:r>
              <a:rPr lang="en-US" baseline="0" dirty="0" smtClean="0"/>
              <a:t>This option is available when SharePoint 2013 is connected to a configured instance of Workflow Manager. These workflows execute within Workflow Manager and not within the SharePoint process. They can leverage all the improvements outlined in the remainder of this module.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If the SharePoint farm has not been connected to a Workflow Manager farm, SharePoint Designer 2013 will allow the creation of SharePoint Server 2010 style workflows. These workflows will not have any of the new capabilities offered in SharePoint 2013 or Workflow Manager and will be executed within the SharePoint workflow host which was carried forward from SharePoint 2010.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When building workflows with Visual Studio 2012, developers can create SharePoint 2010 style workflows that are coded and must be deployed using farm solutions. These workflows will run within the same workflow host that was included in SharePoint 2010 and are only available for on-</a:t>
            </a:r>
            <a:r>
              <a:rPr lang="en-US" baseline="0" dirty="0" err="1" smtClean="0"/>
              <a:t>prem</a:t>
            </a:r>
            <a:r>
              <a:rPr lang="en-US" baseline="0" dirty="0" smtClean="0"/>
              <a:t> SharePoint deployments. Visual Studio 2012 also supports creating SharePoint 2013 style workflows which will be covered later in the module.</a:t>
            </a:r>
          </a:p>
        </p:txBody>
      </p:sp>
    </p:spTree>
    <p:extLst>
      <p:ext uri="{BB962C8B-B14F-4D97-AF65-F5344CB8AC3E}">
        <p14:creationId xmlns:p14="http://schemas.microsoft.com/office/powerpoint/2010/main" val="2808823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Existing SharePoint 2010 workflows will continue to run within the context of SharePoint within SharePoint 2013 and</a:t>
            </a:r>
            <a:r>
              <a:rPr lang="en-US" baseline="0" dirty="0" smtClean="0"/>
              <a:t> cannot leverage new additions to the workflow story in SharePoint </a:t>
            </a:r>
            <a:r>
              <a:rPr lang="en-US" dirty="0" smtClean="0"/>
              <a:t>2013</a:t>
            </a:r>
            <a:r>
              <a:rPr lang="en-US" baseline="0" dirty="0" smtClean="0"/>
              <a:t>. However at times a SharePoint 2010 workflow may need to communicate with a SharePoint </a:t>
            </a:r>
            <a:r>
              <a:rPr lang="en-US" dirty="0" smtClean="0"/>
              <a:t>2013 </a:t>
            </a:r>
            <a:r>
              <a:rPr lang="en-US" baseline="0" dirty="0" smtClean="0"/>
              <a:t>workflow. </a:t>
            </a:r>
            <a:r>
              <a:rPr lang="en-US" sz="1200" kern="1200" dirty="0" smtClean="0">
                <a:solidFill>
                  <a:schemeClr val="tx1"/>
                </a:solidFill>
                <a:effectLst/>
                <a:latin typeface="+mn-lt"/>
                <a:ea typeface="+mn-ea"/>
                <a:cs typeface="+mn-cs"/>
              </a:rPr>
              <a:t>The Workflow Interop Bridge is a tool to connect SharePoint Workflow to Workflow Manager</a:t>
            </a:r>
            <a:r>
              <a:rPr lang="en-US" dirty="0" smtClean="0"/>
              <a:t> </a:t>
            </a:r>
            <a:r>
              <a:rPr lang="en-US" sz="1200" kern="1200" dirty="0" smtClean="0">
                <a:solidFill>
                  <a:schemeClr val="tx1"/>
                </a:solidFill>
                <a:effectLst/>
                <a:latin typeface="+mn-lt"/>
                <a:ea typeface="+mn-ea"/>
                <a:cs typeface="+mn-cs"/>
              </a:rPr>
              <a:t>workflow. The bridge exists to allow customers to reuse existing workflow assets available in SharePoint and provide a smooth transition path to </a:t>
            </a:r>
            <a:r>
              <a:rPr lang="en-US" sz="900" kern="1200" dirty="0" smtClean="0">
                <a:solidFill>
                  <a:schemeClr val="tx1"/>
                </a:solidFill>
                <a:effectLst/>
                <a:latin typeface="Segoe UI" pitchFamily="34" charset="0"/>
                <a:ea typeface="+mn-ea"/>
                <a:cs typeface="+mn-cs"/>
              </a:rPr>
              <a:t>Workflow Manager</a:t>
            </a:r>
            <a:r>
              <a:rPr lang="en-US" sz="1200" kern="1200" dirty="0" smtClean="0">
                <a:solidFill>
                  <a:schemeClr val="tx1"/>
                </a:solidFill>
                <a:effectLst/>
                <a:latin typeface="+mn-lt"/>
                <a:ea typeface="+mn-ea"/>
                <a:cs typeface="+mn-cs"/>
              </a:rPr>
              <a:t>. It allows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workflows to delegate part of the process to SharePoint, enabling reuse of existing workflow assets that may not be available in Workflow Manager. It removes the complexity of creating workflows that span the SharePoint workflow host and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sz="1200" kern="1200" dirty="0" smtClean="0">
                <a:solidFill>
                  <a:schemeClr val="tx1"/>
                </a:solidFill>
                <a:effectLst/>
                <a:latin typeface="+mn-lt"/>
                <a:ea typeface="+mn-ea"/>
                <a:cs typeface="+mn-cs"/>
              </a:rPr>
              <a:t>workflow host.  Customers will not have to write any service gateways, solve distributed security models, and cross-product integration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Essentially, the Interop Bridge allows SharePoint</a:t>
            </a:r>
            <a:r>
              <a:rPr lang="en-US" sz="1200" kern="1200" baseline="0" dirty="0" smtClean="0">
                <a:solidFill>
                  <a:schemeClr val="tx1"/>
                </a:solidFill>
                <a:effectLst/>
                <a:latin typeface="+mn-lt"/>
                <a:ea typeface="+mn-ea"/>
                <a:cs typeface="+mn-cs"/>
              </a:rPr>
              <a:t> workflows based on Workflow Foundation 3 to run. Workflow Manager</a:t>
            </a:r>
            <a:r>
              <a:rPr lang="en-US" dirty="0" smtClean="0"/>
              <a:t> </a:t>
            </a:r>
            <a:r>
              <a:rPr lang="en-US" sz="1200" kern="1200" baseline="0" dirty="0" smtClean="0">
                <a:solidFill>
                  <a:schemeClr val="tx1"/>
                </a:solidFill>
                <a:effectLst/>
                <a:latin typeface="+mn-lt"/>
                <a:ea typeface="+mn-ea"/>
                <a:cs typeface="+mn-cs"/>
              </a:rPr>
              <a:t>simply calls back into SharePoint which hosts the Workflow Foundation 3 runtime and receives a message when the process has completed.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r>
              <a:rPr lang="en-US" dirty="0" smtClean="0"/>
              <a:t>The message flow</a:t>
            </a:r>
            <a:r>
              <a:rPr lang="en-US" baseline="0" dirty="0" smtClean="0"/>
              <a:t> documented on this slide is kicked off when the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workflow encounters a branch of the workflow that calls the </a:t>
            </a:r>
            <a:r>
              <a:rPr lang="en-US" baseline="0" dirty="0" err="1" smtClean="0"/>
              <a:t>interop</a:t>
            </a:r>
            <a:r>
              <a:rPr lang="en-US" baseline="0" dirty="0" smtClean="0"/>
              <a:t> bridge by invoking the activity </a:t>
            </a:r>
            <a:r>
              <a:rPr lang="en-US" b="1" baseline="0" dirty="0" err="1" smtClean="0"/>
              <a:t>InvokeSharePointWorkflow</a:t>
            </a:r>
            <a:r>
              <a:rPr lang="en-US" baseline="0" dirty="0" smtClean="0"/>
              <a:t>. From there, the following happens:</a:t>
            </a:r>
          </a:p>
          <a:p>
            <a:pPr marL="228600" indent="-228600">
              <a:buFont typeface="+mj-lt"/>
              <a:buAutoNum type="arabicPeriod"/>
            </a:pPr>
            <a:r>
              <a:rPr lang="en-US" baseline="0" dirty="0" smtClean="0"/>
              <a:t>The </a:t>
            </a:r>
            <a:r>
              <a:rPr lang="en-US" b="1" baseline="0" dirty="0" err="1" smtClean="0"/>
              <a:t>InvokeSharePointWorkflow</a:t>
            </a:r>
            <a:r>
              <a:rPr lang="en-US" baseline="0" dirty="0" smtClean="0"/>
              <a:t> activity tells the Workflow 3 engine in SharePoint to start (by calling a Web service). This message includes the workflow instance ID which acts as a correlation ID when SharePoint sends a </a:t>
            </a:r>
            <a:r>
              <a:rPr lang="en-US" i="1" baseline="0" dirty="0" smtClean="0"/>
              <a:t>completed</a:t>
            </a:r>
            <a:r>
              <a:rPr lang="en-US" baseline="0" dirty="0" smtClean="0"/>
              <a:t> message back to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(#4).</a:t>
            </a:r>
          </a:p>
          <a:p>
            <a:pPr marL="228600" indent="-228600">
              <a:buFont typeface="+mj-lt"/>
              <a:buAutoNum type="arabicPeriod"/>
            </a:pPr>
            <a:r>
              <a:rPr lang="en-US" dirty="0" smtClean="0"/>
              <a:t>The</a:t>
            </a:r>
            <a:r>
              <a:rPr lang="en-US" baseline="0" dirty="0" smtClean="0"/>
              <a:t> SharePoint workflow Web service authorizes the request &amp; then starts the workflow.</a:t>
            </a:r>
          </a:p>
          <a:p>
            <a:pPr marL="228600" indent="-228600">
              <a:buFont typeface="+mj-lt"/>
              <a:buAutoNum type="arabicPeriod"/>
            </a:pPr>
            <a:r>
              <a:rPr lang="en-US" baseline="0" dirty="0" smtClean="0"/>
              <a:t>When finished, workflow events are used to publish a message through the SharePoint event publisher. This message includes the workflow instance ID.</a:t>
            </a:r>
          </a:p>
          <a:p>
            <a:pPr marL="228600" indent="-228600">
              <a:buFont typeface="+mj-lt"/>
              <a:buAutoNum type="arabicPeriod"/>
            </a:pPr>
            <a:r>
              <a:rPr lang="en-US" baseline="0" dirty="0" smtClean="0"/>
              <a:t>The SharePoint event publisher notifies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same pipeline that is used to notify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of list events (for instance: item updated/added).</a:t>
            </a:r>
          </a:p>
          <a:p>
            <a:pPr marL="228600" indent="-228600">
              <a:buFont typeface="+mj-lt"/>
              <a:buAutoNum type="arabicPeriod"/>
            </a:pP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dispatches a </a:t>
            </a:r>
            <a:r>
              <a:rPr lang="en-US" b="1" baseline="0" dirty="0" smtClean="0"/>
              <a:t>Completed</a:t>
            </a:r>
            <a:r>
              <a:rPr lang="en-US" baseline="0" dirty="0" smtClean="0"/>
              <a:t> message to the instance within </a:t>
            </a:r>
            <a:r>
              <a:rPr lang="en-US" sz="900" kern="1200" dirty="0" smtClean="0">
                <a:solidFill>
                  <a:schemeClr val="tx1"/>
                </a:solidFill>
                <a:effectLst/>
                <a:latin typeface="Segoe UI" pitchFamily="34" charset="0"/>
                <a:ea typeface="+mn-ea"/>
                <a:cs typeface="+mn-cs"/>
              </a:rPr>
              <a:t>Workflow Manager</a:t>
            </a:r>
            <a:r>
              <a:rPr lang="en-US" dirty="0" smtClean="0"/>
              <a:t> </a:t>
            </a:r>
            <a:r>
              <a:rPr lang="en-US" baseline="0" dirty="0" smtClean="0"/>
              <a:t>using the instance ID as the correlation ID.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48718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364102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a:t>
            </a:fld>
            <a:endParaRPr lang="en-US" dirty="0"/>
          </a:p>
        </p:txBody>
      </p:sp>
    </p:spTree>
    <p:extLst>
      <p:ext uri="{BB962C8B-B14F-4D97-AF65-F5344CB8AC3E}">
        <p14:creationId xmlns:p14="http://schemas.microsoft.com/office/powerpoint/2010/main" val="330932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leveraged Workflow Foundation (WF)</a:t>
            </a:r>
            <a:r>
              <a:rPr lang="en-US" baseline="0" dirty="0" smtClean="0"/>
              <a:t> </a:t>
            </a:r>
            <a:r>
              <a:rPr lang="en-US" dirty="0" smtClean="0"/>
              <a:t>found in the .NET Framework 3.5 SP1. There wasn’t much difference in SharePoint 2010’s workflow story from SharePoint 2007</a:t>
            </a:r>
            <a:r>
              <a:rPr lang="en-US" baseline="0" dirty="0" smtClean="0"/>
              <a:t> from an architectural perspective as SharePoint 2007 introduced workflow to the SharePoint platform via .NET Framework 3.0. The biggest improvements around workflow in SharePoint 2010 included:</a:t>
            </a:r>
          </a:p>
          <a:p>
            <a:pPr marL="171450" indent="-171450">
              <a:buFont typeface="Arial" pitchFamily="34" charset="0"/>
              <a:buChar char="•"/>
            </a:pPr>
            <a:r>
              <a:rPr lang="en-US" b="1" baseline="0" dirty="0" smtClean="0"/>
              <a:t>Site-based workflows: </a:t>
            </a:r>
            <a:r>
              <a:rPr lang="en-US" baseline="0" dirty="0" smtClean="0"/>
              <a:t>Workflows that run within the context of an </a:t>
            </a:r>
            <a:r>
              <a:rPr lang="en-US" baseline="0" dirty="0" err="1" smtClean="0"/>
              <a:t>SPWeb</a:t>
            </a:r>
            <a:r>
              <a:rPr lang="en-US" baseline="0" dirty="0" smtClean="0"/>
              <a:t> (previously they could only run within the context of an </a:t>
            </a:r>
            <a:r>
              <a:rPr lang="en-US" baseline="0" dirty="0" err="1" smtClean="0"/>
              <a:t>SPListItem</a:t>
            </a:r>
            <a:r>
              <a:rPr lang="en-US" baseline="0" dirty="0" smtClean="0"/>
              <a:t>)</a:t>
            </a:r>
          </a:p>
          <a:p>
            <a:pPr marL="171450" indent="-171450">
              <a:buFont typeface="Arial" pitchFamily="34" charset="0"/>
              <a:buChar char="•"/>
            </a:pPr>
            <a:r>
              <a:rPr lang="en-US" b="1" baseline="0" dirty="0" smtClean="0"/>
              <a:t>Power User Tooling Improvements: </a:t>
            </a:r>
          </a:p>
          <a:p>
            <a:pPr marL="628650" lvl="1" indent="-171450">
              <a:buFont typeface="Arial" pitchFamily="34" charset="0"/>
              <a:buChar char="•"/>
            </a:pPr>
            <a:r>
              <a:rPr lang="en-US" baseline="0" dirty="0" smtClean="0"/>
              <a:t>Workflows could be modeled using Visio 2010 and exported/imported to SharePoint Designer 2010.</a:t>
            </a:r>
          </a:p>
          <a:p>
            <a:pPr marL="628650" lvl="1" indent="-171450">
              <a:buFont typeface="Arial" pitchFamily="34" charset="0"/>
              <a:buChar char="•"/>
            </a:pPr>
            <a:r>
              <a:rPr lang="en-US" baseline="0" dirty="0" smtClean="0"/>
              <a:t>Ability to create “Reusable Workflows” or those that are tied to content types.</a:t>
            </a:r>
          </a:p>
          <a:p>
            <a:pPr marL="628650" lvl="1" indent="-171450">
              <a:buFont typeface="Arial" pitchFamily="34" charset="0"/>
              <a:buChar char="•"/>
            </a:pPr>
            <a:r>
              <a:rPr lang="en-US" baseline="0" dirty="0" smtClean="0"/>
              <a:t>Ability to import reusable workflows into Visual Studio 2010 coded workflows.</a:t>
            </a:r>
          </a:p>
          <a:p>
            <a:pPr marL="171450" lvl="0" indent="-171450">
              <a:buFont typeface="Arial" pitchFamily="34" charset="0"/>
              <a:buChar char="•"/>
            </a:pPr>
            <a:r>
              <a:rPr lang="en-US" b="1" baseline="0" dirty="0" smtClean="0"/>
              <a:t>Workflow Events:</a:t>
            </a:r>
            <a:r>
              <a:rPr lang="en-US" baseline="0" dirty="0" smtClean="0"/>
              <a:t> Override able events developers can handle to run custom processes.</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229104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takes a very different approach to workflow. Existing SharePoint</a:t>
            </a:r>
            <a:r>
              <a:rPr lang="en-US" baseline="0" dirty="0" smtClean="0"/>
              <a:t> 2010 workflows will still run using the same legacy SharePoint 2010 / .NET Framework 3.5 architecture and developers/users are free to continue creating workflows using this approach although it is not recommended.</a:t>
            </a:r>
          </a:p>
          <a:p>
            <a:endParaRPr lang="en-US" baseline="0" dirty="0" smtClean="0"/>
          </a:p>
          <a:p>
            <a:r>
              <a:rPr lang="en-US" sz="1200" kern="1200" dirty="0" smtClean="0">
                <a:solidFill>
                  <a:schemeClr val="tx1"/>
                </a:solidFill>
                <a:effectLst/>
                <a:latin typeface="+mn-lt"/>
                <a:ea typeface="+mn-ea"/>
                <a:cs typeface="+mn-cs"/>
              </a:rPr>
              <a:t>SharePoint 2013 workflows are based on Windows Workflow Foundation 4.0 (WF), which has been substantially redesigned from earlier versions. WF, in turn, is built on the messaging functionality provided b</a:t>
            </a:r>
            <a:r>
              <a:rPr lang="en-US" sz="1200" kern="1200" baseline="0" dirty="0" smtClean="0">
                <a:solidFill>
                  <a:schemeClr val="tx1"/>
                </a:solidFill>
                <a:effectLst/>
                <a:latin typeface="+mn-lt"/>
                <a:ea typeface="+mn-ea"/>
                <a:cs typeface="+mn-cs"/>
              </a:rPr>
              <a:t>y WCF. </a:t>
            </a:r>
            <a:r>
              <a:rPr lang="en-US" baseline="0" dirty="0" smtClean="0"/>
              <a:t>The workflow story in SharePoint 2013 now treats workflow as a separate service and leverages Workflow Manager which includes the WF included in .NET Framework 4.0. The workflow service provided by Workflow Manager is decoupled from SharePoint and no longer runs in the content farm, rather it runs on it’s own servers. Workflow Manager also leverages the latest and greatest advancements in workflow capabilities, performance and scalability from Microsoft.</a:t>
            </a:r>
          </a:p>
          <a:p>
            <a:endParaRPr lang="en-US" baseline="0" dirty="0" smtClean="0"/>
          </a:p>
          <a:p>
            <a:r>
              <a:rPr lang="en-US" baseline="0" dirty="0" smtClean="0"/>
              <a:t>Workflow Manager is very much a customer and leverages the new SharePoint App Model architecture in that workflow (like apps) are treated as a “</a:t>
            </a:r>
            <a:r>
              <a:rPr lang="en-US" i="1" baseline="0" dirty="0" smtClean="0"/>
              <a:t>service</a:t>
            </a:r>
            <a:r>
              <a:rPr lang="en-US" baseline="0" dirty="0" smtClean="0"/>
              <a:t>”. SharePoint instructs Workflow Manager to execute a workflow and the two products communicate with each other over a service model infrastructure (WCF).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56407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295383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new architecture is available both in the on-premises model using Workflow Manager as well as in a hosted model. By moving to this new architecture, SharePoint benefits from improvements in stability &amp; scalability in the workflow platform. In addition Workflow Manager is much more transparent where developers can use a service-based API to gain insight into metrics and analytics of WF.</a:t>
            </a:r>
          </a:p>
          <a:p>
            <a:endParaRPr lang="en-US" baseline="0" dirty="0" smtClean="0"/>
          </a:p>
          <a:p>
            <a:r>
              <a:rPr lang="en-US" dirty="0" smtClean="0"/>
              <a:t>Regardless of how you are using</a:t>
            </a:r>
            <a:r>
              <a:rPr lang="en-US" baseline="0" dirty="0" smtClean="0"/>
              <a:t> SharePoint, either in a hosted deployment such as SharePoint Online as in Office 365, </a:t>
            </a:r>
            <a:r>
              <a:rPr lang="en-US" baseline="0" smtClean="0"/>
              <a:t>or </a:t>
            </a:r>
            <a:r>
              <a:rPr lang="en-US" baseline="0" smtClean="0"/>
              <a:t>on-premises (</a:t>
            </a:r>
            <a:r>
              <a:rPr lang="en-US" baseline="0" dirty="0" smtClean="0"/>
              <a:t>where you install SharePoint on your own corporate servers), workflows are created and are processed the same way. </a:t>
            </a:r>
          </a:p>
          <a:p>
            <a:endParaRPr lang="en-US" baseline="0" dirty="0" smtClean="0"/>
          </a:p>
          <a:p>
            <a:r>
              <a:rPr lang="en-US" baseline="0" dirty="0" smtClean="0"/>
              <a:t>Microsoft has already installed &amp; configured Workflow Manager and connected it to SharePoint Online in Office 365 so there is no extra work for you to do; you can create and deploy workflows right away in this scenario.</a:t>
            </a:r>
          </a:p>
          <a:p>
            <a:endParaRPr lang="en-US" baseline="0" dirty="0" smtClean="0"/>
          </a:p>
          <a:p>
            <a:r>
              <a:rPr lang="en-US" baseline="0" dirty="0" smtClean="0"/>
              <a:t>If you are running SharePoint on-premises, as in the case where you install it on your own servers, you need to install &amp; configure a Workflow Manager farm. After installing &amp; configuring it, you will need to then connect your </a:t>
            </a:r>
            <a:r>
              <a:rPr lang="en-US" baseline="0" dirty="0" smtClean="0"/>
              <a:t>on-premises </a:t>
            </a:r>
            <a:r>
              <a:rPr lang="en-US" baseline="0" dirty="0" smtClean="0"/>
              <a:t>SharePoint farm to the Workflow Manager farm. Once this is done you’ll be in the same state as SharePoint Online &amp; can then create &amp; deploy workflows </a:t>
            </a:r>
            <a:r>
              <a:rPr lang="en-US" baseline="0" dirty="0" smtClean="0"/>
              <a:t>on-premises.</a:t>
            </a:r>
            <a:endParaRPr lang="en-US" dirty="0"/>
          </a:p>
        </p:txBody>
      </p:sp>
    </p:spTree>
    <p:extLst>
      <p:ext uri="{BB962C8B-B14F-4D97-AF65-F5344CB8AC3E}">
        <p14:creationId xmlns:p14="http://schemas.microsoft.com/office/powerpoint/2010/main" val="2525107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Workflow Manager is distributed via the Microsoft</a:t>
            </a:r>
            <a:r>
              <a:rPr lang="en-US" baseline="0" dirty="0" smtClean="0"/>
              <a:t> Web Platform Installer (</a:t>
            </a:r>
            <a:r>
              <a:rPr lang="en-US" sz="1200" b="0" u="sng" kern="1200" dirty="0" smtClean="0">
                <a:solidFill>
                  <a:schemeClr val="tx1"/>
                </a:solidFill>
                <a:effectLst/>
                <a:latin typeface="+mn-lt"/>
                <a:ea typeface="+mn-ea"/>
                <a:cs typeface="+mn-cs"/>
                <a:hlinkClick r:id="rId3"/>
              </a:rPr>
              <a:t>http://www.microsoft.com/web/downloads/platform.aspx</a:t>
            </a:r>
            <a:r>
              <a:rPr lang="en-US" baseline="0" dirty="0" smtClean="0"/>
              <a:t>). There are a few important things to keep in mind when installing &amp; configuring Workflow Manager:</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Service Account</a:t>
            </a:r>
          </a:p>
          <a:p>
            <a:pPr marL="0" lvl="0" indent="0">
              <a:buFont typeface="Arial" panose="020B0604020202020204" pitchFamily="34" charset="0"/>
              <a:buNone/>
            </a:pPr>
            <a:r>
              <a:rPr lang="en-US" baseline="0" dirty="0" smtClean="0"/>
              <a:t>Workflow Manager runs under a special service account, just like SharePoint. This account must be added to the local Administrators group on the server where Workflow Manager is being installed. Because of this, Workflow Manager cannot be installed on a domain controller (something you’d never do in production, but maybe in a test or developer environment). Further, you should be logged into the server with the account that will act as the Workflow Manager service account when you run the Workflow Manager installer &amp; configuration wizard.</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1" baseline="0" dirty="0" smtClean="0"/>
              <a:t>SharePoint Configuration</a:t>
            </a:r>
          </a:p>
          <a:p>
            <a:pPr marL="0" lvl="0" indent="0">
              <a:buFont typeface="Arial" panose="020B0604020202020204" pitchFamily="34" charset="0"/>
              <a:buNone/>
            </a:pPr>
            <a:r>
              <a:rPr lang="en-US" baseline="0" dirty="0" smtClean="0"/>
              <a:t>When you install &amp; configure Workflow Manager, you are simply creating a new Workflow Manager farm. For SharePoint to be able to use this farm, you need to go to one of the servers in your SharePoint farm and run a Windows PowerShell </a:t>
            </a:r>
            <a:r>
              <a:rPr lang="en-US" baseline="0" dirty="0" err="1" smtClean="0"/>
              <a:t>cmdlet</a:t>
            </a:r>
            <a:r>
              <a:rPr lang="en-US" baseline="0" dirty="0" smtClean="0"/>
              <a:t> (Register-</a:t>
            </a:r>
            <a:r>
              <a:rPr lang="en-US" baseline="0" dirty="0" err="1" smtClean="0"/>
              <a:t>SPWorkflowService</a:t>
            </a:r>
            <a:r>
              <a:rPr lang="en-US" baseline="0" dirty="0" smtClean="0"/>
              <a:t>) to connect the SharePoint farm to the Workflow Manager farm.</a:t>
            </a:r>
            <a:endParaRPr lang="en-US" dirty="0"/>
          </a:p>
        </p:txBody>
      </p:sp>
    </p:spTree>
    <p:extLst>
      <p:ext uri="{BB962C8B-B14F-4D97-AF65-F5344CB8AC3E}">
        <p14:creationId xmlns:p14="http://schemas.microsoft.com/office/powerpoint/2010/main" val="117529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SharePoint 2013 also has new CSOM and REST APIs exposing running workflows without having to go directly to the Workflow Manager instances. SharePoint communicates with Workflow Manager via standard protocols (WCF Services HTTP / HTTPS depending how it was configured at installation). These workflows are declarative.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033829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dirty="0" smtClean="0"/>
              <a:t>Installing SharePoint Server 2013</a:t>
            </a:r>
            <a:endParaRPr lang="en-US" dirty="0"/>
          </a:p>
        </p:txBody>
      </p:sp>
      <p:sp>
        <p:nvSpPr>
          <p:cNvPr id="5" name="Date Placeholder 4"/>
          <p:cNvSpPr>
            <a:spLocks noGrp="1"/>
          </p:cNvSpPr>
          <p:nvPr>
            <p:ph type="dt" idx="11"/>
          </p:nvPr>
        </p:nvSpPr>
        <p:spPr>
          <a:xfrm>
            <a:off x="4143587" y="0"/>
            <a:ext cx="3169920" cy="320040"/>
          </a:xfrm>
          <a:prstGeom prst="rect">
            <a:avLst/>
          </a:prstGeom>
        </p:spPr>
        <p:txBody>
          <a:bodyPr/>
          <a:lstStyle/>
          <a:p>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547755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ts val="0"/>
              </a:spcBef>
              <a:defRPr/>
            </a:pPr>
            <a:r>
              <a:rPr lang="en-US" dirty="0" smtClean="0"/>
              <a:t>Configuring Workflow in SharePoint 2013</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Custom Workflows</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Possible to create SharePoint 2010 style workflows in both current tools</a:t>
            </a:r>
          </a:p>
          <a:p>
            <a:r>
              <a:rPr lang="en-US" dirty="0" smtClean="0"/>
              <a:t>SharePoint farm must be connected to Workflow Manager farm to create SharePoint 2013 style workflows</a:t>
            </a:r>
          </a:p>
          <a:p>
            <a:r>
              <a:rPr lang="en-US" dirty="0" smtClean="0"/>
              <a:t>All SharePoint 2013 workflows are declarative</a:t>
            </a:r>
          </a:p>
          <a:p>
            <a:endParaRPr lang="en-US" dirty="0" smtClean="0"/>
          </a:p>
          <a:p>
            <a:r>
              <a:rPr lang="en-US" dirty="0" smtClean="0"/>
              <a:t>Visio 2013</a:t>
            </a:r>
          </a:p>
          <a:p>
            <a:pPr lvl="1"/>
            <a:r>
              <a:rPr lang="en-US" dirty="0" smtClean="0"/>
              <a:t>Used for modeling process &amp; sharing with disconnected</a:t>
            </a:r>
            <a:r>
              <a:rPr lang="en-US" dirty="0"/>
              <a:t> </a:t>
            </a:r>
            <a:r>
              <a:rPr lang="en-US" dirty="0" smtClean="0"/>
              <a:t>customers</a:t>
            </a:r>
            <a:endParaRPr lang="en-US" dirty="0"/>
          </a:p>
          <a:p>
            <a:r>
              <a:rPr lang="en-US" dirty="0" smtClean="0"/>
              <a:t>SharePoint Designer 2013</a:t>
            </a:r>
          </a:p>
          <a:p>
            <a:pPr lvl="1"/>
            <a:r>
              <a:rPr lang="en-US" dirty="0" smtClean="0"/>
              <a:t>Text-based &amp; new visual designer</a:t>
            </a:r>
          </a:p>
          <a:p>
            <a:pPr lvl="1"/>
            <a:r>
              <a:rPr lang="en-US" dirty="0" smtClean="0"/>
              <a:t>Audience: end users, power users &amp; developers</a:t>
            </a:r>
          </a:p>
          <a:p>
            <a:r>
              <a:rPr lang="en-US" dirty="0" smtClean="0"/>
              <a:t>Visual Studio 2012+</a:t>
            </a:r>
          </a:p>
          <a:p>
            <a:pPr lvl="1"/>
            <a:r>
              <a:rPr lang="en-US" dirty="0" smtClean="0"/>
              <a:t>Visual designer for creating declarative workflows</a:t>
            </a:r>
          </a:p>
          <a:p>
            <a:pPr lvl="1"/>
            <a:r>
              <a:rPr lang="en-US" dirty="0"/>
              <a:t>Audience: </a:t>
            </a:r>
            <a:r>
              <a:rPr lang="en-US" dirty="0" smtClean="0"/>
              <a:t>developers</a:t>
            </a:r>
            <a:endParaRPr lang="en-US" dirty="0"/>
          </a:p>
        </p:txBody>
      </p:sp>
    </p:spTree>
    <p:extLst>
      <p:ext uri="{BB962C8B-B14F-4D97-AF65-F5344CB8AC3E}">
        <p14:creationId xmlns:p14="http://schemas.microsoft.com/office/powerpoint/2010/main" val="2485897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Authoring Tools Compared</a:t>
            </a:r>
            <a:endParaRPr lang="en-US"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028923977"/>
              </p:ext>
            </p:extLst>
          </p:nvPr>
        </p:nvGraphicFramePr>
        <p:xfrm>
          <a:off x="379821" y="1143000"/>
          <a:ext cx="8383179" cy="5276528"/>
        </p:xfrm>
        <a:graphic>
          <a:graphicData uri="http://schemas.openxmlformats.org/drawingml/2006/table">
            <a:tbl>
              <a:tblPr firstRow="1" firstCol="1" bandRow="1">
                <a:tableStyleId>{5C22544A-7EE6-4342-B048-85BDC9FD1C3A}</a:tableStyleId>
              </a:tblPr>
              <a:tblGrid>
                <a:gridCol w="2794393"/>
                <a:gridCol w="2794393"/>
                <a:gridCol w="2794393"/>
              </a:tblGrid>
              <a:tr h="496442">
                <a:tc>
                  <a:txBody>
                    <a:bodyPr/>
                    <a:lstStyle/>
                    <a:p>
                      <a:pPr algn="ctr"/>
                      <a:endParaRPr lang="en-US" sz="1700" dirty="0"/>
                    </a:p>
                  </a:txBody>
                  <a:tcPr marL="93183" marR="93183" marT="41159" marB="41159">
                    <a:noFill/>
                  </a:tcPr>
                </a:tc>
                <a:tc>
                  <a:txBody>
                    <a:bodyPr/>
                    <a:lstStyle/>
                    <a:p>
                      <a:pPr algn="ctr"/>
                      <a:r>
                        <a:rPr lang="en-US" sz="1700" dirty="0" smtClean="0"/>
                        <a:t>SharePoint Designer 2013</a:t>
                      </a:r>
                      <a:endParaRPr lang="en-US" sz="1700" dirty="0"/>
                    </a:p>
                  </a:txBody>
                  <a:tcPr marL="93183" marR="93183" marT="41159" marB="41159" anchor="ctr"/>
                </a:tc>
                <a:tc>
                  <a:txBody>
                    <a:bodyPr/>
                    <a:lstStyle/>
                    <a:p>
                      <a:pPr algn="ctr"/>
                      <a:r>
                        <a:rPr lang="en-US" sz="1700" dirty="0" smtClean="0"/>
                        <a:t>Visual Studio 2012+</a:t>
                      </a:r>
                      <a:endParaRPr lang="en-US" sz="1700" dirty="0"/>
                    </a:p>
                  </a:txBody>
                  <a:tcPr marL="93183" marR="93183" marT="41159" marB="41159" anchor="ctr"/>
                </a:tc>
              </a:tr>
              <a:tr h="496442">
                <a:tc>
                  <a:txBody>
                    <a:bodyPr/>
                    <a:lstStyle/>
                    <a:p>
                      <a:r>
                        <a:rPr lang="en-US" sz="1700" dirty="0" smtClean="0"/>
                        <a:t>Declarative</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Custom Code</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Reusability</a:t>
                      </a:r>
                      <a:endParaRPr lang="en-US" sz="1700" dirty="0"/>
                    </a:p>
                  </a:txBody>
                  <a:tcPr marL="93183" marR="93183" marT="41159" marB="41159"/>
                </a:tc>
                <a:tc>
                  <a:txBody>
                    <a:bodyPr/>
                    <a:lstStyle/>
                    <a:p>
                      <a:pPr algn="ctr"/>
                      <a:r>
                        <a:rPr lang="en-US" sz="1700" dirty="0" smtClean="0"/>
                        <a:t>Reusable</a:t>
                      </a:r>
                      <a:r>
                        <a:rPr lang="en-US" sz="1700" baseline="0" dirty="0" smtClean="0"/>
                        <a:t> / Content Type based workflows</a:t>
                      </a:r>
                      <a:endParaRPr lang="en-US" sz="1700" dirty="0"/>
                    </a:p>
                  </a:txBody>
                  <a:tcPr marL="93183" marR="93183" marT="41159" marB="41159" anchor="ctr"/>
                </a:tc>
                <a:tc>
                  <a:txBody>
                    <a:bodyPr/>
                    <a:lstStyle/>
                    <a:p>
                      <a:pPr algn="ctr"/>
                      <a:r>
                        <a:rPr lang="en-US" sz="1700" dirty="0" smtClean="0"/>
                        <a:t>Workflow</a:t>
                      </a:r>
                      <a:r>
                        <a:rPr lang="en-US" sz="1700" baseline="0" dirty="0" smtClean="0"/>
                        <a:t> templates, include workflows in apps</a:t>
                      </a:r>
                      <a:endParaRPr lang="en-US" sz="1700" dirty="0"/>
                    </a:p>
                  </a:txBody>
                  <a:tcPr marL="93183" marR="93183" marT="41159" marB="41159" anchor="ctr"/>
                </a:tc>
              </a:tr>
              <a:tr h="496442">
                <a:tc>
                  <a:txBody>
                    <a:bodyPr/>
                    <a:lstStyle/>
                    <a:p>
                      <a:r>
                        <a:rPr lang="en-US" sz="1700" dirty="0" smtClean="0"/>
                        <a:t>Include in</a:t>
                      </a:r>
                      <a:r>
                        <a:rPr lang="en-US" sz="1700" baseline="0" dirty="0" smtClean="0"/>
                        <a:t> Apps</a:t>
                      </a:r>
                      <a:endParaRPr lang="en-US" sz="1700" dirty="0"/>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Visio Integration</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Custom Actions</a:t>
                      </a:r>
                      <a:endParaRPr lang="en-US" sz="1700" dirty="0"/>
                    </a:p>
                  </a:txBody>
                  <a:tcPr marL="93183" marR="93183" marT="41159" marB="41159"/>
                </a:tc>
                <a:tc>
                  <a:txBody>
                    <a:bodyPr/>
                    <a:lstStyle/>
                    <a:p>
                      <a:pPr algn="ctr"/>
                      <a:r>
                        <a:rPr lang="en-US" sz="1700" dirty="0" smtClean="0"/>
                        <a:t>Consume, not create</a:t>
                      </a:r>
                      <a:endParaRPr lang="en-US" sz="1700" dirty="0"/>
                    </a:p>
                  </a:txBody>
                  <a:tcPr marL="93183" marR="93183" marT="41159" marB="41159" anchor="ctr"/>
                </a:tc>
                <a:tc>
                  <a:txBody>
                    <a:bodyPr/>
                    <a:lstStyle/>
                    <a:p>
                      <a:pPr algn="ctr"/>
                      <a:r>
                        <a:rPr lang="en-US" sz="1700" dirty="0" smtClean="0"/>
                        <a:t>Create &amp; consume</a:t>
                      </a:r>
                      <a:endParaRPr lang="en-US" sz="1700" dirty="0"/>
                    </a:p>
                  </a:txBody>
                  <a:tcPr marL="93183" marR="93183" marT="41159" marB="41159" anchor="ctr"/>
                </a:tc>
              </a:tr>
              <a:tr h="4964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t>Debugging</a:t>
                      </a:r>
                    </a:p>
                  </a:txBody>
                  <a:tcPr marL="93183" marR="93183" marT="41159" marB="41159"/>
                </a:tc>
                <a:tc>
                  <a:txBody>
                    <a:bodyPr/>
                    <a:lstStyle/>
                    <a:p>
                      <a:pPr algn="ctr"/>
                      <a:endParaRPr lang="en-US" sz="1700" dirty="0"/>
                    </a:p>
                  </a:txBody>
                  <a:tcPr marL="93183" marR="93183" marT="41159" marB="41159" anchor="ctr"/>
                </a:tc>
                <a:tc>
                  <a:txBody>
                    <a:bodyPr/>
                    <a:lstStyle/>
                    <a:p>
                      <a:pPr algn="ctr"/>
                      <a:endParaRPr lang="en-US" sz="1700" dirty="0"/>
                    </a:p>
                  </a:txBody>
                  <a:tcPr marL="93183" marR="93183" marT="41159" marB="41159" anchor="ctr"/>
                </a:tc>
              </a:tr>
              <a:tr h="496442">
                <a:tc>
                  <a:txBody>
                    <a:bodyPr/>
                    <a:lstStyle/>
                    <a:p>
                      <a:r>
                        <a:rPr lang="en-US" sz="1700" dirty="0" smtClean="0"/>
                        <a:t>Supported Versions</a:t>
                      </a:r>
                      <a:endParaRPr lang="en-US" sz="1700" dirty="0"/>
                    </a:p>
                  </a:txBody>
                  <a:tcPr marL="93183" marR="93183" marT="41159" marB="41159"/>
                </a:tc>
                <a:tc>
                  <a:txBody>
                    <a:bodyPr/>
                    <a:lstStyle/>
                    <a:p>
                      <a:pPr algn="ctr"/>
                      <a:r>
                        <a:rPr lang="en-US" sz="1700" dirty="0" smtClean="0"/>
                        <a:t>2010 &amp; 2013</a:t>
                      </a:r>
                      <a:endParaRPr lang="en-US" sz="1700" dirty="0"/>
                    </a:p>
                  </a:txBody>
                  <a:tcPr marL="93183" marR="93183" marT="41159" marB="41159" anchor="ctr"/>
                </a:tc>
                <a:tc>
                  <a:txBody>
                    <a:bodyPr/>
                    <a:lstStyle/>
                    <a:p>
                      <a:pPr algn="ctr"/>
                      <a:r>
                        <a:rPr lang="en-US" sz="1700" dirty="0" smtClean="0"/>
                        <a:t>2010 &amp; 2013</a:t>
                      </a:r>
                      <a:endParaRPr lang="en-US" sz="1700" dirty="0"/>
                    </a:p>
                  </a:txBody>
                  <a:tcPr marL="93183" marR="93183" marT="41159" marB="41159" anchor="ctr"/>
                </a:tc>
              </a:tr>
              <a:tr h="496442">
                <a:tc>
                  <a:txBody>
                    <a:bodyPr/>
                    <a:lstStyle/>
                    <a:p>
                      <a:r>
                        <a:rPr lang="en-US" sz="1700" dirty="0" smtClean="0"/>
                        <a:t>Target Audiences</a:t>
                      </a:r>
                      <a:endParaRPr lang="en-US" sz="1700" dirty="0"/>
                    </a:p>
                  </a:txBody>
                  <a:tcPr marL="93183" marR="93183" marT="41159" marB="41159"/>
                </a:tc>
                <a:tc>
                  <a:txBody>
                    <a:bodyPr/>
                    <a:lstStyle/>
                    <a:p>
                      <a:pPr algn="ctr"/>
                      <a:r>
                        <a:rPr lang="en-US" sz="1700" dirty="0" smtClean="0"/>
                        <a:t>Power Users, End Users, Developers</a:t>
                      </a:r>
                      <a:endParaRPr lang="en-US" sz="1700" dirty="0"/>
                    </a:p>
                  </a:txBody>
                  <a:tcPr marL="93183" marR="93183" marT="41159" marB="41159" anchor="ctr"/>
                </a:tc>
                <a:tc>
                  <a:txBody>
                    <a:bodyPr/>
                    <a:lstStyle/>
                    <a:p>
                      <a:pPr algn="ctr"/>
                      <a:r>
                        <a:rPr lang="en-US" sz="1700" dirty="0" smtClean="0"/>
                        <a:t>Developers</a:t>
                      </a:r>
                      <a:endParaRPr lang="en-US" sz="1700" dirty="0"/>
                    </a:p>
                  </a:txBody>
                  <a:tcPr marL="93183" marR="93183" marT="41159" marB="41159" anchor="ctr"/>
                </a:tc>
              </a:tr>
            </a:tbl>
          </a:graphicData>
        </a:graphic>
      </p:graphicFrame>
      <p:sp>
        <p:nvSpPr>
          <p:cNvPr id="12" name="5-Point Star 11"/>
          <p:cNvSpPr/>
          <p:nvPr/>
        </p:nvSpPr>
        <p:spPr>
          <a:xfrm>
            <a:off x="7052187" y="1905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Multiply 12"/>
          <p:cNvSpPr/>
          <p:nvPr/>
        </p:nvSpPr>
        <p:spPr>
          <a:xfrm>
            <a:off x="4450368" y="234997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4488468" y="1905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Multiply 17"/>
          <p:cNvSpPr/>
          <p:nvPr/>
        </p:nvSpPr>
        <p:spPr>
          <a:xfrm>
            <a:off x="7014087" y="234997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p:cNvSpPr/>
          <p:nvPr/>
        </p:nvSpPr>
        <p:spPr>
          <a:xfrm>
            <a:off x="7052187" y="3483094"/>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Multiply 25"/>
          <p:cNvSpPr/>
          <p:nvPr/>
        </p:nvSpPr>
        <p:spPr>
          <a:xfrm>
            <a:off x="4450368" y="341641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p:cNvSpPr/>
          <p:nvPr/>
        </p:nvSpPr>
        <p:spPr>
          <a:xfrm>
            <a:off x="4465074" y="397086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5-Point Star 27"/>
          <p:cNvSpPr/>
          <p:nvPr/>
        </p:nvSpPr>
        <p:spPr>
          <a:xfrm>
            <a:off x="7058475" y="496146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Multiply 28"/>
          <p:cNvSpPr/>
          <p:nvPr/>
        </p:nvSpPr>
        <p:spPr>
          <a:xfrm>
            <a:off x="7021286" y="390418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4426974" y="489478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390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2013</a:t>
            </a:r>
            <a:endParaRPr lang="en-US" dirty="0"/>
          </a:p>
        </p:txBody>
      </p:sp>
      <p:sp>
        <p:nvSpPr>
          <p:cNvPr id="5" name="Content Placeholder 4"/>
          <p:cNvSpPr>
            <a:spLocks noGrp="1"/>
          </p:cNvSpPr>
          <p:nvPr>
            <p:ph idx="1"/>
          </p:nvPr>
        </p:nvSpPr>
        <p:spPr/>
        <p:txBody>
          <a:bodyPr/>
          <a:lstStyle/>
          <a:p>
            <a:r>
              <a:rPr lang="en-US" dirty="0" smtClean="0"/>
              <a:t>Improved visual designer</a:t>
            </a:r>
          </a:p>
          <a:p>
            <a:pPr lvl="1"/>
            <a:r>
              <a:rPr lang="en-US" dirty="0" smtClean="0"/>
              <a:t>Integrated the Visio designer into SharePoint Designer</a:t>
            </a:r>
          </a:p>
          <a:p>
            <a:pPr lvl="2"/>
            <a:r>
              <a:rPr lang="en-US" i="1" dirty="0" smtClean="0"/>
              <a:t>Visio installation required for visual designer</a:t>
            </a:r>
          </a:p>
          <a:p>
            <a:pPr lvl="1"/>
            <a:r>
              <a:rPr lang="en-US" dirty="0" smtClean="0"/>
              <a:t>Can switch between visual designer &amp; text-style</a:t>
            </a:r>
          </a:p>
          <a:p>
            <a:pPr lvl="1"/>
            <a:r>
              <a:rPr lang="en-US" dirty="0" smtClean="0"/>
              <a:t>Activity properties editable in visual designer</a:t>
            </a:r>
          </a:p>
          <a:p>
            <a:r>
              <a:rPr lang="en-US" dirty="0" smtClean="0"/>
              <a:t>Support for Stages &amp; Loops</a:t>
            </a:r>
          </a:p>
          <a:p>
            <a:r>
              <a:rPr lang="en-US" dirty="0" smtClean="0"/>
              <a:t>Support for calling Web Services</a:t>
            </a:r>
          </a:p>
          <a:p>
            <a:r>
              <a:rPr lang="en-US" dirty="0" smtClean="0"/>
              <a:t>Workflow designer supports Office operations:</a:t>
            </a:r>
          </a:p>
          <a:p>
            <a:pPr lvl="1"/>
            <a:r>
              <a:rPr lang="en-US" dirty="0" smtClean="0"/>
              <a:t>cut / copy / paste / undo / redo / select-all</a:t>
            </a:r>
          </a:p>
          <a:p>
            <a:r>
              <a:rPr lang="en-US" dirty="0" smtClean="0"/>
              <a:t>Improved email editor (rich formatting)</a:t>
            </a:r>
          </a:p>
          <a:p>
            <a:endParaRPr lang="en-US" dirty="0"/>
          </a:p>
        </p:txBody>
      </p:sp>
    </p:spTree>
    <p:extLst>
      <p:ext uri="{BB962C8B-B14F-4D97-AF65-F5344CB8AC3E}">
        <p14:creationId xmlns:p14="http://schemas.microsoft.com/office/powerpoint/2010/main" val="297719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Designer – Visual Designer</a:t>
            </a:r>
            <a:endParaRPr lang="en-US" dirty="0"/>
          </a:p>
        </p:txBody>
      </p:sp>
      <p:pic>
        <p:nvPicPr>
          <p:cNvPr id="2" name="Picture 1"/>
          <p:cNvPicPr>
            <a:picLocks noChangeAspect="1"/>
          </p:cNvPicPr>
          <p:nvPr/>
        </p:nvPicPr>
        <p:blipFill>
          <a:blip r:embed="rId3"/>
          <a:stretch>
            <a:fillRect/>
          </a:stretch>
        </p:blipFill>
        <p:spPr>
          <a:xfrm>
            <a:off x="742668" y="1125236"/>
            <a:ext cx="7658665" cy="55133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201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 Stage View</a:t>
            </a:r>
            <a:endParaRPr lang="en-US" dirty="0"/>
          </a:p>
        </p:txBody>
      </p:sp>
      <p:pic>
        <p:nvPicPr>
          <p:cNvPr id="3" name="Picture 2"/>
          <p:cNvPicPr>
            <a:picLocks noChangeAspect="1"/>
          </p:cNvPicPr>
          <p:nvPr/>
        </p:nvPicPr>
        <p:blipFill>
          <a:blip r:embed="rId2"/>
          <a:stretch>
            <a:fillRect/>
          </a:stretch>
        </p:blipFill>
        <p:spPr>
          <a:xfrm>
            <a:off x="216975" y="2079116"/>
            <a:ext cx="8710051" cy="2805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093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Workflows &amp; Web Services</a:t>
            </a:r>
            <a:endParaRPr lang="en-US" dirty="0"/>
          </a:p>
        </p:txBody>
      </p:sp>
      <p:sp>
        <p:nvSpPr>
          <p:cNvPr id="6" name="Content Placeholder 5"/>
          <p:cNvSpPr>
            <a:spLocks noGrp="1"/>
          </p:cNvSpPr>
          <p:nvPr>
            <p:ph idx="1"/>
          </p:nvPr>
        </p:nvSpPr>
        <p:spPr/>
        <p:txBody>
          <a:bodyPr>
            <a:normAutofit lnSpcReduction="10000"/>
          </a:bodyPr>
          <a:lstStyle/>
          <a:p>
            <a:r>
              <a:rPr lang="en-US" dirty="0" smtClean="0"/>
              <a:t>Move custom code in workflows to web services</a:t>
            </a:r>
          </a:p>
          <a:p>
            <a:pPr lvl="1"/>
            <a:r>
              <a:rPr lang="en-US" dirty="0" smtClean="0"/>
              <a:t>SharePoint 2013 &amp; Workflow Manager only support declarative workflow</a:t>
            </a:r>
          </a:p>
          <a:p>
            <a:pPr lvl="1"/>
            <a:r>
              <a:rPr lang="en-US" dirty="0" smtClean="0"/>
              <a:t>Recommendation</a:t>
            </a:r>
            <a:r>
              <a:rPr lang="en-US" smtClean="0"/>
              <a:t>: move </a:t>
            </a:r>
            <a:r>
              <a:rPr lang="en-US" dirty="0" smtClean="0"/>
              <a:t>code to OData web service</a:t>
            </a:r>
          </a:p>
          <a:p>
            <a:pPr lvl="1"/>
            <a:r>
              <a:rPr lang="en-US" dirty="0" smtClean="0"/>
              <a:t>New activities added to authoring tools to call &amp; process web service responses</a:t>
            </a:r>
          </a:p>
          <a:p>
            <a:r>
              <a:rPr lang="en-US" dirty="0"/>
              <a:t>Web service</a:t>
            </a:r>
            <a:endParaRPr lang="en-US" dirty="0" smtClean="0"/>
          </a:p>
          <a:p>
            <a:pPr lvl="1"/>
            <a:r>
              <a:rPr lang="en-US" dirty="0" smtClean="0"/>
              <a:t>Must support JSON format</a:t>
            </a:r>
          </a:p>
          <a:p>
            <a:pPr lvl="1"/>
            <a:r>
              <a:rPr lang="en-US" dirty="0" smtClean="0"/>
              <a:t>Can support authentication / anon</a:t>
            </a:r>
          </a:p>
          <a:p>
            <a:pPr lvl="1"/>
            <a:r>
              <a:rPr lang="en-US" dirty="0" smtClean="0"/>
              <a:t>Can access SharePoint via CSOM / REST &amp; OAuth2</a:t>
            </a:r>
          </a:p>
          <a:p>
            <a:r>
              <a:rPr lang="en-US" dirty="0" smtClean="0"/>
              <a:t>Support for HTTP GET, PUT, POST, DELETE &amp; MERGE*</a:t>
            </a:r>
          </a:p>
        </p:txBody>
      </p:sp>
    </p:spTree>
    <p:extLst>
      <p:ext uri="{BB962C8B-B14F-4D97-AF65-F5344CB8AC3E}">
        <p14:creationId xmlns:p14="http://schemas.microsoft.com/office/powerpoint/2010/main" val="397053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2013 &amp; Web Services</a:t>
            </a:r>
            <a:endParaRPr lang="en-US" dirty="0"/>
          </a:p>
        </p:txBody>
      </p:sp>
      <p:sp>
        <p:nvSpPr>
          <p:cNvPr id="3" name="Content Placeholder 2"/>
          <p:cNvSpPr>
            <a:spLocks noGrp="1"/>
          </p:cNvSpPr>
          <p:nvPr>
            <p:ph idx="1"/>
          </p:nvPr>
        </p:nvSpPr>
        <p:spPr>
          <a:xfrm>
            <a:off x="381000" y="1447800"/>
            <a:ext cx="5562600" cy="5181600"/>
          </a:xfrm>
        </p:spPr>
        <p:txBody>
          <a:bodyPr/>
          <a:lstStyle/>
          <a:p>
            <a:r>
              <a:rPr lang="en-US" dirty="0" smtClean="0"/>
              <a:t>Uses </a:t>
            </a:r>
            <a:r>
              <a:rPr lang="en-US" b="1" dirty="0" smtClean="0"/>
              <a:t>Dictionary</a:t>
            </a:r>
            <a:r>
              <a:rPr lang="en-US" dirty="0" smtClean="0"/>
              <a:t> to submit name-value pairs to service</a:t>
            </a:r>
          </a:p>
          <a:p>
            <a:r>
              <a:rPr lang="en-US" b="1" dirty="0" smtClean="0"/>
              <a:t>Converts</a:t>
            </a:r>
            <a:r>
              <a:rPr lang="en-US" dirty="0" smtClean="0"/>
              <a:t> name-value response to Dictionary</a:t>
            </a:r>
          </a:p>
          <a:p>
            <a:endParaRPr lang="en-US" dirty="0"/>
          </a:p>
          <a:p>
            <a:r>
              <a:rPr lang="en-US" dirty="0" smtClean="0"/>
              <a:t>Process:</a:t>
            </a:r>
          </a:p>
          <a:p>
            <a:pPr marL="804862" lvl="1" indent="-457200">
              <a:buFont typeface="+mj-lt"/>
              <a:buAutoNum type="arabicPeriod"/>
            </a:pPr>
            <a:r>
              <a:rPr lang="en-US" dirty="0" smtClean="0"/>
              <a:t>Optionally build dictionary</a:t>
            </a:r>
          </a:p>
          <a:p>
            <a:pPr marL="804862" lvl="1" indent="-457200">
              <a:buFont typeface="+mj-lt"/>
              <a:buAutoNum type="arabicPeriod"/>
            </a:pPr>
            <a:r>
              <a:rPr lang="en-US" dirty="0" smtClean="0"/>
              <a:t>Call service &amp; store response in local Dictionary variable</a:t>
            </a:r>
          </a:p>
          <a:p>
            <a:pPr marL="804862" lvl="1" indent="-457200">
              <a:buFont typeface="+mj-lt"/>
              <a:buAutoNum type="arabicPeriod"/>
            </a:pPr>
            <a:r>
              <a:rPr lang="en-US" dirty="0" smtClean="0"/>
              <a:t>Retrieve named items from response</a:t>
            </a:r>
            <a:endParaRPr lang="en-US" dirty="0"/>
          </a:p>
        </p:txBody>
      </p:sp>
      <p:pic>
        <p:nvPicPr>
          <p:cNvPr id="5" name="Picture 4"/>
          <p:cNvPicPr>
            <a:picLocks noChangeAspect="1"/>
          </p:cNvPicPr>
          <p:nvPr/>
        </p:nvPicPr>
        <p:blipFill>
          <a:blip r:embed="rId2"/>
          <a:stretch>
            <a:fillRect/>
          </a:stretch>
        </p:blipFill>
        <p:spPr>
          <a:xfrm>
            <a:off x="6019800" y="1295400"/>
            <a:ext cx="2926294" cy="49223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51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Workflow Changes in SharePoint 2013</a:t>
            </a:r>
          </a:p>
          <a:p>
            <a:pPr lvl="0">
              <a:buFont typeface="Wingdings" panose="05000000000000000000" pitchFamily="2" charset="2"/>
              <a:buChar char="ü"/>
            </a:pPr>
            <a:r>
              <a:rPr lang="en-US" dirty="0" smtClean="0"/>
              <a:t>Installing and Configuring Workflow Manager</a:t>
            </a:r>
          </a:p>
          <a:p>
            <a:pPr lvl="0">
              <a:buFont typeface="Wingdings" panose="05000000000000000000" pitchFamily="2" charset="2"/>
              <a:buChar char="ü"/>
            </a:pPr>
            <a:r>
              <a:rPr lang="en-US" dirty="0" smtClean="0"/>
              <a:t>Creating Workflows with SharePoint Designer</a:t>
            </a:r>
          </a:p>
          <a:p>
            <a:pPr>
              <a:buFont typeface="Wingdings" panose="05000000000000000000" pitchFamily="2" charset="2"/>
              <a:buChar char="Ø"/>
            </a:pPr>
            <a:r>
              <a:rPr lang="en-US" dirty="0" smtClean="0"/>
              <a:t>Interop with </a:t>
            </a:r>
            <a:r>
              <a:rPr lang="en-US" dirty="0"/>
              <a:t>SharePoint 2010 </a:t>
            </a:r>
            <a:r>
              <a:rPr lang="en-US" dirty="0" smtClean="0"/>
              <a:t>Workflows</a:t>
            </a:r>
          </a:p>
          <a:p>
            <a:pPr lvl="0">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464510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2010 vs. 2013 Workflows</a:t>
            </a:r>
            <a:endParaRPr lang="en-US" dirty="0"/>
          </a:p>
        </p:txBody>
      </p:sp>
      <p:sp>
        <p:nvSpPr>
          <p:cNvPr id="3" name="Content Placeholder 2"/>
          <p:cNvSpPr>
            <a:spLocks noGrp="1"/>
          </p:cNvSpPr>
          <p:nvPr>
            <p:ph idx="1"/>
          </p:nvPr>
        </p:nvSpPr>
        <p:spPr/>
        <p:txBody>
          <a:bodyPr/>
          <a:lstStyle/>
          <a:p>
            <a:r>
              <a:rPr lang="en-US" dirty="0" smtClean="0"/>
              <a:t>SharePoint 2013 includes the workflow host included in SharePoint 2010</a:t>
            </a:r>
          </a:p>
          <a:p>
            <a:pPr lvl="1"/>
            <a:r>
              <a:rPr lang="en-US" dirty="0" smtClean="0"/>
              <a:t>Based on </a:t>
            </a:r>
            <a:r>
              <a:rPr lang="en-US" dirty="0"/>
              <a:t>Workflow </a:t>
            </a:r>
            <a:r>
              <a:rPr lang="en-US" dirty="0" smtClean="0"/>
              <a:t>Foundation in .NET 3.5 SP1</a:t>
            </a:r>
          </a:p>
          <a:p>
            <a:pPr lvl="1"/>
            <a:r>
              <a:rPr lang="en-US" dirty="0" smtClean="0"/>
              <a:t>Ensures all legacy workflows will continue to run</a:t>
            </a:r>
          </a:p>
          <a:p>
            <a:endParaRPr lang="en-US" dirty="0" smtClean="0"/>
          </a:p>
          <a:p>
            <a:r>
              <a:rPr lang="en-US" dirty="0" smtClean="0"/>
              <a:t>Types </a:t>
            </a:r>
            <a:r>
              <a:rPr lang="en-US" dirty="0"/>
              <a:t>of workflows in SharePoint 2013</a:t>
            </a:r>
          </a:p>
          <a:p>
            <a:pPr lvl="1"/>
            <a:r>
              <a:rPr lang="en-US" dirty="0"/>
              <a:t>SharePoint 2010 Workflow: </a:t>
            </a:r>
          </a:p>
          <a:p>
            <a:pPr lvl="2"/>
            <a:r>
              <a:rPr lang="en-US" dirty="0"/>
              <a:t>Workflow Foundation v3.5 hosted by SharePoint</a:t>
            </a:r>
          </a:p>
          <a:p>
            <a:pPr lvl="1"/>
            <a:r>
              <a:rPr lang="en-US" dirty="0"/>
              <a:t>SharePoint 2013 Workflow:</a:t>
            </a:r>
          </a:p>
          <a:p>
            <a:pPr lvl="2"/>
            <a:r>
              <a:rPr lang="en-US" dirty="0"/>
              <a:t>Workflow Manager: Hosted / On-Premise WF v4</a:t>
            </a:r>
          </a:p>
          <a:p>
            <a:endParaRPr lang="en-US" dirty="0"/>
          </a:p>
        </p:txBody>
      </p:sp>
    </p:spTree>
    <p:extLst>
      <p:ext uri="{BB962C8B-B14F-4D97-AF65-F5344CB8AC3E}">
        <p14:creationId xmlns:p14="http://schemas.microsoft.com/office/powerpoint/2010/main" val="3954362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Interop Bridge</a:t>
            </a:r>
            <a:endParaRPr lang="en-US" dirty="0"/>
          </a:p>
        </p:txBody>
      </p:sp>
      <p:sp>
        <p:nvSpPr>
          <p:cNvPr id="5" name="Content Placeholder 4"/>
          <p:cNvSpPr>
            <a:spLocks noGrp="1"/>
          </p:cNvSpPr>
          <p:nvPr>
            <p:ph idx="1"/>
          </p:nvPr>
        </p:nvSpPr>
        <p:spPr>
          <a:xfrm>
            <a:off x="381000" y="1447800"/>
            <a:ext cx="7772400" cy="5181600"/>
          </a:xfrm>
        </p:spPr>
        <p:txBody>
          <a:bodyPr>
            <a:normAutofit/>
          </a:bodyPr>
          <a:lstStyle/>
          <a:p>
            <a:r>
              <a:rPr lang="en-US" dirty="0" smtClean="0"/>
              <a:t>Enables controlling 2010 WF from 2013 WF</a:t>
            </a:r>
          </a:p>
          <a:p>
            <a:pPr lvl="1"/>
            <a:r>
              <a:rPr lang="en-US" dirty="0" smtClean="0"/>
              <a:t>2013 workflow can start 2010 WF</a:t>
            </a:r>
          </a:p>
          <a:p>
            <a:pPr lvl="1"/>
            <a:r>
              <a:rPr lang="en-US" dirty="0" smtClean="0"/>
              <a:t>Enables communication between WF engines</a:t>
            </a:r>
          </a:p>
          <a:p>
            <a:pPr lvl="1"/>
            <a:r>
              <a:rPr lang="en-US" dirty="0" smtClean="0"/>
              <a:t>Based on </a:t>
            </a:r>
            <a:r>
              <a:rPr lang="en-US" b="1" dirty="0" err="1" smtClean="0"/>
              <a:t>InvokeSharePointWorkflow</a:t>
            </a:r>
            <a:r>
              <a:rPr lang="en-US" b="1" dirty="0" smtClean="0"/>
              <a:t> </a:t>
            </a:r>
            <a:r>
              <a:rPr lang="en-US" dirty="0" smtClean="0"/>
              <a:t>activity</a:t>
            </a:r>
            <a:endParaRPr lang="en-US" dirty="0"/>
          </a:p>
        </p:txBody>
      </p:sp>
      <p:sp>
        <p:nvSpPr>
          <p:cNvPr id="4" name="Rounded Rectangle 3"/>
          <p:cNvSpPr/>
          <p:nvPr/>
        </p:nvSpPr>
        <p:spPr>
          <a:xfrm>
            <a:off x="1104525" y="36576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SharePoint 2010 Workflow Host</a:t>
            </a:r>
            <a:endParaRPr lang="en-US" sz="1400" dirty="0"/>
          </a:p>
        </p:txBody>
      </p:sp>
      <p:sp>
        <p:nvSpPr>
          <p:cNvPr id="6" name="Rounded Rectangle 5"/>
          <p:cNvSpPr/>
          <p:nvPr/>
        </p:nvSpPr>
        <p:spPr>
          <a:xfrm>
            <a:off x="5676900" y="36576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Workflow Manager</a:t>
            </a:r>
            <a:endParaRPr lang="en-US" sz="1400" dirty="0"/>
          </a:p>
        </p:txBody>
      </p:sp>
      <p:cxnSp>
        <p:nvCxnSpPr>
          <p:cNvPr id="8" name="Straight Connector 7"/>
          <p:cNvCxnSpPr>
            <a:stCxn id="4" idx="2"/>
          </p:cNvCxnSpPr>
          <p:nvPr/>
        </p:nvCxnSpPr>
        <p:spPr>
          <a:xfrm>
            <a:off x="2095125" y="4191000"/>
            <a:ext cx="0" cy="2743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67500" y="4034972"/>
            <a:ext cx="0" cy="27432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67400" y="4495800"/>
            <a:ext cx="1600200" cy="508001"/>
          </a:xfrm>
          <a:prstGeom prst="rect">
            <a:avLst/>
          </a:prstGeom>
          <a:solidFill>
            <a:schemeClr val="accent2">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2013 Workflow</a:t>
            </a:r>
            <a:endParaRPr lang="en-US" sz="1400" dirty="0">
              <a:solidFill>
                <a:schemeClr val="tx1"/>
              </a:solidFill>
            </a:endParaRPr>
          </a:p>
        </p:txBody>
      </p:sp>
      <p:sp>
        <p:nvSpPr>
          <p:cNvPr id="15" name="Rectangle 14"/>
          <p:cNvSpPr/>
          <p:nvPr/>
        </p:nvSpPr>
        <p:spPr>
          <a:xfrm>
            <a:off x="5849257" y="5765799"/>
            <a:ext cx="1600200" cy="558801"/>
          </a:xfrm>
          <a:prstGeom prst="rect">
            <a:avLst/>
          </a:prstGeom>
          <a:solidFill>
            <a:schemeClr val="accent2">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2013 Workflow</a:t>
            </a:r>
            <a:endParaRPr lang="en-US" sz="1400" dirty="0">
              <a:solidFill>
                <a:schemeClr val="tx1"/>
              </a:solidFill>
            </a:endParaRPr>
          </a:p>
        </p:txBody>
      </p:sp>
      <p:sp>
        <p:nvSpPr>
          <p:cNvPr id="16" name="Rectangle 15"/>
          <p:cNvSpPr/>
          <p:nvPr/>
        </p:nvSpPr>
        <p:spPr>
          <a:xfrm>
            <a:off x="1295025" y="5003801"/>
            <a:ext cx="1600200" cy="761999"/>
          </a:xfrm>
          <a:prstGeom prst="rect">
            <a:avLst/>
          </a:prstGeom>
          <a:solidFill>
            <a:schemeClr val="accent2">
              <a:lumMod val="20000"/>
              <a:lumOff val="80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2010 Workflow</a:t>
            </a:r>
            <a:endParaRPr lang="en-US" sz="1400" dirty="0">
              <a:solidFill>
                <a:schemeClr val="tx1"/>
              </a:solidFill>
            </a:endParaRPr>
          </a:p>
        </p:txBody>
      </p:sp>
      <p:cxnSp>
        <p:nvCxnSpPr>
          <p:cNvPr id="18" name="Straight Arrow Connector 17"/>
          <p:cNvCxnSpPr>
            <a:stCxn id="11" idx="2"/>
          </p:cNvCxnSpPr>
          <p:nvPr/>
        </p:nvCxnSpPr>
        <p:spPr>
          <a:xfrm flipH="1">
            <a:off x="2053398" y="5003801"/>
            <a:ext cx="461410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057025" y="5765800"/>
            <a:ext cx="461047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08473" y="4851484"/>
            <a:ext cx="1925527" cy="253916"/>
          </a:xfrm>
          <a:prstGeom prst="rect">
            <a:avLst/>
          </a:prstGeom>
          <a:solidFill>
            <a:schemeClr val="accent2">
              <a:lumMod val="20000"/>
              <a:lumOff val="80000"/>
            </a:schemeClr>
          </a:solidFill>
          <a:ln>
            <a:solidFill>
              <a:schemeClr val="accent1"/>
            </a:solidFill>
          </a:ln>
        </p:spPr>
        <p:txBody>
          <a:bodyPr wrap="none" rtlCol="0">
            <a:spAutoFit/>
          </a:bodyPr>
          <a:lstStyle/>
          <a:p>
            <a:r>
              <a:rPr lang="en-US" sz="1050" b="1" dirty="0" err="1" smtClean="0"/>
              <a:t>InvokeSharePointWorkflow</a:t>
            </a:r>
            <a:endParaRPr lang="en-US" sz="1050" b="1" dirty="0"/>
          </a:p>
        </p:txBody>
      </p:sp>
    </p:spTree>
    <p:extLst>
      <p:ext uri="{BB962C8B-B14F-4D97-AF65-F5344CB8AC3E}">
        <p14:creationId xmlns:p14="http://schemas.microsoft.com/office/powerpoint/2010/main" val="331519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Workflow Changes in SharePoint 2013</a:t>
            </a:r>
          </a:p>
          <a:p>
            <a:pPr lvl="0">
              <a:buFont typeface="Wingdings" panose="05000000000000000000" pitchFamily="2" charset="2"/>
              <a:buChar char="ü"/>
            </a:pPr>
            <a:r>
              <a:rPr lang="en-US" dirty="0" smtClean="0"/>
              <a:t>Installing and Configuring Workflow Manager</a:t>
            </a:r>
          </a:p>
          <a:p>
            <a:pPr lvl="0">
              <a:buFont typeface="Wingdings" panose="05000000000000000000" pitchFamily="2" charset="2"/>
              <a:buChar char="ü"/>
            </a:pPr>
            <a:r>
              <a:rPr lang="en-US" dirty="0" smtClean="0"/>
              <a:t>Creating Workflows with SharePoint Designer</a:t>
            </a:r>
          </a:p>
          <a:p>
            <a:pPr>
              <a:buFont typeface="Wingdings" panose="05000000000000000000" pitchFamily="2" charset="2"/>
              <a:buChar char="ü"/>
            </a:pPr>
            <a:r>
              <a:rPr lang="en-US" dirty="0" smtClean="0"/>
              <a:t>Interop with </a:t>
            </a:r>
            <a:r>
              <a:rPr lang="en-US" dirty="0"/>
              <a:t>SharePoint 2010 </a:t>
            </a:r>
            <a:r>
              <a:rPr lang="en-US" dirty="0" smtClean="0"/>
              <a:t>Workflows</a:t>
            </a:r>
          </a:p>
          <a:p>
            <a:pPr lvl="0">
              <a:buFont typeface="Wingdings" panose="05000000000000000000" pitchFamily="2" charset="2"/>
              <a:buChar char="ü"/>
            </a:pPr>
            <a:endParaRPr lang="en-US" dirty="0" smtClean="0"/>
          </a:p>
        </p:txBody>
      </p:sp>
    </p:spTree>
    <p:extLst>
      <p:ext uri="{BB962C8B-B14F-4D97-AF65-F5344CB8AC3E}">
        <p14:creationId xmlns:p14="http://schemas.microsoft.com/office/powerpoint/2010/main" val="2040874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t>Workflow Changes in SharePoint 2013</a:t>
            </a:r>
          </a:p>
          <a:p>
            <a:pPr lvl="0">
              <a:buFont typeface="Wingdings" panose="05000000000000000000" pitchFamily="2" charset="2"/>
              <a:buChar char="ü"/>
            </a:pPr>
            <a:r>
              <a:rPr lang="en-US" dirty="0"/>
              <a:t>Installing and Configuring Workflow Manager</a:t>
            </a:r>
          </a:p>
          <a:p>
            <a:pPr lvl="0">
              <a:buFont typeface="Wingdings" panose="05000000000000000000" pitchFamily="2" charset="2"/>
              <a:buChar char="ü"/>
            </a:pPr>
            <a:r>
              <a:rPr lang="en-US" dirty="0"/>
              <a:t>Creating Workflows with SharePoint Designer</a:t>
            </a:r>
          </a:p>
          <a:p>
            <a:pPr>
              <a:buFont typeface="Wingdings" panose="05000000000000000000" pitchFamily="2" charset="2"/>
              <a:buChar char="ü"/>
            </a:pPr>
            <a:r>
              <a:rPr lang="en-US" dirty="0"/>
              <a:t>Interop with SharePoint 2010 </a:t>
            </a:r>
            <a:r>
              <a:rPr lang="en-US" dirty="0" smtClean="0"/>
              <a:t>Workflows</a:t>
            </a:r>
            <a:endParaRPr lang="en-US" dirty="0"/>
          </a:p>
        </p:txBody>
      </p:sp>
    </p:spTree>
    <p:extLst>
      <p:ext uri="{BB962C8B-B14F-4D97-AF65-F5344CB8AC3E}">
        <p14:creationId xmlns:p14="http://schemas.microsoft.com/office/powerpoint/2010/main" val="113645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Workflow in SharePoint 2010</a:t>
            </a:r>
            <a:endParaRPr lang="en-US" dirty="0"/>
          </a:p>
        </p:txBody>
      </p:sp>
      <p:sp>
        <p:nvSpPr>
          <p:cNvPr id="5" name="Content Placeholder 4"/>
          <p:cNvSpPr>
            <a:spLocks noGrp="1"/>
          </p:cNvSpPr>
          <p:nvPr>
            <p:ph idx="1"/>
          </p:nvPr>
        </p:nvSpPr>
        <p:spPr/>
        <p:txBody>
          <a:bodyPr>
            <a:normAutofit/>
          </a:bodyPr>
          <a:lstStyle/>
          <a:p>
            <a:r>
              <a:rPr lang="en-US" dirty="0" smtClean="0"/>
              <a:t>SharePoint 2010 based in Workflow Foundation</a:t>
            </a:r>
          </a:p>
          <a:p>
            <a:pPr lvl="1"/>
            <a:r>
              <a:rPr lang="en-US" dirty="0" smtClean="0"/>
              <a:t>Tightly coupled workflow to SharePoint 2010</a:t>
            </a:r>
          </a:p>
          <a:p>
            <a:pPr lvl="1"/>
            <a:r>
              <a:rPr lang="en-US" dirty="0" smtClean="0"/>
              <a:t>Workflow data kept in SharePoint content databases</a:t>
            </a:r>
          </a:p>
          <a:p>
            <a:pPr lvl="1"/>
            <a:r>
              <a:rPr lang="en-US" dirty="0" smtClean="0"/>
              <a:t>Tied to .NET Framework 3.5 SP1 version of WF</a:t>
            </a:r>
          </a:p>
          <a:p>
            <a:r>
              <a:rPr lang="en-US" dirty="0" smtClean="0"/>
              <a:t>Problems with SharePoint 2010 WF Architecture</a:t>
            </a:r>
            <a:endParaRPr lang="en-US" dirty="0"/>
          </a:p>
          <a:p>
            <a:pPr lvl="1"/>
            <a:r>
              <a:rPr lang="en-US" dirty="0" smtClean="0"/>
              <a:t>It doesn't scale </a:t>
            </a:r>
            <a:r>
              <a:rPr lang="en-US" dirty="0"/>
              <a:t>well in the cloud (Office 365)</a:t>
            </a:r>
          </a:p>
          <a:p>
            <a:pPr lvl="1"/>
            <a:r>
              <a:rPr lang="en-US" dirty="0" smtClean="0"/>
              <a:t>Many configuration chores require farm admin</a:t>
            </a:r>
            <a:endParaRPr lang="en-US" dirty="0"/>
          </a:p>
          <a:p>
            <a:pPr lvl="1"/>
            <a:r>
              <a:rPr lang="en-US" dirty="0" smtClean="0"/>
              <a:t>Analytics </a:t>
            </a:r>
            <a:r>
              <a:rPr lang="en-US" dirty="0"/>
              <a:t>on </a:t>
            </a:r>
            <a:r>
              <a:rPr lang="en-US" dirty="0" smtClean="0"/>
              <a:t>workflow </a:t>
            </a:r>
            <a:r>
              <a:rPr lang="en-US" dirty="0"/>
              <a:t>instances hard to acquire</a:t>
            </a:r>
          </a:p>
          <a:p>
            <a:pPr lvl="1"/>
            <a:r>
              <a:rPr lang="en-US" dirty="0" smtClean="0"/>
              <a:t>Workflows executed in SharePoint </a:t>
            </a:r>
            <a:r>
              <a:rPr lang="en-US" dirty="0"/>
              <a:t>as super user</a:t>
            </a:r>
          </a:p>
          <a:p>
            <a:endParaRPr lang="en-US" dirty="0" smtClean="0"/>
          </a:p>
        </p:txBody>
      </p:sp>
    </p:spTree>
    <p:extLst>
      <p:ext uri="{BB962C8B-B14F-4D97-AF65-F5344CB8AC3E}">
        <p14:creationId xmlns:p14="http://schemas.microsoft.com/office/powerpoint/2010/main" val="1187022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Workflow in SharePoint 2013</a:t>
            </a:r>
            <a:endParaRPr lang="en-US" dirty="0"/>
          </a:p>
        </p:txBody>
      </p:sp>
      <p:sp>
        <p:nvSpPr>
          <p:cNvPr id="5" name="Content Placeholder 4"/>
          <p:cNvSpPr>
            <a:spLocks noGrp="1"/>
          </p:cNvSpPr>
          <p:nvPr>
            <p:ph idx="1"/>
          </p:nvPr>
        </p:nvSpPr>
        <p:spPr/>
        <p:txBody>
          <a:bodyPr>
            <a:normAutofit/>
          </a:bodyPr>
          <a:lstStyle/>
          <a:p>
            <a:r>
              <a:rPr lang="en-US" dirty="0" smtClean="0"/>
              <a:t>WF processing done by Workflow Manager (WM)</a:t>
            </a:r>
          </a:p>
          <a:p>
            <a:pPr lvl="1"/>
            <a:r>
              <a:rPr lang="en-US" dirty="0" smtClean="0"/>
              <a:t>No longer runs in the SharePoint content farm / servers</a:t>
            </a:r>
          </a:p>
          <a:p>
            <a:pPr lvl="1"/>
            <a:r>
              <a:rPr lang="en-US" dirty="0" smtClean="0"/>
              <a:t>SharePoint farm can be on same/diff servers</a:t>
            </a:r>
          </a:p>
          <a:p>
            <a:pPr lvl="1"/>
            <a:r>
              <a:rPr lang="en-US" dirty="0" smtClean="0"/>
              <a:t>Improves stability, scalability &amp; transparency</a:t>
            </a:r>
          </a:p>
          <a:p>
            <a:endParaRPr lang="en-US" dirty="0" smtClean="0"/>
          </a:p>
          <a:p>
            <a:r>
              <a:rPr lang="en-US" dirty="0" smtClean="0"/>
              <a:t>SharePoint </a:t>
            </a:r>
            <a:r>
              <a:rPr lang="en-US" dirty="0"/>
              <a:t>2013 </a:t>
            </a:r>
            <a:r>
              <a:rPr lang="en-US" dirty="0" smtClean="0"/>
              <a:t>leverages WM v1.0</a:t>
            </a:r>
          </a:p>
          <a:p>
            <a:pPr lvl="1"/>
            <a:r>
              <a:rPr lang="en-US" dirty="0" smtClean="0"/>
              <a:t>Workflow Foundation v4 (WF4)</a:t>
            </a:r>
            <a:endParaRPr lang="en-US" dirty="0"/>
          </a:p>
        </p:txBody>
      </p:sp>
    </p:spTree>
    <p:extLst>
      <p:ext uri="{BB962C8B-B14F-4D97-AF65-F5344CB8AC3E}">
        <p14:creationId xmlns:p14="http://schemas.microsoft.com/office/powerpoint/2010/main" val="159670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Workflow Changes in SharePoint 2013</a:t>
            </a:r>
          </a:p>
          <a:p>
            <a:pPr lvl="0">
              <a:buFont typeface="Wingdings" panose="05000000000000000000" pitchFamily="2" charset="2"/>
              <a:buChar char="Ø"/>
            </a:pPr>
            <a:r>
              <a:rPr lang="en-US" dirty="0" smtClean="0"/>
              <a:t>Installing and Configuring Workflow Manager</a:t>
            </a:r>
          </a:p>
          <a:p>
            <a:pPr lvl="0">
              <a:buFont typeface="Wingdings" panose="05000000000000000000" pitchFamily="2" charset="2"/>
              <a:buChar char="§"/>
            </a:pPr>
            <a:r>
              <a:rPr lang="en-US" dirty="0" smtClean="0"/>
              <a:t>Creating Workflows with SharePoint Designer</a:t>
            </a:r>
          </a:p>
          <a:p>
            <a:pPr>
              <a:buFont typeface="Wingdings" panose="05000000000000000000" pitchFamily="2" charset="2"/>
              <a:buChar char="§"/>
            </a:pPr>
            <a:r>
              <a:rPr lang="en-US" dirty="0" smtClean="0"/>
              <a:t>Interop with </a:t>
            </a:r>
            <a:r>
              <a:rPr lang="en-US" dirty="0"/>
              <a:t>SharePoint 2010 </a:t>
            </a:r>
            <a:r>
              <a:rPr lang="en-US" dirty="0" smtClean="0"/>
              <a:t>Workflows</a:t>
            </a:r>
          </a:p>
          <a:p>
            <a:pPr lvl="0">
              <a:buFont typeface="Wingdings" panose="05000000000000000000" pitchFamily="2" charset="2"/>
              <a:buChar char="ü"/>
            </a:pPr>
            <a:endParaRPr lang="en-US" dirty="0" smtClean="0"/>
          </a:p>
        </p:txBody>
      </p:sp>
    </p:spTree>
    <p:extLst>
      <p:ext uri="{BB962C8B-B14F-4D97-AF65-F5344CB8AC3E}">
        <p14:creationId xmlns:p14="http://schemas.microsoft.com/office/powerpoint/2010/main" val="4012079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Deployments &amp; </a:t>
            </a:r>
            <a:r>
              <a:rPr lang="en-US" dirty="0"/>
              <a:t>Workflow</a:t>
            </a:r>
          </a:p>
        </p:txBody>
      </p:sp>
      <p:sp>
        <p:nvSpPr>
          <p:cNvPr id="3" name="Content Placeholder 2"/>
          <p:cNvSpPr>
            <a:spLocks noGrp="1"/>
          </p:cNvSpPr>
          <p:nvPr>
            <p:ph idx="1"/>
          </p:nvPr>
        </p:nvSpPr>
        <p:spPr/>
        <p:txBody>
          <a:bodyPr>
            <a:normAutofit/>
          </a:bodyPr>
          <a:lstStyle/>
          <a:p>
            <a:r>
              <a:rPr lang="en-US" dirty="0" smtClean="0"/>
              <a:t>Office 365 / SharePoint Online</a:t>
            </a:r>
          </a:p>
          <a:p>
            <a:pPr lvl="1"/>
            <a:r>
              <a:rPr lang="en-US" dirty="0" smtClean="0"/>
              <a:t>Workflow Manager already deployed &amp; configured</a:t>
            </a:r>
          </a:p>
          <a:p>
            <a:pPr lvl="1"/>
            <a:r>
              <a:rPr lang="en-US" dirty="0" smtClean="0"/>
              <a:t>No custom setup / configuration actions necessary</a:t>
            </a:r>
          </a:p>
          <a:p>
            <a:endParaRPr lang="en-US" dirty="0"/>
          </a:p>
          <a:p>
            <a:r>
              <a:rPr lang="en-US" dirty="0" smtClean="0"/>
              <a:t>SharePoint On-Premises Farms</a:t>
            </a:r>
          </a:p>
          <a:p>
            <a:pPr lvl="1"/>
            <a:r>
              <a:rPr lang="en-US" dirty="0" smtClean="0"/>
              <a:t>Customer must install a Workflow Manager farm</a:t>
            </a:r>
          </a:p>
          <a:p>
            <a:pPr lvl="1"/>
            <a:r>
              <a:rPr lang="en-US" dirty="0" smtClean="0"/>
              <a:t>After Workflow Manager farm installed, must connect SharePoint 2013 farm to </a:t>
            </a:r>
            <a:r>
              <a:rPr lang="en-US" dirty="0"/>
              <a:t>Workflow Manager </a:t>
            </a:r>
            <a:r>
              <a:rPr lang="en-US" dirty="0" smtClean="0"/>
              <a:t>farm</a:t>
            </a:r>
          </a:p>
          <a:p>
            <a:pPr lvl="1"/>
            <a:r>
              <a:rPr lang="en-US" dirty="0" smtClean="0"/>
              <a:t>One Server (or </a:t>
            </a:r>
            <a:r>
              <a:rPr lang="en-US" dirty="0"/>
              <a:t>three servers for high </a:t>
            </a:r>
            <a:r>
              <a:rPr lang="en-US" dirty="0" smtClean="0"/>
              <a:t>availability)</a:t>
            </a:r>
            <a:endParaRPr lang="en-US" dirty="0"/>
          </a:p>
          <a:p>
            <a:pPr lvl="2"/>
            <a:r>
              <a:rPr lang="en-US" dirty="0"/>
              <a:t>Three servers required for a quorum</a:t>
            </a:r>
          </a:p>
          <a:p>
            <a:pPr lvl="2"/>
            <a:r>
              <a:rPr lang="en-US" dirty="0" smtClean="0"/>
              <a:t>Two server </a:t>
            </a:r>
            <a:r>
              <a:rPr lang="en-US" dirty="0"/>
              <a:t>or more than three not supported</a:t>
            </a:r>
          </a:p>
          <a:p>
            <a:pPr lvl="1"/>
            <a:endParaRPr lang="en-US" dirty="0"/>
          </a:p>
        </p:txBody>
      </p:sp>
    </p:spTree>
    <p:extLst>
      <p:ext uri="{BB962C8B-B14F-4D97-AF65-F5344CB8AC3E}">
        <p14:creationId xmlns:p14="http://schemas.microsoft.com/office/powerpoint/2010/main" val="44248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Workflow Manager 1.0</a:t>
            </a:r>
            <a:endParaRPr lang="en-US" dirty="0"/>
          </a:p>
        </p:txBody>
      </p:sp>
      <p:sp>
        <p:nvSpPr>
          <p:cNvPr id="3" name="Content Placeholder 2"/>
          <p:cNvSpPr>
            <a:spLocks noGrp="1"/>
          </p:cNvSpPr>
          <p:nvPr>
            <p:ph idx="1"/>
          </p:nvPr>
        </p:nvSpPr>
        <p:spPr/>
        <p:txBody>
          <a:bodyPr>
            <a:normAutofit/>
          </a:bodyPr>
          <a:lstStyle/>
          <a:p>
            <a:r>
              <a:rPr lang="en-US" dirty="0" smtClean="0"/>
              <a:t>Distributed via Web Platform Installer (</a:t>
            </a:r>
            <a:r>
              <a:rPr lang="en-US" dirty="0" err="1" smtClean="0"/>
              <a:t>WebPI</a:t>
            </a:r>
            <a:r>
              <a:rPr lang="en-US" dirty="0" smtClean="0"/>
              <a:t>)</a:t>
            </a:r>
          </a:p>
          <a:p>
            <a:r>
              <a:rPr lang="en-US" dirty="0" smtClean="0"/>
              <a:t>Workflow Manager (WM) &amp; Service Bus</a:t>
            </a:r>
          </a:p>
          <a:p>
            <a:pPr lvl="1"/>
            <a:r>
              <a:rPr lang="en-US" dirty="0" smtClean="0"/>
              <a:t>Workflow Manager Client required on all SharePoint Servers</a:t>
            </a:r>
          </a:p>
          <a:p>
            <a:r>
              <a:rPr lang="en-US" dirty="0" smtClean="0"/>
              <a:t>Install Account Permissions</a:t>
            </a:r>
          </a:p>
          <a:p>
            <a:pPr lvl="1"/>
            <a:r>
              <a:rPr lang="en-US" dirty="0" smtClean="0"/>
              <a:t>Local Administrator on WM Hosts</a:t>
            </a:r>
          </a:p>
          <a:p>
            <a:pPr lvl="1"/>
            <a:r>
              <a:rPr lang="en-US" dirty="0" err="1" smtClean="0"/>
              <a:t>SecurityAdmin</a:t>
            </a:r>
            <a:r>
              <a:rPr lang="en-US" dirty="0" smtClean="0"/>
              <a:t> and </a:t>
            </a:r>
            <a:r>
              <a:rPr lang="en-US" dirty="0" err="1" smtClean="0"/>
              <a:t>DBCreator</a:t>
            </a:r>
            <a:r>
              <a:rPr lang="en-US" dirty="0" smtClean="0"/>
              <a:t> SQL Roles</a:t>
            </a:r>
          </a:p>
          <a:p>
            <a:r>
              <a:rPr lang="en-US" dirty="0" smtClean="0"/>
              <a:t>After installing WM, connect SharePoint farm to the WM farm via Windows PowerShell</a:t>
            </a:r>
          </a:p>
          <a:p>
            <a:pPr lvl="1"/>
            <a:endParaRPr lang="en-US" dirty="0"/>
          </a:p>
        </p:txBody>
      </p:sp>
      <p:pic>
        <p:nvPicPr>
          <p:cNvPr id="4" name="Picture 3"/>
          <p:cNvPicPr>
            <a:picLocks noChangeAspect="1"/>
          </p:cNvPicPr>
          <p:nvPr/>
        </p:nvPicPr>
        <p:blipFill>
          <a:blip r:embed="rId3"/>
          <a:stretch>
            <a:fillRect/>
          </a:stretch>
        </p:blipFill>
        <p:spPr>
          <a:xfrm>
            <a:off x="841696" y="5791200"/>
            <a:ext cx="7232007" cy="609653"/>
          </a:xfrm>
          <a:prstGeom prst="rect">
            <a:avLst/>
          </a:prstGeom>
        </p:spPr>
      </p:pic>
    </p:spTree>
    <p:extLst>
      <p:ext uri="{BB962C8B-B14F-4D97-AF65-F5344CB8AC3E}">
        <p14:creationId xmlns:p14="http://schemas.microsoft.com/office/powerpoint/2010/main" val="329600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915400" cy="838200"/>
          </a:xfrm>
        </p:spPr>
        <p:txBody>
          <a:bodyPr/>
          <a:lstStyle/>
          <a:p>
            <a:r>
              <a:rPr lang="en-US" dirty="0" smtClean="0"/>
              <a:t>SharePoint 2013 &amp; Workflow Manager</a:t>
            </a:r>
            <a:endParaRPr lang="en-US" dirty="0"/>
          </a:p>
        </p:txBody>
      </p:sp>
      <p:sp>
        <p:nvSpPr>
          <p:cNvPr id="5" name="Content Placeholder 4"/>
          <p:cNvSpPr>
            <a:spLocks noGrp="1"/>
          </p:cNvSpPr>
          <p:nvPr>
            <p:ph idx="1"/>
          </p:nvPr>
        </p:nvSpPr>
        <p:spPr/>
        <p:txBody>
          <a:bodyPr>
            <a:normAutofit/>
          </a:bodyPr>
          <a:lstStyle/>
          <a:p>
            <a:r>
              <a:rPr lang="en-US" dirty="0" smtClean="0"/>
              <a:t>WM talks to SharePoint via CSOM</a:t>
            </a:r>
          </a:p>
          <a:p>
            <a:endParaRPr lang="en-US" dirty="0" smtClean="0"/>
          </a:p>
          <a:p>
            <a:r>
              <a:rPr lang="en-US" dirty="0" smtClean="0"/>
              <a:t>WM calls are authenticated with </a:t>
            </a:r>
            <a:r>
              <a:rPr lang="en-US" dirty="0" err="1" smtClean="0"/>
              <a:t>OAuth</a:t>
            </a:r>
            <a:r>
              <a:rPr lang="en-US" dirty="0" smtClean="0"/>
              <a:t> </a:t>
            </a:r>
            <a:br>
              <a:rPr lang="en-US" dirty="0" smtClean="0"/>
            </a:br>
            <a:r>
              <a:rPr lang="en-US" dirty="0" smtClean="0"/>
              <a:t>token that includes:</a:t>
            </a:r>
          </a:p>
          <a:p>
            <a:pPr lvl="1"/>
            <a:r>
              <a:rPr lang="en-US" b="1" dirty="0" smtClean="0"/>
              <a:t>App ID: </a:t>
            </a:r>
            <a:r>
              <a:rPr lang="en-US" dirty="0" smtClean="0"/>
              <a:t>let’s SharePoint know the call is from WM</a:t>
            </a:r>
          </a:p>
          <a:p>
            <a:pPr lvl="1"/>
            <a:r>
              <a:rPr lang="en-US" b="1" dirty="0" smtClean="0"/>
              <a:t>User Context</a:t>
            </a:r>
            <a:r>
              <a:rPr lang="en-US" b="1" dirty="0"/>
              <a:t>:</a:t>
            </a:r>
            <a:r>
              <a:rPr lang="en-US" b="1" dirty="0" smtClean="0"/>
              <a:t> </a:t>
            </a:r>
            <a:r>
              <a:rPr lang="en-US" dirty="0" smtClean="0"/>
              <a:t>user who initiated workflow</a:t>
            </a:r>
          </a:p>
          <a:p>
            <a:endParaRPr lang="en-US" dirty="0" smtClean="0"/>
          </a:p>
        </p:txBody>
      </p:sp>
    </p:spTree>
    <p:extLst>
      <p:ext uri="{BB962C8B-B14F-4D97-AF65-F5344CB8AC3E}">
        <p14:creationId xmlns:p14="http://schemas.microsoft.com/office/powerpoint/2010/main" val="36748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smtClean="0"/>
              <a:t>Workflow Changes in SharePoint 2013</a:t>
            </a:r>
          </a:p>
          <a:p>
            <a:pPr lvl="0">
              <a:buFont typeface="Wingdings" panose="05000000000000000000" pitchFamily="2" charset="2"/>
              <a:buChar char="ü"/>
            </a:pPr>
            <a:r>
              <a:rPr lang="en-US" dirty="0" smtClean="0"/>
              <a:t>Installing and Configuring Workflow Manager</a:t>
            </a:r>
          </a:p>
          <a:p>
            <a:pPr lvl="0">
              <a:buFont typeface="Wingdings" panose="05000000000000000000" pitchFamily="2" charset="2"/>
              <a:buChar char="Ø"/>
            </a:pPr>
            <a:r>
              <a:rPr lang="en-US" dirty="0" smtClean="0"/>
              <a:t>Creating Workflows with SharePoint Designer</a:t>
            </a:r>
          </a:p>
          <a:p>
            <a:pPr>
              <a:buFont typeface="Wingdings" panose="05000000000000000000" pitchFamily="2" charset="2"/>
              <a:buChar char="§"/>
            </a:pPr>
            <a:r>
              <a:rPr lang="en-US" dirty="0" smtClean="0"/>
              <a:t>Interop with </a:t>
            </a:r>
            <a:r>
              <a:rPr lang="en-US" dirty="0"/>
              <a:t>SharePoint 2010 </a:t>
            </a:r>
            <a:r>
              <a:rPr lang="en-US" dirty="0" smtClean="0"/>
              <a:t>Workflows</a:t>
            </a:r>
          </a:p>
          <a:p>
            <a:pPr lvl="0">
              <a:buFont typeface="Wingdings" panose="05000000000000000000" pitchFamily="2" charset="2"/>
              <a:buChar char="ü"/>
            </a:pPr>
            <a:endParaRPr lang="en-US" dirty="0" smtClean="0"/>
          </a:p>
        </p:txBody>
      </p:sp>
    </p:spTree>
    <p:extLst>
      <p:ext uri="{BB962C8B-B14F-4D97-AF65-F5344CB8AC3E}">
        <p14:creationId xmlns:p14="http://schemas.microsoft.com/office/powerpoint/2010/main" val="1299333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purl.org/dc/term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DC1DE2E8-CBC0-4C94-BE1B-6290512207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2164</TotalTime>
  <Words>3116</Words>
  <Application>Microsoft Office PowerPoint</Application>
  <PresentationFormat>On-screen Show (4:3)</PresentationFormat>
  <Paragraphs>233</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Lucida Console</vt:lpstr>
      <vt:lpstr>Segoe UI</vt:lpstr>
      <vt:lpstr>Wingdings</vt:lpstr>
      <vt:lpstr>CPT Course Module</vt:lpstr>
      <vt:lpstr>Configuring Workflow in SharePoint 2013</vt:lpstr>
      <vt:lpstr>Agenda</vt:lpstr>
      <vt:lpstr>Workflow in SharePoint 2010</vt:lpstr>
      <vt:lpstr>Workflow in SharePoint 2013</vt:lpstr>
      <vt:lpstr>Agenda</vt:lpstr>
      <vt:lpstr>SharePoint Deployments &amp; Workflow</vt:lpstr>
      <vt:lpstr>Installing Workflow Manager 1.0</vt:lpstr>
      <vt:lpstr>SharePoint 2013 &amp; Workflow Manager</vt:lpstr>
      <vt:lpstr>Agenda</vt:lpstr>
      <vt:lpstr>Creating Custom Workflows</vt:lpstr>
      <vt:lpstr>Workflow Authoring Tools Compared</vt:lpstr>
      <vt:lpstr>SharePoint Designer 2013</vt:lpstr>
      <vt:lpstr>SharePoint Designer – Visual Designer</vt:lpstr>
      <vt:lpstr>SharePoint Designer – Stage View</vt:lpstr>
      <vt:lpstr>Workflows &amp; Web Services</vt:lpstr>
      <vt:lpstr>SharePoint Designer 2013 &amp; Web Services</vt:lpstr>
      <vt:lpstr>Agenda</vt:lpstr>
      <vt:lpstr>SharePoint 2010 vs. 2013 Workflows</vt:lpstr>
      <vt:lpstr>Workflow Interop Bridge</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Workflow in SharePoint 2013</dc:title>
  <dc:creator>Windows User</dc:creator>
  <cp:lastModifiedBy>Matthew McDermott</cp:lastModifiedBy>
  <cp:revision>94</cp:revision>
  <dcterms:created xsi:type="dcterms:W3CDTF">2012-07-07T16:44:54Z</dcterms:created>
  <dcterms:modified xsi:type="dcterms:W3CDTF">2014-03-25T21:53:52Z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