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4"/>
  </p:notesMasterIdLst>
  <p:handoutMasterIdLst>
    <p:handoutMasterId r:id="rId55"/>
  </p:handoutMasterIdLst>
  <p:sldIdLst>
    <p:sldId id="279" r:id="rId6"/>
    <p:sldId id="278" r:id="rId7"/>
    <p:sldId id="280" r:id="rId8"/>
    <p:sldId id="344" r:id="rId9"/>
    <p:sldId id="281" r:id="rId10"/>
    <p:sldId id="325" r:id="rId11"/>
    <p:sldId id="326" r:id="rId12"/>
    <p:sldId id="327" r:id="rId13"/>
    <p:sldId id="318" r:id="rId14"/>
    <p:sldId id="319" r:id="rId15"/>
    <p:sldId id="284" r:id="rId16"/>
    <p:sldId id="324" r:id="rId17"/>
    <p:sldId id="286" r:id="rId18"/>
    <p:sldId id="345" r:id="rId19"/>
    <p:sldId id="320" r:id="rId20"/>
    <p:sldId id="328" r:id="rId21"/>
    <p:sldId id="329" r:id="rId22"/>
    <p:sldId id="330" r:id="rId23"/>
    <p:sldId id="346" r:id="rId24"/>
    <p:sldId id="321" r:id="rId25"/>
    <p:sldId id="333" r:id="rId26"/>
    <p:sldId id="334" r:id="rId27"/>
    <p:sldId id="336" r:id="rId28"/>
    <p:sldId id="337" r:id="rId29"/>
    <p:sldId id="338" r:id="rId30"/>
    <p:sldId id="339" r:id="rId31"/>
    <p:sldId id="340" r:id="rId32"/>
    <p:sldId id="347" r:id="rId33"/>
    <p:sldId id="322" r:id="rId34"/>
    <p:sldId id="349" r:id="rId35"/>
    <p:sldId id="351" r:id="rId36"/>
    <p:sldId id="352" r:id="rId37"/>
    <p:sldId id="342" r:id="rId38"/>
    <p:sldId id="358" r:id="rId39"/>
    <p:sldId id="354" r:id="rId40"/>
    <p:sldId id="356" r:id="rId41"/>
    <p:sldId id="355" r:id="rId42"/>
    <p:sldId id="357" r:id="rId43"/>
    <p:sldId id="348" r:id="rId44"/>
    <p:sldId id="323" r:id="rId45"/>
    <p:sldId id="359" r:id="rId46"/>
    <p:sldId id="360" r:id="rId47"/>
    <p:sldId id="361" r:id="rId48"/>
    <p:sldId id="362" r:id="rId49"/>
    <p:sldId id="363" r:id="rId50"/>
    <p:sldId id="364" r:id="rId51"/>
    <p:sldId id="365" r:id="rId52"/>
    <p:sldId id="36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Pattison" initials="TP" lastIdx="1" clrIdx="0">
    <p:extLst>
      <p:ext uri="{19B8F6BF-5375-455C-9EA6-DF929625EA0E}">
        <p15:presenceInfo xmlns:p15="http://schemas.microsoft.com/office/powerpoint/2012/main" userId="c727e69cdb8827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800000"/>
    <a:srgbClr val="FFFFCC"/>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2700" autoAdjust="0"/>
  </p:normalViewPr>
  <p:slideViewPr>
    <p:cSldViewPr>
      <p:cViewPr varScale="1">
        <p:scale>
          <a:sx n="58" d="100"/>
          <a:sy n="58" d="100"/>
        </p:scale>
        <p:origin x="1776" y="60"/>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993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11-05T12:30:30.722" idx="1">
    <p:pos x="7062" y="1927"/>
    <p:text>Add diagram which shows creation and flow of access token between S2S app and trsuted security token issuer</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module examines how to develop provider-hosted apps with a server-to-server (S2S) trust in a SharePoint 2013 on-premises environment. Student will learn how to create a test certificate and how to configure an S2S trust. Student will also learn how to create a provider-hosted app project that uses an S2S trust which makes it possible to execute authenticated web service calls back to the SharePoint host environment. The module also includes a discussion of using the TokenHelper class to create access tokens and pass them to the SharePoint host when making authenticated calls.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065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Web servers</a:t>
            </a:r>
            <a:r>
              <a:rPr lang="en-US" baseline="0" dirty="0" smtClean="0"/>
              <a:t> in a SharePoint farm to </a:t>
            </a:r>
            <a:r>
              <a:rPr lang="en-US" dirty="0" smtClean="0"/>
              <a:t>a client app requests using a server-to-server (S2S) trust.</a:t>
            </a:r>
            <a:r>
              <a:rPr lang="en-US" baseline="0" dirty="0" smtClean="0"/>
              <a:t> This type of configuration can be used when deploying developer-hosted apps in a private network when it is beneficial to avoid any dependencies on ACS or any other servers running across the Internet. 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https://appserver.wingtip.com)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2295037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t>
            </a:r>
            <a:r>
              <a:rPr lang="en-US" baseline="0" smtClean="0"/>
              <a:t>://appserver.wingtip.com</a:t>
            </a:r>
            <a:r>
              <a:rPr lang="en-US" baseline="0" dirty="0" smtClean="0"/>
              <a:t>.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580199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S2S high trust connection in an on-premise SharePoint farm, you must use Windows PowerShell</a:t>
            </a:r>
            <a:r>
              <a:rPr lang="en-US" baseline="0" dirty="0" smtClean="0"/>
              <a:t> and SharePoint 2013 </a:t>
            </a:r>
            <a:r>
              <a:rPr lang="en-US" baseline="0" dirty="0" err="1" smtClean="0"/>
              <a:t>cmdlet</a:t>
            </a:r>
            <a:r>
              <a:rPr lang="en-US" baseline="0" dirty="0" smtClean="0"/>
              <a:t> named New-</a:t>
            </a:r>
            <a:r>
              <a:rPr lang="en-US" baseline="0" dirty="0" err="1" smtClean="0"/>
              <a:t>SPTrustedSecurityTokenService</a:t>
            </a:r>
            <a:r>
              <a:rPr lang="en-US" baseline="0" dirty="0" smtClean="0"/>
              <a:t>. When you call the </a:t>
            </a:r>
            <a:r>
              <a:rPr lang="en-US" dirty="0" smtClean="0"/>
              <a:t>New-</a:t>
            </a:r>
            <a:r>
              <a:rPr lang="en-US" dirty="0" err="1" smtClean="0"/>
              <a:t>SPTrustedSecurityTokenService</a:t>
            </a:r>
            <a:r>
              <a:rPr lang="en-US" dirty="0" smtClean="0"/>
              <a:t> </a:t>
            </a:r>
            <a:r>
              <a:rPr lang="en-US" dirty="0" err="1" smtClean="0"/>
              <a:t>cmdlet</a:t>
            </a:r>
            <a:r>
              <a:rPr lang="en-US" dirty="0" smtClean="0"/>
              <a:t> </a:t>
            </a:r>
            <a:r>
              <a:rPr lang="en-US" dirty="0" err="1" smtClean="0"/>
              <a:t>ou</a:t>
            </a:r>
            <a:r>
              <a:rPr lang="en-US" dirty="0" smtClean="0"/>
              <a:t> </a:t>
            </a:r>
            <a:r>
              <a:rPr lang="en-US" dirty="0" err="1" smtClean="0"/>
              <a:t>mus</a:t>
            </a:r>
            <a:r>
              <a:rPr lang="en-US" dirty="0" smtClean="0"/>
              <a:t> pass it a string-based name and the URL to the metadata discovery endpoint for the app. SharePoint then uses the metadata in the JSON token returned from the metadata discovery endpoint to properly create the new STS configured with the correct public key.</a:t>
            </a:r>
          </a:p>
          <a:p>
            <a:endParaRPr lang="en-US" dirty="0" smtClean="0"/>
          </a:p>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have create 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smtClean="0"/>
          </a:p>
          <a:p>
            <a:endParaRPr lang="en-US" dirty="0"/>
          </a:p>
        </p:txBody>
      </p:sp>
    </p:spTree>
    <p:extLst>
      <p:ext uri="{BB962C8B-B14F-4D97-AF65-F5344CB8AC3E}">
        <p14:creationId xmlns:p14="http://schemas.microsoft.com/office/powerpoint/2010/main" val="218658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1837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responsibilities for the developer when creating an S2S app. First, you must deploy the Web project that contains the implementation</a:t>
            </a:r>
            <a:r>
              <a:rPr lang="en-US" baseline="0" dirty="0" smtClean="0"/>
              <a:t> of the client app itself. Next, the client app must be configured to perform its own user authentication. </a:t>
            </a:r>
            <a:r>
              <a:rPr lang="en-US" dirty="0" smtClean="0"/>
              <a:t>This can be done using any supported style of authentication including</a:t>
            </a:r>
            <a:r>
              <a:rPr lang="en-US" baseline="0" dirty="0" smtClean="0"/>
              <a:t> </a:t>
            </a:r>
            <a:r>
              <a:rPr lang="en-US" dirty="0" smtClean="0"/>
              <a:t>Windows Integrated Authentication, Basic Authentication,</a:t>
            </a:r>
            <a:r>
              <a:rPr lang="en-US" baseline="0" dirty="0" smtClean="0"/>
              <a:t> </a:t>
            </a:r>
            <a:r>
              <a:rPr lang="en-US" dirty="0" smtClean="0"/>
              <a:t>FBA,  etc.</a:t>
            </a:r>
            <a:r>
              <a:rPr lang="en-US" baseline="0" dirty="0" smtClean="0"/>
              <a:t> Finally, the client app must create its own security tokens and sign them with the private key associated with the SSL certificate.</a:t>
            </a:r>
            <a:endParaRPr lang="en-US" dirty="0" smtClean="0"/>
          </a:p>
          <a:p>
            <a:pPr lvl="1"/>
            <a:r>
              <a:rPr lang="en-US" dirty="0" smtClean="0"/>
              <a:t>Create security tokens to send to SharePoint server</a:t>
            </a:r>
          </a:p>
          <a:p>
            <a:pPr lvl="1"/>
            <a:endParaRPr lang="en-US" dirty="0" smtClean="0"/>
          </a:p>
          <a:p>
            <a:r>
              <a:rPr lang="en-US" dirty="0" smtClean="0"/>
              <a:t>Note that the security token created by a client app in the S2S trust scenario is like OAuth token but it differs from the OAuth specification in a few different ways. The security token created by a client app in an S2S trust must contain information about app identity. The security token created by a client app in an S2S trust usually contains information about the identity of the current user but this is not a requirement. </a:t>
            </a:r>
            <a:r>
              <a:rPr lang="en-US" baseline="0" dirty="0" smtClean="0"/>
              <a:t>Once the security token it created with the required information inside, it then must be signed with the private key before it is sent to the SharePoint server. This private key signing is what allows the SharePoint server to perform the authentication on calls originating from the client app.</a:t>
            </a:r>
            <a:endParaRPr lang="en-US" dirty="0"/>
          </a:p>
        </p:txBody>
      </p:sp>
    </p:spTree>
    <p:extLst>
      <p:ext uri="{BB962C8B-B14F-4D97-AF65-F5344CB8AC3E}">
        <p14:creationId xmlns:p14="http://schemas.microsoft.com/office/powerpoint/2010/main" val="1686642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6863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endParaRPr lang="en-US" dirty="0"/>
          </a:p>
        </p:txBody>
      </p:sp>
    </p:spTree>
    <p:extLst>
      <p:ext uri="{BB962C8B-B14F-4D97-AF65-F5344CB8AC3E}">
        <p14:creationId xmlns:p14="http://schemas.microsoft.com/office/powerpoint/2010/main" val="1661004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88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in a farm solution is considered to be fully-trusted. That means the code a developer writes in a farm solution runs with permissions of current user by default. However, a developer can call the method named </a:t>
            </a:r>
            <a:r>
              <a:rPr lang="en-US" b="1" dirty="0" err="1" smtClean="0"/>
              <a:t>SPSecurity.RunWithElevatedPrivledges</a:t>
            </a:r>
            <a:r>
              <a:rPr lang="en-US" dirty="0" smtClean="0"/>
              <a:t> which allows the code in a farm solution to run as all-powerful </a:t>
            </a:r>
            <a:r>
              <a:rPr lang="en-US" b="1" dirty="0" smtClean="0"/>
              <a:t>SHAREPOINT\System</a:t>
            </a:r>
            <a:r>
              <a:rPr lang="en-US" dirty="0" smtClean="0"/>
              <a:t> account. From</a:t>
            </a:r>
            <a:r>
              <a:rPr lang="en-US" baseline="0" dirty="0" smtClean="0"/>
              <a:t> the perspective of the Web server, </a:t>
            </a:r>
            <a:r>
              <a:rPr lang="en-US" dirty="0" smtClean="0"/>
              <a:t>the code reverts to Windows identity of host application pool which can be a powerful technique</a:t>
            </a:r>
            <a:r>
              <a:rPr lang="en-US" baseline="0" dirty="0" smtClean="0"/>
              <a:t> but it required a very high level of trust.</a:t>
            </a:r>
            <a:endParaRPr lang="en-US" dirty="0" smtClean="0"/>
          </a:p>
          <a:p>
            <a:endParaRPr lang="en-US" dirty="0" smtClean="0"/>
          </a:p>
          <a:p>
            <a:r>
              <a:rPr lang="en-US" dirty="0" smtClean="0"/>
              <a:t>Code in sandboxed solutions always runs as current user. </a:t>
            </a:r>
            <a:r>
              <a:rPr lang="en-US" baseline="0" dirty="0" smtClean="0"/>
              <a:t>This means that the code in a feature activation </a:t>
            </a:r>
            <a:r>
              <a:rPr lang="en-US" dirty="0" smtClean="0"/>
              <a:t>event handler runs with permissions of the activator which</a:t>
            </a:r>
            <a:r>
              <a:rPr lang="en-US" baseline="0" dirty="0" smtClean="0"/>
              <a:t> is usually the </a:t>
            </a:r>
            <a:r>
              <a:rPr lang="en-US" dirty="0" smtClean="0"/>
              <a:t>site administrator or site collection owner. Therefor,</a:t>
            </a:r>
            <a:r>
              <a:rPr lang="en-US" baseline="0" dirty="0" smtClean="0"/>
              <a:t> this </a:t>
            </a:r>
            <a:r>
              <a:rPr lang="en-US" dirty="0" smtClean="0"/>
              <a:t>code which runs during activation can read/write any content in current site collection</a:t>
            </a:r>
            <a:r>
              <a:rPr lang="en-US" baseline="0" dirty="0" smtClean="0"/>
              <a:t>. </a:t>
            </a:r>
            <a:r>
              <a:rPr lang="en-US" dirty="0" smtClean="0"/>
              <a:t>Other code such as the server-side code behind a Web Part runs with the permissions of the current user. There is no way for the developer to elevate permission or impersonate</a:t>
            </a:r>
            <a:r>
              <a:rPr lang="en-US" baseline="0" dirty="0" smtClean="0"/>
              <a:t> a different user.</a:t>
            </a:r>
            <a:endParaRPr lang="en-US" dirty="0"/>
          </a:p>
        </p:txBody>
      </p:sp>
    </p:spTree>
    <p:extLst>
      <p:ext uri="{BB962C8B-B14F-4D97-AF65-F5344CB8AC3E}">
        <p14:creationId xmlns:p14="http://schemas.microsoft.com/office/powerpoint/2010/main" val="27099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normAutofit/>
          </a:bodyPr>
          <a:lstStyle/>
          <a:p>
            <a:r>
              <a:rPr lang="en-US" dirty="0"/>
              <a:t>The two most basic concepts in computer security </a:t>
            </a:r>
            <a:r>
              <a:rPr lang="en-US" dirty="0" smtClean="0"/>
              <a:t>are authentication (</a:t>
            </a:r>
            <a:r>
              <a:rPr lang="en-US" dirty="0" err="1" smtClean="0"/>
              <a:t>AuthN</a:t>
            </a:r>
            <a:r>
              <a:rPr lang="en-US" dirty="0" smtClean="0"/>
              <a:t>) and authorization (</a:t>
            </a:r>
            <a:r>
              <a:rPr lang="en-US" dirty="0" err="1" smtClean="0"/>
              <a:t>AuthZ</a:t>
            </a:r>
            <a:r>
              <a:rPr lang="en-US" dirty="0" smtClean="0"/>
              <a:t>). </a:t>
            </a:r>
            <a:r>
              <a:rPr lang="en-US" dirty="0"/>
              <a:t>Authentication is a process </a:t>
            </a:r>
            <a:r>
              <a:rPr lang="en-US" dirty="0" smtClean="0"/>
              <a:t>which answers </a:t>
            </a:r>
            <a:r>
              <a:rPr lang="en-US" dirty="0"/>
              <a:t>the basic question "who are you". Authorization answers the basic question, "what can you do</a:t>
            </a:r>
            <a:r>
              <a:rPr lang="en-US" dirty="0" smtClean="0"/>
              <a:t>".</a:t>
            </a:r>
          </a:p>
          <a:p>
            <a:endParaRPr lang="en-US" dirty="0" smtClean="0"/>
          </a:p>
          <a:p>
            <a:r>
              <a:rPr lang="en-US" dirty="0" smtClean="0"/>
              <a:t>Authentication used to create identity for security principal. SharePoint 2010 supports authenticating users. However, SharePoint 2013 adds support to authentication Apps in addition to users. This means that Apps in SharePoint 2013 are given first class identities.</a:t>
            </a:r>
          </a:p>
          <a:p>
            <a:endParaRPr lang="en-US" dirty="0" smtClean="0"/>
          </a:p>
          <a:p>
            <a:r>
              <a:rPr lang="en-US" dirty="0" smtClean="0"/>
              <a:t>SharePoint provides an authorization infrastructure which allows privileged </a:t>
            </a:r>
            <a:r>
              <a:rPr lang="en-US" baseline="0" dirty="0" smtClean="0"/>
              <a:t>users configure </a:t>
            </a:r>
            <a:r>
              <a:rPr lang="en-US" dirty="0" smtClean="0"/>
              <a:t>access control for other users and apps to access SharePoint sites and the elements inside them such as pages and documents. SharePoint 2013 tracks user permissions using access control list (ACL) entries stored in the content database.</a:t>
            </a:r>
            <a:r>
              <a:rPr lang="en-US" baseline="0" dirty="0" smtClean="0"/>
              <a:t> SharePoint also tracks permissions for Apps but not in the same way that it does for user permissions.</a:t>
            </a:r>
            <a:endParaRPr lang="en-US" dirty="0"/>
          </a:p>
        </p:txBody>
      </p:sp>
      <p:sp>
        <p:nvSpPr>
          <p:cNvPr id="5" name="Date Placeholder 4"/>
          <p:cNvSpPr>
            <a:spLocks noGrp="1"/>
          </p:cNvSpPr>
          <p:nvPr>
            <p:ph type="dt" idx="11"/>
          </p:nvPr>
        </p:nvSpPr>
        <p:spPr>
          <a:xfrm>
            <a:off x="3884414" y="1"/>
            <a:ext cx="2972098" cy="456595"/>
          </a:xfrm>
          <a:prstGeom prst="rect">
            <a:avLst/>
          </a:prstGeom>
        </p:spPr>
        <p:txBody>
          <a:bodyPr lIns="86493" tIns="43247" rIns="86493" bIns="43247"/>
          <a:lstStyle/>
          <a:p>
            <a:r>
              <a:rPr lang="en-US" smtClean="0"/>
              <a:t>v2.0</a:t>
            </a:r>
            <a:endParaRPr lang="en-US"/>
          </a:p>
        </p:txBody>
      </p:sp>
    </p:spTree>
    <p:extLst>
      <p:ext uri="{BB962C8B-B14F-4D97-AF65-F5344CB8AC3E}">
        <p14:creationId xmlns:p14="http://schemas.microsoft.com/office/powerpoint/2010/main" val="415146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SharePoint 2013 begins to authenticate an incoming request, it first looks to see if the incoming request contains a SAML token with a user identity. If the SharePoint 2013 authentication pipeline finds a SAML token, it can then assume that the incoming request was initiated by a user and not an app.</a:t>
            </a:r>
            <a:r>
              <a:rPr lang="en-US" baseline="0" dirty="0" smtClean="0"/>
              <a:t> Once it finds a SAML token, </a:t>
            </a:r>
            <a:r>
              <a:rPr lang="en-US" dirty="0" smtClean="0"/>
              <a:t>SharePoint</a:t>
            </a:r>
            <a:r>
              <a:rPr lang="en-US" baseline="0" dirty="0" smtClean="0"/>
              <a:t> 2013 </a:t>
            </a:r>
            <a:r>
              <a:rPr lang="en-US" dirty="0" smtClean="0"/>
              <a:t>then inspects the target URL of the incoming request to see whether it references a standard SharePoint site or a child site</a:t>
            </a:r>
            <a:r>
              <a:rPr lang="en-US" baseline="0" dirty="0" smtClean="0"/>
              <a:t> associated with a </a:t>
            </a:r>
            <a:r>
              <a:rPr lang="en-US" dirty="0" smtClean="0"/>
              <a:t>specific app (i.e. an </a:t>
            </a:r>
            <a:r>
              <a:rPr lang="en-US" dirty="0" err="1" smtClean="0"/>
              <a:t>AppWeb</a:t>
            </a:r>
            <a:r>
              <a:rPr lang="en-US" dirty="0" smtClean="0"/>
              <a:t>).</a:t>
            </a:r>
            <a:r>
              <a:rPr lang="en-US" baseline="0" dirty="0" smtClean="0"/>
              <a:t> If the incoming request targets a standard site, SharePoint 2013 conducts its authentication and authorization identically to how things worked in SharePoint 2010. If the incoming request targets an </a:t>
            </a:r>
            <a:r>
              <a:rPr lang="en-US" baseline="0" dirty="0" err="1" smtClean="0"/>
              <a:t>AppWeb</a:t>
            </a:r>
            <a:r>
              <a:rPr lang="en-US" baseline="0" dirty="0" smtClean="0"/>
              <a:t>, SharePoint 2013 initializes the call context with both a user identity and an app identity.</a:t>
            </a:r>
          </a:p>
          <a:p>
            <a:endParaRPr lang="en-US" baseline="0" dirty="0" smtClean="0"/>
          </a:p>
          <a:p>
            <a:r>
              <a:rPr lang="en-US" baseline="0" dirty="0" smtClean="0"/>
              <a:t>When an incoming request does not contain a SAML token, SharePoint 2013 knows that a user did not initiate the request. In this scenario, the SharePoint 2013 authentication pipeline inspects the incoming request to see if it contains a security token identifying a provider-hosted app. The security token for an app can be created using OAuth when Office 365 and ACS is involved. If the security token for an app was created in a server-to-server (S2S) configuration, it will be similar to but slightly different from a valid OAuth token. Once SharePoint 2013 finds a security token identifying an app, it sets up call context with the app identity and optionally the user identity as well.</a:t>
            </a:r>
            <a:endParaRPr lang="en-US" dirty="0"/>
          </a:p>
        </p:txBody>
      </p:sp>
    </p:spTree>
    <p:extLst>
      <p:ext uri="{BB962C8B-B14F-4D97-AF65-F5344CB8AC3E}">
        <p14:creationId xmlns:p14="http://schemas.microsoft.com/office/powerpoint/2010/main" val="91026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716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an example of the XML required to add permission requests to an app manifest. Note that app permission requests can allow app-only policy which means that only the app and not the current user requires</a:t>
            </a:r>
            <a:r>
              <a:rPr lang="en-US" baseline="0" dirty="0" smtClean="0"/>
              <a:t> the needed permissions. If app-only policy is not used, then both the app and the current user require the necessary permissions to complete a task such as adding an item or creating a list. An important aspect of app-only policy is that it can elevate the permissions of the app so it can do more than the current user. It also makes it possible for an app to call in to SharePoint and access the app web or host web when there is no current user.</a:t>
            </a:r>
          </a:p>
        </p:txBody>
      </p:sp>
    </p:spTree>
    <p:extLst>
      <p:ext uri="{BB962C8B-B14F-4D97-AF65-F5344CB8AC3E}">
        <p14:creationId xmlns:p14="http://schemas.microsoft.com/office/powerpoint/2010/main" val="259715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a user installs an app that requests permissions beyond</a:t>
            </a:r>
            <a:r>
              <a:rPr lang="en-US" baseline="0" dirty="0" smtClean="0"/>
              <a:t> </a:t>
            </a:r>
            <a:r>
              <a:rPr lang="en-US" dirty="0" smtClean="0"/>
              <a:t>the standard default permissions, SharePoint 2013 shows the installing</a:t>
            </a:r>
            <a:r>
              <a:rPr lang="en-US" baseline="0" dirty="0" smtClean="0"/>
              <a:t> user which permissions have been requested and also </a:t>
            </a:r>
            <a:r>
              <a:rPr lang="en-US" dirty="0" smtClean="0"/>
              <a:t>prompts</a:t>
            </a:r>
            <a:r>
              <a:rPr lang="en-US" baseline="0" dirty="0" smtClean="0"/>
              <a:t> the installing user to select either </a:t>
            </a:r>
            <a:r>
              <a:rPr lang="en-US" b="1" baseline="0" dirty="0" smtClean="0"/>
              <a:t>Cancel </a:t>
            </a:r>
            <a:r>
              <a:rPr lang="en-US" baseline="0" dirty="0" smtClean="0"/>
              <a:t>or </a:t>
            </a:r>
            <a:r>
              <a:rPr lang="en-US" b="1" baseline="0" dirty="0" smtClean="0"/>
              <a:t>Trust It.</a:t>
            </a:r>
            <a:r>
              <a:rPr lang="en-US" baseline="0" dirty="0" smtClean="0"/>
              <a:t> </a:t>
            </a:r>
            <a:r>
              <a:rPr lang="en-US" dirty="0" smtClean="0"/>
              <a:t>. If the installing user grants permissions,</a:t>
            </a:r>
            <a:r>
              <a:rPr lang="en-US" baseline="0" dirty="0" smtClean="0"/>
              <a:t> the app is installed and SharePoint tracks that the app has these additional permissions. If the installing user denies the permission requests, </a:t>
            </a:r>
            <a:r>
              <a:rPr lang="en-US" dirty="0" smtClean="0"/>
              <a:t>SharePoint does not install the app.</a:t>
            </a:r>
            <a:r>
              <a:rPr lang="en-US" baseline="0" dirty="0"/>
              <a:t> </a:t>
            </a:r>
            <a:r>
              <a:rPr lang="en-US" baseline="0" dirty="0" smtClean="0"/>
              <a:t>A key point here is that an app is never installed with a partial set of permissions. It either gets installed with the permissions it needs or it does not get installed.</a:t>
            </a:r>
            <a:endParaRPr lang="en-US" dirty="0" smtClean="0"/>
          </a:p>
        </p:txBody>
      </p:sp>
    </p:spTree>
    <p:extLst>
      <p:ext uri="{BB962C8B-B14F-4D97-AF65-F5344CB8AC3E}">
        <p14:creationId xmlns:p14="http://schemas.microsoft.com/office/powerpoint/2010/main" val="2134149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5436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 Security and Authentication</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Ø"/>
            </a:pPr>
            <a:r>
              <a:rPr lang="en-US" dirty="0" smtClean="0"/>
              <a:t>Configuring App Permissions</a:t>
            </a:r>
          </a:p>
          <a:p>
            <a:r>
              <a:rPr lang="en-US" dirty="0"/>
              <a:t>Understanding App Security Principals</a:t>
            </a:r>
          </a:p>
          <a:p>
            <a:r>
              <a:rPr lang="en-US" dirty="0" smtClean="0"/>
              <a:t>Server-to-Server (S2S) Trust Configuration</a:t>
            </a:r>
          </a:p>
          <a:p>
            <a:r>
              <a:rPr lang="en-US" dirty="0" smtClean="0"/>
              <a:t>Programming with Access </a:t>
            </a:r>
            <a:r>
              <a:rPr lang="en-US" dirty="0" smtClean="0"/>
              <a:t>Tokens</a:t>
            </a:r>
          </a:p>
          <a:p>
            <a:r>
              <a:rPr lang="en-US" dirty="0"/>
              <a:t>App Authentication using OAuth</a:t>
            </a:r>
            <a:endParaRPr lang="en-US" dirty="0" smtClean="0"/>
          </a:p>
        </p:txBody>
      </p:sp>
    </p:spTree>
    <p:extLst>
      <p:ext uri="{BB962C8B-B14F-4D97-AF65-F5344CB8AC3E}">
        <p14:creationId xmlns:p14="http://schemas.microsoft.com/office/powerpoint/2010/main" val="1050931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Adding Permission Requests</a:t>
            </a:r>
            <a:endParaRPr lang="en-US" dirty="0"/>
          </a:p>
        </p:txBody>
      </p:sp>
      <p:sp>
        <p:nvSpPr>
          <p:cNvPr id="9" name="Content Placeholder 8"/>
          <p:cNvSpPr>
            <a:spLocks noGrp="1"/>
          </p:cNvSpPr>
          <p:nvPr>
            <p:ph idx="1"/>
          </p:nvPr>
        </p:nvSpPr>
        <p:spPr/>
        <p:txBody>
          <a:bodyPr/>
          <a:lstStyle/>
          <a:p>
            <a:r>
              <a:rPr lang="en-US" smtClean="0"/>
              <a:t>Permissions requests are added to app manifest</a:t>
            </a:r>
          </a:p>
          <a:p>
            <a:pPr lvl="1"/>
            <a:r>
              <a:rPr lang="en-US" smtClean="0"/>
              <a:t>App manifest designer makes this relatively easy</a:t>
            </a:r>
            <a:endParaRPr lang="en-US" dirty="0"/>
          </a:p>
        </p:txBody>
      </p:sp>
      <p:pic>
        <p:nvPicPr>
          <p:cNvPr id="6" name="Picture 5"/>
          <p:cNvPicPr>
            <a:picLocks noChangeAspect="1"/>
          </p:cNvPicPr>
          <p:nvPr/>
        </p:nvPicPr>
        <p:blipFill>
          <a:blip r:embed="rId3"/>
          <a:stretch>
            <a:fillRect/>
          </a:stretch>
        </p:blipFill>
        <p:spPr>
          <a:xfrm>
            <a:off x="1295400" y="2514600"/>
            <a:ext cx="4343400" cy="3666269"/>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3657600" y="4648200"/>
            <a:ext cx="5181600" cy="185794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Write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Read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6205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App-Only Permissions</a:t>
            </a:r>
            <a:endParaRPr lang="en-US" dirty="0"/>
          </a:p>
        </p:txBody>
      </p:sp>
      <p:sp>
        <p:nvSpPr>
          <p:cNvPr id="2" name="Text Placeholder 1"/>
          <p:cNvSpPr>
            <a:spLocks noGrp="1"/>
          </p:cNvSpPr>
          <p:nvPr>
            <p:ph idx="1"/>
          </p:nvPr>
        </p:nvSpPr>
        <p:spPr/>
        <p:txBody>
          <a:bodyPr/>
          <a:lstStyle/>
          <a:p>
            <a:r>
              <a:rPr lang="en-US" dirty="0" smtClean="0"/>
              <a:t>Used for two key scenarios</a:t>
            </a:r>
          </a:p>
          <a:p>
            <a:pPr lvl="1"/>
            <a:r>
              <a:rPr lang="en-US" dirty="0" smtClean="0"/>
              <a:t>To call into SharePoint with permissions greater than the current user (elevation)</a:t>
            </a:r>
          </a:p>
          <a:p>
            <a:pPr lvl="1"/>
            <a:r>
              <a:rPr lang="en-US" dirty="0" smtClean="0"/>
              <a:t>To call in to SharePoint when there is no current user</a:t>
            </a:r>
          </a:p>
          <a:p>
            <a:r>
              <a:rPr lang="en-US" dirty="0" smtClean="0"/>
              <a:t>Steps to accomplish this</a:t>
            </a:r>
          </a:p>
          <a:p>
            <a:pPr lvl="1"/>
            <a:r>
              <a:rPr lang="en-US" dirty="0" smtClean="0"/>
              <a:t>Add </a:t>
            </a:r>
            <a:r>
              <a:rPr lang="en-US" dirty="0" err="1" smtClean="0"/>
              <a:t>AllowAppOnlyPolicy</a:t>
            </a:r>
            <a:r>
              <a:rPr lang="en-US" dirty="0" smtClean="0"/>
              <a:t> to AppManifest.xml</a:t>
            </a:r>
          </a:p>
          <a:p>
            <a:pPr lvl="1"/>
            <a:r>
              <a:rPr lang="en-US" dirty="0" smtClean="0"/>
              <a:t>Write code to acquire an app only access token</a:t>
            </a:r>
          </a:p>
          <a:p>
            <a:pPr lvl="1"/>
            <a:endParaRPr lang="en-US" dirty="0"/>
          </a:p>
        </p:txBody>
      </p:sp>
      <p:pic>
        <p:nvPicPr>
          <p:cNvPr id="5" name="Picture 4"/>
          <p:cNvPicPr>
            <a:picLocks noChangeAspect="1"/>
          </p:cNvPicPr>
          <p:nvPr/>
        </p:nvPicPr>
        <p:blipFill>
          <a:blip r:embed="rId2"/>
          <a:stretch>
            <a:fillRect/>
          </a:stretch>
        </p:blipFill>
        <p:spPr>
          <a:xfrm>
            <a:off x="273217" y="5086234"/>
            <a:ext cx="8368966" cy="1519720"/>
          </a:xfrm>
          <a:prstGeom prst="rect">
            <a:avLst/>
          </a:prstGeom>
          <a:ln>
            <a:solidFill>
              <a:schemeClr val="bg1">
                <a:lumMod val="65000"/>
              </a:schemeClr>
            </a:solidFill>
          </a:ln>
        </p:spPr>
      </p:pic>
      <p:sp>
        <p:nvSpPr>
          <p:cNvPr id="6" name="Rounded Rectangle 5"/>
          <p:cNvSpPr/>
          <p:nvPr/>
        </p:nvSpPr>
        <p:spPr bwMode="auto">
          <a:xfrm>
            <a:off x="2159382" y="5177646"/>
            <a:ext cx="2016956" cy="257157"/>
          </a:xfrm>
          <a:prstGeom prst="round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276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Granting Consent in SharePoint 2013</a:t>
            </a:r>
            <a:endParaRPr lang="en-US" dirty="0"/>
          </a:p>
        </p:txBody>
      </p:sp>
      <p:sp>
        <p:nvSpPr>
          <p:cNvPr id="3" name="Content Placeholder 2"/>
          <p:cNvSpPr>
            <a:spLocks noGrp="1"/>
          </p:cNvSpPr>
          <p:nvPr>
            <p:ph idx="1"/>
          </p:nvPr>
        </p:nvSpPr>
        <p:spPr/>
        <p:txBody>
          <a:bodyPr/>
          <a:lstStyle/>
          <a:p>
            <a:r>
              <a:rPr lang="en-US" smtClean="0"/>
              <a:t>User prompted to trust the app during installation</a:t>
            </a:r>
          </a:p>
          <a:p>
            <a:pPr lvl="1"/>
            <a:r>
              <a:rPr lang="en-US" smtClean="0"/>
              <a:t>Trust It grants requested permissions to app</a:t>
            </a:r>
          </a:p>
          <a:p>
            <a:pPr lvl="1"/>
            <a:r>
              <a:rPr lang="en-US" smtClean="0"/>
              <a:t>Cancel prevents app from being installed</a:t>
            </a:r>
          </a:p>
          <a:p>
            <a:pPr lvl="1"/>
            <a:endParaRPr lang="en-US" smtClean="0"/>
          </a:p>
          <a:p>
            <a:pPr lvl="1"/>
            <a:endParaRPr lang="en-US" smtClean="0"/>
          </a:p>
          <a:p>
            <a:pPr lvl="1"/>
            <a:endParaRPr lang="en-US" dirty="0"/>
          </a:p>
        </p:txBody>
      </p:sp>
      <p:pic>
        <p:nvPicPr>
          <p:cNvPr id="4" name="Picture 3"/>
          <p:cNvPicPr>
            <a:picLocks noChangeAspect="1"/>
          </p:cNvPicPr>
          <p:nvPr/>
        </p:nvPicPr>
        <p:blipFill>
          <a:blip r:embed="rId3"/>
          <a:stretch>
            <a:fillRect/>
          </a:stretch>
        </p:blipFill>
        <p:spPr>
          <a:xfrm>
            <a:off x="1143000" y="3124200"/>
            <a:ext cx="6858000" cy="2394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168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Permissions Request to the App Manifest</a:t>
            </a:r>
            <a:endParaRPr lang="en-US" dirty="0"/>
          </a:p>
        </p:txBody>
      </p:sp>
    </p:spTree>
    <p:extLst>
      <p:ext uri="{BB962C8B-B14F-4D97-AF65-F5344CB8AC3E}">
        <p14:creationId xmlns:p14="http://schemas.microsoft.com/office/powerpoint/2010/main" val="311768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ü"/>
            </a:pPr>
            <a:r>
              <a:rPr lang="en-US" dirty="0" smtClean="0"/>
              <a:t>Configuring App Permissions</a:t>
            </a:r>
          </a:p>
          <a:p>
            <a:pPr>
              <a:buFont typeface="Wingdings" panose="05000000000000000000" pitchFamily="2" charset="2"/>
              <a:buChar char="Ø"/>
            </a:pPr>
            <a:r>
              <a:rPr lang="en-US" dirty="0"/>
              <a:t>Understanding App Security Principals</a:t>
            </a:r>
          </a:p>
          <a:p>
            <a:r>
              <a:rPr lang="en-US" dirty="0" smtClean="0"/>
              <a:t>Server-to-Server (S2S) Trust Configuration</a:t>
            </a:r>
          </a:p>
          <a:p>
            <a:r>
              <a:rPr lang="en-US" dirty="0" smtClean="0"/>
              <a:t>Programming with Access </a:t>
            </a:r>
            <a:r>
              <a:rPr lang="en-US" dirty="0" smtClean="0"/>
              <a:t>Tokens</a:t>
            </a:r>
          </a:p>
          <a:p>
            <a:r>
              <a:rPr lang="en-US" dirty="0"/>
              <a:t>App Authentication using OAuth</a:t>
            </a:r>
            <a:endParaRPr lang="en-US" dirty="0" smtClean="0"/>
          </a:p>
        </p:txBody>
      </p:sp>
    </p:spTree>
    <p:extLst>
      <p:ext uri="{BB962C8B-B14F-4D97-AF65-F5344CB8AC3E}">
        <p14:creationId xmlns:p14="http://schemas.microsoft.com/office/powerpoint/2010/main" val="1369449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Principals</a:t>
            </a:r>
            <a:endParaRPr lang="en-US" dirty="0"/>
          </a:p>
        </p:txBody>
      </p:sp>
      <p:sp>
        <p:nvSpPr>
          <p:cNvPr id="2" name="Text Placeholder 1"/>
          <p:cNvSpPr>
            <a:spLocks noGrp="1"/>
          </p:cNvSpPr>
          <p:nvPr>
            <p:ph type="body" sz="quarter" idx="1"/>
          </p:nvPr>
        </p:nvSpPr>
        <p:spPr>
          <a:xfrm>
            <a:off x="381000" y="1447800"/>
            <a:ext cx="8382000" cy="5181600"/>
          </a:xfrm>
        </p:spPr>
        <p:txBody>
          <a:bodyPr>
            <a:normAutofit/>
          </a:bodyPr>
          <a:lstStyle/>
          <a:p>
            <a:r>
              <a:rPr lang="en-US" sz="2400" dirty="0" smtClean="0"/>
              <a:t>External authentication requires app principals</a:t>
            </a:r>
          </a:p>
          <a:p>
            <a:pPr lvl="1"/>
            <a:r>
              <a:rPr lang="en-US" sz="2000" dirty="0" smtClean="0"/>
              <a:t>App principal is a tenancy-scoped account for app identity</a:t>
            </a:r>
          </a:p>
          <a:p>
            <a:pPr lvl="1"/>
            <a:r>
              <a:rPr lang="en-US" sz="2000" dirty="0"/>
              <a:t>App </a:t>
            </a:r>
            <a:r>
              <a:rPr lang="en-US" sz="2000" dirty="0" smtClean="0"/>
              <a:t>principal identified using a GUID</a:t>
            </a:r>
          </a:p>
          <a:p>
            <a:pPr lvl="1"/>
            <a:r>
              <a:rPr lang="en-US" sz="2000" dirty="0" smtClean="0"/>
              <a:t>App principals must be created in SharePoint host</a:t>
            </a:r>
          </a:p>
          <a:p>
            <a:pPr lvl="1"/>
            <a:endParaRPr lang="en-US" sz="2000" dirty="0" smtClean="0"/>
          </a:p>
          <a:p>
            <a:r>
              <a:rPr lang="en-US" sz="2400" dirty="0" smtClean="0"/>
              <a:t>App principal properties</a:t>
            </a:r>
          </a:p>
          <a:p>
            <a:pPr lvl="1"/>
            <a:r>
              <a:rPr lang="en-US" sz="2000" dirty="0" smtClean="0"/>
              <a:t>Client ID: GUID-based identifier for app principal</a:t>
            </a:r>
          </a:p>
          <a:p>
            <a:pPr lvl="1"/>
            <a:r>
              <a:rPr lang="en-US" sz="2000" dirty="0" smtClean="0"/>
              <a:t>Client Secret: (not used in S2S)</a:t>
            </a:r>
          </a:p>
          <a:p>
            <a:pPr lvl="1"/>
            <a:r>
              <a:rPr lang="en-US" sz="2000" dirty="0" smtClean="0"/>
              <a:t>App Host Domain: Base URL of remote web</a:t>
            </a:r>
          </a:p>
          <a:p>
            <a:pPr lvl="1"/>
            <a:r>
              <a:rPr lang="en-US" sz="2000" dirty="0" smtClean="0"/>
              <a:t>Redirect URL: URL to a page used to configure on-the-fly security</a:t>
            </a:r>
            <a:endParaRPr lang="en-US" sz="2000" dirty="0"/>
          </a:p>
        </p:txBody>
      </p:sp>
    </p:spTree>
    <p:extLst>
      <p:ext uri="{BB962C8B-B14F-4D97-AF65-F5344CB8AC3E}">
        <p14:creationId xmlns:p14="http://schemas.microsoft.com/office/powerpoint/2010/main" val="59575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Managing App Principals in Office 365</a:t>
            </a:r>
            <a:endParaRPr lang="en-US" dirty="0"/>
          </a:p>
        </p:txBody>
      </p:sp>
      <p:sp>
        <p:nvSpPr>
          <p:cNvPr id="2" name="Text Placeholder 1"/>
          <p:cNvSpPr>
            <a:spLocks noGrp="1"/>
          </p:cNvSpPr>
          <p:nvPr>
            <p:ph idx="1"/>
          </p:nvPr>
        </p:nvSpPr>
        <p:spPr/>
        <p:txBody>
          <a:bodyPr>
            <a:normAutofit/>
          </a:bodyPr>
          <a:lstStyle/>
          <a:p>
            <a:r>
              <a:rPr lang="en-US" sz="2400" dirty="0" smtClean="0"/>
              <a:t>Get to know the built-in app management pages</a:t>
            </a:r>
          </a:p>
          <a:p>
            <a:pPr lvl="1"/>
            <a:r>
              <a:rPr lang="en-US" sz="2000" dirty="0" smtClean="0"/>
              <a:t>AppRegNew.aspx</a:t>
            </a:r>
          </a:p>
          <a:p>
            <a:pPr lvl="1"/>
            <a:r>
              <a:rPr lang="en-US" sz="2000" dirty="0" smtClean="0"/>
              <a:t>AppInv.com</a:t>
            </a:r>
          </a:p>
          <a:p>
            <a:pPr lvl="1"/>
            <a:r>
              <a:rPr lang="en-US" sz="2000" dirty="0" smtClean="0"/>
              <a:t>AppPrincipals.aspx</a:t>
            </a:r>
          </a:p>
          <a:p>
            <a:pPr lvl="1"/>
            <a:endParaRPr lang="en-US" sz="2000" dirty="0" smtClean="0"/>
          </a:p>
          <a:p>
            <a:r>
              <a:rPr lang="en-US" sz="2400" dirty="0" smtClean="0"/>
              <a:t>There is also management support using PowerShell</a:t>
            </a:r>
          </a:p>
          <a:p>
            <a:pPr lvl="1"/>
            <a:r>
              <a:rPr lang="en-US" sz="2000" dirty="0" smtClean="0"/>
              <a:t>Use PowerShell </a:t>
            </a:r>
            <a:r>
              <a:rPr lang="en-US" sz="2000" dirty="0" err="1" smtClean="0"/>
              <a:t>cmdlets</a:t>
            </a:r>
            <a:r>
              <a:rPr lang="en-US" sz="2000" dirty="0" smtClean="0"/>
              <a:t> to administer SharePoint apps and app principals </a:t>
            </a:r>
          </a:p>
          <a:p>
            <a:pPr lvl="1"/>
            <a:endParaRPr lang="en-US" sz="2000" dirty="0"/>
          </a:p>
        </p:txBody>
      </p:sp>
    </p:spTree>
    <p:extLst>
      <p:ext uri="{BB962C8B-B14F-4D97-AF65-F5344CB8AC3E}">
        <p14:creationId xmlns:p14="http://schemas.microsoft.com/office/powerpoint/2010/main" val="323341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an App Security Principal</a:t>
            </a:r>
            <a:endParaRPr lang="en-US" dirty="0"/>
          </a:p>
        </p:txBody>
      </p:sp>
      <p:sp>
        <p:nvSpPr>
          <p:cNvPr id="9" name="Content Placeholder 8"/>
          <p:cNvSpPr>
            <a:spLocks noGrp="1"/>
          </p:cNvSpPr>
          <p:nvPr>
            <p:ph idx="1"/>
          </p:nvPr>
        </p:nvSpPr>
        <p:spPr/>
        <p:txBody>
          <a:bodyPr>
            <a:normAutofit/>
          </a:bodyPr>
          <a:lstStyle/>
          <a:p>
            <a:r>
              <a:rPr lang="en-US" sz="2400" dirty="0" smtClean="0"/>
              <a:t>Done automatically by Visual Studio during development</a:t>
            </a:r>
          </a:p>
          <a:p>
            <a:pPr lvl="1"/>
            <a:r>
              <a:rPr lang="en-US" sz="2000" dirty="0" smtClean="0"/>
              <a:t>When you press {F5}, VS automatically registers app principal</a:t>
            </a:r>
          </a:p>
          <a:p>
            <a:pPr lvl="1"/>
            <a:r>
              <a:rPr lang="en-US" sz="2000" dirty="0" smtClean="0"/>
              <a:t>Visual Studio also updates web.config file </a:t>
            </a:r>
          </a:p>
          <a:p>
            <a:r>
              <a:rPr lang="en-US" sz="2400" dirty="0" smtClean="0"/>
              <a:t>Can also be done using AppRegNew.aspx page</a:t>
            </a:r>
          </a:p>
          <a:p>
            <a:pPr lvl="1"/>
            <a:r>
              <a:rPr lang="en-US" sz="2000" dirty="0" smtClean="0"/>
              <a:t>App deployment covered in more detail in App Publishing module</a:t>
            </a:r>
          </a:p>
          <a:p>
            <a:endParaRPr lang="en-US" sz="2400" dirty="0" smtClean="0"/>
          </a:p>
          <a:p>
            <a:pPr lvl="1"/>
            <a:endParaRPr lang="en-US" sz="1800" dirty="0"/>
          </a:p>
        </p:txBody>
      </p:sp>
      <p:grpSp>
        <p:nvGrpSpPr>
          <p:cNvPr id="11" name="Group 10"/>
          <p:cNvGrpSpPr/>
          <p:nvPr/>
        </p:nvGrpSpPr>
        <p:grpSpPr>
          <a:xfrm>
            <a:off x="1143000" y="3676637"/>
            <a:ext cx="6186948" cy="2952763"/>
            <a:chOff x="762000" y="3276600"/>
            <a:chExt cx="7025148" cy="3352800"/>
          </a:xfrm>
        </p:grpSpPr>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5257800"/>
              <a:ext cx="3748548" cy="1371600"/>
            </a:xfrm>
            <a:prstGeom prst="rect">
              <a:avLst/>
            </a:prstGeom>
            <a:noFill/>
            <a:ln>
              <a:solidFill>
                <a:schemeClr val="bg1">
                  <a:lumMod val="75000"/>
                </a:schemeClr>
              </a:solid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76600"/>
              <a:ext cx="6248400" cy="1752600"/>
            </a:xfrm>
            <a:prstGeom prst="rect">
              <a:avLst/>
            </a:prstGeom>
            <a:noFill/>
            <a:ln>
              <a:solidFill>
                <a:schemeClr val="bg1">
                  <a:lumMod val="75000"/>
                </a:schemeClr>
              </a:solidFill>
            </a:ln>
          </p:spPr>
        </p:pic>
        <p:sp>
          <p:nvSpPr>
            <p:cNvPr id="10" name="Down Arrow 9"/>
            <p:cNvSpPr/>
            <p:nvPr/>
          </p:nvSpPr>
          <p:spPr>
            <a:xfrm>
              <a:off x="5943600" y="5029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26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Registering an App Principal</a:t>
            </a:r>
            <a:endParaRPr lang="en-US" dirty="0"/>
          </a:p>
        </p:txBody>
      </p:sp>
    </p:spTree>
    <p:extLst>
      <p:ext uri="{BB962C8B-B14F-4D97-AF65-F5344CB8AC3E}">
        <p14:creationId xmlns:p14="http://schemas.microsoft.com/office/powerpoint/2010/main" val="222858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 Security Overview</a:t>
            </a:r>
          </a:p>
          <a:p>
            <a:r>
              <a:rPr lang="en-US" dirty="0" smtClean="0"/>
              <a:t>Configuring App Permissions</a:t>
            </a:r>
          </a:p>
          <a:p>
            <a:r>
              <a:rPr lang="en-US" dirty="0"/>
              <a:t>Understanding App Security Principals</a:t>
            </a:r>
          </a:p>
          <a:p>
            <a:r>
              <a:rPr lang="en-US" dirty="0" smtClean="0"/>
              <a:t>Server-to-Server (S2S) Trust Configuration</a:t>
            </a:r>
          </a:p>
          <a:p>
            <a:r>
              <a:rPr lang="en-US" dirty="0" smtClean="0"/>
              <a:t>Programming with Access </a:t>
            </a:r>
            <a:r>
              <a:rPr lang="en-US" dirty="0" smtClean="0"/>
              <a:t>Tokens</a:t>
            </a:r>
          </a:p>
          <a:p>
            <a:r>
              <a:rPr lang="en-US" dirty="0" smtClean="0"/>
              <a:t>App Authentication using OAuth</a:t>
            </a:r>
            <a:endParaRPr lang="en-US" dirty="0" smtClean="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ü"/>
            </a:pPr>
            <a:r>
              <a:rPr lang="en-US" dirty="0" smtClean="0"/>
              <a:t>Configuring App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Ø"/>
            </a:pPr>
            <a:r>
              <a:rPr lang="en-US" dirty="0" smtClean="0"/>
              <a:t>Server-to-Server (S2S) Trust Configuration</a:t>
            </a:r>
          </a:p>
          <a:p>
            <a:r>
              <a:rPr lang="en-US" dirty="0" smtClean="0"/>
              <a:t>Programming with Access </a:t>
            </a:r>
            <a:r>
              <a:rPr lang="en-US" dirty="0" smtClean="0"/>
              <a:t>Tokens</a:t>
            </a:r>
          </a:p>
          <a:p>
            <a:r>
              <a:rPr lang="en-US" dirty="0"/>
              <a:t>App Authentication using OAuth</a:t>
            </a:r>
            <a:endParaRPr lang="en-US" dirty="0" smtClean="0"/>
          </a:p>
        </p:txBody>
      </p:sp>
    </p:spTree>
    <p:extLst>
      <p:ext uri="{BB962C8B-B14F-4D97-AF65-F5344CB8AC3E}">
        <p14:creationId xmlns:p14="http://schemas.microsoft.com/office/powerpoint/2010/main" val="825457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Server-to-server (S2S) Trust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Trusted connection between app and SharePoint</a:t>
            </a:r>
          </a:p>
          <a:p>
            <a:pPr lvl="1"/>
            <a:r>
              <a:rPr lang="en-US" sz="2000" dirty="0" smtClean="0"/>
              <a:t>Eliminates need for ACS when running apps in on-premises farm</a:t>
            </a:r>
          </a:p>
          <a:p>
            <a:pPr lvl="1"/>
            <a:r>
              <a:rPr lang="en-US" sz="2000" dirty="0" smtClean="0"/>
              <a:t>Trust between servers configured using SSL certificates</a:t>
            </a:r>
          </a:p>
          <a:p>
            <a:pPr lvl="1"/>
            <a:r>
              <a:rPr lang="en-US" sz="2000" dirty="0" smtClean="0"/>
              <a:t>App code requires access to private key of SSL certificate</a:t>
            </a:r>
          </a:p>
          <a:p>
            <a:pPr lvl="1"/>
            <a:r>
              <a:rPr lang="en-US" sz="2000" dirty="0" smtClean="0"/>
              <a:t>Requires creating Security Token Service on SharePoint server(s)</a:t>
            </a:r>
          </a:p>
          <a:p>
            <a:endParaRPr lang="en-US" sz="2400" dirty="0" smtClean="0"/>
          </a:p>
          <a:p>
            <a:endParaRPr lang="en-US" sz="2400" dirty="0"/>
          </a:p>
        </p:txBody>
      </p:sp>
      <p:grpSp>
        <p:nvGrpSpPr>
          <p:cNvPr id="23" name="Group 22"/>
          <p:cNvGrpSpPr/>
          <p:nvPr/>
        </p:nvGrpSpPr>
        <p:grpSpPr>
          <a:xfrm>
            <a:off x="1219200" y="3733800"/>
            <a:ext cx="3519360" cy="2034767"/>
            <a:chOff x="2653654" y="3687393"/>
            <a:chExt cx="3637492" cy="2103066"/>
          </a:xfrm>
        </p:grpSpPr>
        <p:sp>
          <p:nvSpPr>
            <p:cNvPr id="21" name="Rectangle 20"/>
            <p:cNvSpPr/>
            <p:nvPr/>
          </p:nvSpPr>
          <p:spPr bwMode="auto">
            <a:xfrm>
              <a:off x="2653654" y="3687393"/>
              <a:ext cx="3637492" cy="2103066"/>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20576" rIns="102882" bIns="25719" numCol="1" rtlCol="0" anchor="t" anchorCtr="0" compatLnSpc="1">
              <a:prstTxWarp prst="textNoShape">
                <a:avLst/>
              </a:prstTxWarp>
            </a:bodyPr>
            <a:lstStyle/>
            <a:p>
              <a:pPr algn="ctr" defTabSz="514272" fontAlgn="base">
                <a:spcBef>
                  <a:spcPct val="0"/>
                </a:spcBef>
                <a:spcAft>
                  <a:spcPct val="0"/>
                </a:spcAft>
              </a:pPr>
              <a:r>
                <a:rPr lang="en-US" sz="900" dirty="0">
                  <a:solidFill>
                    <a:schemeClr val="tx1"/>
                  </a:solidFill>
                  <a:latin typeface="Segoe Condensed" pitchFamily="34" charset="0"/>
                </a:rPr>
                <a:t>On-premises Farm</a:t>
              </a:r>
            </a:p>
          </p:txBody>
        </p:sp>
        <p:sp>
          <p:nvSpPr>
            <p:cNvPr id="22" name="Rectangle 21"/>
            <p:cNvSpPr/>
            <p:nvPr/>
          </p:nvSpPr>
          <p:spPr bwMode="auto">
            <a:xfrm>
              <a:off x="4668923" y="4469204"/>
              <a:ext cx="503653" cy="705955"/>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102882" rIns="102882" bIns="25719" numCol="1" rtlCol="0" anchor="t" anchorCtr="0" compatLnSpc="1">
              <a:prstTxWarp prst="textNoShape">
                <a:avLst/>
              </a:prstTxWarp>
            </a:bodyPr>
            <a:lstStyle/>
            <a:p>
              <a:pPr algn="ctr" defTabSz="514272" fontAlgn="base">
                <a:spcBef>
                  <a:spcPct val="0"/>
                </a:spcBef>
                <a:spcAft>
                  <a:spcPct val="0"/>
                </a:spcAft>
              </a:pPr>
              <a:endParaRPr lang="en-US" sz="1500" dirty="0">
                <a:gradFill>
                  <a:gsLst>
                    <a:gs pos="0">
                      <a:srgbClr val="FFFFFF"/>
                    </a:gs>
                    <a:gs pos="100000">
                      <a:srgbClr val="FFFFFF"/>
                    </a:gs>
                  </a:gsLst>
                  <a:lin ang="5400000" scaled="0"/>
                </a:gradFill>
                <a:latin typeface="Segoe Condensed" pitchFamily="34" charset="0"/>
              </a:endParaRPr>
            </a:p>
          </p:txBody>
        </p:sp>
        <p:cxnSp>
          <p:nvCxnSpPr>
            <p:cNvPr id="5" name="Straight Arrow Connector 4"/>
            <p:cNvCxnSpPr>
              <a:stCxn id="14" idx="3"/>
              <a:endCxn id="13" idx="1"/>
            </p:cNvCxnSpPr>
            <p:nvPr/>
          </p:nvCxnSpPr>
          <p:spPr>
            <a:xfrm flipV="1">
              <a:off x="3444800" y="4213008"/>
              <a:ext cx="1106207" cy="5294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4007" y="4323149"/>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1</a:t>
              </a:r>
            </a:p>
          </p:txBody>
        </p:sp>
        <p:cxnSp>
          <p:nvCxnSpPr>
            <p:cNvPr id="7" name="Straight Arrow Connector 6"/>
            <p:cNvCxnSpPr>
              <a:stCxn id="15" idx="1"/>
              <a:endCxn id="14" idx="3"/>
            </p:cNvCxnSpPr>
            <p:nvPr/>
          </p:nvCxnSpPr>
          <p:spPr>
            <a:xfrm flipH="1" flipV="1">
              <a:off x="3444799" y="4742474"/>
              <a:ext cx="1106297" cy="605485"/>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54453" y="5029104"/>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2</a:t>
              </a:r>
            </a:p>
          </p:txBody>
        </p:sp>
        <p:grpSp>
          <p:nvGrpSpPr>
            <p:cNvPr id="18" name="Group 17"/>
            <p:cNvGrpSpPr/>
            <p:nvPr/>
          </p:nvGrpSpPr>
          <p:grpSpPr>
            <a:xfrm>
              <a:off x="4731279" y="4554531"/>
              <a:ext cx="369816" cy="486151"/>
              <a:chOff x="4461636" y="4735284"/>
              <a:chExt cx="520196" cy="81131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1867" y="5171280"/>
                <a:ext cx="375323" cy="375323"/>
              </a:xfrm>
              <a:prstGeom prst="rect">
                <a:avLst/>
              </a:prstGeom>
            </p:spPr>
          </p:pic>
          <p:cxnSp>
            <p:nvCxnSpPr>
              <p:cNvPr id="9" name="Straight Arrow Connector 8"/>
              <p:cNvCxnSpPr/>
              <p:nvPr/>
            </p:nvCxnSpPr>
            <p:spPr>
              <a:xfrm flipH="1">
                <a:off x="4559359" y="4735284"/>
                <a:ext cx="1" cy="7612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84563" y="4770220"/>
                <a:ext cx="1" cy="726334"/>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793185"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4</a:t>
                </a:r>
              </a:p>
            </p:txBody>
          </p:sp>
          <p:sp>
            <p:nvSpPr>
              <p:cNvPr id="12" name="Oval 11"/>
              <p:cNvSpPr/>
              <p:nvPr/>
            </p:nvSpPr>
            <p:spPr>
              <a:xfrm>
                <a:off x="4461636"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3</a:t>
                </a:r>
              </a:p>
            </p:txBody>
          </p:sp>
        </p:grpSp>
        <p:sp>
          <p:nvSpPr>
            <p:cNvPr id="13" name="Rectangle 12"/>
            <p:cNvSpPr/>
            <p:nvPr/>
          </p:nvSpPr>
          <p:spPr bwMode="auto">
            <a:xfrm>
              <a:off x="4551007" y="390560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SharePoint Web Server</a:t>
              </a:r>
            </a:p>
          </p:txBody>
        </p:sp>
        <p:sp>
          <p:nvSpPr>
            <p:cNvPr id="14" name="Rectangle 13"/>
            <p:cNvSpPr/>
            <p:nvPr/>
          </p:nvSpPr>
          <p:spPr bwMode="auto">
            <a:xfrm>
              <a:off x="2829243" y="4468214"/>
              <a:ext cx="615556" cy="548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User</a:t>
              </a:r>
            </a:p>
          </p:txBody>
        </p:sp>
        <p:sp>
          <p:nvSpPr>
            <p:cNvPr id="15" name="Rectangle 14"/>
            <p:cNvSpPr/>
            <p:nvPr/>
          </p:nvSpPr>
          <p:spPr bwMode="auto">
            <a:xfrm>
              <a:off x="4551096" y="504055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Client App</a:t>
              </a:r>
            </a:p>
          </p:txBody>
        </p:sp>
        <p:sp>
          <p:nvSpPr>
            <p:cNvPr id="16" name="Oval 15"/>
            <p:cNvSpPr/>
            <p:nvPr/>
          </p:nvSpPr>
          <p:spPr bwMode="auto">
            <a:xfrm>
              <a:off x="5345489" y="4048092"/>
              <a:ext cx="730539" cy="320860"/>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S2S STS</a:t>
              </a:r>
            </a:p>
          </p:txBody>
        </p:sp>
        <p:sp>
          <p:nvSpPr>
            <p:cNvPr id="17" name="Oval 16"/>
            <p:cNvSpPr/>
            <p:nvPr/>
          </p:nvSpPr>
          <p:spPr bwMode="auto">
            <a:xfrm>
              <a:off x="5323683" y="5125698"/>
              <a:ext cx="856904" cy="438778"/>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SSL Cert </a:t>
              </a:r>
            </a:p>
            <a:p>
              <a:pPr algn="ctr" defTabSz="514272" fontAlgn="base">
                <a:spcBef>
                  <a:spcPct val="0"/>
                </a:spcBef>
                <a:spcAft>
                  <a:spcPct val="0"/>
                </a:spcAft>
              </a:pPr>
              <a:r>
                <a:rPr lang="en-US" sz="675" dirty="0">
                  <a:solidFill>
                    <a:schemeClr val="tx1"/>
                  </a:solidFill>
                  <a:latin typeface="Segoe Condensed" pitchFamily="34" charset="0"/>
                </a:rPr>
                <a:t>Public/Private key pair (.</a:t>
              </a:r>
              <a:r>
                <a:rPr lang="en-US" sz="675" dirty="0" err="1">
                  <a:solidFill>
                    <a:schemeClr val="tx1"/>
                  </a:solidFill>
                  <a:latin typeface="Segoe Condensed" pitchFamily="34" charset="0"/>
                </a:rPr>
                <a:t>pfx</a:t>
              </a:r>
              <a:r>
                <a:rPr lang="en-US" sz="675" dirty="0">
                  <a:solidFill>
                    <a:schemeClr val="tx1"/>
                  </a:solidFill>
                  <a:latin typeface="Segoe Condensed" pitchFamily="34" charset="0"/>
                </a:rPr>
                <a:t>)</a:t>
              </a:r>
            </a:p>
          </p:txBody>
        </p:sp>
      </p:grpSp>
    </p:spTree>
    <p:extLst>
      <p:ext uri="{BB962C8B-B14F-4D97-AF65-F5344CB8AC3E}">
        <p14:creationId xmlns:p14="http://schemas.microsoft.com/office/powerpoint/2010/main" val="286662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Is It Called a “High Trust” App</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App must authenticate the user</a:t>
            </a:r>
          </a:p>
          <a:p>
            <a:pPr lvl="1"/>
            <a:r>
              <a:rPr lang="en-US" sz="2000" dirty="0" smtClean="0"/>
              <a:t>App passed user identity to SharePoint farm with user identity</a:t>
            </a:r>
          </a:p>
          <a:p>
            <a:pPr lvl="1"/>
            <a:r>
              <a:rPr lang="en-US" sz="2000" dirty="0" smtClean="0"/>
              <a:t>SharePoint farm trusts that the app is telling the trust about user identity</a:t>
            </a:r>
          </a:p>
          <a:p>
            <a:pPr lvl="1"/>
            <a:endParaRPr lang="en-US" sz="2000" dirty="0"/>
          </a:p>
          <a:p>
            <a:r>
              <a:rPr lang="en-US" sz="2400" dirty="0" smtClean="0"/>
              <a:t>“High Trust” is very different from “Full Trust”</a:t>
            </a:r>
          </a:p>
          <a:p>
            <a:pPr lvl="1"/>
            <a:r>
              <a:rPr lang="en-US" sz="2000" dirty="0" smtClean="0"/>
              <a:t>Full trust code is not limited by permissions – it can do anything</a:t>
            </a:r>
          </a:p>
          <a:p>
            <a:pPr lvl="1"/>
            <a:r>
              <a:rPr lang="en-US" sz="2000" dirty="0" smtClean="0"/>
              <a:t>High trust app has set of permissions that say what it can do</a:t>
            </a:r>
            <a:endParaRPr lang="en-US" sz="2000" dirty="0"/>
          </a:p>
        </p:txBody>
      </p:sp>
    </p:spTree>
    <p:extLst>
      <p:ext uri="{BB962C8B-B14F-4D97-AF65-F5344CB8AC3E}">
        <p14:creationId xmlns:p14="http://schemas.microsoft.com/office/powerpoint/2010/main" val="326700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an S2S Trust</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App has x.509 certificate with public/private </a:t>
            </a:r>
            <a:r>
              <a:rPr lang="en-US" sz="2400" dirty="0"/>
              <a:t>k</a:t>
            </a:r>
            <a:r>
              <a:rPr lang="en-US" sz="2400" dirty="0" smtClean="0"/>
              <a:t>ey pair</a:t>
            </a:r>
          </a:p>
          <a:p>
            <a:pPr lvl="1"/>
            <a:r>
              <a:rPr lang="en-US" sz="2000" dirty="0" smtClean="0"/>
              <a:t>Private key used to sign certain aspects in access token</a:t>
            </a:r>
          </a:p>
          <a:p>
            <a:r>
              <a:rPr lang="en-US" sz="2400" dirty="0" smtClean="0"/>
              <a:t>Public key registered with SharePoint farm</a:t>
            </a:r>
          </a:p>
          <a:p>
            <a:pPr lvl="1"/>
            <a:r>
              <a:rPr lang="en-US" sz="2000" dirty="0" smtClean="0"/>
              <a:t>This creates a trusted security token issuer</a:t>
            </a:r>
          </a:p>
          <a:p>
            <a:r>
              <a:rPr lang="en-US" sz="2400" dirty="0" smtClean="0"/>
              <a:t>App creates access token to call into SharePoint</a:t>
            </a:r>
          </a:p>
          <a:p>
            <a:pPr lvl="1"/>
            <a:r>
              <a:rPr lang="en-US" sz="2000" dirty="0" smtClean="0"/>
              <a:t>App creates access token with a specific client ID and signs it with private key</a:t>
            </a:r>
          </a:p>
          <a:p>
            <a:pPr lvl="1"/>
            <a:r>
              <a:rPr lang="en-US" sz="2000" dirty="0" smtClean="0"/>
              <a:t>Trusted security token issuer validates signature </a:t>
            </a:r>
          </a:p>
          <a:p>
            <a:r>
              <a:rPr lang="en-US" sz="2400" dirty="0" smtClean="0"/>
              <a:t>SharePoint establishes app identity</a:t>
            </a:r>
          </a:p>
          <a:p>
            <a:pPr lvl="1"/>
            <a:r>
              <a:rPr lang="en-US" sz="2000" dirty="0" smtClean="0"/>
              <a:t>App identity maps to a specific client ID</a:t>
            </a:r>
          </a:p>
          <a:p>
            <a:pPr lvl="1"/>
            <a:r>
              <a:rPr lang="en-US" sz="2000" dirty="0" smtClean="0"/>
              <a:t>You can have many client IDs associated with a single x.509 certificate</a:t>
            </a:r>
            <a:endParaRPr lang="en-US" sz="2000" dirty="0"/>
          </a:p>
        </p:txBody>
      </p:sp>
    </p:spTree>
    <p:extLst>
      <p:ext uri="{BB962C8B-B14F-4D97-AF65-F5344CB8AC3E}">
        <p14:creationId xmlns:p14="http://schemas.microsoft.com/office/powerpoint/2010/main" val="1062611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Server-to-Server Trust</a:t>
            </a:r>
            <a:endParaRPr lang="en-US" dirty="0"/>
          </a:p>
        </p:txBody>
      </p:sp>
      <p:sp>
        <p:nvSpPr>
          <p:cNvPr id="3" name="Text Placeholder 2"/>
          <p:cNvSpPr>
            <a:spLocks noGrp="1"/>
          </p:cNvSpPr>
          <p:nvPr>
            <p:ph idx="1"/>
          </p:nvPr>
        </p:nvSpPr>
        <p:spPr>
          <a:prstGeom prst="rect">
            <a:avLst/>
          </a:prstGeom>
        </p:spPr>
        <p:txBody>
          <a:bodyPr>
            <a:normAutofit/>
          </a:bodyPr>
          <a:lstStyle/>
          <a:p>
            <a:r>
              <a:rPr lang="en-US" sz="2400" dirty="0" smtClean="0"/>
              <a:t>Steps to configure an S2S trust</a:t>
            </a:r>
          </a:p>
          <a:p>
            <a:pPr lvl="1"/>
            <a:r>
              <a:rPr lang="en-US" sz="2000" dirty="0" smtClean="0"/>
              <a:t>Create an x509 certificate</a:t>
            </a:r>
          </a:p>
          <a:p>
            <a:pPr lvl="1"/>
            <a:r>
              <a:rPr lang="en-US" sz="2000" dirty="0" smtClean="0"/>
              <a:t>Make certificate’s public key accessible to SharePoint</a:t>
            </a:r>
          </a:p>
          <a:p>
            <a:pPr lvl="1"/>
            <a:r>
              <a:rPr lang="en-US" sz="2000" dirty="0" smtClean="0"/>
              <a:t>Use PowerShell to create a trusted security token issuer based on public key</a:t>
            </a:r>
          </a:p>
          <a:p>
            <a:pPr lvl="1"/>
            <a:r>
              <a:rPr lang="en-US" sz="2000" dirty="0" smtClean="0"/>
              <a:t>Develop provider-hosted app which has access to private key file </a:t>
            </a:r>
          </a:p>
          <a:p>
            <a:pPr lvl="1"/>
            <a:r>
              <a:rPr lang="en-US" sz="2000" dirty="0" smtClean="0"/>
              <a:t>Create S2S access tokens with the help of TokenHelper class</a:t>
            </a:r>
          </a:p>
          <a:p>
            <a:pPr lvl="1"/>
            <a:r>
              <a:rPr lang="en-US" sz="2000" dirty="0" smtClean="0"/>
              <a:t>Pass access token with calling into SharePoint using CSOM or REST API</a:t>
            </a:r>
          </a:p>
          <a:p>
            <a:pPr lvl="1"/>
            <a:endParaRPr lang="en-US" sz="2000" dirty="0"/>
          </a:p>
          <a:p>
            <a:r>
              <a:rPr lang="en-US" sz="2400" dirty="0" smtClean="0"/>
              <a:t>Two ways to make a certificate available</a:t>
            </a:r>
          </a:p>
          <a:p>
            <a:pPr lvl="1"/>
            <a:r>
              <a:rPr lang="en-US" sz="2000" dirty="0" smtClean="0"/>
              <a:t>Pass file path of certificate to SharePoint </a:t>
            </a:r>
          </a:p>
          <a:p>
            <a:pPr lvl="1"/>
            <a:r>
              <a:rPr lang="en-US" sz="2000" dirty="0" smtClean="0"/>
              <a:t>Expose certificate from app as metadata endpoint</a:t>
            </a:r>
          </a:p>
        </p:txBody>
      </p:sp>
    </p:spTree>
    <p:extLst>
      <p:ext uri="{BB962C8B-B14F-4D97-AF65-F5344CB8AC3E}">
        <p14:creationId xmlns:p14="http://schemas.microsoft.com/office/powerpoint/2010/main" val="2789638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370009" y="1749370"/>
            <a:ext cx="8301917" cy="3528506"/>
          </a:xfrm>
          <a:prstGeom prst="rect">
            <a:avLst/>
          </a:prstGeom>
          <a:ln>
            <a:solidFill>
              <a:schemeClr val="bg1">
                <a:lumMod val="85000"/>
              </a:schemeClr>
            </a:solidFill>
          </a:ln>
        </p:spPr>
      </p:pic>
    </p:spTree>
    <p:extLst>
      <p:ext uri="{BB962C8B-B14F-4D97-AF65-F5344CB8AC3E}">
        <p14:creationId xmlns:p14="http://schemas.microsoft.com/office/powerpoint/2010/main" val="72701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Secure Token Issuer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Steps to creating security token issuer in SharePoint farm</a:t>
            </a:r>
          </a:p>
          <a:p>
            <a:pPr lvl="1"/>
            <a:r>
              <a:rPr lang="en-US" sz="1600" dirty="0" smtClean="0"/>
              <a:t>Get the authentication realm (aka tenancy)</a:t>
            </a:r>
          </a:p>
          <a:p>
            <a:pPr lvl="1"/>
            <a:r>
              <a:rPr lang="en-US" sz="1600" dirty="0" smtClean="0"/>
              <a:t>Create realm-qualified app identifier</a:t>
            </a:r>
          </a:p>
          <a:p>
            <a:pPr lvl="1"/>
            <a:r>
              <a:rPr lang="en-US" sz="1600" dirty="0" smtClean="0"/>
              <a:t>Create certificate object using .</a:t>
            </a:r>
            <a:r>
              <a:rPr lang="en-US" sz="1600" dirty="0" err="1" smtClean="0"/>
              <a:t>pfx</a:t>
            </a:r>
            <a:r>
              <a:rPr lang="en-US" sz="1600" dirty="0" smtClean="0"/>
              <a:t> file containing password-protected private key </a:t>
            </a:r>
          </a:p>
          <a:p>
            <a:pPr lvl="1"/>
            <a:r>
              <a:rPr lang="en-US" sz="1600" dirty="0" smtClean="0"/>
              <a:t>Call </a:t>
            </a:r>
            <a:r>
              <a:rPr lang="en-US" sz="1600" dirty="0" smtClean="0">
                <a:solidFill>
                  <a:srgbClr val="822F08"/>
                </a:solidFill>
              </a:rPr>
              <a:t>New-</a:t>
            </a:r>
            <a:r>
              <a:rPr lang="en-US" sz="1600" dirty="0" err="1" smtClean="0">
                <a:solidFill>
                  <a:srgbClr val="822F08"/>
                </a:solidFill>
              </a:rPr>
              <a:t>SPTrustedSecurityTokenIssuer</a:t>
            </a:r>
            <a:endParaRPr lang="en-US" sz="1600" dirty="0">
              <a:solidFill>
                <a:srgbClr val="822F08"/>
              </a:solidFill>
            </a:endParaRPr>
          </a:p>
        </p:txBody>
      </p:sp>
      <p:pic>
        <p:nvPicPr>
          <p:cNvPr id="7" name="Picture 6"/>
          <p:cNvPicPr>
            <a:picLocks noChangeAspect="1"/>
          </p:cNvPicPr>
          <p:nvPr/>
        </p:nvPicPr>
        <p:blipFill>
          <a:blip r:embed="rId3"/>
          <a:stretch>
            <a:fillRect/>
          </a:stretch>
        </p:blipFill>
        <p:spPr>
          <a:xfrm>
            <a:off x="609600" y="3581400"/>
            <a:ext cx="7730836" cy="2743200"/>
          </a:xfrm>
          <a:prstGeom prst="rect">
            <a:avLst/>
          </a:prstGeom>
          <a:ln>
            <a:solidFill>
              <a:schemeClr val="bg1">
                <a:lumMod val="85000"/>
              </a:schemeClr>
            </a:solidFill>
          </a:ln>
        </p:spPr>
      </p:pic>
    </p:spTree>
    <p:extLst>
      <p:ext uri="{BB962C8B-B14F-4D97-AF65-F5344CB8AC3E}">
        <p14:creationId xmlns:p14="http://schemas.microsoft.com/office/powerpoint/2010/main" val="297734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an S2S App Principal</a:t>
            </a:r>
            <a:endParaRPr lang="en-US" dirty="0"/>
          </a:p>
        </p:txBody>
      </p:sp>
      <p:sp>
        <p:nvSpPr>
          <p:cNvPr id="2" name="Text Placeholder 1"/>
          <p:cNvSpPr>
            <a:spLocks noGrp="1"/>
          </p:cNvSpPr>
          <p:nvPr>
            <p:ph idx="1"/>
          </p:nvPr>
        </p:nvSpPr>
        <p:spPr>
          <a:prstGeom prst="rect">
            <a:avLst/>
          </a:prstGeom>
        </p:spPr>
        <p:txBody>
          <a:bodyPr/>
          <a:lstStyle/>
          <a:p>
            <a:r>
              <a:rPr lang="en-US" dirty="0" smtClean="0"/>
              <a:t>Can be done several different ways</a:t>
            </a:r>
          </a:p>
          <a:p>
            <a:pPr lvl="1"/>
            <a:r>
              <a:rPr lang="en-US" dirty="0" smtClean="0"/>
              <a:t>Use built-in page named </a:t>
            </a:r>
            <a:r>
              <a:rPr lang="en-US" dirty="0" smtClean="0">
                <a:solidFill>
                  <a:srgbClr val="822F08"/>
                </a:solidFill>
              </a:rPr>
              <a:t>AppRegNew.aspx</a:t>
            </a:r>
          </a:p>
          <a:p>
            <a:pPr lvl="1"/>
            <a:r>
              <a:rPr lang="en-US" dirty="0" smtClean="0"/>
              <a:t>Use </a:t>
            </a:r>
            <a:r>
              <a:rPr lang="en-US" dirty="0" smtClean="0">
                <a:solidFill>
                  <a:srgbClr val="822F08"/>
                </a:solidFill>
              </a:rPr>
              <a:t>Register-</a:t>
            </a:r>
            <a:r>
              <a:rPr lang="en-US" dirty="0" err="1" smtClean="0">
                <a:solidFill>
                  <a:srgbClr val="822F08"/>
                </a:solidFill>
              </a:rPr>
              <a:t>SPAppPrincipal</a:t>
            </a:r>
            <a:endParaRPr lang="en-US" dirty="0" smtClean="0">
              <a:solidFill>
                <a:srgbClr val="822F08"/>
              </a:solidFill>
            </a:endParaRPr>
          </a:p>
          <a:p>
            <a:pPr lvl="1"/>
            <a:r>
              <a:rPr lang="en-US" dirty="0" smtClean="0"/>
              <a:t>Use </a:t>
            </a:r>
            <a:r>
              <a:rPr lang="en-US" dirty="0">
                <a:solidFill>
                  <a:srgbClr val="822F08"/>
                </a:solidFill>
              </a:rPr>
              <a:t>SPAppPrincipalManager</a:t>
            </a:r>
            <a:endParaRPr lang="en-US" dirty="0" smtClean="0">
              <a:solidFill>
                <a:srgbClr val="822F08"/>
              </a:solidFill>
            </a:endParaRPr>
          </a:p>
          <a:p>
            <a:pPr lvl="1"/>
            <a:r>
              <a:rPr lang="en-US" dirty="0" smtClean="0"/>
              <a:t>Let Visual Studio do it for you when developing</a:t>
            </a:r>
            <a:endParaRPr lang="en-US" dirty="0"/>
          </a:p>
        </p:txBody>
      </p:sp>
      <p:pic>
        <p:nvPicPr>
          <p:cNvPr id="5" name="Picture 4"/>
          <p:cNvPicPr>
            <a:picLocks noChangeAspect="1"/>
          </p:cNvPicPr>
          <p:nvPr/>
        </p:nvPicPr>
        <p:blipFill>
          <a:blip r:embed="rId2"/>
          <a:stretch>
            <a:fillRect/>
          </a:stretch>
        </p:blipFill>
        <p:spPr>
          <a:xfrm>
            <a:off x="1066800" y="3886200"/>
            <a:ext cx="6873354" cy="2590800"/>
          </a:xfrm>
          <a:prstGeom prst="rect">
            <a:avLst/>
          </a:prstGeom>
          <a:ln>
            <a:solidFill>
              <a:schemeClr val="bg1">
                <a:lumMod val="85000"/>
              </a:schemeClr>
            </a:solidFill>
          </a:ln>
        </p:spPr>
      </p:pic>
    </p:spTree>
    <p:extLst>
      <p:ext uri="{BB962C8B-B14F-4D97-AF65-F5344CB8AC3E}">
        <p14:creationId xmlns:p14="http://schemas.microsoft.com/office/powerpoint/2010/main" val="313849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a:t>
            </a:r>
            <a:r>
              <a:rPr lang="en-US" dirty="0"/>
              <a:t>Secure Token Issuer</a:t>
            </a:r>
          </a:p>
        </p:txBody>
      </p:sp>
    </p:spTree>
    <p:extLst>
      <p:ext uri="{BB962C8B-B14F-4D97-AF65-F5344CB8AC3E}">
        <p14:creationId xmlns:p14="http://schemas.microsoft.com/office/powerpoint/2010/main" val="2459648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ü"/>
            </a:pPr>
            <a:r>
              <a:rPr lang="en-US" dirty="0" smtClean="0"/>
              <a:t>Configuring App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ü"/>
            </a:pPr>
            <a:r>
              <a:rPr lang="en-US" dirty="0" smtClean="0"/>
              <a:t>Server-to-Server (S2S) Trust Configuration</a:t>
            </a:r>
          </a:p>
          <a:p>
            <a:pPr>
              <a:buFont typeface="Wingdings" panose="05000000000000000000" pitchFamily="2" charset="2"/>
              <a:buChar char="Ø"/>
            </a:pPr>
            <a:r>
              <a:rPr lang="en-US" dirty="0" smtClean="0"/>
              <a:t>Programming with Access </a:t>
            </a:r>
            <a:r>
              <a:rPr lang="en-US" dirty="0" smtClean="0"/>
              <a:t>Tokens</a:t>
            </a:r>
          </a:p>
          <a:p>
            <a:r>
              <a:rPr lang="en-US" dirty="0"/>
              <a:t>App Authentication using OAuth</a:t>
            </a:r>
            <a:endParaRPr lang="en-US" dirty="0" smtClean="0"/>
          </a:p>
        </p:txBody>
      </p:sp>
    </p:spTree>
    <p:extLst>
      <p:ext uri="{BB962C8B-B14F-4D97-AF65-F5344CB8AC3E}">
        <p14:creationId xmlns:p14="http://schemas.microsoft.com/office/powerpoint/2010/main" val="192118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Security Problems in SharePoint 2010</a:t>
            </a:r>
            <a:endParaRPr lang="en-US" dirty="0"/>
          </a:p>
        </p:txBody>
      </p:sp>
      <p:sp>
        <p:nvSpPr>
          <p:cNvPr id="5" name="Content Placeholder 4"/>
          <p:cNvSpPr>
            <a:spLocks noGrp="1"/>
          </p:cNvSpPr>
          <p:nvPr>
            <p:ph idx="1"/>
          </p:nvPr>
        </p:nvSpPr>
        <p:spPr/>
        <p:txBody>
          <a:bodyPr>
            <a:normAutofit/>
          </a:bodyPr>
          <a:lstStyle/>
          <a:p>
            <a:r>
              <a:rPr lang="en-US" sz="2400" dirty="0" smtClean="0"/>
              <a:t>Code in farm solutions considered fully-trusted</a:t>
            </a:r>
          </a:p>
          <a:p>
            <a:pPr lvl="1"/>
            <a:r>
              <a:rPr lang="en-US" sz="2000" dirty="0" smtClean="0"/>
              <a:t>By default, code runs with permissions of current user</a:t>
            </a:r>
          </a:p>
          <a:p>
            <a:pPr lvl="1"/>
            <a:r>
              <a:rPr lang="en-US" sz="2000" dirty="0" smtClean="0"/>
              <a:t>Developer can call </a:t>
            </a:r>
            <a:r>
              <a:rPr lang="en-US" sz="1600" b="1" dirty="0" err="1" smtClean="0">
                <a:latin typeface="Courier New" panose="02070309020205020404" pitchFamily="49" charset="0"/>
                <a:cs typeface="Courier New" panose="02070309020205020404" pitchFamily="49" charset="0"/>
              </a:rPr>
              <a:t>SPSecurity.RunWithElevatedPrivledges</a:t>
            </a:r>
            <a:endParaRPr lang="en-US" sz="2000" b="1" dirty="0" smtClean="0">
              <a:latin typeface="Courier New" panose="02070309020205020404" pitchFamily="49" charset="0"/>
              <a:cs typeface="Courier New" panose="02070309020205020404" pitchFamily="49" charset="0"/>
            </a:endParaRPr>
          </a:p>
          <a:p>
            <a:pPr lvl="1"/>
            <a:r>
              <a:rPr lang="en-US" sz="2000" dirty="0" smtClean="0"/>
              <a:t>Code runs as all-powerful </a:t>
            </a:r>
            <a:r>
              <a:rPr lang="en-US" sz="2000" b="1" dirty="0" smtClean="0"/>
              <a:t>SHAREPOINT\SYSTEM</a:t>
            </a:r>
            <a:r>
              <a:rPr lang="en-US" sz="2000" dirty="0" smtClean="0"/>
              <a:t> account</a:t>
            </a:r>
          </a:p>
          <a:p>
            <a:pPr lvl="1"/>
            <a:r>
              <a:rPr lang="en-US" sz="2000" dirty="0" smtClean="0"/>
              <a:t>Code reverts to Windows identity of host application pool</a:t>
            </a:r>
          </a:p>
          <a:p>
            <a:pPr lvl="1"/>
            <a:endParaRPr lang="en-US" sz="2000" dirty="0" smtClean="0"/>
          </a:p>
          <a:p>
            <a:r>
              <a:rPr lang="en-US" sz="2400" dirty="0" smtClean="0"/>
              <a:t>Sandbox solution code runs as current user</a:t>
            </a:r>
          </a:p>
          <a:p>
            <a:pPr lvl="1"/>
            <a:r>
              <a:rPr lang="en-US" sz="2000" dirty="0" smtClean="0"/>
              <a:t>Code always runs with permissions of current user</a:t>
            </a:r>
          </a:p>
          <a:p>
            <a:pPr lvl="1"/>
            <a:r>
              <a:rPr lang="en-US" sz="2000" dirty="0" smtClean="0"/>
              <a:t>Activation code runs as site administrator</a:t>
            </a:r>
          </a:p>
          <a:p>
            <a:pPr lvl="1"/>
            <a:r>
              <a:rPr lang="en-US" sz="2000" dirty="0" smtClean="0"/>
              <a:t>No ability to elevate permissions if user is visitor</a:t>
            </a:r>
            <a:endParaRPr lang="en-US" sz="2000" dirty="0"/>
          </a:p>
        </p:txBody>
      </p:sp>
    </p:spTree>
    <p:extLst>
      <p:ext uri="{BB962C8B-B14F-4D97-AF65-F5344CB8AC3E}">
        <p14:creationId xmlns:p14="http://schemas.microsoft.com/office/powerpoint/2010/main" val="244957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S2S Certification in VS</a:t>
            </a:r>
            <a:endParaRPr lang="en-US" dirty="0"/>
          </a:p>
        </p:txBody>
      </p:sp>
      <p:sp>
        <p:nvSpPr>
          <p:cNvPr id="6" name="Content Placeholder 5"/>
          <p:cNvSpPr>
            <a:spLocks noGrp="1"/>
          </p:cNvSpPr>
          <p:nvPr>
            <p:ph idx="1"/>
          </p:nvPr>
        </p:nvSpPr>
        <p:spPr/>
        <p:txBody>
          <a:bodyPr>
            <a:normAutofit/>
          </a:bodyPr>
          <a:lstStyle/>
          <a:p>
            <a:r>
              <a:rPr lang="en-US" sz="2400" dirty="0" smtClean="0"/>
              <a:t>Visual Studio provides two app authentication options</a:t>
            </a:r>
          </a:p>
          <a:p>
            <a:pPr lvl="1"/>
            <a:r>
              <a:rPr lang="en-US" sz="2000" dirty="0" smtClean="0"/>
              <a:t>Use Windows Azure Access Control Service </a:t>
            </a:r>
            <a:r>
              <a:rPr lang="en-US" sz="1600" i="1" dirty="0" smtClean="0">
                <a:solidFill>
                  <a:srgbClr val="9F002D"/>
                </a:solidFill>
              </a:rPr>
              <a:t>(this means OAuth)</a:t>
            </a:r>
            <a:endParaRPr lang="en-US" sz="2000" i="1" dirty="0" smtClean="0">
              <a:solidFill>
                <a:srgbClr val="9F002D"/>
              </a:solidFill>
            </a:endParaRPr>
          </a:p>
          <a:p>
            <a:pPr lvl="1"/>
            <a:r>
              <a:rPr lang="en-US" sz="2000" dirty="0" smtClean="0"/>
              <a:t>Use a certificate </a:t>
            </a:r>
            <a:r>
              <a:rPr lang="en-US" sz="1600" i="1" dirty="0" smtClean="0">
                <a:solidFill>
                  <a:srgbClr val="9F002D"/>
                </a:solidFill>
              </a:rPr>
              <a:t>(this means S2S)</a:t>
            </a:r>
            <a:endParaRPr lang="en-US" sz="2000" i="1" dirty="0">
              <a:solidFill>
                <a:srgbClr val="9F002D"/>
              </a:solidFill>
            </a:endParaRPr>
          </a:p>
        </p:txBody>
      </p:sp>
      <p:pic>
        <p:nvPicPr>
          <p:cNvPr id="4" name="Picture 3"/>
          <p:cNvPicPr>
            <a:picLocks noChangeAspect="1"/>
          </p:cNvPicPr>
          <p:nvPr/>
        </p:nvPicPr>
        <p:blipFill>
          <a:blip r:embed="rId2"/>
          <a:stretch>
            <a:fillRect/>
          </a:stretch>
        </p:blipFill>
        <p:spPr>
          <a:xfrm>
            <a:off x="152400" y="3657600"/>
            <a:ext cx="7859946" cy="2988824"/>
          </a:xfrm>
          <a:prstGeom prst="rect">
            <a:avLst/>
          </a:prstGeom>
          <a:ln>
            <a:solidFill>
              <a:schemeClr val="bg1">
                <a:lumMod val="50000"/>
              </a:schemeClr>
            </a:solidFill>
          </a:ln>
        </p:spPr>
      </p:pic>
      <p:pic>
        <p:nvPicPr>
          <p:cNvPr id="3" name="Picture 2"/>
          <p:cNvPicPr/>
          <p:nvPr/>
        </p:nvPicPr>
        <p:blipFill>
          <a:blip r:embed="rId3"/>
          <a:stretch>
            <a:fillRect/>
          </a:stretch>
        </p:blipFill>
        <p:spPr>
          <a:xfrm>
            <a:off x="4876800" y="2602907"/>
            <a:ext cx="3733800" cy="2470355"/>
          </a:xfrm>
          <a:prstGeom prst="rect">
            <a:avLst/>
          </a:prstGeom>
        </p:spPr>
      </p:pic>
      <p:sp>
        <p:nvSpPr>
          <p:cNvPr id="5" name="Freeform 4"/>
          <p:cNvSpPr/>
          <p:nvPr/>
        </p:nvSpPr>
        <p:spPr>
          <a:xfrm>
            <a:off x="2064774" y="3878826"/>
            <a:ext cx="2816942" cy="1120877"/>
          </a:xfrm>
          <a:custGeom>
            <a:avLst/>
            <a:gdLst>
              <a:gd name="connsiteX0" fmla="*/ 2816942 w 2816942"/>
              <a:gd name="connsiteY0" fmla="*/ 0 h 1120877"/>
              <a:gd name="connsiteX1" fmla="*/ 1135626 w 2816942"/>
              <a:gd name="connsiteY1" fmla="*/ 457200 h 1120877"/>
              <a:gd name="connsiteX2" fmla="*/ 0 w 2816942"/>
              <a:gd name="connsiteY2" fmla="*/ 1120877 h 1120877"/>
            </a:gdLst>
            <a:ahLst/>
            <a:cxnLst>
              <a:cxn ang="0">
                <a:pos x="connsiteX0" y="connsiteY0"/>
              </a:cxn>
              <a:cxn ang="0">
                <a:pos x="connsiteX1" y="connsiteY1"/>
              </a:cxn>
              <a:cxn ang="0">
                <a:pos x="connsiteX2" y="connsiteY2"/>
              </a:cxn>
            </a:cxnLst>
            <a:rect l="l" t="t" r="r" b="b"/>
            <a:pathLst>
              <a:path w="2816942" h="1120877">
                <a:moveTo>
                  <a:pt x="2816942" y="0"/>
                </a:moveTo>
                <a:cubicBezTo>
                  <a:pt x="2211029" y="135193"/>
                  <a:pt x="1605116" y="270387"/>
                  <a:pt x="1135626" y="457200"/>
                </a:cubicBezTo>
                <a:cubicBezTo>
                  <a:pt x="666136" y="644013"/>
                  <a:pt x="333068" y="882445"/>
                  <a:pt x="0" y="1120877"/>
                </a:cubicBezTo>
              </a:path>
            </a:pathLst>
          </a:custGeom>
          <a:noFill/>
          <a:ln w="57150">
            <a:solidFill>
              <a:schemeClr val="accent5">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172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during Development</a:t>
            </a:r>
            <a:endParaRPr lang="en-US" dirty="0"/>
          </a:p>
        </p:txBody>
      </p:sp>
      <p:pic>
        <p:nvPicPr>
          <p:cNvPr id="3" name="Picture 2"/>
          <p:cNvPicPr>
            <a:picLocks noChangeAspect="1"/>
          </p:cNvPicPr>
          <p:nvPr/>
        </p:nvPicPr>
        <p:blipFill>
          <a:blip r:embed="rId2"/>
          <a:stretch>
            <a:fillRect/>
          </a:stretch>
        </p:blipFill>
        <p:spPr>
          <a:xfrm>
            <a:off x="304800" y="1524000"/>
            <a:ext cx="8305800" cy="3204226"/>
          </a:xfrm>
          <a:prstGeom prst="rect">
            <a:avLst/>
          </a:prstGeom>
          <a:ln>
            <a:solidFill>
              <a:schemeClr val="tx1">
                <a:lumMod val="50000"/>
                <a:lumOff val="50000"/>
              </a:schemeClr>
            </a:solidFill>
          </a:ln>
        </p:spPr>
      </p:pic>
    </p:spTree>
    <p:extLst>
      <p:ext uri="{BB962C8B-B14F-4D97-AF65-F5344CB8AC3E}">
        <p14:creationId xmlns:p14="http://schemas.microsoft.com/office/powerpoint/2010/main" val="356787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Manifest </a:t>
            </a:r>
            <a:r>
              <a:rPr lang="en-US" dirty="0" smtClean="0"/>
              <a:t>in Real-world Deployment</a:t>
            </a:r>
            <a:endParaRPr lang="en-US" dirty="0"/>
          </a:p>
        </p:txBody>
      </p:sp>
      <p:pic>
        <p:nvPicPr>
          <p:cNvPr id="5" name="Picture 4"/>
          <p:cNvPicPr>
            <a:picLocks noChangeAspect="1"/>
          </p:cNvPicPr>
          <p:nvPr/>
        </p:nvPicPr>
        <p:blipFill>
          <a:blip r:embed="rId2"/>
          <a:stretch>
            <a:fillRect/>
          </a:stretch>
        </p:blipFill>
        <p:spPr>
          <a:xfrm>
            <a:off x="305968" y="1524000"/>
            <a:ext cx="8457032" cy="3280151"/>
          </a:xfrm>
          <a:prstGeom prst="rect">
            <a:avLst/>
          </a:prstGeom>
          <a:ln>
            <a:solidFill>
              <a:schemeClr val="bg1">
                <a:lumMod val="50000"/>
              </a:schemeClr>
            </a:solidFill>
          </a:ln>
        </p:spPr>
      </p:pic>
    </p:spTree>
    <p:extLst>
      <p:ext uri="{BB962C8B-B14F-4D97-AF65-F5344CB8AC3E}">
        <p14:creationId xmlns:p14="http://schemas.microsoft.com/office/powerpoint/2010/main" val="906304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Developing Apps that use S2S Trusts</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What is developer responsible for with S2S app?</a:t>
            </a:r>
          </a:p>
          <a:p>
            <a:pPr lvl="1"/>
            <a:r>
              <a:rPr lang="en-US" sz="2000" dirty="0" smtClean="0"/>
              <a:t>Authenticating the user (can use Windows </a:t>
            </a:r>
            <a:r>
              <a:rPr lang="en-US" sz="2000" dirty="0" err="1" smtClean="0"/>
              <a:t>Auth</a:t>
            </a:r>
            <a:r>
              <a:rPr lang="en-US" sz="2000" dirty="0" smtClean="0"/>
              <a:t>, FBA,  etc.)</a:t>
            </a:r>
          </a:p>
          <a:p>
            <a:pPr lvl="1"/>
            <a:r>
              <a:rPr lang="en-US" sz="2000" dirty="0" smtClean="0"/>
              <a:t>Create access tokens </a:t>
            </a:r>
          </a:p>
          <a:p>
            <a:pPr lvl="1"/>
            <a:r>
              <a:rPr lang="en-US" sz="2000" dirty="0" smtClean="0"/>
              <a:t>Send access tokens with every CSOM and REST call</a:t>
            </a:r>
          </a:p>
          <a:p>
            <a:endParaRPr lang="en-US" sz="2400" dirty="0" smtClean="0"/>
          </a:p>
          <a:p>
            <a:r>
              <a:rPr lang="en-US" sz="2400" dirty="0" smtClean="0"/>
              <a:t>What's an S2S access token?</a:t>
            </a:r>
          </a:p>
          <a:p>
            <a:pPr lvl="1"/>
            <a:r>
              <a:rPr lang="en-US" sz="2000" dirty="0"/>
              <a:t>S2S access token created </a:t>
            </a:r>
            <a:r>
              <a:rPr lang="en-US" sz="2000" dirty="0" smtClean="0"/>
              <a:t>using format in OAuth2 specification</a:t>
            </a:r>
          </a:p>
          <a:p>
            <a:pPr lvl="1"/>
            <a:r>
              <a:rPr lang="en-US" sz="2000" dirty="0" smtClean="0"/>
              <a:t>S2S </a:t>
            </a:r>
            <a:r>
              <a:rPr lang="en-US" sz="2000" dirty="0"/>
              <a:t>access </a:t>
            </a:r>
            <a:r>
              <a:rPr lang="en-US" sz="2000" dirty="0" smtClean="0"/>
              <a:t>token contains app identity (client ID)</a:t>
            </a:r>
          </a:p>
          <a:p>
            <a:pPr lvl="1"/>
            <a:r>
              <a:rPr lang="en-US" sz="2000" dirty="0"/>
              <a:t>S2S access token contains </a:t>
            </a:r>
            <a:r>
              <a:rPr lang="en-US" sz="2000" dirty="0" smtClean="0"/>
              <a:t>issuer identity (issuer ID</a:t>
            </a:r>
            <a:r>
              <a:rPr lang="en-US" sz="2000" dirty="0"/>
              <a:t>)</a:t>
            </a:r>
          </a:p>
          <a:p>
            <a:pPr lvl="1"/>
            <a:r>
              <a:rPr lang="en-US" sz="2000" dirty="0" smtClean="0"/>
              <a:t>S2S </a:t>
            </a:r>
            <a:r>
              <a:rPr lang="en-US" sz="2000" dirty="0"/>
              <a:t>access </a:t>
            </a:r>
            <a:r>
              <a:rPr lang="en-US" sz="2000" dirty="0" smtClean="0"/>
              <a:t>token can optionally include user identity</a:t>
            </a:r>
          </a:p>
          <a:p>
            <a:pPr lvl="1"/>
            <a:r>
              <a:rPr lang="en-US" sz="2000" dirty="0"/>
              <a:t>S2S access </a:t>
            </a:r>
            <a:r>
              <a:rPr lang="en-US" sz="2000" dirty="0" smtClean="0"/>
              <a:t>token must be signed using PFX key of SSL certificate</a:t>
            </a:r>
            <a:endParaRPr lang="en-US" sz="2000" dirty="0"/>
          </a:p>
        </p:txBody>
      </p:sp>
    </p:spTree>
    <p:extLst>
      <p:ext uri="{BB962C8B-B14F-4D97-AF65-F5344CB8AC3E}">
        <p14:creationId xmlns:p14="http://schemas.microsoft.com/office/powerpoint/2010/main" val="298953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Access Tokens</a:t>
            </a:r>
            <a:endParaRPr lang="en-US" dirty="0"/>
          </a:p>
        </p:txBody>
      </p:sp>
      <p:sp>
        <p:nvSpPr>
          <p:cNvPr id="3" name="Content Placeholder 2"/>
          <p:cNvSpPr>
            <a:spLocks noGrp="1"/>
          </p:cNvSpPr>
          <p:nvPr>
            <p:ph idx="1"/>
          </p:nvPr>
        </p:nvSpPr>
        <p:spPr/>
        <p:txBody>
          <a:bodyPr>
            <a:normAutofit/>
          </a:bodyPr>
          <a:lstStyle/>
          <a:p>
            <a:r>
              <a:rPr lang="en-US" sz="2400" dirty="0" smtClean="0"/>
              <a:t>Visual Studio adds two utility helpful classes</a:t>
            </a:r>
          </a:p>
          <a:p>
            <a:pPr lvl="1"/>
            <a:r>
              <a:rPr lang="en-US" sz="2000" dirty="0" smtClean="0"/>
              <a:t>TokenHelper </a:t>
            </a:r>
            <a:r>
              <a:rPr lang="en-US" sz="1600" i="1" dirty="0" smtClean="0">
                <a:solidFill>
                  <a:srgbClr val="9F002D"/>
                </a:solidFill>
              </a:rPr>
              <a:t>(it's been around since VS 2012)</a:t>
            </a:r>
            <a:endParaRPr lang="en-US" sz="2000" i="1" dirty="0" smtClean="0">
              <a:solidFill>
                <a:srgbClr val="9F002D"/>
              </a:solidFill>
            </a:endParaRPr>
          </a:p>
          <a:p>
            <a:pPr lvl="1"/>
            <a:r>
              <a:rPr lang="en-US" sz="2000" dirty="0" err="1" smtClean="0"/>
              <a:t>SharePointContext</a:t>
            </a:r>
            <a:r>
              <a:rPr lang="en-US" sz="2000" dirty="0" smtClean="0"/>
              <a:t> </a:t>
            </a:r>
            <a:r>
              <a:rPr lang="en-US" sz="1600" i="1" dirty="0" smtClean="0">
                <a:solidFill>
                  <a:srgbClr val="9F002D"/>
                </a:solidFill>
              </a:rPr>
              <a:t>(this is new with Visual Studio 2013)</a:t>
            </a:r>
            <a:endParaRPr lang="en-US" sz="2000" i="1" dirty="0">
              <a:solidFill>
                <a:srgbClr val="9F002D"/>
              </a:solidFill>
            </a:endParaRPr>
          </a:p>
        </p:txBody>
      </p:sp>
      <p:pic>
        <p:nvPicPr>
          <p:cNvPr id="6" name="Picture 5"/>
          <p:cNvPicPr>
            <a:picLocks noChangeAspect="1"/>
          </p:cNvPicPr>
          <p:nvPr/>
        </p:nvPicPr>
        <p:blipFill>
          <a:blip r:embed="rId2"/>
          <a:stretch>
            <a:fillRect/>
          </a:stretch>
        </p:blipFill>
        <p:spPr>
          <a:xfrm>
            <a:off x="1295400" y="2819400"/>
            <a:ext cx="2743200" cy="3712656"/>
          </a:xfrm>
          <a:prstGeom prst="rect">
            <a:avLst/>
          </a:prstGeom>
          <a:ln w="12700">
            <a:solidFill>
              <a:schemeClr val="bg1">
                <a:lumMod val="50000"/>
              </a:schemeClr>
            </a:solidFill>
          </a:ln>
        </p:spPr>
      </p:pic>
      <p:cxnSp>
        <p:nvCxnSpPr>
          <p:cNvPr id="8" name="Straight Arrow Connector 7"/>
          <p:cNvCxnSpPr/>
          <p:nvPr/>
        </p:nvCxnSpPr>
        <p:spPr>
          <a:xfrm flipH="1">
            <a:off x="2964612" y="5496464"/>
            <a:ext cx="638354" cy="1984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700069" y="5891843"/>
            <a:ext cx="626852" cy="1020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3200400" y="4253198"/>
            <a:ext cx="5345907" cy="952845"/>
          </a:xfrm>
          <a:prstGeom prst="rect">
            <a:avLst/>
          </a:prstGeom>
          <a:ln>
            <a:solidFill>
              <a:schemeClr val="bg1">
                <a:lumMod val="75000"/>
              </a:schemeClr>
            </a:solidFill>
          </a:ln>
        </p:spPr>
      </p:pic>
    </p:spTree>
    <p:extLst>
      <p:ext uri="{BB962C8B-B14F-4D97-AF65-F5344CB8AC3E}">
        <p14:creationId xmlns:p14="http://schemas.microsoft.com/office/powerpoint/2010/main" val="20522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CSOM Calls using S2S Authentication</a:t>
            </a:r>
            <a:endParaRPr lang="en-US" dirty="0"/>
          </a:p>
        </p:txBody>
      </p:sp>
      <p:sp>
        <p:nvSpPr>
          <p:cNvPr id="4" name="Content Placeholder 3"/>
          <p:cNvSpPr>
            <a:spLocks noGrp="1"/>
          </p:cNvSpPr>
          <p:nvPr>
            <p:ph idx="1"/>
          </p:nvPr>
        </p:nvSpPr>
        <p:spPr/>
        <p:txBody>
          <a:bodyPr>
            <a:normAutofit/>
          </a:bodyPr>
          <a:lstStyle/>
          <a:p>
            <a:r>
              <a:rPr lang="en-US" sz="2000" b="1" dirty="0" smtClean="0"/>
              <a:t>TokenHelper</a:t>
            </a:r>
            <a:r>
              <a:rPr lang="en-US" sz="2000" dirty="0" smtClean="0"/>
              <a:t> class has methods specific to S2S</a:t>
            </a:r>
          </a:p>
          <a:p>
            <a:r>
              <a:rPr lang="en-US" sz="2000" b="1" dirty="0" err="1" smtClean="0"/>
              <a:t>SharePointContext</a:t>
            </a:r>
            <a:r>
              <a:rPr lang="en-US" sz="2000" dirty="0" smtClean="0"/>
              <a:t> has methods that are not S2S-specific</a:t>
            </a:r>
            <a:endParaRPr lang="en-US" sz="2000" dirty="0"/>
          </a:p>
        </p:txBody>
      </p:sp>
      <p:pic>
        <p:nvPicPr>
          <p:cNvPr id="3" name="Picture 2"/>
          <p:cNvPicPr>
            <a:picLocks noChangeAspect="1"/>
          </p:cNvPicPr>
          <p:nvPr/>
        </p:nvPicPr>
        <p:blipFill>
          <a:blip r:embed="rId2"/>
          <a:stretch>
            <a:fillRect/>
          </a:stretch>
        </p:blipFill>
        <p:spPr>
          <a:xfrm>
            <a:off x="609600" y="2362200"/>
            <a:ext cx="7651274" cy="2209800"/>
          </a:xfrm>
          <a:prstGeom prst="rect">
            <a:avLst/>
          </a:prstGeom>
          <a:ln>
            <a:solidFill>
              <a:schemeClr val="bg1">
                <a:lumMod val="50000"/>
              </a:schemeClr>
            </a:solidFill>
          </a:ln>
        </p:spPr>
      </p:pic>
    </p:spTree>
    <p:extLst>
      <p:ext uri="{BB962C8B-B14F-4D97-AF65-F5344CB8AC3E}">
        <p14:creationId xmlns:p14="http://schemas.microsoft.com/office/powerpoint/2010/main" val="4085787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S2S CSOM Calls using Fiddler</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b="40466"/>
          <a:stretch/>
        </p:blipFill>
        <p:spPr bwMode="auto">
          <a:xfrm>
            <a:off x="304800" y="1454131"/>
            <a:ext cx="8101508" cy="2133600"/>
          </a:xfrm>
          <a:prstGeom prst="rect">
            <a:avLst/>
          </a:prstGeom>
          <a:noFill/>
          <a:ln>
            <a:solidFill>
              <a:schemeClr val="bg1">
                <a:lumMod val="75000"/>
              </a:schemeClr>
            </a:solidFill>
          </a:ln>
          <a:extLst>
            <a:ext uri="{53640926-AAD7-44D8-BBD7-CCE9431645EC}">
              <a14:shadowObscured xmlns:a14="http://schemas.microsoft.com/office/drawing/2010/main"/>
            </a:ext>
          </a:ex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52500" y="4038600"/>
            <a:ext cx="7010400" cy="1981200"/>
          </a:xfrm>
          <a:prstGeom prst="rect">
            <a:avLst/>
          </a:prstGeom>
          <a:noFill/>
          <a:ln>
            <a:solidFill>
              <a:schemeClr val="bg1">
                <a:lumMod val="75000"/>
              </a:schemeClr>
            </a:solidFill>
          </a:ln>
        </p:spPr>
      </p:pic>
    </p:spTree>
    <p:extLst>
      <p:ext uri="{BB962C8B-B14F-4D97-AF65-F5344CB8AC3E}">
        <p14:creationId xmlns:p14="http://schemas.microsoft.com/office/powerpoint/2010/main" val="113201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Calls using S2S Authentication</a:t>
            </a:r>
            <a:endParaRPr lang="en-US" dirty="0"/>
          </a:p>
        </p:txBody>
      </p:sp>
      <p:sp>
        <p:nvSpPr>
          <p:cNvPr id="4" name="Content Placeholder 3"/>
          <p:cNvSpPr>
            <a:spLocks noGrp="1"/>
          </p:cNvSpPr>
          <p:nvPr>
            <p:ph idx="1"/>
          </p:nvPr>
        </p:nvSpPr>
        <p:spPr/>
        <p:txBody>
          <a:bodyPr>
            <a:normAutofit/>
          </a:bodyPr>
          <a:lstStyle/>
          <a:p>
            <a:r>
              <a:rPr lang="en-US" sz="2400" b="1" dirty="0" smtClean="0"/>
              <a:t>Authorization</a:t>
            </a:r>
            <a:r>
              <a:rPr lang="en-US" sz="2400" dirty="0" smtClean="0"/>
              <a:t> header must be added explicitly</a:t>
            </a:r>
            <a:endParaRPr lang="en-US" sz="2400" dirty="0"/>
          </a:p>
        </p:txBody>
      </p:sp>
      <p:pic>
        <p:nvPicPr>
          <p:cNvPr id="3" name="Picture 2"/>
          <p:cNvPicPr>
            <a:picLocks noChangeAspect="1"/>
          </p:cNvPicPr>
          <p:nvPr/>
        </p:nvPicPr>
        <p:blipFill>
          <a:blip r:embed="rId2"/>
          <a:stretch>
            <a:fillRect/>
          </a:stretch>
        </p:blipFill>
        <p:spPr>
          <a:xfrm>
            <a:off x="990600" y="2057400"/>
            <a:ext cx="7614912" cy="3471863"/>
          </a:xfrm>
          <a:prstGeom prst="rect">
            <a:avLst/>
          </a:prstGeom>
          <a:ln>
            <a:solidFill>
              <a:schemeClr val="bg1">
                <a:lumMod val="50000"/>
              </a:schemeClr>
            </a:solidFill>
          </a:ln>
        </p:spPr>
      </p:pic>
      <p:sp>
        <p:nvSpPr>
          <p:cNvPr id="5" name="Right Arrow 4"/>
          <p:cNvSpPr/>
          <p:nvPr/>
        </p:nvSpPr>
        <p:spPr>
          <a:xfrm>
            <a:off x="381000" y="3611165"/>
            <a:ext cx="685800" cy="364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396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S2S </a:t>
            </a:r>
            <a:r>
              <a:rPr lang="en-US" dirty="0" smtClean="0"/>
              <a:t>REST Calls </a:t>
            </a:r>
            <a:r>
              <a:rPr lang="en-US" dirty="0"/>
              <a:t>using Fiddler</a:t>
            </a:r>
          </a:p>
        </p:txBody>
      </p:sp>
      <p:pic>
        <p:nvPicPr>
          <p:cNvPr id="3" name="Picture 2"/>
          <p:cNvPicPr/>
          <p:nvPr/>
        </p:nvPicPr>
        <p:blipFill>
          <a:blip r:embed="rId2"/>
          <a:stretch>
            <a:fillRect/>
          </a:stretch>
        </p:blipFill>
        <p:spPr>
          <a:xfrm>
            <a:off x="381000" y="1447800"/>
            <a:ext cx="8246660" cy="3657600"/>
          </a:xfrm>
          <a:prstGeom prst="rect">
            <a:avLst/>
          </a:prstGeom>
        </p:spPr>
      </p:pic>
      <p:sp>
        <p:nvSpPr>
          <p:cNvPr id="4" name="Right Arrow 3"/>
          <p:cNvSpPr/>
          <p:nvPr/>
        </p:nvSpPr>
        <p:spPr>
          <a:xfrm>
            <a:off x="3197525" y="2911415"/>
            <a:ext cx="952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431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which uses S2S Authentication</a:t>
            </a:r>
            <a:endParaRPr lang="en-US" dirty="0"/>
          </a:p>
        </p:txBody>
      </p:sp>
    </p:spTree>
    <p:extLst>
      <p:ext uri="{BB962C8B-B14F-4D97-AF65-F5344CB8AC3E}">
        <p14:creationId xmlns:p14="http://schemas.microsoft.com/office/powerpoint/2010/main" val="104618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Let’s start with a basic question</a:t>
            </a:r>
            <a:endParaRPr lang="en-US" dirty="0"/>
          </a:p>
        </p:txBody>
      </p:sp>
      <p:sp>
        <p:nvSpPr>
          <p:cNvPr id="2" name="Text Placeholder 1"/>
          <p:cNvSpPr>
            <a:spLocks noGrp="1"/>
          </p:cNvSpPr>
          <p:nvPr>
            <p:ph idx="1"/>
          </p:nvPr>
        </p:nvSpPr>
        <p:spPr/>
        <p:txBody>
          <a:bodyPr>
            <a:normAutofit/>
          </a:bodyPr>
          <a:lstStyle/>
          <a:p>
            <a:r>
              <a:rPr lang="en-US" sz="2400" dirty="0" smtClean="0"/>
              <a:t>What is a security principal?</a:t>
            </a:r>
          </a:p>
          <a:p>
            <a:pPr lvl="1"/>
            <a:r>
              <a:rPr lang="en-US" sz="2000" dirty="0" smtClean="0"/>
              <a:t>An entity that is understood by a security system</a:t>
            </a:r>
          </a:p>
          <a:p>
            <a:pPr lvl="1"/>
            <a:r>
              <a:rPr lang="en-US" sz="2000" dirty="0" smtClean="0"/>
              <a:t>An entity for which you can configure authorized access to resources</a:t>
            </a:r>
          </a:p>
          <a:p>
            <a:pPr lvl="1"/>
            <a:endParaRPr lang="en-US" sz="2000" dirty="0" smtClean="0"/>
          </a:p>
          <a:p>
            <a:r>
              <a:rPr lang="en-US" sz="2400" dirty="0" smtClean="0"/>
              <a:t>Examples of security principals</a:t>
            </a:r>
          </a:p>
          <a:p>
            <a:pPr lvl="1"/>
            <a:r>
              <a:rPr lang="en-US" sz="2000" dirty="0" smtClean="0"/>
              <a:t>User with an account in Active Directory</a:t>
            </a:r>
          </a:p>
          <a:p>
            <a:pPr lvl="1"/>
            <a:r>
              <a:rPr lang="en-US" sz="2000" dirty="0"/>
              <a:t>U</a:t>
            </a:r>
            <a:r>
              <a:rPr lang="en-US" sz="2000" dirty="0" smtClean="0"/>
              <a:t>ser with account in another identity management system (FBA)</a:t>
            </a:r>
          </a:p>
          <a:p>
            <a:pPr lvl="1"/>
            <a:r>
              <a:rPr lang="en-US" sz="2000" dirty="0" smtClean="0"/>
              <a:t>Active Directory group or an FBA role</a:t>
            </a:r>
          </a:p>
          <a:p>
            <a:pPr lvl="1"/>
            <a:r>
              <a:rPr lang="en-US" sz="2000" dirty="0" smtClean="0"/>
              <a:t>Computer which has been added to an Active Directory domain</a:t>
            </a:r>
          </a:p>
          <a:p>
            <a:pPr lvl="1"/>
            <a:r>
              <a:rPr lang="en-US" sz="2000" dirty="0" smtClean="0"/>
              <a:t>SharePoint app (as of SharePoint 2013)</a:t>
            </a:r>
          </a:p>
        </p:txBody>
      </p:sp>
    </p:spTree>
    <p:extLst>
      <p:ext uri="{BB962C8B-B14F-4D97-AF65-F5344CB8AC3E}">
        <p14:creationId xmlns:p14="http://schemas.microsoft.com/office/powerpoint/2010/main" val="236051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ü"/>
            </a:pPr>
            <a:r>
              <a:rPr lang="en-US" dirty="0" smtClean="0"/>
              <a:t>Configuring App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ü"/>
            </a:pPr>
            <a:r>
              <a:rPr lang="en-US" dirty="0" smtClean="0"/>
              <a:t>Server-to-Server (S2S) Trust Configuration</a:t>
            </a:r>
          </a:p>
          <a:p>
            <a:pPr>
              <a:buFont typeface="Wingdings" panose="05000000000000000000" pitchFamily="2" charset="2"/>
              <a:buChar char="ü"/>
            </a:pPr>
            <a:r>
              <a:rPr lang="en-US" dirty="0" smtClean="0"/>
              <a:t>Programming with Access </a:t>
            </a:r>
            <a:r>
              <a:rPr lang="en-US" dirty="0" smtClean="0"/>
              <a:t>Tokens</a:t>
            </a:r>
          </a:p>
          <a:p>
            <a:pPr>
              <a:buFont typeface="Wingdings" panose="05000000000000000000" pitchFamily="2" charset="2"/>
              <a:buChar char="Ø"/>
            </a:pPr>
            <a:r>
              <a:rPr lang="en-US" dirty="0"/>
              <a:t>App Authentication using OAuth</a:t>
            </a:r>
            <a:endParaRPr lang="en-US" dirty="0" smtClean="0"/>
          </a:p>
        </p:txBody>
      </p:sp>
    </p:spTree>
    <p:extLst>
      <p:ext uri="{BB962C8B-B14F-4D97-AF65-F5344CB8AC3E}">
        <p14:creationId xmlns:p14="http://schemas.microsoft.com/office/powerpoint/2010/main" val="2293012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OAuth</a:t>
            </a:r>
            <a:r>
              <a:rPr lang="en-US" dirty="0" smtClean="0"/>
              <a:t>?</a:t>
            </a:r>
            <a:endParaRPr lang="en-US" dirty="0"/>
          </a:p>
        </p:txBody>
      </p:sp>
      <p:sp>
        <p:nvSpPr>
          <p:cNvPr id="3" name="Content Placeholder 2"/>
          <p:cNvSpPr>
            <a:spLocks noGrp="1"/>
          </p:cNvSpPr>
          <p:nvPr>
            <p:ph idx="1"/>
          </p:nvPr>
        </p:nvSpPr>
        <p:spPr/>
        <p:txBody>
          <a:bodyPr/>
          <a:lstStyle/>
          <a:p>
            <a:r>
              <a:rPr lang="en-US" dirty="0" smtClean="0"/>
              <a:t>Open standard for </a:t>
            </a:r>
            <a:r>
              <a:rPr lang="en-US" b="1" dirty="0" smtClean="0"/>
              <a:t>authorization</a:t>
            </a:r>
            <a:br>
              <a:rPr lang="en-US" b="1" dirty="0" smtClean="0"/>
            </a:br>
            <a:r>
              <a:rPr lang="en-US" dirty="0" smtClean="0"/>
              <a:t>(not authentication)</a:t>
            </a:r>
          </a:p>
          <a:p>
            <a:r>
              <a:rPr lang="en-US" dirty="0" smtClean="0"/>
              <a:t>Allows delegated access to server APIs on behalf of a user</a:t>
            </a:r>
          </a:p>
          <a:p>
            <a:r>
              <a:rPr lang="en-US" dirty="0" smtClean="0"/>
              <a:t>Does NOT require user to provide credentials</a:t>
            </a:r>
          </a:p>
          <a:p>
            <a:r>
              <a:rPr lang="en-US" dirty="0" smtClean="0"/>
              <a:t>Implemented through tokens, which are issued by authorization servers</a:t>
            </a:r>
            <a:endParaRPr lang="en-US" dirty="0"/>
          </a:p>
        </p:txBody>
      </p:sp>
    </p:spTree>
    <p:extLst>
      <p:ext uri="{BB962C8B-B14F-4D97-AF65-F5344CB8AC3E}">
        <p14:creationId xmlns:p14="http://schemas.microsoft.com/office/powerpoint/2010/main" val="875292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t>
            </a:r>
            <a:r>
              <a:rPr lang="en-US" dirty="0" err="1" smtClean="0"/>
              <a:t>OAuth</a:t>
            </a:r>
            <a:r>
              <a:rPr lang="en-US" dirty="0" smtClean="0"/>
              <a:t> important?</a:t>
            </a:r>
            <a:endParaRPr lang="en-US" dirty="0"/>
          </a:p>
        </p:txBody>
      </p:sp>
      <p:sp>
        <p:nvSpPr>
          <p:cNvPr id="3" name="Content Placeholder 2"/>
          <p:cNvSpPr>
            <a:spLocks noGrp="1"/>
          </p:cNvSpPr>
          <p:nvPr>
            <p:ph idx="1"/>
          </p:nvPr>
        </p:nvSpPr>
        <p:spPr/>
        <p:txBody>
          <a:bodyPr/>
          <a:lstStyle/>
          <a:p>
            <a:r>
              <a:rPr lang="en-US" dirty="0" smtClean="0"/>
              <a:t>Internet applications live in different domains and have different authentication systems.</a:t>
            </a:r>
          </a:p>
          <a:p>
            <a:r>
              <a:rPr lang="en-US" dirty="0" smtClean="0"/>
              <a:t>A standard is needed to support delegated access to allow interoperability.</a:t>
            </a:r>
          </a:p>
          <a:p>
            <a:r>
              <a:rPr lang="en-US" dirty="0" smtClean="0"/>
              <a:t>SharePoint 2013 utilizes </a:t>
            </a:r>
            <a:r>
              <a:rPr lang="en-US" dirty="0" err="1" smtClean="0"/>
              <a:t>OAuth</a:t>
            </a:r>
            <a:r>
              <a:rPr lang="en-US" dirty="0" smtClean="0"/>
              <a:t> when a provider-hosted app using server-side code to access the host web.</a:t>
            </a:r>
          </a:p>
        </p:txBody>
      </p:sp>
    </p:spTree>
    <p:extLst>
      <p:ext uri="{BB962C8B-B14F-4D97-AF65-F5344CB8AC3E}">
        <p14:creationId xmlns:p14="http://schemas.microsoft.com/office/powerpoint/2010/main" val="2777050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OAuth Protocol Flow in SharePoint 2013</a:t>
            </a:r>
            <a:endParaRPr lang="en-US" dirty="0"/>
          </a:p>
        </p:txBody>
      </p:sp>
      <p:cxnSp>
        <p:nvCxnSpPr>
          <p:cNvPr id="7" name="Straight Arrow Connector 6"/>
          <p:cNvCxnSpPr/>
          <p:nvPr/>
        </p:nvCxnSpPr>
        <p:spPr>
          <a:xfrm flipV="1">
            <a:off x="1364867" y="2540540"/>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669921" y="267516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1</a:t>
            </a:r>
          </a:p>
        </p:txBody>
      </p:sp>
      <p:cxnSp>
        <p:nvCxnSpPr>
          <p:cNvPr id="11" name="Straight Arrow Connector 10"/>
          <p:cNvCxnSpPr/>
          <p:nvPr/>
        </p:nvCxnSpPr>
        <p:spPr>
          <a:xfrm flipV="1">
            <a:off x="1372817" y="2876268"/>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99050" y="3044132"/>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4</a:t>
            </a:r>
          </a:p>
        </p:txBody>
      </p:sp>
      <p:cxnSp>
        <p:nvCxnSpPr>
          <p:cNvPr id="13" name="Straight Arrow Connector 12"/>
          <p:cNvCxnSpPr/>
          <p:nvPr/>
        </p:nvCxnSpPr>
        <p:spPr>
          <a:xfrm>
            <a:off x="3352463" y="2856217"/>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67473" y="2520490"/>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670322" y="3026678"/>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3</a:t>
            </a:r>
          </a:p>
        </p:txBody>
      </p:sp>
      <p:sp>
        <p:nvSpPr>
          <p:cNvPr id="14" name="Oval 13"/>
          <p:cNvSpPr/>
          <p:nvPr/>
        </p:nvSpPr>
        <p:spPr>
          <a:xfrm>
            <a:off x="3671638" y="265511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2</a:t>
            </a:r>
          </a:p>
        </p:txBody>
      </p:sp>
      <p:cxnSp>
        <p:nvCxnSpPr>
          <p:cNvPr id="19" name="Straight Arrow Connector 18"/>
          <p:cNvCxnSpPr/>
          <p:nvPr/>
        </p:nvCxnSpPr>
        <p:spPr>
          <a:xfrm>
            <a:off x="1342229" y="4254264"/>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57239" y="3918536"/>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61403" y="4086400"/>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5</a:t>
            </a:r>
          </a:p>
        </p:txBody>
      </p:sp>
      <p:cxnSp>
        <p:nvCxnSpPr>
          <p:cNvPr id="23" name="Straight Arrow Connector 22"/>
          <p:cNvCxnSpPr/>
          <p:nvPr/>
        </p:nvCxnSpPr>
        <p:spPr>
          <a:xfrm flipV="1">
            <a:off x="3362774" y="3920346"/>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81948" y="408820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6</a:t>
            </a:r>
          </a:p>
        </p:txBody>
      </p:sp>
      <p:cxnSp>
        <p:nvCxnSpPr>
          <p:cNvPr id="25" name="Straight Arrow Connector 24"/>
          <p:cNvCxnSpPr/>
          <p:nvPr/>
        </p:nvCxnSpPr>
        <p:spPr>
          <a:xfrm flipV="1">
            <a:off x="3377784" y="4256073"/>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696958" y="4423937"/>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7</a:t>
            </a:r>
          </a:p>
        </p:txBody>
      </p:sp>
      <p:cxnSp>
        <p:nvCxnSpPr>
          <p:cNvPr id="27" name="Straight Arrow Connector 26"/>
          <p:cNvCxnSpPr/>
          <p:nvPr/>
        </p:nvCxnSpPr>
        <p:spPr>
          <a:xfrm flipH="1">
            <a:off x="2658163" y="3215064"/>
            <a:ext cx="1" cy="84703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39725" y="3253936"/>
            <a:ext cx="1" cy="80815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38054"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9</a:t>
            </a:r>
          </a:p>
        </p:txBody>
      </p:sp>
      <p:sp>
        <p:nvSpPr>
          <p:cNvPr id="30" name="Oval 29"/>
          <p:cNvSpPr/>
          <p:nvPr/>
        </p:nvSpPr>
        <p:spPr>
          <a:xfrm>
            <a:off x="2549430"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8</a:t>
            </a:r>
          </a:p>
        </p:txBody>
      </p:sp>
      <p:sp>
        <p:nvSpPr>
          <p:cNvPr id="36" name="Oval 35"/>
          <p:cNvSpPr/>
          <p:nvPr/>
        </p:nvSpPr>
        <p:spPr>
          <a:xfrm>
            <a:off x="1673830" y="4428704"/>
            <a:ext cx="235119" cy="247119"/>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050" b="1" dirty="0">
                <a:solidFill>
                  <a:prstClr val="black"/>
                </a:solidFill>
              </a:rPr>
              <a:t>10</a:t>
            </a:r>
          </a:p>
        </p:txBody>
      </p:sp>
      <p:sp>
        <p:nvSpPr>
          <p:cNvPr id="37" name="Rectangle 36"/>
          <p:cNvSpPr/>
          <p:nvPr/>
        </p:nvSpPr>
        <p:spPr bwMode="auto">
          <a:xfrm>
            <a:off x="2237708" y="2247635"/>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Content Server</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SharePoint 2013</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8" name="Rectangle 37"/>
          <p:cNvSpPr/>
          <p:nvPr/>
        </p:nvSpPr>
        <p:spPr bwMode="auto">
          <a:xfrm>
            <a:off x="228037" y="3106752"/>
            <a:ext cx="1078929" cy="11130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User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desktop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laptop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mobile device</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tablet or </a:t>
            </a:r>
            <a:r>
              <a:rPr lang="en-US" sz="825" i="1" dirty="0" err="1">
                <a:gradFill>
                  <a:gsLst>
                    <a:gs pos="0">
                      <a:srgbClr val="FFFFFF"/>
                    </a:gs>
                    <a:gs pos="100000">
                      <a:srgbClr val="FFFFFF"/>
                    </a:gs>
                  </a:gsLst>
                  <a:lin ang="5400000" scaled="0"/>
                </a:gradFill>
                <a:latin typeface="Arial" pitchFamily="34" charset="0"/>
                <a:cs typeface="Arial" pitchFamily="34" charset="0"/>
              </a:rPr>
              <a:t>iPad</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9" name="Rectangle 38"/>
          <p:cNvSpPr/>
          <p:nvPr/>
        </p:nvSpPr>
        <p:spPr bwMode="auto">
          <a:xfrm>
            <a:off x="2232999" y="4153301"/>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Client App</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685757" fontAlgn="base">
              <a:spcBef>
                <a:spcPct val="0"/>
              </a:spcBef>
              <a:spcAft>
                <a:spcPct val="0"/>
              </a:spcAft>
            </a:pPr>
            <a:endParaRPr lang="en-US" sz="825" i="1" dirty="0">
              <a:gradFill>
                <a:gsLst>
                  <a:gs pos="0">
                    <a:srgbClr val="FFFFFF"/>
                  </a:gs>
                  <a:gs pos="100000">
                    <a:srgbClr val="FFFFFF"/>
                  </a:gs>
                </a:gsLst>
                <a:lin ang="5400000" scaled="0"/>
              </a:gradFill>
              <a:latin typeface="Arial" pitchFamily="34" charset="0"/>
              <a:cs typeface="Arial" pitchFamily="34" charset="0"/>
            </a:endParaRPr>
          </a:p>
          <a:p>
            <a:pPr algn="ctr" defTabSz="685757" fontAlgn="base">
              <a:spcBef>
                <a:spcPct val="0"/>
              </a:spcBef>
              <a:spcAft>
                <a:spcPct val="0"/>
              </a:spcAft>
            </a:pP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3" name="Rectangle 42"/>
          <p:cNvSpPr/>
          <p:nvPr/>
        </p:nvSpPr>
        <p:spPr bwMode="auto">
          <a:xfrm>
            <a:off x="4271589" y="3154017"/>
            <a:ext cx="1447990" cy="10393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Authentication Server</a:t>
            </a:r>
          </a:p>
          <a:p>
            <a:pP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Trusted ACS server that authenticates applications and creates OAuth tokens</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5" name="Oval 44"/>
          <p:cNvSpPr/>
          <p:nvPr/>
        </p:nvSpPr>
        <p:spPr>
          <a:xfrm>
            <a:off x="6174006" y="197859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1</a:t>
            </a:r>
          </a:p>
        </p:txBody>
      </p:sp>
      <p:sp>
        <p:nvSpPr>
          <p:cNvPr id="46" name="TextBox 45"/>
          <p:cNvSpPr txBox="1"/>
          <p:nvPr/>
        </p:nvSpPr>
        <p:spPr>
          <a:xfrm>
            <a:off x="6504897" y="203760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authenticates user using claims</a:t>
            </a:r>
          </a:p>
        </p:txBody>
      </p:sp>
      <p:sp>
        <p:nvSpPr>
          <p:cNvPr id="47" name="Oval 46"/>
          <p:cNvSpPr/>
          <p:nvPr/>
        </p:nvSpPr>
        <p:spPr>
          <a:xfrm>
            <a:off x="6174006" y="224650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2</a:t>
            </a:r>
          </a:p>
        </p:txBody>
      </p:sp>
      <p:sp>
        <p:nvSpPr>
          <p:cNvPr id="48" name="TextBox 47"/>
          <p:cNvSpPr txBox="1"/>
          <p:nvPr/>
        </p:nvSpPr>
        <p:spPr>
          <a:xfrm>
            <a:off x="6504897" y="2293883"/>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requests context token for user</a:t>
            </a:r>
          </a:p>
        </p:txBody>
      </p:sp>
      <p:sp>
        <p:nvSpPr>
          <p:cNvPr id="49" name="Oval 48"/>
          <p:cNvSpPr/>
          <p:nvPr/>
        </p:nvSpPr>
        <p:spPr>
          <a:xfrm>
            <a:off x="6174006" y="2522953"/>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3</a:t>
            </a:r>
          </a:p>
        </p:txBody>
      </p:sp>
      <p:sp>
        <p:nvSpPr>
          <p:cNvPr id="50" name="TextBox 49"/>
          <p:cNvSpPr txBox="1"/>
          <p:nvPr/>
        </p:nvSpPr>
        <p:spPr>
          <a:xfrm>
            <a:off x="6504897" y="256841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context token</a:t>
            </a:r>
          </a:p>
        </p:txBody>
      </p:sp>
      <p:sp>
        <p:nvSpPr>
          <p:cNvPr id="51" name="Oval 50"/>
          <p:cNvSpPr/>
          <p:nvPr/>
        </p:nvSpPr>
        <p:spPr>
          <a:xfrm>
            <a:off x="6180118" y="278915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4</a:t>
            </a:r>
          </a:p>
        </p:txBody>
      </p:sp>
      <p:sp>
        <p:nvSpPr>
          <p:cNvPr id="52" name="TextBox 51"/>
          <p:cNvSpPr txBox="1"/>
          <p:nvPr/>
        </p:nvSpPr>
        <p:spPr>
          <a:xfrm>
            <a:off x="6504897" y="282119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pass context token to User</a:t>
            </a:r>
          </a:p>
        </p:txBody>
      </p:sp>
      <p:sp>
        <p:nvSpPr>
          <p:cNvPr id="53" name="Oval 52"/>
          <p:cNvSpPr/>
          <p:nvPr/>
        </p:nvSpPr>
        <p:spPr>
          <a:xfrm>
            <a:off x="6174006" y="3065602"/>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5</a:t>
            </a:r>
          </a:p>
        </p:txBody>
      </p:sp>
      <p:sp>
        <p:nvSpPr>
          <p:cNvPr id="54" name="TextBox 53"/>
          <p:cNvSpPr txBox="1"/>
          <p:nvPr/>
        </p:nvSpPr>
        <p:spPr>
          <a:xfrm>
            <a:off x="6504897" y="3104694"/>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User POSTS to app passing context token</a:t>
            </a:r>
          </a:p>
        </p:txBody>
      </p:sp>
      <p:sp>
        <p:nvSpPr>
          <p:cNvPr id="55" name="Oval 54"/>
          <p:cNvSpPr/>
          <p:nvPr/>
        </p:nvSpPr>
        <p:spPr>
          <a:xfrm>
            <a:off x="6179231" y="3382425"/>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6</a:t>
            </a:r>
          </a:p>
        </p:txBody>
      </p:sp>
      <p:sp>
        <p:nvSpPr>
          <p:cNvPr id="56" name="TextBox 55"/>
          <p:cNvSpPr txBox="1"/>
          <p:nvPr/>
        </p:nvSpPr>
        <p:spPr>
          <a:xfrm>
            <a:off x="6507561" y="334849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is able to pull refresh token out</a:t>
            </a:r>
          </a:p>
          <a:p>
            <a:r>
              <a:rPr lang="en-US" sz="900" dirty="0">
                <a:gradFill>
                  <a:gsLst>
                    <a:gs pos="0">
                      <a:schemeClr val="tx1"/>
                    </a:gs>
                    <a:gs pos="86000">
                      <a:schemeClr val="tx1"/>
                    </a:gs>
                  </a:gsLst>
                  <a:lin ang="5400000" scaled="0"/>
                </a:gradFill>
                <a:latin typeface="Arial" pitchFamily="34" charset="0"/>
                <a:cs typeface="Arial" pitchFamily="34" charset="0"/>
              </a:rPr>
              <a:t>of context token. Client app then passes </a:t>
            </a:r>
          </a:p>
          <a:p>
            <a:r>
              <a:rPr lang="en-US" sz="900" dirty="0">
                <a:gradFill>
                  <a:gsLst>
                    <a:gs pos="0">
                      <a:schemeClr val="tx1"/>
                    </a:gs>
                    <a:gs pos="86000">
                      <a:schemeClr val="tx1"/>
                    </a:gs>
                  </a:gsLst>
                  <a:lin ang="5400000" scaled="0"/>
                </a:gradFill>
                <a:latin typeface="Arial" pitchFamily="34" charset="0"/>
                <a:cs typeface="Arial" pitchFamily="34" charset="0"/>
              </a:rPr>
              <a:t>refresh token to ACS to request OAuth token</a:t>
            </a:r>
          </a:p>
        </p:txBody>
      </p:sp>
      <p:sp>
        <p:nvSpPr>
          <p:cNvPr id="57" name="Oval 56"/>
          <p:cNvSpPr/>
          <p:nvPr/>
        </p:nvSpPr>
        <p:spPr>
          <a:xfrm>
            <a:off x="6173926" y="382303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7</a:t>
            </a:r>
          </a:p>
        </p:txBody>
      </p:sp>
      <p:sp>
        <p:nvSpPr>
          <p:cNvPr id="58" name="TextBox 57"/>
          <p:cNvSpPr txBox="1"/>
          <p:nvPr/>
        </p:nvSpPr>
        <p:spPr>
          <a:xfrm>
            <a:off x="6507028" y="384806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OAuth token to client app</a:t>
            </a:r>
          </a:p>
        </p:txBody>
      </p:sp>
      <p:sp>
        <p:nvSpPr>
          <p:cNvPr id="59" name="Oval 58"/>
          <p:cNvSpPr/>
          <p:nvPr/>
        </p:nvSpPr>
        <p:spPr>
          <a:xfrm>
            <a:off x="6182354" y="4164744"/>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8</a:t>
            </a:r>
          </a:p>
        </p:txBody>
      </p:sp>
      <p:sp>
        <p:nvSpPr>
          <p:cNvPr id="60" name="TextBox 59"/>
          <p:cNvSpPr txBox="1"/>
          <p:nvPr/>
        </p:nvSpPr>
        <p:spPr>
          <a:xfrm>
            <a:off x="6507561" y="415330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makes CSOM/REST calls to </a:t>
            </a:r>
            <a:br>
              <a:rPr lang="en-US" sz="900" dirty="0">
                <a:gradFill>
                  <a:gsLst>
                    <a:gs pos="0">
                      <a:schemeClr val="tx1"/>
                    </a:gs>
                    <a:gs pos="86000">
                      <a:schemeClr val="tx1"/>
                    </a:gs>
                  </a:gsLst>
                  <a:lin ang="5400000" scaled="0"/>
                </a:gradFill>
                <a:latin typeface="Arial" pitchFamily="34" charset="0"/>
                <a:cs typeface="Arial" pitchFamily="34" charset="0"/>
              </a:rPr>
            </a:br>
            <a:r>
              <a:rPr lang="en-US" sz="900" dirty="0">
                <a:gradFill>
                  <a:gsLst>
                    <a:gs pos="0">
                      <a:schemeClr val="tx1"/>
                    </a:gs>
                    <a:gs pos="86000">
                      <a:schemeClr val="tx1"/>
                    </a:gs>
                  </a:gsLst>
                  <a:lin ang="5400000" scaled="0"/>
                </a:gradFill>
                <a:latin typeface="Arial" pitchFamily="34" charset="0"/>
                <a:cs typeface="Arial" pitchFamily="34" charset="0"/>
              </a:rPr>
              <a:t>SharePoint site passing OAuth token</a:t>
            </a:r>
          </a:p>
        </p:txBody>
      </p:sp>
      <p:sp>
        <p:nvSpPr>
          <p:cNvPr id="61" name="Oval 60"/>
          <p:cNvSpPr/>
          <p:nvPr/>
        </p:nvSpPr>
        <p:spPr>
          <a:xfrm>
            <a:off x="6172201" y="447377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9</a:t>
            </a:r>
          </a:p>
        </p:txBody>
      </p:sp>
      <p:sp>
        <p:nvSpPr>
          <p:cNvPr id="62" name="TextBox 61"/>
          <p:cNvSpPr txBox="1"/>
          <p:nvPr/>
        </p:nvSpPr>
        <p:spPr>
          <a:xfrm>
            <a:off x="6507561" y="453792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returns site content to app</a:t>
            </a:r>
          </a:p>
        </p:txBody>
      </p:sp>
      <p:sp>
        <p:nvSpPr>
          <p:cNvPr id="63" name="Oval 62"/>
          <p:cNvSpPr/>
          <p:nvPr/>
        </p:nvSpPr>
        <p:spPr>
          <a:xfrm>
            <a:off x="6172200" y="476517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788" b="1" dirty="0">
                <a:solidFill>
                  <a:prstClr val="black"/>
                </a:solidFill>
                <a:latin typeface="Arial" pitchFamily="34" charset="0"/>
                <a:cs typeface="Arial" pitchFamily="34" charset="0"/>
              </a:rPr>
              <a:t>10</a:t>
            </a:r>
          </a:p>
        </p:txBody>
      </p:sp>
      <p:sp>
        <p:nvSpPr>
          <p:cNvPr id="64" name="TextBox 63"/>
          <p:cNvSpPr txBox="1"/>
          <p:nvPr/>
        </p:nvSpPr>
        <p:spPr>
          <a:xfrm>
            <a:off x="6507561" y="481216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returns HTML to user device</a:t>
            </a:r>
          </a:p>
        </p:txBody>
      </p:sp>
    </p:spTree>
    <p:extLst>
      <p:ext uri="{BB962C8B-B14F-4D97-AF65-F5344CB8AC3E}">
        <p14:creationId xmlns:p14="http://schemas.microsoft.com/office/powerpoint/2010/main" val="104512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2" grpId="0" animBg="1"/>
      <p:bldP spid="16" grpId="0" animBg="1"/>
      <p:bldP spid="14" grpId="0" animBg="1"/>
      <p:bldP spid="22" grpId="0" animBg="1"/>
      <p:bldP spid="24" grpId="0" animBg="1"/>
      <p:bldP spid="26" grpId="0" animBg="1"/>
      <p:bldP spid="29" grpId="0" animBg="1"/>
      <p:bldP spid="30" grpId="0" animBg="1"/>
      <p:bldP spid="36" grpId="0" animBg="1"/>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Tokens used in OAuth</a:t>
            </a:r>
            <a:endParaRPr lang="en-US" dirty="0"/>
          </a:p>
        </p:txBody>
      </p:sp>
      <p:sp>
        <p:nvSpPr>
          <p:cNvPr id="2" name="Text Placeholder 1"/>
          <p:cNvSpPr>
            <a:spLocks noGrp="1"/>
          </p:cNvSpPr>
          <p:nvPr>
            <p:ph idx="1"/>
          </p:nvPr>
        </p:nvSpPr>
        <p:spPr>
          <a:prstGeom prst="rect">
            <a:avLst/>
          </a:prstGeom>
        </p:spPr>
        <p:txBody>
          <a:bodyPr/>
          <a:lstStyle/>
          <a:p>
            <a:r>
              <a:rPr lang="en-US" dirty="0" smtClean="0"/>
              <a:t>Context Token</a:t>
            </a:r>
          </a:p>
          <a:p>
            <a:pPr lvl="1"/>
            <a:r>
              <a:rPr lang="en-US" dirty="0" smtClean="0"/>
              <a:t>Contextual information passed to app</a:t>
            </a:r>
          </a:p>
          <a:p>
            <a:r>
              <a:rPr lang="en-US" dirty="0" smtClean="0"/>
              <a:t>Refresh Token</a:t>
            </a:r>
          </a:p>
          <a:p>
            <a:pPr lvl="1"/>
            <a:r>
              <a:rPr lang="en-US" dirty="0" smtClean="0"/>
              <a:t>Used by client app to acquire an access token</a:t>
            </a:r>
          </a:p>
          <a:p>
            <a:r>
              <a:rPr lang="en-US" dirty="0"/>
              <a:t>Access </a:t>
            </a:r>
            <a:r>
              <a:rPr lang="en-US" dirty="0" smtClean="0"/>
              <a:t>Token</a:t>
            </a:r>
          </a:p>
          <a:p>
            <a:pPr lvl="1"/>
            <a:r>
              <a:rPr lang="en-US" dirty="0" smtClean="0"/>
              <a:t>Token passed to SharePoint to app when using external authentication</a:t>
            </a:r>
            <a:endParaRPr lang="en-US" dirty="0"/>
          </a:p>
          <a:p>
            <a:r>
              <a:rPr lang="en-US" dirty="0" smtClean="0"/>
              <a:t>Authorization Code</a:t>
            </a:r>
          </a:p>
          <a:p>
            <a:pPr lvl="1"/>
            <a:r>
              <a:rPr lang="en-US" dirty="0" smtClean="0"/>
              <a:t>Used to register an app with on the fly permissions</a:t>
            </a:r>
            <a:endParaRPr lang="en-US" dirty="0"/>
          </a:p>
        </p:txBody>
      </p:sp>
    </p:spTree>
    <p:extLst>
      <p:ext uri="{BB962C8B-B14F-4D97-AF65-F5344CB8AC3E}">
        <p14:creationId xmlns:p14="http://schemas.microsoft.com/office/powerpoint/2010/main" val="2017270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Data Sent to Start Page</a:t>
            </a:r>
            <a:endParaRPr lang="en-US" dirty="0"/>
          </a:p>
        </p:txBody>
      </p:sp>
      <p:pic>
        <p:nvPicPr>
          <p:cNvPr id="3" name="Picture 2"/>
          <p:cNvPicPr>
            <a:picLocks noChangeAspect="1"/>
          </p:cNvPicPr>
          <p:nvPr/>
        </p:nvPicPr>
        <p:blipFill>
          <a:blip r:embed="rId2"/>
          <a:stretch>
            <a:fillRect/>
          </a:stretch>
        </p:blipFill>
        <p:spPr>
          <a:xfrm>
            <a:off x="152399" y="1219200"/>
            <a:ext cx="8800289" cy="4495800"/>
          </a:xfrm>
          <a:prstGeom prst="rect">
            <a:avLst/>
          </a:prstGeom>
        </p:spPr>
      </p:pic>
    </p:spTree>
    <p:extLst>
      <p:ext uri="{BB962C8B-B14F-4D97-AF65-F5344CB8AC3E}">
        <p14:creationId xmlns:p14="http://schemas.microsoft.com/office/powerpoint/2010/main" val="3509363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Token</a:t>
            </a:r>
            <a:endParaRPr lang="en-US" dirty="0"/>
          </a:p>
        </p:txBody>
      </p:sp>
      <p:pic>
        <p:nvPicPr>
          <p:cNvPr id="3" name="Picture 2"/>
          <p:cNvPicPr>
            <a:picLocks noChangeAspect="1"/>
          </p:cNvPicPr>
          <p:nvPr/>
        </p:nvPicPr>
        <p:blipFill>
          <a:blip r:embed="rId2"/>
          <a:stretch>
            <a:fillRect/>
          </a:stretch>
        </p:blipFill>
        <p:spPr>
          <a:xfrm>
            <a:off x="192860" y="1143000"/>
            <a:ext cx="8722540" cy="4953000"/>
          </a:xfrm>
          <a:prstGeom prst="rect">
            <a:avLst/>
          </a:prstGeom>
        </p:spPr>
      </p:pic>
    </p:spTree>
    <p:extLst>
      <p:ext uri="{BB962C8B-B14F-4D97-AF65-F5344CB8AC3E}">
        <p14:creationId xmlns:p14="http://schemas.microsoft.com/office/powerpoint/2010/main" val="2640285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Access Token</a:t>
            </a:r>
            <a:endParaRPr lang="en-US" dirty="0"/>
          </a:p>
        </p:txBody>
      </p:sp>
      <p:pic>
        <p:nvPicPr>
          <p:cNvPr id="4" name="Picture 3"/>
          <p:cNvPicPr>
            <a:picLocks noChangeAspect="1"/>
          </p:cNvPicPr>
          <p:nvPr/>
        </p:nvPicPr>
        <p:blipFill>
          <a:blip r:embed="rId2"/>
          <a:stretch>
            <a:fillRect/>
          </a:stretch>
        </p:blipFill>
        <p:spPr>
          <a:xfrm>
            <a:off x="180535" y="1143000"/>
            <a:ext cx="8709147" cy="3581400"/>
          </a:xfrm>
          <a:prstGeom prst="rect">
            <a:avLst/>
          </a:prstGeom>
        </p:spPr>
      </p:pic>
    </p:spTree>
    <p:extLst>
      <p:ext uri="{BB962C8B-B14F-4D97-AF65-F5344CB8AC3E}">
        <p14:creationId xmlns:p14="http://schemas.microsoft.com/office/powerpoint/2010/main" val="1659158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App Security Overview</a:t>
            </a:r>
          </a:p>
          <a:p>
            <a:pPr>
              <a:buFont typeface="Wingdings" panose="05000000000000000000" pitchFamily="2" charset="2"/>
              <a:buChar char="ü"/>
            </a:pPr>
            <a:r>
              <a:rPr lang="en-US" dirty="0" smtClean="0"/>
              <a:t>Configuring App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ü"/>
            </a:pPr>
            <a:r>
              <a:rPr lang="en-US" dirty="0" smtClean="0"/>
              <a:t>Server-to-Server (S2S) Trust Configuration</a:t>
            </a:r>
          </a:p>
          <a:p>
            <a:pPr>
              <a:buFont typeface="Wingdings" panose="05000000000000000000" pitchFamily="2" charset="2"/>
              <a:buChar char="ü"/>
            </a:pPr>
            <a:r>
              <a:rPr lang="en-US" dirty="0" smtClean="0"/>
              <a:t>Programming with Access </a:t>
            </a:r>
            <a:r>
              <a:rPr lang="en-US" dirty="0" smtClean="0"/>
              <a:t>Tokens</a:t>
            </a:r>
          </a:p>
          <a:p>
            <a:pPr>
              <a:buFont typeface="Wingdings" panose="05000000000000000000" pitchFamily="2" charset="2"/>
              <a:buChar char="ü"/>
            </a:pPr>
            <a:r>
              <a:rPr lang="en-US" dirty="0"/>
              <a:t>App Authentication using OAuth</a:t>
            </a:r>
            <a:endParaRPr lang="en-US" dirty="0" smtClean="0"/>
          </a:p>
        </p:txBody>
      </p:sp>
    </p:spTree>
    <p:extLst>
      <p:ext uri="{BB962C8B-B14F-4D97-AF65-F5344CB8AC3E}">
        <p14:creationId xmlns:p14="http://schemas.microsoft.com/office/powerpoint/2010/main" val="1297192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mtClean="0"/>
              <a:t>Authentication and Authorization</a:t>
            </a:r>
            <a:endParaRPr lang="en-US" dirty="0"/>
          </a:p>
        </p:txBody>
      </p:sp>
      <p:sp>
        <p:nvSpPr>
          <p:cNvPr id="5" name="Rectangle 3"/>
          <p:cNvSpPr>
            <a:spLocks noGrp="1" noChangeArrowheads="1"/>
          </p:cNvSpPr>
          <p:nvPr>
            <p:ph idx="1"/>
          </p:nvPr>
        </p:nvSpPr>
        <p:spPr/>
        <p:txBody>
          <a:bodyPr/>
          <a:lstStyle/>
          <a:p>
            <a:r>
              <a:rPr lang="en-US" smtClean="0"/>
              <a:t>Authentication creates identity for principal</a:t>
            </a:r>
          </a:p>
          <a:p>
            <a:pPr lvl="1"/>
            <a:r>
              <a:rPr lang="en-US" smtClean="0"/>
              <a:t>SharePoint 2010 only supports user authentication</a:t>
            </a:r>
          </a:p>
          <a:p>
            <a:pPr lvl="1"/>
            <a:r>
              <a:rPr lang="en-US" smtClean="0"/>
              <a:t>SharePoint 2013 adds support to authenticate apps</a:t>
            </a:r>
          </a:p>
          <a:p>
            <a:pPr lvl="1"/>
            <a:r>
              <a:rPr lang="en-US" smtClean="0"/>
              <a:t>SharePoint apps are given first class identities</a:t>
            </a:r>
          </a:p>
          <a:p>
            <a:endParaRPr lang="en-US" smtClean="0"/>
          </a:p>
          <a:p>
            <a:r>
              <a:rPr lang="en-US" smtClean="0"/>
              <a:t>Authorization provides the access control</a:t>
            </a:r>
          </a:p>
          <a:p>
            <a:pPr lvl="1"/>
            <a:r>
              <a:rPr lang="en-US" smtClean="0"/>
              <a:t>Used to verify an principal has the proper permission</a:t>
            </a:r>
          </a:p>
          <a:p>
            <a:pPr lvl="1"/>
            <a:r>
              <a:rPr lang="en-US" smtClean="0"/>
              <a:t>SharePoint 2010 only supports user permissions</a:t>
            </a:r>
          </a:p>
          <a:p>
            <a:pPr lvl="1"/>
            <a:r>
              <a:rPr lang="en-US" smtClean="0"/>
              <a:t>SharePoint 2013 adds support for app permissions</a:t>
            </a:r>
            <a:endParaRPr lang="en-US" dirty="0"/>
          </a:p>
        </p:txBody>
      </p:sp>
    </p:spTree>
    <p:extLst>
      <p:ext uri="{BB962C8B-B14F-4D97-AF65-F5344CB8AC3E}">
        <p14:creationId xmlns:p14="http://schemas.microsoft.com/office/powerpoint/2010/main" val="3713000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Authentication in SharePoint 2013</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SharePoint 2013 supports </a:t>
            </a:r>
            <a:r>
              <a:rPr lang="en-US" sz="2400" dirty="0"/>
              <a:t>A</a:t>
            </a:r>
            <a:r>
              <a:rPr lang="en-US" sz="2400" dirty="0" smtClean="0"/>
              <a:t>pp Authentication</a:t>
            </a:r>
          </a:p>
          <a:p>
            <a:pPr lvl="1"/>
            <a:r>
              <a:rPr lang="en-US" sz="2000" dirty="0" smtClean="0"/>
              <a:t>Apps promoted to first class security principals</a:t>
            </a:r>
          </a:p>
          <a:p>
            <a:pPr lvl="1"/>
            <a:r>
              <a:rPr lang="en-US" sz="2000" dirty="0" smtClean="0"/>
              <a:t>App authentication makes it possible for app authorization</a:t>
            </a:r>
          </a:p>
          <a:p>
            <a:pPr lvl="1"/>
            <a:r>
              <a:rPr lang="en-US" sz="2000" dirty="0"/>
              <a:t>App </a:t>
            </a:r>
            <a:r>
              <a:rPr lang="en-US" sz="2000" dirty="0" smtClean="0"/>
              <a:t>authentication only supported in CSOM / REST API endpoints</a:t>
            </a:r>
          </a:p>
          <a:p>
            <a:pPr lvl="1"/>
            <a:r>
              <a:rPr lang="en-US" sz="2000" dirty="0"/>
              <a:t>App </a:t>
            </a:r>
            <a:r>
              <a:rPr lang="en-US" sz="2000" dirty="0" smtClean="0"/>
              <a:t>authentication not supported in custom web services</a:t>
            </a:r>
          </a:p>
          <a:p>
            <a:pPr lvl="1"/>
            <a:endParaRPr lang="en-US" sz="2000" dirty="0"/>
          </a:p>
          <a:p>
            <a:r>
              <a:rPr lang="en-US" sz="2400" dirty="0" smtClean="0"/>
              <a:t>SharePoint 2013 uses 3 basic types of app authentication</a:t>
            </a:r>
          </a:p>
          <a:p>
            <a:pPr lvl="1"/>
            <a:r>
              <a:rPr lang="en-US" sz="2000" dirty="0" smtClean="0"/>
              <a:t>Internal authentication</a:t>
            </a:r>
          </a:p>
          <a:p>
            <a:pPr lvl="1"/>
            <a:r>
              <a:rPr lang="en-US" sz="2000" dirty="0"/>
              <a:t>External authentication using </a:t>
            </a:r>
            <a:r>
              <a:rPr lang="en-US" sz="2000" dirty="0" smtClean="0"/>
              <a:t>Server-to-Server (S2S) Trusts</a:t>
            </a:r>
            <a:endParaRPr lang="en-US" sz="2000" dirty="0"/>
          </a:p>
          <a:p>
            <a:pPr lvl="1"/>
            <a:r>
              <a:rPr lang="en-US" sz="2000" dirty="0" smtClean="0"/>
              <a:t>External authentication using </a:t>
            </a:r>
            <a:r>
              <a:rPr lang="en-US" sz="2000" dirty="0" err="1" smtClean="0"/>
              <a:t>OAuth</a:t>
            </a:r>
            <a:endParaRPr lang="en-US" sz="2000" dirty="0" smtClean="0"/>
          </a:p>
        </p:txBody>
      </p:sp>
    </p:spTree>
    <p:extLst>
      <p:ext uri="{BB962C8B-B14F-4D97-AF65-F5344CB8AC3E}">
        <p14:creationId xmlns:p14="http://schemas.microsoft.com/office/powerpoint/2010/main" val="256869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Authentication</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Internal authentication is used if the following are true</a:t>
            </a:r>
            <a:endParaRPr lang="en-US" sz="2400" dirty="0"/>
          </a:p>
          <a:p>
            <a:pPr lvl="1"/>
            <a:r>
              <a:rPr lang="en-US" sz="2000" dirty="0" smtClean="0"/>
              <a:t>Incoming call targets a CSOM or REST API endpoint</a:t>
            </a:r>
          </a:p>
          <a:p>
            <a:pPr lvl="1"/>
            <a:r>
              <a:rPr lang="en-US" sz="2000" dirty="0" smtClean="0"/>
              <a:t>Incoming call carries claims token with established user </a:t>
            </a:r>
            <a:r>
              <a:rPr lang="en-US" sz="2000" dirty="0"/>
              <a:t>identity</a:t>
            </a:r>
          </a:p>
          <a:p>
            <a:pPr lvl="1"/>
            <a:r>
              <a:rPr lang="en-US" sz="2000" dirty="0"/>
              <a:t>Incoming </a:t>
            </a:r>
            <a:r>
              <a:rPr lang="en-US" sz="2000" dirty="0" smtClean="0"/>
              <a:t>call targets URL of an exiting app web</a:t>
            </a:r>
            <a:endParaRPr lang="en-US" sz="2000" dirty="0"/>
          </a:p>
          <a:p>
            <a:pPr lvl="1"/>
            <a:endParaRPr lang="en-US" sz="2000" dirty="0" smtClean="0"/>
          </a:p>
          <a:p>
            <a:r>
              <a:rPr lang="en-US" sz="2400" dirty="0" smtClean="0"/>
              <a:t>Important points about using internal authentication</a:t>
            </a:r>
            <a:endParaRPr lang="en-US" sz="2400" dirty="0"/>
          </a:p>
          <a:p>
            <a:pPr lvl="1"/>
            <a:r>
              <a:rPr lang="en-US" sz="2000" dirty="0"/>
              <a:t>It just works – no need to program in terms of access tokens</a:t>
            </a:r>
          </a:p>
          <a:p>
            <a:pPr lvl="1"/>
            <a:r>
              <a:rPr lang="en-US" sz="2000" dirty="0" smtClean="0"/>
              <a:t>It’s always used with client-side </a:t>
            </a:r>
            <a:r>
              <a:rPr lang="en-US" sz="2000" dirty="0"/>
              <a:t>calls from pages in the app </a:t>
            </a:r>
            <a:r>
              <a:rPr lang="en-US" sz="2000" dirty="0" smtClean="0"/>
              <a:t>web</a:t>
            </a:r>
          </a:p>
          <a:p>
            <a:pPr lvl="1"/>
            <a:r>
              <a:rPr lang="en-US" sz="2000" dirty="0" smtClean="0"/>
              <a:t>It can be used from remote web </a:t>
            </a:r>
            <a:r>
              <a:rPr lang="en-US" sz="2000" dirty="0"/>
              <a:t>pages </a:t>
            </a:r>
            <a:r>
              <a:rPr lang="en-US" sz="2000" dirty="0" smtClean="0"/>
              <a:t>using cross </a:t>
            </a:r>
            <a:r>
              <a:rPr lang="en-US" sz="2000" dirty="0"/>
              <a:t>domain </a:t>
            </a:r>
            <a:r>
              <a:rPr lang="en-US" sz="2000" dirty="0" smtClean="0"/>
              <a:t>library</a:t>
            </a:r>
          </a:p>
          <a:p>
            <a:pPr lvl="1"/>
            <a:r>
              <a:rPr lang="en-US" sz="2000" dirty="0" smtClean="0"/>
              <a:t>It does not support app-only authentication to elevate </a:t>
            </a:r>
            <a:r>
              <a:rPr lang="en-US" sz="2000" dirty="0" err="1" smtClean="0"/>
              <a:t>privledge</a:t>
            </a:r>
            <a:endParaRPr lang="en-US" sz="2000" dirty="0"/>
          </a:p>
        </p:txBody>
      </p:sp>
    </p:spTree>
    <p:extLst>
      <p:ext uri="{BB962C8B-B14F-4D97-AF65-F5344CB8AC3E}">
        <p14:creationId xmlns:p14="http://schemas.microsoft.com/office/powerpoint/2010/main" val="243685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External Authentication</a:t>
            </a:r>
            <a:endParaRPr lang="en-US" dirty="0"/>
          </a:p>
        </p:txBody>
      </p:sp>
      <p:sp>
        <p:nvSpPr>
          <p:cNvPr id="2" name="Text Placeholder 1"/>
          <p:cNvSpPr>
            <a:spLocks noGrp="1"/>
          </p:cNvSpPr>
          <p:nvPr>
            <p:ph type="body" sz="quarter" idx="1"/>
          </p:nvPr>
        </p:nvSpPr>
        <p:spPr>
          <a:xfrm>
            <a:off x="381000" y="1447800"/>
            <a:ext cx="8382000" cy="5181600"/>
          </a:xfrm>
        </p:spPr>
        <p:txBody>
          <a:bodyPr>
            <a:normAutofit/>
          </a:bodyPr>
          <a:lstStyle/>
          <a:p>
            <a:r>
              <a:rPr lang="en-US" sz="2400" dirty="0" smtClean="0"/>
              <a:t>In which scenarios does external authentication occur?</a:t>
            </a:r>
          </a:p>
          <a:p>
            <a:pPr lvl="1"/>
            <a:r>
              <a:rPr lang="en-US" sz="2000" dirty="0" smtClean="0"/>
              <a:t>When server-side code in the remote web issues CSOM or REST API calls against the SharePoint host</a:t>
            </a:r>
          </a:p>
          <a:p>
            <a:pPr lvl="1"/>
            <a:r>
              <a:rPr lang="en-US" sz="2000" dirty="0" smtClean="0"/>
              <a:t>Incoming calls free to target </a:t>
            </a:r>
            <a:r>
              <a:rPr lang="en-US" sz="2000" dirty="0"/>
              <a:t>host web and other sites in tenancy</a:t>
            </a:r>
          </a:p>
          <a:p>
            <a:pPr marL="0" indent="0">
              <a:buNone/>
            </a:pPr>
            <a:endParaRPr lang="en-US" sz="2400" dirty="0" smtClean="0"/>
          </a:p>
          <a:p>
            <a:r>
              <a:rPr lang="en-US" sz="2400" dirty="0" smtClean="0"/>
              <a:t>How does it work?</a:t>
            </a:r>
          </a:p>
          <a:p>
            <a:pPr lvl="1"/>
            <a:r>
              <a:rPr lang="en-US" sz="2000" dirty="0" smtClean="0"/>
              <a:t>App code must written to create and manage access tokens</a:t>
            </a:r>
          </a:p>
          <a:p>
            <a:pPr lvl="1"/>
            <a:r>
              <a:rPr lang="en-US" sz="2000" dirty="0" smtClean="0"/>
              <a:t>Access token carries app identity</a:t>
            </a:r>
          </a:p>
          <a:p>
            <a:pPr lvl="1"/>
            <a:r>
              <a:rPr lang="en-US" sz="2000" dirty="0"/>
              <a:t>Access token can (and usually does) carry user identity as well</a:t>
            </a:r>
          </a:p>
          <a:p>
            <a:pPr lvl="1"/>
            <a:r>
              <a:rPr lang="en-US" sz="2000" dirty="0" smtClean="0"/>
              <a:t>App must transmit access token when calling to SharePoint</a:t>
            </a:r>
          </a:p>
        </p:txBody>
      </p:sp>
    </p:spTree>
    <p:extLst>
      <p:ext uri="{BB962C8B-B14F-4D97-AF65-F5344CB8AC3E}">
        <p14:creationId xmlns:p14="http://schemas.microsoft.com/office/powerpoint/2010/main" val="342905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SharePoint 2013 Authentication Flow</a:t>
            </a:r>
            <a:endParaRPr lang="en-US" dirty="0"/>
          </a:p>
        </p:txBody>
      </p:sp>
      <p:pic>
        <p:nvPicPr>
          <p:cNvPr id="2" name="Picture 1"/>
          <p:cNvPicPr>
            <a:picLocks noChangeAspect="1"/>
          </p:cNvPicPr>
          <p:nvPr/>
        </p:nvPicPr>
        <p:blipFill>
          <a:blip r:embed="rId3"/>
          <a:stretch>
            <a:fillRect/>
          </a:stretch>
        </p:blipFill>
        <p:spPr>
          <a:xfrm>
            <a:off x="838200" y="1143000"/>
            <a:ext cx="7010400" cy="5443879"/>
          </a:xfrm>
          <a:prstGeom prst="rect">
            <a:avLst/>
          </a:prstGeom>
        </p:spPr>
      </p:pic>
    </p:spTree>
    <p:extLst>
      <p:ext uri="{BB962C8B-B14F-4D97-AF65-F5344CB8AC3E}">
        <p14:creationId xmlns:p14="http://schemas.microsoft.com/office/powerpoint/2010/main" val="2816742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schemas.microsoft.com/office/infopath/2007/PartnerControls"/>
    <ds:schemaRef ds:uri="http://www.w3.org/XML/1998/namespace"/>
    <ds:schemaRef ds:uri="http://purl.org/dc/elements/1.1/"/>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1392</TotalTime>
  <Words>3449</Words>
  <Application>Microsoft Office PowerPoint</Application>
  <PresentationFormat>On-screen Show (4:3)</PresentationFormat>
  <Paragraphs>351</Paragraphs>
  <Slides>48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Arial Black</vt:lpstr>
      <vt:lpstr>Calibri</vt:lpstr>
      <vt:lpstr>Consolas</vt:lpstr>
      <vt:lpstr>Courier New</vt:lpstr>
      <vt:lpstr>Lucida Console</vt:lpstr>
      <vt:lpstr>Segoe Condensed</vt:lpstr>
      <vt:lpstr>Wingdings</vt:lpstr>
      <vt:lpstr>CPT Course Module</vt:lpstr>
      <vt:lpstr>App Security and Authentication</vt:lpstr>
      <vt:lpstr>Agenda</vt:lpstr>
      <vt:lpstr>Security Problems in SharePoint 2010</vt:lpstr>
      <vt:lpstr>Let’s start with a basic question</vt:lpstr>
      <vt:lpstr>Authentication and Authorization</vt:lpstr>
      <vt:lpstr>App Authentication in SharePoint 2013</vt:lpstr>
      <vt:lpstr>Internal Authentication</vt:lpstr>
      <vt:lpstr>External Authentication</vt:lpstr>
      <vt:lpstr>SharePoint 2013 Authentication Flow</vt:lpstr>
      <vt:lpstr>Agenda</vt:lpstr>
      <vt:lpstr>Adding Permission Requests</vt:lpstr>
      <vt:lpstr>App-Only Permissions</vt:lpstr>
      <vt:lpstr>Granting Consent in SharePoint 2013</vt:lpstr>
      <vt:lpstr>Adding Permissions Request to the App Manifest</vt:lpstr>
      <vt:lpstr>Agenda</vt:lpstr>
      <vt:lpstr>App Principals</vt:lpstr>
      <vt:lpstr>Managing App Principals in Office 365</vt:lpstr>
      <vt:lpstr>Registering an App Security Principal</vt:lpstr>
      <vt:lpstr>Registering an App Principal</vt:lpstr>
      <vt:lpstr>Agenda</vt:lpstr>
      <vt:lpstr>What is a Server-to-server (S2S) Trust</vt:lpstr>
      <vt:lpstr>Why Is It Called a “High Trust” App</vt:lpstr>
      <vt:lpstr>Architecture of an S2S Trust</vt:lpstr>
      <vt:lpstr>Configuring a Server-to-Server Trust</vt:lpstr>
      <vt:lpstr>Creating Certificates</vt:lpstr>
      <vt:lpstr>Creating the Secure Token Issuer</vt:lpstr>
      <vt:lpstr>Creating an S2S App Principal</vt:lpstr>
      <vt:lpstr>Configuring a Secure Token Issuer</vt:lpstr>
      <vt:lpstr>Agenda</vt:lpstr>
      <vt:lpstr>Configuring the S2S Certification in VS</vt:lpstr>
      <vt:lpstr>App Manifest during Development</vt:lpstr>
      <vt:lpstr>App Manifest in Real-world Deployment</vt:lpstr>
      <vt:lpstr>Developing Apps that use S2S Trusts</vt:lpstr>
      <vt:lpstr>Programming with Access Tokens</vt:lpstr>
      <vt:lpstr>CSOM Calls using S2S Authentication</vt:lpstr>
      <vt:lpstr>Examining S2S CSOM Calls using Fiddler</vt:lpstr>
      <vt:lpstr>REST Calls using S2S Authentication</vt:lpstr>
      <vt:lpstr>Examining S2S REST Calls using Fiddler</vt:lpstr>
      <vt:lpstr>Creating a Provider-hosted App which uses S2S Authentication</vt:lpstr>
      <vt:lpstr>Agenda</vt:lpstr>
      <vt:lpstr>What is OAuth?</vt:lpstr>
      <vt:lpstr>Why is OAuth important?</vt:lpstr>
      <vt:lpstr>OAuth Protocol Flow in SharePoint 2013</vt:lpstr>
      <vt:lpstr>Security Tokens used in OAuth</vt:lpstr>
      <vt:lpstr>POST Data Sent to Start Page</vt:lpstr>
      <vt:lpstr>Context Token</vt:lpstr>
      <vt:lpstr>Access Token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Security and Authentication</dc:title>
  <dc:creator>Windows User</dc:creator>
  <cp:lastModifiedBy>Ted Pattison</cp:lastModifiedBy>
  <cp:revision>121</cp:revision>
  <dcterms:created xsi:type="dcterms:W3CDTF">2012-07-07T16:17:22Z</dcterms:created>
  <dcterms:modified xsi:type="dcterms:W3CDTF">2014-10-21T13:24:58Z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