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50"/>
  </p:notesMasterIdLst>
  <p:handoutMasterIdLst>
    <p:handoutMasterId r:id="rId51"/>
  </p:handoutMasterIdLst>
  <p:sldIdLst>
    <p:sldId id="279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512" autoAdjust="0"/>
  </p:normalViewPr>
  <p:slideViewPr>
    <p:cSldViewPr>
      <p:cViewPr varScale="1">
        <p:scale>
          <a:sx n="82" d="100"/>
          <a:sy n="82" d="100"/>
        </p:scale>
        <p:origin x="67" y="13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44" y="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10 - Data Access – Client Side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9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10 - Data Access – Client Side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2011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7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CSOM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CSOM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096611" cy="3962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149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Inspecting CSOM Calls with Fiddler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382000" cy="5181600"/>
          </a:xfrm>
        </p:spPr>
        <p:txBody>
          <a:bodyPr/>
          <a:lstStyle/>
          <a:p>
            <a:r>
              <a:rPr lang="en-US" sz="2000" dirty="0" err="1" smtClean="0">
                <a:latin typeface="Lucida Console" panose="020B0609040504020204" pitchFamily="49" charset="0"/>
              </a:rPr>
              <a:t>ExecuteQuery</a:t>
            </a:r>
            <a:r>
              <a:rPr lang="en-US" sz="2400" dirty="0" smtClean="0"/>
              <a:t> triggers call to SharePoint web server</a:t>
            </a:r>
          </a:p>
          <a:p>
            <a:pPr lvl="1"/>
            <a:r>
              <a:rPr lang="en-US" sz="2000" dirty="0" smtClean="0"/>
              <a:t>CSOM calls made behind the scenes using WCF</a:t>
            </a:r>
          </a:p>
          <a:p>
            <a:pPr lvl="1"/>
            <a:r>
              <a:rPr lang="en-US" sz="2000" dirty="0" smtClean="0"/>
              <a:t>CSOM calls target </a:t>
            </a:r>
            <a:r>
              <a:rPr lang="en-US" sz="1600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/_</a:t>
            </a:r>
            <a:r>
              <a:rPr lang="en-US" sz="1600" dirty="0" err="1" smtClean="0">
                <a:solidFill>
                  <a:srgbClr val="1B357F"/>
                </a:solidFill>
                <a:latin typeface="Lucida Console" panose="020B0609040504020204" pitchFamily="49" charset="0"/>
              </a:rPr>
              <a:t>vti_bin</a:t>
            </a:r>
            <a:r>
              <a:rPr lang="en-US" sz="1600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rgbClr val="1B357F"/>
                </a:solidFill>
                <a:latin typeface="Lucida Console" panose="020B0609040504020204" pitchFamily="49" charset="0"/>
              </a:rPr>
              <a:t>client.svc</a:t>
            </a:r>
            <a:r>
              <a:rPr lang="en-US" sz="1600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rgbClr val="1B357F"/>
                </a:solidFill>
                <a:latin typeface="Lucida Console" panose="020B0609040504020204" pitchFamily="49" charset="0"/>
              </a:rPr>
              <a:t>ProcessQuery</a:t>
            </a:r>
            <a:endParaRPr lang="en-US" sz="2000" dirty="0" smtClean="0">
              <a:solidFill>
                <a:srgbClr val="1B357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2000" dirty="0" smtClean="0"/>
              <a:t>Can be helpful to inspect CSOM calls using Fiddler Web Debugger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9722" y="3109038"/>
            <a:ext cx="3962400" cy="1939159"/>
            <a:chOff x="121049" y="2748425"/>
            <a:chExt cx="3962400" cy="19391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49" y="2748425"/>
              <a:ext cx="3962400" cy="193915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264234" y="3793581"/>
              <a:ext cx="3025878" cy="439220"/>
              <a:chOff x="285135" y="3751780"/>
              <a:chExt cx="3025878" cy="43922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85135" y="3886200"/>
                <a:ext cx="1600200" cy="304800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pitals" pitchFamily="8" charset="0"/>
                  <a:ea typeface="ＭＳ Ｐゴシック" pitchFamily="8" charset="-128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1885335" y="3751780"/>
                <a:ext cx="1425678" cy="279025"/>
              </a:xfrm>
              <a:custGeom>
                <a:avLst/>
                <a:gdLst>
                  <a:gd name="connsiteX0" fmla="*/ 0 w 1425678"/>
                  <a:gd name="connsiteY0" fmla="*/ 279025 h 279025"/>
                  <a:gd name="connsiteX1" fmla="*/ 934065 w 1425678"/>
                  <a:gd name="connsiteY1" fmla="*/ 13554 h 279025"/>
                  <a:gd name="connsiteX2" fmla="*/ 1425678 w 1425678"/>
                  <a:gd name="connsiteY2" fmla="*/ 62715 h 27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5678" h="279025">
                    <a:moveTo>
                      <a:pt x="0" y="279025"/>
                    </a:moveTo>
                    <a:cubicBezTo>
                      <a:pt x="348226" y="164315"/>
                      <a:pt x="696452" y="49606"/>
                      <a:pt x="934065" y="13554"/>
                    </a:cubicBezTo>
                    <a:cubicBezTo>
                      <a:pt x="1171678" y="-22498"/>
                      <a:pt x="1298678" y="20108"/>
                      <a:pt x="1425678" y="62715"/>
                    </a:cubicBez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pitals" pitchFamily="8" charset="0"/>
                  <a:ea typeface="ＭＳ Ｐゴシック" pitchFamily="8" charset="-128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43" y="3408613"/>
            <a:ext cx="5515995" cy="32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and App Authentication</a:t>
            </a:r>
          </a:p>
          <a:p>
            <a:r>
              <a:rPr lang="en-US" dirty="0" smtClean="0"/>
              <a:t>CSOM Code Optimization</a:t>
            </a:r>
          </a:p>
          <a:p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</a:t>
            </a:r>
            <a:r>
              <a:rPr lang="en-US" dirty="0" smtClean="0"/>
              <a:t>Lists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9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 (</a:t>
            </a:r>
            <a:r>
              <a:rPr lang="en-US" dirty="0" smtClean="0"/>
              <a:t>On-premises)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506601" cy="3248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5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 (SPO)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173226" cy="4788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53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with TokenHelper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On-premises with S2S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In SharePoint Online with OAuth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426"/>
            <a:ext cx="7095410" cy="1110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7543800" cy="1487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1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with SharePointContext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SharePointContext simplifies your code</a:t>
            </a:r>
          </a:p>
          <a:p>
            <a:pPr lvl="1"/>
            <a:r>
              <a:rPr lang="en-US" smtClean="0"/>
              <a:t>Automatically tracks SharePoint query string variables</a:t>
            </a:r>
          </a:p>
          <a:p>
            <a:pPr lvl="1"/>
            <a:r>
              <a:rPr lang="en-US" smtClean="0"/>
              <a:t>Abstracts away issues for OAuth vs S2S</a:t>
            </a:r>
          </a:p>
          <a:p>
            <a:pPr lvl="1"/>
            <a:r>
              <a:rPr lang="en-US" smtClean="0"/>
              <a:t>Provides four ways to create ClientContext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733800"/>
            <a:ext cx="7848600" cy="2587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7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ClientContext</a:t>
            </a:r>
            <a:r>
              <a:rPr lang="en-US" dirty="0" smtClean="0"/>
              <a:t> Usage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ClientContext</a:t>
            </a:r>
            <a:r>
              <a:rPr lang="en-US" dirty="0" smtClean="0"/>
              <a:t> is a disposable object</a:t>
            </a:r>
          </a:p>
          <a:p>
            <a:pPr lvl="1"/>
            <a:r>
              <a:rPr lang="en-US" dirty="0" smtClean="0"/>
              <a:t>Should be disposed after you are done using it</a:t>
            </a:r>
          </a:p>
          <a:p>
            <a:pPr lvl="1"/>
            <a:r>
              <a:rPr lang="en-US" dirty="0" smtClean="0"/>
              <a:t>Common to use within </a:t>
            </a:r>
            <a:r>
              <a:rPr lang="en-US" sz="2000" b="1" dirty="0" smtClean="0">
                <a:solidFill>
                  <a:srgbClr val="1B357F"/>
                </a:solidFill>
                <a:latin typeface="Lucida Console" panose="020B0609040504020204" pitchFamily="49" charset="0"/>
              </a:rPr>
              <a:t>using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5" y="3429000"/>
            <a:ext cx="8343870" cy="28264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2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and App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CSOM Code Optimization</a:t>
            </a:r>
          </a:p>
          <a:p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Lists</a:t>
            </a:r>
          </a:p>
          <a:p>
            <a:r>
              <a:rPr lang="en-US" dirty="0" smtClean="0"/>
              <a:t>Managed Metadata and Publishing</a:t>
            </a:r>
          </a:p>
        </p:txBody>
      </p:sp>
    </p:spTree>
    <p:extLst>
      <p:ext uri="{BB962C8B-B14F-4D97-AF65-F5344CB8AC3E}">
        <p14:creationId xmlns:p14="http://schemas.microsoft.com/office/powerpoint/2010/main" val="8798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Wrong with This Code?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5662579" cy="472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52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CSOM Fundamentals</a:t>
            </a:r>
          </a:p>
          <a:p>
            <a:r>
              <a:rPr lang="en-US" dirty="0" smtClean="0"/>
              <a:t>User and App Authentication</a:t>
            </a:r>
          </a:p>
          <a:p>
            <a:r>
              <a:rPr lang="en-US" dirty="0" smtClean="0"/>
              <a:t>CSOM Code Optimization</a:t>
            </a:r>
          </a:p>
          <a:p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</a:t>
            </a:r>
            <a:r>
              <a:rPr lang="en-US" dirty="0" smtClean="0"/>
              <a:t>Lists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1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Inspecting CSOM Calls using Fiddler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89792"/>
            <a:ext cx="6477000" cy="4158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6600"/>
            <a:ext cx="2971800" cy="49247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743200" y="3657600"/>
            <a:ext cx="12192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with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supports the use of lambda expressions</a:t>
            </a:r>
          </a:p>
          <a:p>
            <a:pPr lvl="1"/>
            <a:r>
              <a:rPr lang="en-US" dirty="0" smtClean="0"/>
              <a:t>Syntax Introduced as part of LINQ with .NET 3.5</a:t>
            </a:r>
          </a:p>
          <a:p>
            <a:pPr lvl="1"/>
            <a:r>
              <a:rPr lang="en-US" dirty="0" smtClean="0"/>
              <a:t>Can (and should) be used with CSOM</a:t>
            </a:r>
          </a:p>
          <a:p>
            <a:r>
              <a:rPr lang="en-US" dirty="0" smtClean="0"/>
              <a:t>Lambda expression is anonymous function</a:t>
            </a:r>
          </a:p>
          <a:p>
            <a:pPr lvl="1"/>
            <a:r>
              <a:rPr lang="en-US" dirty="0" smtClean="0"/>
              <a:t>It defines a parameter list and a function body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4572000"/>
            <a:ext cx="7620000" cy="1679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5821201"/>
            <a:ext cx="1445935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Input Parameter(s)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39391" y="5821353"/>
            <a:ext cx="1316744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Lambda Operator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5821353"/>
            <a:ext cx="1445935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Statement Block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30" y="4735185"/>
            <a:ext cx="6813611" cy="476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685367" y="5108377"/>
            <a:ext cx="722968" cy="7128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5943601" y="5108377"/>
            <a:ext cx="254162" cy="7129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7010400" y="5108377"/>
            <a:ext cx="722968" cy="7129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Lambda Expressions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Loading an object populates all scalar property values</a:t>
            </a:r>
          </a:p>
          <a:p>
            <a:pPr lvl="1"/>
            <a:r>
              <a:rPr lang="en-US" sz="2000" dirty="0" smtClean="0"/>
              <a:t>Can result in inefficient use of network bandwidth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Lambda expressions can be used to optimize</a:t>
            </a:r>
          </a:p>
          <a:p>
            <a:pPr lvl="1"/>
            <a:r>
              <a:rPr lang="en-US" sz="2000" dirty="0" smtClean="0"/>
              <a:t>You can indicate which properties you want populated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2" y="2380284"/>
            <a:ext cx="1852377" cy="1752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92" y="5360756"/>
            <a:ext cx="2066504" cy="5941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95" y="5295900"/>
            <a:ext cx="4238625" cy="723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995" y="2462231"/>
            <a:ext cx="3724275" cy="704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5252458" y="2701028"/>
            <a:ext cx="442912" cy="22725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91200" y="5544222"/>
            <a:ext cx="442912" cy="22725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Where() and Include()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lets you pass filter criteria to server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Include lets you pick fields on item in a collection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Syntax is powerful but tricky to read and write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1" y="2024115"/>
            <a:ext cx="6324600" cy="885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1" y="4038600"/>
            <a:ext cx="7467599" cy="565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91" y="5562600"/>
            <a:ext cx="6019800" cy="908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Whether List Exists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determine if a list already exists</a:t>
            </a:r>
          </a:p>
          <a:p>
            <a:pPr lvl="1"/>
            <a:r>
              <a:rPr lang="en-US" dirty="0" smtClean="0"/>
              <a:t>CSOM doesn't provide simple approach</a:t>
            </a:r>
          </a:p>
          <a:p>
            <a:pPr lvl="1"/>
            <a:r>
              <a:rPr lang="en-US" dirty="0" smtClean="0"/>
              <a:t>Query for the list by it's title or URL</a:t>
            </a:r>
          </a:p>
          <a:p>
            <a:pPr lvl="1"/>
            <a:r>
              <a:rPr lang="en-US" dirty="0" smtClean="0"/>
              <a:t>Check to see if match list exists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026001" cy="23126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6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using </a:t>
            </a:r>
            <a:r>
              <a:rPr lang="en-US" dirty="0" err="1" smtClean="0"/>
              <a:t>LoadQuery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LoadQuery</a:t>
            </a:r>
            <a:r>
              <a:rPr lang="en-US" dirty="0" smtClean="0"/>
              <a:t> can be used instead of Load</a:t>
            </a:r>
          </a:p>
          <a:p>
            <a:pPr lvl="1"/>
            <a:r>
              <a:rPr lang="en-US" dirty="0" smtClean="0"/>
              <a:t>Allows you to write LINQ query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37" y="2743200"/>
            <a:ext cx="7881526" cy="2864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9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etrieving with a </a:t>
            </a:r>
            <a:r>
              <a:rPr lang="en-US" dirty="0" err="1" smtClean="0"/>
              <a:t>CamlQuery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1" y="1295400"/>
            <a:ext cx="8337277" cy="53708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39883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25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and App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Code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Remote Exception Handling</a:t>
            </a:r>
          </a:p>
          <a:p>
            <a:r>
              <a:rPr lang="en-US" dirty="0" smtClean="0"/>
              <a:t>Creating Content Types and Lists</a:t>
            </a:r>
          </a:p>
          <a:p>
            <a:r>
              <a:rPr lang="en-US" dirty="0" smtClean="0"/>
              <a:t>Managed Metadata and Publishing</a:t>
            </a:r>
          </a:p>
        </p:txBody>
      </p:sp>
    </p:spTree>
    <p:extLst>
      <p:ext uri="{BB962C8B-B14F-4D97-AF65-F5344CB8AC3E}">
        <p14:creationId xmlns:p14="http://schemas.microsoft.com/office/powerpoint/2010/main" val="2836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 code…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405572" cy="3657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65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Client Object Model (CSOM)?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CSOM over the REST API</a:t>
            </a:r>
          </a:p>
          <a:p>
            <a:pPr lvl="1"/>
            <a:r>
              <a:rPr lang="en-US" dirty="0" smtClean="0"/>
              <a:t>Strongly-typed programming</a:t>
            </a:r>
          </a:p>
          <a:p>
            <a:pPr lvl="1"/>
            <a:r>
              <a:rPr lang="en-US" dirty="0"/>
              <a:t>Format Digest managed automatically</a:t>
            </a:r>
            <a:endParaRPr lang="en-US" dirty="0" smtClean="0"/>
          </a:p>
          <a:p>
            <a:pPr lvl="1"/>
            <a:r>
              <a:rPr lang="en-US" dirty="0" smtClean="0"/>
              <a:t>Higher productivity when writing C# or VB</a:t>
            </a:r>
          </a:p>
          <a:p>
            <a:pPr lvl="1"/>
            <a:r>
              <a:rPr lang="en-US" dirty="0" smtClean="0"/>
              <a:t>Provides ability to batch requests to web server</a:t>
            </a:r>
          </a:p>
          <a:p>
            <a:pPr lvl="1"/>
            <a:r>
              <a:rPr lang="en-US" dirty="0" smtClean="0"/>
              <a:t>CSOM provides functionality beyond REST APIs</a:t>
            </a:r>
          </a:p>
          <a:p>
            <a:endParaRPr lang="en-US" dirty="0" smtClean="0"/>
          </a:p>
          <a:p>
            <a:r>
              <a:rPr lang="en-US" dirty="0" smtClean="0"/>
              <a:t>CSOM more preferable on server-side</a:t>
            </a:r>
          </a:p>
          <a:p>
            <a:pPr lvl="1"/>
            <a:r>
              <a:rPr lang="en-US" dirty="0" smtClean="0"/>
              <a:t>CSOM isn't great fit for JavaScript 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75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Exception Handling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9" y="1752600"/>
            <a:ext cx="8088301" cy="40675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273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4" y="1524000"/>
            <a:ext cx="8339851" cy="47918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19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and App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CSOM Code Optimization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Remote Exception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Content Types and </a:t>
            </a:r>
            <a:r>
              <a:rPr lang="en-US" dirty="0" smtClean="0"/>
              <a:t>Lists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7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353300" cy="33809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2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Whether List Already Exists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34155"/>
            <a:ext cx="8053388" cy="521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85800" y="2172355"/>
            <a:ext cx="6705600" cy="14478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 Items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9" y="1524000"/>
            <a:ext cx="7772922" cy="36147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Registering Remote Event Receivers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Remote Event Receivers require registration</a:t>
            </a:r>
          </a:p>
          <a:p>
            <a:pPr lvl="1"/>
            <a:r>
              <a:rPr lang="en-US" smtClean="0"/>
              <a:t>Declarative registration only possible in app web</a:t>
            </a:r>
          </a:p>
          <a:p>
            <a:pPr lvl="1"/>
            <a:r>
              <a:rPr lang="en-US" smtClean="0"/>
              <a:t>Registration in host web requires CSOM code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6" y="2931014"/>
            <a:ext cx="7010400" cy="2672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17" y="4705332"/>
            <a:ext cx="2046883" cy="19104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114661" y="5906278"/>
            <a:ext cx="755822" cy="123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Site Columns - Part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5" y="1600200"/>
            <a:ext cx="8607150" cy="4036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720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Site Columns - Part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4" y="1524000"/>
            <a:ext cx="8767750" cy="4800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759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 - Part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9" y="1600200"/>
            <a:ext cx="8139901" cy="39899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40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CSOM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you do with CSOM?</a:t>
            </a:r>
          </a:p>
          <a:p>
            <a:pPr lvl="1"/>
            <a:r>
              <a:rPr lang="en-US" dirty="0" smtClean="0"/>
              <a:t>Work within a specific site collection</a:t>
            </a:r>
          </a:p>
          <a:p>
            <a:pPr lvl="1"/>
            <a:r>
              <a:rPr lang="en-US" dirty="0" smtClean="0"/>
              <a:t>Read and modify site properties</a:t>
            </a:r>
          </a:p>
          <a:p>
            <a:pPr lvl="1"/>
            <a:r>
              <a:rPr lang="en-US" dirty="0" smtClean="0"/>
              <a:t>Create site columns and content types</a:t>
            </a:r>
          </a:p>
          <a:p>
            <a:pPr lvl="1"/>
            <a:r>
              <a:rPr lang="en-US" dirty="0" smtClean="0"/>
              <a:t>Create lists, items, views and list types</a:t>
            </a:r>
          </a:p>
          <a:p>
            <a:pPr lvl="1"/>
            <a:r>
              <a:rPr lang="en-US" dirty="0" smtClean="0"/>
              <a:t>Register remote event handlers</a:t>
            </a:r>
          </a:p>
          <a:p>
            <a:pPr lvl="1"/>
            <a:r>
              <a:rPr lang="en-US" dirty="0" smtClean="0"/>
              <a:t>Create folder and upload and download files</a:t>
            </a:r>
          </a:p>
          <a:p>
            <a:pPr lvl="1"/>
            <a:r>
              <a:rPr lang="en-US" dirty="0" smtClean="0"/>
              <a:t>Add web part and web part pages</a:t>
            </a:r>
          </a:p>
          <a:p>
            <a:pPr lvl="1"/>
            <a:r>
              <a:rPr lang="en-US" dirty="0" smtClean="0"/>
              <a:t>Create new site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45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 -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043151" cy="4287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552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 with Content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4876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49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Document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825051" cy="20406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877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Uploading Files to a Library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Create a utility upload function with common CSOM code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Call function passing file name and byte array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7132"/>
            <a:ext cx="7050238" cy="1629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" y="4355935"/>
            <a:ext cx="5863180" cy="1746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4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CSOM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User and App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CSOM Code Optimization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Remote Exception Handling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Creating Content Types and Lists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CSOM Growth in SharePoint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APIs introduced with SharePoint Server</a:t>
            </a:r>
          </a:p>
          <a:p>
            <a:pPr lvl="1"/>
            <a:r>
              <a:rPr lang="en-US" dirty="0" smtClean="0"/>
              <a:t>User Profiles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Taxonomy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Business Data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4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CSOM in SharePoint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CSOM Assemblies for SharePoint Foundation</a:t>
            </a:r>
          </a:p>
          <a:p>
            <a:pPr lvl="1"/>
            <a:r>
              <a:rPr lang="en-US" sz="1800" dirty="0" smtClean="0"/>
              <a:t>Version 15 intended for SharePoint On-premises</a:t>
            </a:r>
          </a:p>
          <a:p>
            <a:pPr lvl="1"/>
            <a:r>
              <a:rPr lang="en-US" sz="1800" dirty="0" smtClean="0"/>
              <a:t>Version 16 intended fro SharePoint Online </a:t>
            </a:r>
          </a:p>
          <a:p>
            <a:pPr marL="400050" lvl="1" indent="-54677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CSOM Assemblies for SharePoint </a:t>
            </a:r>
            <a:r>
              <a:rPr lang="en-US" sz="2400" dirty="0" smtClean="0"/>
              <a:t>Server</a:t>
            </a:r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74992"/>
            <a:ext cx="5463444" cy="19960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667000"/>
            <a:ext cx="4352234" cy="696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481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 CSOM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0"/>
            <a:ext cx="1585899" cy="22523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54502"/>
            <a:ext cx="5105400" cy="25773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610506" y="4185194"/>
            <a:ext cx="2900907" cy="2258184"/>
            <a:chOff x="3610506" y="4185194"/>
            <a:chExt cx="2900907" cy="2258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0213" y="4185194"/>
              <a:ext cx="1981200" cy="225818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Right Arrow 7"/>
            <p:cNvSpPr/>
            <p:nvPr/>
          </p:nvSpPr>
          <p:spPr bwMode="auto">
            <a:xfrm>
              <a:off x="3610506" y="5085686"/>
              <a:ext cx="723900" cy="457200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pitals" pitchFamily="8" charset="0"/>
                <a:ea typeface="ＭＳ Ｐゴシック" pitchFamily="8" charset="-128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4800600" y="4996543"/>
            <a:ext cx="1524000" cy="117565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pitals" pitchFamily="8" charset="0"/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26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CSOM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CSOM Objects act as client-side proxies</a:t>
            </a:r>
          </a:p>
          <a:p>
            <a:pPr lvl="1"/>
            <a:r>
              <a:rPr lang="en-US" sz="2000" dirty="0" smtClean="0"/>
              <a:t>CSOM uses Windows Communication Foundation (WCF)</a:t>
            </a:r>
          </a:p>
          <a:p>
            <a:pPr lvl="1"/>
            <a:r>
              <a:rPr lang="en-US" sz="2000" dirty="0" smtClean="0"/>
              <a:t>CSOM Runtime layer handles WCF calls behind scenes</a:t>
            </a:r>
          </a:p>
          <a:p>
            <a:pPr lvl="1"/>
            <a:r>
              <a:rPr lang="en-US" sz="2000" dirty="0" smtClean="0"/>
              <a:t>Request body contains XML document of instructions</a:t>
            </a:r>
          </a:p>
          <a:p>
            <a:pPr lvl="1"/>
            <a:r>
              <a:rPr lang="en-US" sz="2000" dirty="0" smtClean="0"/>
              <a:t>Response returned in JavaScript Object Nation (JSON)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3" y="3657600"/>
            <a:ext cx="8189494" cy="23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CSOM coding starts with ClientContext</a:t>
            </a:r>
          </a:p>
          <a:p>
            <a:pPr lvl="1"/>
            <a:r>
              <a:rPr lang="en-US" dirty="0" smtClean="0"/>
              <a:t>Provides connection to SharePoint site</a:t>
            </a:r>
          </a:p>
          <a:p>
            <a:pPr lvl="1"/>
            <a:r>
              <a:rPr lang="en-US" dirty="0" smtClean="0"/>
              <a:t>Provides access to site and site collection</a:t>
            </a:r>
          </a:p>
          <a:p>
            <a:pPr lvl="1"/>
            <a:r>
              <a:rPr lang="en-US" dirty="0" smtClean="0"/>
              <a:t>Provides authentication behavior</a:t>
            </a:r>
          </a:p>
          <a:p>
            <a:pPr lvl="1"/>
            <a:r>
              <a:rPr lang="en-US" dirty="0" smtClean="0"/>
              <a:t>Provides ExecuteQuery method to call server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5" y="4114800"/>
            <a:ext cx="7930809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814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0</TotalTime>
  <Words>777</Words>
  <Application>Microsoft Office PowerPoint</Application>
  <PresentationFormat>On-screen Show (4:3)</PresentationFormat>
  <Paragraphs>180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Capitals</vt:lpstr>
      <vt:lpstr>Lucida Console</vt:lpstr>
      <vt:lpstr>Wingdings</vt:lpstr>
      <vt:lpstr>CPT Course Module</vt:lpstr>
      <vt:lpstr>CSOM Programming</vt:lpstr>
      <vt:lpstr>Agenda</vt:lpstr>
      <vt:lpstr>Why Client Object Model (CSOM)?</vt:lpstr>
      <vt:lpstr>Supported CSOM Functionality</vt:lpstr>
      <vt:lpstr>CSOM Growth in SharePoint 2013</vt:lpstr>
      <vt:lpstr>CSOM in SharePoint 2013</vt:lpstr>
      <vt:lpstr>SPO CSOM NuGet Package</vt:lpstr>
      <vt:lpstr>CSOM Architecture</vt:lpstr>
      <vt:lpstr>ClientContext</vt:lpstr>
      <vt:lpstr>Hello CSOM</vt:lpstr>
      <vt:lpstr>Inspecting CSOM Calls with Fiddler</vt:lpstr>
      <vt:lpstr>Agenda</vt:lpstr>
      <vt:lpstr>User Authentication (On-premises)</vt:lpstr>
      <vt:lpstr>User Authentication (SPO)</vt:lpstr>
      <vt:lpstr>Authentication with TokenHelper</vt:lpstr>
      <vt:lpstr>Authentication with SharePointContext</vt:lpstr>
      <vt:lpstr>ClientContext Usage Pattern</vt:lpstr>
      <vt:lpstr>Agenda</vt:lpstr>
      <vt:lpstr>What’s Wrong with This Code?</vt:lpstr>
      <vt:lpstr>Inspecting CSOM Calls using Fiddler</vt:lpstr>
      <vt:lpstr>Coding with Lambda Expressions</vt:lpstr>
      <vt:lpstr>Using Lambda Expressions</vt:lpstr>
      <vt:lpstr>Using Where() and Include()</vt:lpstr>
      <vt:lpstr>Check Whether List Exists</vt:lpstr>
      <vt:lpstr>Retrieving Data using LoadQuery</vt:lpstr>
      <vt:lpstr>Retrieving with a CamlQuery</vt:lpstr>
      <vt:lpstr>Batching Commands</vt:lpstr>
      <vt:lpstr>Agenda</vt:lpstr>
      <vt:lpstr>Consider the following code…</vt:lpstr>
      <vt:lpstr>Remote Exception Handling</vt:lpstr>
      <vt:lpstr>General Usage</vt:lpstr>
      <vt:lpstr>Agenda</vt:lpstr>
      <vt:lpstr>Creating a List</vt:lpstr>
      <vt:lpstr>Checking Whether List Already Exists</vt:lpstr>
      <vt:lpstr>Creating List Items</vt:lpstr>
      <vt:lpstr>Registering Remote Event Receivers</vt:lpstr>
      <vt:lpstr>Creating Site Columns - Part 1</vt:lpstr>
      <vt:lpstr>Creating Site Columns - Part 2</vt:lpstr>
      <vt:lpstr>Creating Content Types - Part 1</vt:lpstr>
      <vt:lpstr>Creating Content Types - Part 2</vt:lpstr>
      <vt:lpstr>Creating List with Content Type</vt:lpstr>
      <vt:lpstr>Creating a Document Library</vt:lpstr>
      <vt:lpstr>Uploading Files to a Library</vt:lpstr>
      <vt:lpstr>Summary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CSOM Programming</dc:title>
  <dc:creator/>
  <cp:lastModifiedBy/>
  <cp:revision>1</cp:revision>
  <dcterms:created xsi:type="dcterms:W3CDTF">2015-05-02T13:42:37Z</dcterms:created>
  <dcterms:modified xsi:type="dcterms:W3CDTF">2015-06-16T18:48:00Z</dcterms:modified>
</cp:coreProperties>
</file>