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279" r:id="rId6"/>
    <p:sldId id="278" r:id="rId7"/>
    <p:sldId id="294" r:id="rId8"/>
    <p:sldId id="302" r:id="rId9"/>
    <p:sldId id="321" r:id="rId10"/>
    <p:sldId id="299" r:id="rId11"/>
    <p:sldId id="320" r:id="rId12"/>
    <p:sldId id="326" r:id="rId13"/>
    <p:sldId id="319" r:id="rId14"/>
    <p:sldId id="298" r:id="rId15"/>
    <p:sldId id="316" r:id="rId16"/>
    <p:sldId id="317" r:id="rId17"/>
    <p:sldId id="280" r:id="rId18"/>
    <p:sldId id="318" r:id="rId19"/>
    <p:sldId id="327" r:id="rId20"/>
    <p:sldId id="290" r:id="rId21"/>
    <p:sldId id="304" r:id="rId22"/>
    <p:sldId id="322" r:id="rId23"/>
    <p:sldId id="306" r:id="rId24"/>
    <p:sldId id="307" r:id="rId25"/>
    <p:sldId id="323" r:id="rId26"/>
    <p:sldId id="308" r:id="rId27"/>
    <p:sldId id="324" r:id="rId28"/>
    <p:sldId id="325" r:id="rId29"/>
    <p:sldId id="328" r:id="rId30"/>
    <p:sldId id="291" r:id="rId31"/>
    <p:sldId id="313" r:id="rId32"/>
    <p:sldId id="329" r:id="rId33"/>
    <p:sldId id="292"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80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9056" autoAdjust="0"/>
  </p:normalViewPr>
  <p:slideViewPr>
    <p:cSldViewPr>
      <p:cViewPr varScale="1">
        <p:scale>
          <a:sx n="54" d="100"/>
          <a:sy n="54" d="100"/>
        </p:scale>
        <p:origin x="1896" y="72"/>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1398"/>
    </p:cViewPr>
  </p:sorterViewPr>
  <p:notesViewPr>
    <p:cSldViewPr>
      <p:cViewPr varScale="1">
        <p:scale>
          <a:sx n="65" d="100"/>
          <a:sy n="65" d="100"/>
        </p:scale>
        <p:origin x="3062" y="67"/>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modules begins by reviewing essential</a:t>
            </a:r>
            <a:r>
              <a:rPr lang="en-US" sz="1200" kern="1200" baseline="0" dirty="0" smtClean="0">
                <a:solidFill>
                  <a:schemeClr val="tx1"/>
                </a:solidFill>
                <a:effectLst/>
                <a:latin typeface="+mn-lt"/>
                <a:ea typeface="+mn-ea"/>
                <a:cs typeface="+mn-cs"/>
              </a:rPr>
              <a:t> concepts and syntax for JavaScript programming including working with functions, object, closures, prototypes and modules. </a:t>
            </a:r>
            <a:r>
              <a:rPr lang="en-US" sz="1200" kern="1200" dirty="0" smtClean="0">
                <a:solidFill>
                  <a:schemeClr val="tx1"/>
                </a:solidFill>
                <a:effectLst/>
                <a:latin typeface="+mn-lt"/>
                <a:ea typeface="+mn-ea"/>
                <a:cs typeface="+mn-cs"/>
              </a:rPr>
              <a:t>Students will also be given a quick primer</a:t>
            </a:r>
            <a:r>
              <a:rPr lang="en-US" sz="1200" kern="1200" baseline="0" dirty="0" smtClean="0">
                <a:solidFill>
                  <a:schemeClr val="tx1"/>
                </a:solidFill>
                <a:effectLst/>
                <a:latin typeface="+mn-lt"/>
                <a:ea typeface="+mn-ea"/>
                <a:cs typeface="+mn-cs"/>
              </a:rPr>
              <a:t> on leveraging the jQuery library to achieve higher levels of productivity when programming with JavaScript. The last section of this module discusses how to create more sophisticated user interface designs using the jQuery UI library.</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4846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5363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450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278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9624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2772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2031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723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830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989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1501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908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01255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8420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0045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5379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1955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2700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390354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474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8" name="Notes Placeholder 7"/>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12594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0834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2875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301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475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0272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4691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JavaScript and jQuery Primer</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Reusable Libraries</a:t>
            </a:r>
            <a:endParaRPr lang="en-US" dirty="0"/>
          </a:p>
        </p:txBody>
      </p:sp>
      <p:sp>
        <p:nvSpPr>
          <p:cNvPr id="3" name="Content Placeholder 2"/>
          <p:cNvSpPr>
            <a:spLocks noGrp="1"/>
          </p:cNvSpPr>
          <p:nvPr>
            <p:ph idx="1"/>
          </p:nvPr>
        </p:nvSpPr>
        <p:spPr/>
        <p:txBody>
          <a:bodyPr/>
          <a:lstStyle/>
          <a:p>
            <a:r>
              <a:rPr lang="en-US" dirty="0" smtClean="0"/>
              <a:t>JavaScript patterns for reusable libraries</a:t>
            </a:r>
          </a:p>
          <a:p>
            <a:pPr lvl="1"/>
            <a:r>
              <a:rPr lang="en-US" dirty="0"/>
              <a:t>Immediately-Invoked Function Expressions (IIFE)</a:t>
            </a:r>
            <a:endParaRPr lang="en-US" dirty="0" smtClean="0"/>
          </a:p>
          <a:p>
            <a:pPr lvl="1"/>
            <a:r>
              <a:rPr lang="en-US" dirty="0" smtClean="0"/>
              <a:t>Closures</a:t>
            </a:r>
          </a:p>
          <a:p>
            <a:pPr lvl="1"/>
            <a:r>
              <a:rPr lang="en-US" dirty="0" smtClean="0"/>
              <a:t>JavaScript </a:t>
            </a:r>
            <a:r>
              <a:rPr lang="en-US" dirty="0"/>
              <a:t>Namespaces</a:t>
            </a:r>
          </a:p>
          <a:p>
            <a:pPr lvl="1"/>
            <a:r>
              <a:rPr lang="en-US" dirty="0" smtClean="0"/>
              <a:t>Modules</a:t>
            </a:r>
            <a:endParaRPr lang="en-US" dirty="0"/>
          </a:p>
        </p:txBody>
      </p:sp>
    </p:spTree>
    <p:extLst>
      <p:ext uri="{BB962C8B-B14F-4D97-AF65-F5344CB8AC3E}">
        <p14:creationId xmlns:p14="http://schemas.microsoft.com/office/powerpoint/2010/main" val="3808833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Immediately-Invoked Function </a:t>
            </a:r>
            <a:r>
              <a:rPr lang="en-US" sz="2400" dirty="0" smtClean="0"/>
              <a:t>Expressions </a:t>
            </a:r>
            <a:r>
              <a:rPr lang="en-US" sz="2400" dirty="0"/>
              <a:t>(IIFE)</a:t>
            </a:r>
            <a:endParaRPr lang="en-US" sz="2400" dirty="0"/>
          </a:p>
        </p:txBody>
      </p:sp>
      <p:sp>
        <p:nvSpPr>
          <p:cNvPr id="3" name="Content Placeholder 2"/>
          <p:cNvSpPr>
            <a:spLocks noGrp="1"/>
          </p:cNvSpPr>
          <p:nvPr>
            <p:ph idx="1"/>
          </p:nvPr>
        </p:nvSpPr>
        <p:spPr/>
        <p:txBody>
          <a:bodyPr>
            <a:normAutofit/>
          </a:bodyPr>
          <a:lstStyle/>
          <a:p>
            <a:r>
              <a:rPr lang="en-US" dirty="0" smtClean="0"/>
              <a:t>Advanced syntax used in modular </a:t>
            </a:r>
            <a:r>
              <a:rPr lang="en-US" dirty="0" smtClean="0"/>
              <a:t>code</a:t>
            </a:r>
          </a:p>
          <a:p>
            <a:pPr lvl="1"/>
            <a:r>
              <a:rPr lang="en-US" dirty="0" smtClean="0"/>
              <a:t>Created </a:t>
            </a:r>
            <a:r>
              <a:rPr lang="en-US" dirty="0" smtClean="0"/>
              <a:t>by placing () after anonymous function</a:t>
            </a:r>
          </a:p>
          <a:p>
            <a:pPr lvl="1"/>
            <a:endParaRPr lang="en-US" dirty="0" smtClean="0"/>
          </a:p>
          <a:p>
            <a:pPr lvl="1"/>
            <a:endParaRPr lang="en-US" dirty="0"/>
          </a:p>
          <a:p>
            <a:pPr lvl="1"/>
            <a:endParaRPr lang="en-US" dirty="0"/>
          </a:p>
          <a:p>
            <a:pPr lvl="1"/>
            <a:endParaRPr lang="en-US" dirty="0" smtClean="0"/>
          </a:p>
          <a:p>
            <a:pPr lvl="1"/>
            <a:endParaRPr lang="en-US" dirty="0"/>
          </a:p>
          <a:p>
            <a:endParaRPr lang="en-US" dirty="0" smtClean="0"/>
          </a:p>
          <a:p>
            <a:r>
              <a:rPr lang="en-US" dirty="0" smtClean="0"/>
              <a:t>After the code shown above runs…</a:t>
            </a:r>
          </a:p>
          <a:p>
            <a:pPr lvl="1"/>
            <a:r>
              <a:rPr lang="en-US" dirty="0" smtClean="0"/>
              <a:t>x = function(){return 42;};</a:t>
            </a:r>
          </a:p>
          <a:p>
            <a:pPr lvl="1"/>
            <a:r>
              <a:rPr lang="en-US" dirty="0" smtClean="0"/>
              <a:t>y = 42</a:t>
            </a:r>
          </a:p>
          <a:p>
            <a:pPr lvl="1"/>
            <a:endParaRPr lang="en-US" dirty="0"/>
          </a:p>
        </p:txBody>
      </p:sp>
      <p:pic>
        <p:nvPicPr>
          <p:cNvPr id="10" name="Picture 9"/>
          <p:cNvPicPr>
            <a:picLocks noChangeAspect="1"/>
          </p:cNvPicPr>
          <p:nvPr/>
        </p:nvPicPr>
        <p:blipFill>
          <a:blip r:embed="rId3"/>
          <a:stretch>
            <a:fillRect/>
          </a:stretch>
        </p:blipFill>
        <p:spPr>
          <a:xfrm>
            <a:off x="1219200" y="2467450"/>
            <a:ext cx="5391150" cy="2076450"/>
          </a:xfrm>
          <a:prstGeom prst="rect">
            <a:avLst/>
          </a:prstGeom>
          <a:ln>
            <a:solidFill>
              <a:schemeClr val="bg1">
                <a:lumMod val="50000"/>
              </a:schemeClr>
            </a:solidFill>
          </a:ln>
        </p:spPr>
      </p:pic>
      <p:cxnSp>
        <p:nvCxnSpPr>
          <p:cNvPr id="8" name="Straight Arrow Connector 7"/>
          <p:cNvCxnSpPr>
            <a:stCxn id="12" idx="1"/>
          </p:cNvCxnSpPr>
          <p:nvPr/>
        </p:nvCxnSpPr>
        <p:spPr>
          <a:xfrm flipH="1" flipV="1">
            <a:off x="1710397" y="4395861"/>
            <a:ext cx="728003" cy="4714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438400" y="4629222"/>
            <a:ext cx="4343400" cy="476178"/>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The parenthesis make this a self-executing function</a:t>
            </a:r>
            <a:endParaRPr lang="en-US" sz="1400" dirty="0">
              <a:solidFill>
                <a:schemeClr val="tx1"/>
              </a:solidFill>
            </a:endParaRPr>
          </a:p>
        </p:txBody>
      </p:sp>
    </p:spTree>
    <p:extLst>
      <p:ext uri="{BB962C8B-B14F-4D97-AF65-F5344CB8AC3E}">
        <p14:creationId xmlns:p14="http://schemas.microsoft.com/office/powerpoint/2010/main" val="357888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Closures</a:t>
            </a:r>
            <a:endParaRPr lang="en-US" dirty="0"/>
          </a:p>
        </p:txBody>
      </p:sp>
      <p:sp>
        <p:nvSpPr>
          <p:cNvPr id="3" name="Content Placeholder 2"/>
          <p:cNvSpPr>
            <a:spLocks noGrp="1"/>
          </p:cNvSpPr>
          <p:nvPr>
            <p:ph idx="1"/>
          </p:nvPr>
        </p:nvSpPr>
        <p:spPr/>
        <p:txBody>
          <a:bodyPr>
            <a:normAutofit/>
          </a:bodyPr>
          <a:lstStyle/>
          <a:p>
            <a:r>
              <a:rPr lang="en-US" sz="2400" dirty="0" smtClean="0"/>
              <a:t>Closures used to encapsulate private implementation</a:t>
            </a:r>
          </a:p>
          <a:p>
            <a:pPr lvl="1"/>
            <a:r>
              <a:rPr lang="en-US" dirty="0" smtClean="0"/>
              <a:t>Closure is </a:t>
            </a:r>
            <a:r>
              <a:rPr lang="en-US" dirty="0" smtClean="0"/>
              <a:t>IIFE which </a:t>
            </a:r>
            <a:r>
              <a:rPr lang="en-US" dirty="0" smtClean="0"/>
              <a:t>returns object</a:t>
            </a:r>
          </a:p>
          <a:p>
            <a:pPr lvl="1"/>
            <a:r>
              <a:rPr lang="en-US" dirty="0"/>
              <a:t>Local variables inaccessible outside of closure function</a:t>
            </a:r>
          </a:p>
          <a:p>
            <a:pPr lvl="1"/>
            <a:r>
              <a:rPr lang="en-US" dirty="0" smtClean="0"/>
              <a:t>Closure </a:t>
            </a:r>
            <a:r>
              <a:rPr lang="en-US" dirty="0"/>
              <a:t>function returns object with public interface</a:t>
            </a:r>
          </a:p>
          <a:p>
            <a:pPr lvl="1"/>
            <a:endParaRPr lang="en-US" dirty="0"/>
          </a:p>
          <a:p>
            <a:endParaRPr lang="en-US" sz="2400" dirty="0" smtClean="0"/>
          </a:p>
          <a:p>
            <a:pPr lvl="1"/>
            <a:endParaRPr lang="en-US" sz="2000" dirty="0"/>
          </a:p>
        </p:txBody>
      </p:sp>
      <p:pic>
        <p:nvPicPr>
          <p:cNvPr id="4" name="Picture 3"/>
          <p:cNvPicPr>
            <a:picLocks noChangeAspect="1"/>
          </p:cNvPicPr>
          <p:nvPr/>
        </p:nvPicPr>
        <p:blipFill>
          <a:blip r:embed="rId3"/>
          <a:stretch>
            <a:fillRect/>
          </a:stretch>
        </p:blipFill>
        <p:spPr>
          <a:xfrm>
            <a:off x="1219200" y="3276600"/>
            <a:ext cx="5029200" cy="2714625"/>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2564716" y="5643562"/>
            <a:ext cx="4514850" cy="695325"/>
          </a:xfrm>
          <a:prstGeom prst="rect">
            <a:avLst/>
          </a:prstGeom>
          <a:ln>
            <a:solidFill>
              <a:schemeClr val="bg1">
                <a:lumMod val="50000"/>
              </a:schemeClr>
            </a:solidFill>
          </a:ln>
        </p:spPr>
      </p:pic>
    </p:spTree>
    <p:extLst>
      <p:ext uri="{BB962C8B-B14F-4D97-AF65-F5344CB8AC3E}">
        <p14:creationId xmlns:p14="http://schemas.microsoft.com/office/powerpoint/2010/main" val="177348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Namespaces</a:t>
            </a:r>
            <a:endParaRPr lang="en-US" dirty="0"/>
          </a:p>
        </p:txBody>
      </p:sp>
      <p:sp>
        <p:nvSpPr>
          <p:cNvPr id="11" name="Content Placeholder 10"/>
          <p:cNvSpPr>
            <a:spLocks noGrp="1"/>
          </p:cNvSpPr>
          <p:nvPr>
            <p:ph idx="1"/>
          </p:nvPr>
        </p:nvSpPr>
        <p:spPr/>
        <p:txBody>
          <a:bodyPr/>
          <a:lstStyle/>
          <a:p>
            <a:r>
              <a:rPr lang="en-US" dirty="0" smtClean="0"/>
              <a:t>JavaScript Namespaces are important</a:t>
            </a:r>
          </a:p>
          <a:p>
            <a:pPr lvl="1"/>
            <a:r>
              <a:rPr lang="en-US" dirty="0" smtClean="0"/>
              <a:t>Allows you to avoid creating global variables</a:t>
            </a:r>
          </a:p>
          <a:p>
            <a:pPr lvl="1"/>
            <a:r>
              <a:rPr lang="en-US" dirty="0" smtClean="0"/>
              <a:t>Named objects serve as namespace containers</a:t>
            </a:r>
          </a:p>
          <a:p>
            <a:pPr lvl="1"/>
            <a:r>
              <a:rPr lang="en-US" dirty="0" smtClean="0"/>
              <a:t>Supported by Visual Studio IntelliSense</a:t>
            </a:r>
            <a:endParaRPr lang="en-US" dirty="0"/>
          </a:p>
        </p:txBody>
      </p:sp>
      <p:pic>
        <p:nvPicPr>
          <p:cNvPr id="4" name="Picture 3"/>
          <p:cNvPicPr>
            <a:picLocks noChangeAspect="1"/>
          </p:cNvPicPr>
          <p:nvPr/>
        </p:nvPicPr>
        <p:blipFill>
          <a:blip r:embed="rId3"/>
          <a:stretch>
            <a:fillRect/>
          </a:stretch>
        </p:blipFill>
        <p:spPr>
          <a:xfrm>
            <a:off x="342516" y="3458347"/>
            <a:ext cx="4285509" cy="3151544"/>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856166" y="4829948"/>
            <a:ext cx="3983034" cy="1730510"/>
          </a:xfrm>
          <a:prstGeom prst="rect">
            <a:avLst/>
          </a:prstGeom>
          <a:ln>
            <a:solidFill>
              <a:schemeClr val="bg1">
                <a:lumMod val="50000"/>
              </a:schemeClr>
            </a:solidFill>
          </a:ln>
        </p:spPr>
      </p:pic>
      <p:pic>
        <p:nvPicPr>
          <p:cNvPr id="12" name="Picture 11"/>
          <p:cNvPicPr>
            <a:picLocks noChangeAspect="1"/>
          </p:cNvPicPr>
          <p:nvPr/>
        </p:nvPicPr>
        <p:blipFill>
          <a:blip r:embed="rId5"/>
          <a:stretch>
            <a:fillRect/>
          </a:stretch>
        </p:blipFill>
        <p:spPr>
          <a:xfrm>
            <a:off x="4838316" y="3429000"/>
            <a:ext cx="4000884" cy="1199547"/>
          </a:xfrm>
          <a:prstGeom prst="rect">
            <a:avLst/>
          </a:prstGeom>
          <a:ln>
            <a:solidFill>
              <a:schemeClr val="bg1">
                <a:lumMod val="50000"/>
              </a:schemeClr>
            </a:solidFill>
          </a:ln>
        </p:spPr>
      </p:pic>
    </p:spTree>
    <p:extLst>
      <p:ext uri="{BB962C8B-B14F-4D97-AF65-F5344CB8AC3E}">
        <p14:creationId xmlns:p14="http://schemas.microsoft.com/office/powerpoint/2010/main" val="114122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Libraries using Modules</a:t>
            </a:r>
            <a:endParaRPr lang="en-US" dirty="0"/>
          </a:p>
        </p:txBody>
      </p:sp>
      <p:sp>
        <p:nvSpPr>
          <p:cNvPr id="3" name="Content Placeholder 2"/>
          <p:cNvSpPr>
            <a:spLocks noGrp="1"/>
          </p:cNvSpPr>
          <p:nvPr>
            <p:ph idx="1"/>
          </p:nvPr>
        </p:nvSpPr>
        <p:spPr/>
        <p:txBody>
          <a:bodyPr/>
          <a:lstStyle/>
          <a:p>
            <a:r>
              <a:rPr lang="en-US" dirty="0" smtClean="0"/>
              <a:t>Module created using a JavaScript closure</a:t>
            </a:r>
          </a:p>
          <a:p>
            <a:pPr lvl="1"/>
            <a:r>
              <a:rPr lang="en-US" dirty="0" smtClean="0"/>
              <a:t>Module function returns object with public interface</a:t>
            </a:r>
          </a:p>
          <a:p>
            <a:pPr lvl="1"/>
            <a:r>
              <a:rPr lang="en-US" dirty="0" smtClean="0"/>
              <a:t>Local variables of Module function are hidden</a:t>
            </a:r>
          </a:p>
          <a:p>
            <a:pPr lvl="1"/>
            <a:r>
              <a:rPr lang="en-US" dirty="0"/>
              <a:t>Local </a:t>
            </a:r>
            <a:r>
              <a:rPr lang="en-US" dirty="0" smtClean="0"/>
              <a:t>variables track private implementation details</a:t>
            </a:r>
            <a:endParaRPr lang="en-US" dirty="0"/>
          </a:p>
        </p:txBody>
      </p:sp>
      <p:grpSp>
        <p:nvGrpSpPr>
          <p:cNvPr id="7" name="Group 6"/>
          <p:cNvGrpSpPr/>
          <p:nvPr/>
        </p:nvGrpSpPr>
        <p:grpSpPr>
          <a:xfrm>
            <a:off x="1143000" y="3352800"/>
            <a:ext cx="7848600" cy="3333214"/>
            <a:chOff x="609600" y="2743200"/>
            <a:chExt cx="9953625" cy="4227195"/>
          </a:xfrm>
        </p:grpSpPr>
        <p:pic>
          <p:nvPicPr>
            <p:cNvPr id="5" name="Picture 4"/>
            <p:cNvPicPr>
              <a:picLocks noChangeAspect="1"/>
            </p:cNvPicPr>
            <p:nvPr/>
          </p:nvPicPr>
          <p:blipFill>
            <a:blip r:embed="rId3"/>
            <a:stretch>
              <a:fillRect/>
            </a:stretch>
          </p:blipFill>
          <p:spPr>
            <a:xfrm>
              <a:off x="609600" y="2743200"/>
              <a:ext cx="5657850" cy="2771775"/>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1600200" y="5113020"/>
              <a:ext cx="8963025" cy="1857375"/>
            </a:xfrm>
            <a:prstGeom prst="rect">
              <a:avLst/>
            </a:prstGeom>
            <a:ln>
              <a:solidFill>
                <a:schemeClr val="bg1">
                  <a:lumMod val="50000"/>
                </a:schemeClr>
              </a:solidFill>
            </a:ln>
          </p:spPr>
        </p:pic>
      </p:grpSp>
    </p:spTree>
    <p:extLst>
      <p:ext uri="{BB962C8B-B14F-4D97-AF65-F5344CB8AC3E}">
        <p14:creationId xmlns:p14="http://schemas.microsoft.com/office/powerpoint/2010/main" val="2653146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JavaScript Modules</a:t>
            </a:r>
            <a:endParaRPr lang="en-US" dirty="0"/>
          </a:p>
        </p:txBody>
      </p:sp>
    </p:spTree>
    <p:extLst>
      <p:ext uri="{BB962C8B-B14F-4D97-AF65-F5344CB8AC3E}">
        <p14:creationId xmlns:p14="http://schemas.microsoft.com/office/powerpoint/2010/main" val="534737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JavaScript Programming</a:t>
            </a:r>
          </a:p>
          <a:p>
            <a:pPr>
              <a:buFont typeface="Wingdings" panose="05000000000000000000" pitchFamily="2" charset="2"/>
              <a:buChar char="ü"/>
            </a:pPr>
            <a:r>
              <a:rPr lang="en-US" dirty="0" smtClean="0"/>
              <a:t>Writing Reusable JavaScript Libraries</a:t>
            </a:r>
          </a:p>
          <a:p>
            <a:pPr>
              <a:buFont typeface="Wingdings" panose="05000000000000000000" pitchFamily="2" charset="2"/>
              <a:buChar char="Ø"/>
            </a:pPr>
            <a:r>
              <a:rPr lang="en-US" dirty="0" smtClean="0"/>
              <a:t>The jQuery Library</a:t>
            </a:r>
          </a:p>
          <a:p>
            <a:r>
              <a:rPr lang="en-US" dirty="0" smtClean="0"/>
              <a:t>Developing with the jQuery UI Library</a:t>
            </a:r>
          </a:p>
        </p:txBody>
      </p:sp>
    </p:spTree>
    <p:extLst>
      <p:ext uri="{BB962C8B-B14F-4D97-AF65-F5344CB8AC3E}">
        <p14:creationId xmlns:p14="http://schemas.microsoft.com/office/powerpoint/2010/main" val="3438330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Fundamentals</a:t>
            </a:r>
            <a:endParaRPr lang="en-US" dirty="0"/>
          </a:p>
        </p:txBody>
      </p:sp>
      <p:sp>
        <p:nvSpPr>
          <p:cNvPr id="3" name="Content Placeholder 2"/>
          <p:cNvSpPr>
            <a:spLocks noGrp="1"/>
          </p:cNvSpPr>
          <p:nvPr>
            <p:ph idx="1"/>
          </p:nvPr>
        </p:nvSpPr>
        <p:spPr/>
        <p:txBody>
          <a:bodyPr/>
          <a:lstStyle/>
          <a:p>
            <a:r>
              <a:rPr lang="en-US" dirty="0"/>
              <a:t>jQuery deigned to hide browser differences</a:t>
            </a:r>
          </a:p>
          <a:p>
            <a:pPr lvl="1"/>
            <a:r>
              <a:rPr lang="en-US" dirty="0" smtClean="0"/>
              <a:t>Eliminates need to write browser-specific </a:t>
            </a:r>
            <a:r>
              <a:rPr lang="en-US" dirty="0"/>
              <a:t>code</a:t>
            </a:r>
          </a:p>
          <a:p>
            <a:pPr lvl="1"/>
            <a:r>
              <a:rPr lang="en-US" dirty="0" smtClean="0"/>
              <a:t>your </a:t>
            </a:r>
            <a:r>
              <a:rPr lang="en-US" dirty="0"/>
              <a:t>code can target wide variety of </a:t>
            </a:r>
            <a:r>
              <a:rPr lang="en-US" dirty="0" smtClean="0"/>
              <a:t>browsers</a:t>
            </a:r>
          </a:p>
          <a:p>
            <a:pPr lvl="1"/>
            <a:endParaRPr lang="en-US" dirty="0" smtClean="0"/>
          </a:p>
          <a:p>
            <a:r>
              <a:rPr lang="en-US" dirty="0" smtClean="0"/>
              <a:t>jQuery focuses on 2 main things</a:t>
            </a:r>
          </a:p>
          <a:p>
            <a:pPr lvl="1"/>
            <a:r>
              <a:rPr lang="en-US" dirty="0" smtClean="0"/>
              <a:t>Retrieving sets of elements from HTML pages</a:t>
            </a:r>
          </a:p>
          <a:p>
            <a:pPr lvl="1"/>
            <a:r>
              <a:rPr lang="en-US" dirty="0" smtClean="0"/>
              <a:t>Performing operations on these sets of elements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075" y="76200"/>
            <a:ext cx="23717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4582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Revisited – The </a:t>
            </a:r>
            <a:r>
              <a:rPr lang="en-US" dirty="0" err="1" smtClean="0"/>
              <a:t>jQuery</a:t>
            </a:r>
            <a:r>
              <a:rPr lang="en-US" dirty="0" smtClean="0"/>
              <a:t> Edition</a:t>
            </a:r>
            <a:endParaRPr lang="en-US" dirty="0"/>
          </a:p>
        </p:txBody>
      </p:sp>
      <p:sp>
        <p:nvSpPr>
          <p:cNvPr id="3" name="Content Placeholder 2"/>
          <p:cNvSpPr>
            <a:spLocks noGrp="1"/>
          </p:cNvSpPr>
          <p:nvPr>
            <p:ph idx="1"/>
          </p:nvPr>
        </p:nvSpPr>
        <p:spPr/>
        <p:txBody>
          <a:bodyPr/>
          <a:lstStyle/>
          <a:p>
            <a:r>
              <a:rPr lang="en-US" dirty="0" err="1" smtClean="0"/>
              <a:t>jQuery</a:t>
            </a:r>
            <a:r>
              <a:rPr lang="en-US" dirty="0" smtClean="0"/>
              <a:t> makes DOM programming much easier</a:t>
            </a:r>
          </a:p>
          <a:p>
            <a:pPr lvl="1"/>
            <a:r>
              <a:rPr lang="en-US" dirty="0" smtClean="0"/>
              <a:t>Syntax more concise than raw DOM programming</a:t>
            </a:r>
          </a:p>
        </p:txBody>
      </p:sp>
      <p:pic>
        <p:nvPicPr>
          <p:cNvPr id="6" name="Picture 5"/>
          <p:cNvPicPr>
            <a:picLocks noChangeAspect="1"/>
          </p:cNvPicPr>
          <p:nvPr/>
        </p:nvPicPr>
        <p:blipFill>
          <a:blip r:embed="rId3"/>
          <a:stretch>
            <a:fillRect/>
          </a:stretch>
        </p:blipFill>
        <p:spPr>
          <a:xfrm>
            <a:off x="1028700" y="2667000"/>
            <a:ext cx="7086600" cy="2314575"/>
          </a:xfrm>
          <a:prstGeom prst="rect">
            <a:avLst/>
          </a:prstGeom>
          <a:ln>
            <a:solidFill>
              <a:schemeClr val="bg1">
                <a:lumMod val="50000"/>
              </a:schemeClr>
            </a:solidFill>
          </a:ln>
        </p:spPr>
      </p:pic>
    </p:spTree>
    <p:extLst>
      <p:ext uri="{BB962C8B-B14F-4D97-AF65-F5344CB8AC3E}">
        <p14:creationId xmlns:p14="http://schemas.microsoft.com/office/powerpoint/2010/main" val="158762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Function</a:t>
            </a:r>
            <a:endParaRPr lang="en-US" dirty="0"/>
          </a:p>
        </p:txBody>
      </p:sp>
      <p:sp>
        <p:nvSpPr>
          <p:cNvPr id="3" name="Content Placeholder 2"/>
          <p:cNvSpPr>
            <a:spLocks noGrp="1"/>
          </p:cNvSpPr>
          <p:nvPr>
            <p:ph idx="1"/>
          </p:nvPr>
        </p:nvSpPr>
        <p:spPr/>
        <p:txBody>
          <a:bodyPr/>
          <a:lstStyle/>
          <a:p>
            <a:r>
              <a:rPr lang="en-US" dirty="0" smtClean="0"/>
              <a:t>jQuery library defines jQuery as a global function</a:t>
            </a:r>
          </a:p>
          <a:p>
            <a:pPr lvl="1"/>
            <a:r>
              <a:rPr lang="en-US" dirty="0"/>
              <a:t>Execution of jQuery function returns a jQuery object</a:t>
            </a:r>
          </a:p>
          <a:p>
            <a:pPr lvl="1"/>
            <a:r>
              <a:rPr lang="en-US" dirty="0" smtClean="0"/>
              <a:t>$ symbol can be used as alias for jQuery function</a:t>
            </a:r>
          </a:p>
          <a:p>
            <a:endParaRPr lang="en-US" dirty="0"/>
          </a:p>
          <a:p>
            <a:endParaRPr lang="en-US" dirty="0" smtClean="0"/>
          </a:p>
          <a:p>
            <a:endParaRPr lang="en-US" dirty="0"/>
          </a:p>
          <a:p>
            <a:endParaRPr lang="en-US" dirty="0" smtClean="0"/>
          </a:p>
          <a:p>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9139"/>
            <a:ext cx="7620000" cy="22048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32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JavaScript Programming</a:t>
            </a:r>
          </a:p>
          <a:p>
            <a:r>
              <a:rPr lang="en-US" dirty="0" smtClean="0"/>
              <a:t>Writing Reusable JavaScript Libraries</a:t>
            </a:r>
          </a:p>
          <a:p>
            <a:r>
              <a:rPr lang="en-US" dirty="0" smtClean="0"/>
              <a:t>The jQuery Library</a:t>
            </a:r>
          </a:p>
          <a:p>
            <a:r>
              <a:rPr lang="en-US" dirty="0" smtClean="0"/>
              <a:t>Developing with the jQuery UI Library</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Document Ready Event Handler</a:t>
            </a:r>
            <a:endParaRPr lang="en-US" dirty="0"/>
          </a:p>
        </p:txBody>
      </p:sp>
      <p:sp>
        <p:nvSpPr>
          <p:cNvPr id="3" name="Content Placeholder 2"/>
          <p:cNvSpPr>
            <a:spLocks noGrp="1"/>
          </p:cNvSpPr>
          <p:nvPr>
            <p:ph idx="1"/>
          </p:nvPr>
        </p:nvSpPr>
        <p:spPr/>
        <p:txBody>
          <a:bodyPr/>
          <a:lstStyle/>
          <a:p>
            <a:r>
              <a:rPr lang="en-US" dirty="0" smtClean="0"/>
              <a:t>jQuery provides document ready event handler</a:t>
            </a:r>
          </a:p>
          <a:p>
            <a:pPr lvl="1"/>
            <a:r>
              <a:rPr lang="en-US" dirty="0" smtClean="0"/>
              <a:t>Executed when DOM document is ready for access</a:t>
            </a:r>
          </a:p>
          <a:p>
            <a:pPr lvl="1"/>
            <a:r>
              <a:rPr lang="en-US" dirty="0" smtClean="0"/>
              <a:t>Several different styles of syntax supported</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Avoids problems associated with </a:t>
            </a:r>
            <a:r>
              <a:rPr lang="en-US" dirty="0" err="1" smtClean="0"/>
              <a:t>window.onload</a:t>
            </a:r>
            <a:endParaRPr lang="en-US" dirty="0" smtClean="0"/>
          </a:p>
          <a:p>
            <a:pPr lvl="1"/>
            <a:r>
              <a:rPr lang="en-US" dirty="0"/>
              <a:t>D</a:t>
            </a:r>
            <a:r>
              <a:rPr lang="en-US" dirty="0" smtClean="0"/>
              <a:t>oes not wait on all images and resources to download</a:t>
            </a:r>
          </a:p>
          <a:p>
            <a:pPr lvl="1"/>
            <a:r>
              <a:rPr lang="en-US" dirty="0" smtClean="0"/>
              <a:t>Designed to supports registering multiple handlers</a:t>
            </a:r>
          </a:p>
          <a:p>
            <a:endParaRPr lang="en-US" dirty="0" smtClean="0"/>
          </a:p>
        </p:txBody>
      </p:sp>
      <p:grpSp>
        <p:nvGrpSpPr>
          <p:cNvPr id="5" name="Group 4"/>
          <p:cNvGrpSpPr/>
          <p:nvPr/>
        </p:nvGrpSpPr>
        <p:grpSpPr>
          <a:xfrm>
            <a:off x="1066800" y="2971800"/>
            <a:ext cx="7772400" cy="1943280"/>
            <a:chOff x="457962" y="2667000"/>
            <a:chExt cx="8228838" cy="205740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62" y="2667000"/>
              <a:ext cx="3922295" cy="9063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r="5353"/>
            <a:stretch/>
          </p:blipFill>
          <p:spPr bwMode="auto">
            <a:xfrm>
              <a:off x="457962" y="3874168"/>
              <a:ext cx="3947695" cy="850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0232" y="3088105"/>
              <a:ext cx="4026568" cy="11790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70743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Event Handlers</a:t>
            </a:r>
            <a:endParaRPr lang="en-US" dirty="0"/>
          </a:p>
        </p:txBody>
      </p:sp>
      <p:sp>
        <p:nvSpPr>
          <p:cNvPr id="8" name="Content Placeholder 7"/>
          <p:cNvSpPr>
            <a:spLocks noGrp="1"/>
          </p:cNvSpPr>
          <p:nvPr>
            <p:ph idx="1"/>
          </p:nvPr>
        </p:nvSpPr>
        <p:spPr/>
        <p:txBody>
          <a:bodyPr/>
          <a:lstStyle/>
          <a:p>
            <a:r>
              <a:rPr lang="en-US" dirty="0" smtClean="0"/>
              <a:t>Event handlers bound using </a:t>
            </a:r>
            <a:r>
              <a:rPr lang="en-US" dirty="0" err="1" smtClean="0"/>
              <a:t>jQuery</a:t>
            </a:r>
            <a:r>
              <a:rPr lang="en-US" dirty="0" smtClean="0"/>
              <a:t> functions</a:t>
            </a:r>
          </a:p>
          <a:p>
            <a:pPr lvl="1"/>
            <a:r>
              <a:rPr lang="en-US" dirty="0" smtClean="0"/>
              <a:t>click()</a:t>
            </a:r>
          </a:p>
          <a:p>
            <a:pPr lvl="1"/>
            <a:r>
              <a:rPr lang="en-US" dirty="0" smtClean="0"/>
              <a:t>live()</a:t>
            </a:r>
          </a:p>
          <a:p>
            <a:pPr lvl="1"/>
            <a:r>
              <a:rPr lang="en-US" dirty="0"/>
              <a:t>o</a:t>
            </a:r>
            <a:r>
              <a:rPr lang="en-US" dirty="0" smtClean="0"/>
              <a:t>n()</a:t>
            </a:r>
            <a:endParaRPr lang="en-US" dirty="0"/>
          </a:p>
        </p:txBody>
      </p:sp>
      <p:pic>
        <p:nvPicPr>
          <p:cNvPr id="13" name="Picture 12"/>
          <p:cNvPicPr>
            <a:picLocks noChangeAspect="1"/>
          </p:cNvPicPr>
          <p:nvPr/>
        </p:nvPicPr>
        <p:blipFill>
          <a:blip r:embed="rId3"/>
          <a:stretch>
            <a:fillRect/>
          </a:stretch>
        </p:blipFill>
        <p:spPr>
          <a:xfrm>
            <a:off x="381000" y="3657600"/>
            <a:ext cx="6272213" cy="909127"/>
          </a:xfrm>
          <a:prstGeom prst="rect">
            <a:avLst/>
          </a:prstGeom>
          <a:ln>
            <a:solidFill>
              <a:schemeClr val="bg1">
                <a:lumMod val="50000"/>
              </a:schemeClr>
            </a:solidFill>
          </a:ln>
        </p:spPr>
      </p:pic>
      <p:pic>
        <p:nvPicPr>
          <p:cNvPr id="15" name="Picture 14"/>
          <p:cNvPicPr>
            <a:picLocks noChangeAspect="1"/>
          </p:cNvPicPr>
          <p:nvPr/>
        </p:nvPicPr>
        <p:blipFill>
          <a:blip r:embed="rId4"/>
          <a:stretch>
            <a:fillRect/>
          </a:stretch>
        </p:blipFill>
        <p:spPr>
          <a:xfrm>
            <a:off x="5734594" y="4715318"/>
            <a:ext cx="3180806" cy="1828800"/>
          </a:xfrm>
          <a:prstGeom prst="rect">
            <a:avLst/>
          </a:prstGeom>
          <a:ln>
            <a:solidFill>
              <a:schemeClr val="bg1">
                <a:lumMod val="50000"/>
              </a:schemeClr>
            </a:solidFill>
          </a:ln>
        </p:spPr>
      </p:pic>
      <p:pic>
        <p:nvPicPr>
          <p:cNvPr id="14" name="Picture 13"/>
          <p:cNvPicPr>
            <a:picLocks noChangeAspect="1"/>
          </p:cNvPicPr>
          <p:nvPr/>
        </p:nvPicPr>
        <p:blipFill>
          <a:blip r:embed="rId5"/>
          <a:stretch>
            <a:fillRect/>
          </a:stretch>
        </p:blipFill>
        <p:spPr>
          <a:xfrm>
            <a:off x="426720" y="4811310"/>
            <a:ext cx="5029200" cy="958717"/>
          </a:xfrm>
          <a:prstGeom prst="rect">
            <a:avLst/>
          </a:prstGeom>
          <a:solidFill>
            <a:schemeClr val="bg1">
              <a:lumMod val="50000"/>
            </a:schemeClr>
          </a:solidFill>
          <a:ln>
            <a:solidFill>
              <a:schemeClr val="bg1">
                <a:lumMod val="50000"/>
              </a:schemeClr>
            </a:solidFill>
          </a:ln>
        </p:spPr>
      </p:pic>
      <p:cxnSp>
        <p:nvCxnSpPr>
          <p:cNvPr id="17" name="Straight Arrow Connector 16"/>
          <p:cNvCxnSpPr/>
          <p:nvPr/>
        </p:nvCxnSpPr>
        <p:spPr>
          <a:xfrm flipV="1">
            <a:off x="4254305" y="4885304"/>
            <a:ext cx="1336430" cy="84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028028" y="5152589"/>
            <a:ext cx="5908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02612" y="5307333"/>
            <a:ext cx="1702191" cy="112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1"/>
          </p:cNvCxnSpPr>
          <p:nvPr/>
        </p:nvCxnSpPr>
        <p:spPr>
          <a:xfrm>
            <a:off x="3100754" y="5476146"/>
            <a:ext cx="2633840" cy="15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19732" y="5659026"/>
            <a:ext cx="1927274"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85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Selectors</a:t>
            </a:r>
            <a:endParaRPr lang="en-US" dirty="0"/>
          </a:p>
        </p:txBody>
      </p:sp>
      <p:sp>
        <p:nvSpPr>
          <p:cNvPr id="3" name="Content Placeholder 2"/>
          <p:cNvSpPr>
            <a:spLocks noGrp="1"/>
          </p:cNvSpPr>
          <p:nvPr>
            <p:ph idx="1"/>
          </p:nvPr>
        </p:nvSpPr>
        <p:spPr/>
        <p:txBody>
          <a:bodyPr/>
          <a:lstStyle/>
          <a:p>
            <a:r>
              <a:rPr lang="en-US" dirty="0"/>
              <a:t>Element retrieval based on Selectors</a:t>
            </a:r>
          </a:p>
          <a:p>
            <a:pPr lvl="1"/>
            <a:r>
              <a:rPr lang="en-US" dirty="0" smtClean="0"/>
              <a:t>jQuery leverages familiar CSS selector</a:t>
            </a:r>
            <a:r>
              <a:rPr lang="en-US" dirty="0"/>
              <a:t> syntax</a:t>
            </a:r>
            <a:endParaRPr lang="en-US" dirty="0" smtClean="0"/>
          </a:p>
          <a:p>
            <a:pPr lvl="1"/>
            <a:r>
              <a:rPr lang="en-US" dirty="0" smtClean="0"/>
              <a:t>Supports CSS3 selectors even in non-CSS3 browsers</a:t>
            </a:r>
          </a:p>
          <a:p>
            <a:pPr lvl="1"/>
            <a:r>
              <a:rPr lang="en-US" dirty="0" smtClean="0"/>
              <a:t>jQuery function takes second parameter for container</a:t>
            </a:r>
          </a:p>
          <a:p>
            <a:pPr lvl="1"/>
            <a:endParaRPr lang="en-US" dirty="0"/>
          </a:p>
          <a:p>
            <a:pPr lvl="1"/>
            <a:endParaRPr lang="en-US" dirty="0" smtClean="0"/>
          </a:p>
          <a:p>
            <a:pPr lvl="1"/>
            <a:endParaRPr lang="en-US"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352800"/>
            <a:ext cx="7696200" cy="292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1631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Calls Across the Network</a:t>
            </a:r>
            <a:endParaRPr lang="en-US" dirty="0"/>
          </a:p>
        </p:txBody>
      </p:sp>
      <p:sp>
        <p:nvSpPr>
          <p:cNvPr id="3" name="Content Placeholder 2"/>
          <p:cNvSpPr>
            <a:spLocks noGrp="1"/>
          </p:cNvSpPr>
          <p:nvPr>
            <p:ph idx="1"/>
          </p:nvPr>
        </p:nvSpPr>
        <p:spPr/>
        <p:txBody>
          <a:bodyPr>
            <a:normAutofit/>
          </a:bodyPr>
          <a:lstStyle/>
          <a:p>
            <a:r>
              <a:rPr lang="en-US" sz="2400" dirty="0" err="1" smtClean="0"/>
              <a:t>jQuery</a:t>
            </a:r>
            <a:r>
              <a:rPr lang="en-US" sz="2400" dirty="0" smtClean="0"/>
              <a:t> provides $.</a:t>
            </a:r>
            <a:r>
              <a:rPr lang="en-US" sz="2400" dirty="0" err="1" smtClean="0"/>
              <a:t>ajax</a:t>
            </a:r>
            <a:r>
              <a:rPr lang="en-US" sz="2400" dirty="0" smtClean="0"/>
              <a:t>() function</a:t>
            </a:r>
          </a:p>
          <a:p>
            <a:pPr lvl="1"/>
            <a:r>
              <a:rPr lang="en-US" sz="2000" dirty="0" smtClean="0"/>
              <a:t>Calls to $.</a:t>
            </a:r>
            <a:r>
              <a:rPr lang="en-US" sz="2000" dirty="0" err="1" smtClean="0"/>
              <a:t>ajax</a:t>
            </a:r>
            <a:r>
              <a:rPr lang="en-US" sz="2000" dirty="0" smtClean="0"/>
              <a:t>() function are asynchronously</a:t>
            </a:r>
          </a:p>
          <a:p>
            <a:pPr lvl="1"/>
            <a:r>
              <a:rPr lang="en-US" sz="2000" dirty="0" smtClean="0"/>
              <a:t>Callback methods can be used to process returned data</a:t>
            </a:r>
          </a:p>
        </p:txBody>
      </p:sp>
      <p:pic>
        <p:nvPicPr>
          <p:cNvPr id="4" name="Picture 3"/>
          <p:cNvPicPr>
            <a:picLocks noChangeAspect="1"/>
          </p:cNvPicPr>
          <p:nvPr/>
        </p:nvPicPr>
        <p:blipFill>
          <a:blip r:embed="rId3"/>
          <a:stretch>
            <a:fillRect/>
          </a:stretch>
        </p:blipFill>
        <p:spPr>
          <a:xfrm>
            <a:off x="1214437" y="2819400"/>
            <a:ext cx="6486525" cy="3619500"/>
          </a:xfrm>
          <a:prstGeom prst="rect">
            <a:avLst/>
          </a:prstGeom>
          <a:ln>
            <a:solidFill>
              <a:schemeClr val="bg1">
                <a:lumMod val="50000"/>
              </a:schemeClr>
            </a:solidFill>
          </a:ln>
        </p:spPr>
      </p:pic>
    </p:spTree>
    <p:extLst>
      <p:ext uri="{BB962C8B-B14F-4D97-AF65-F5344CB8AC3E}">
        <p14:creationId xmlns:p14="http://schemas.microsoft.com/office/powerpoint/2010/main" val="327807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and Deferred Objects</a:t>
            </a:r>
            <a:endParaRPr lang="en-US" dirty="0"/>
          </a:p>
        </p:txBody>
      </p:sp>
      <p:sp>
        <p:nvSpPr>
          <p:cNvPr id="3" name="Content Placeholder 2"/>
          <p:cNvSpPr>
            <a:spLocks noGrp="1"/>
          </p:cNvSpPr>
          <p:nvPr>
            <p:ph idx="1"/>
          </p:nvPr>
        </p:nvSpPr>
        <p:spPr/>
        <p:txBody>
          <a:bodyPr>
            <a:normAutofit/>
          </a:bodyPr>
          <a:lstStyle/>
          <a:p>
            <a:r>
              <a:rPr lang="en-US" sz="2400" dirty="0" err="1" smtClean="0"/>
              <a:t>jQuery</a:t>
            </a:r>
            <a:r>
              <a:rPr lang="en-US" sz="2400" dirty="0" smtClean="0"/>
              <a:t> provides support for </a:t>
            </a:r>
            <a:r>
              <a:rPr lang="en-US" sz="2400" dirty="0" err="1" smtClean="0"/>
              <a:t>async</a:t>
            </a:r>
            <a:r>
              <a:rPr lang="en-US" sz="2400" dirty="0" smtClean="0"/>
              <a:t> programming</a:t>
            </a:r>
          </a:p>
          <a:p>
            <a:pPr lvl="1"/>
            <a:r>
              <a:rPr lang="en-US" sz="2000" dirty="0" smtClean="0"/>
              <a:t>Promise object (e.g. </a:t>
            </a:r>
            <a:r>
              <a:rPr lang="en-US" sz="2000" dirty="0" err="1" smtClean="0"/>
              <a:t>xhr</a:t>
            </a:r>
            <a:r>
              <a:rPr lang="en-US" sz="2000" dirty="0" smtClean="0"/>
              <a:t>) represents work in progress</a:t>
            </a:r>
          </a:p>
          <a:p>
            <a:pPr lvl="1"/>
            <a:r>
              <a:rPr lang="en-US" sz="2000" dirty="0" smtClean="0"/>
              <a:t>When work is done, promise object notifies deferred objects</a:t>
            </a:r>
          </a:p>
          <a:p>
            <a:pPr lvl="1"/>
            <a:r>
              <a:rPr lang="en-US" sz="2000" dirty="0" smtClean="0"/>
              <a:t>Promises provide more flexibility than using simple callbacks</a:t>
            </a:r>
            <a:endParaRPr lang="en-US" sz="2000" dirty="0"/>
          </a:p>
        </p:txBody>
      </p:sp>
      <p:pic>
        <p:nvPicPr>
          <p:cNvPr id="5" name="Picture 4"/>
          <p:cNvPicPr>
            <a:picLocks noChangeAspect="1"/>
          </p:cNvPicPr>
          <p:nvPr/>
        </p:nvPicPr>
        <p:blipFill>
          <a:blip r:embed="rId3"/>
          <a:stretch>
            <a:fillRect/>
          </a:stretch>
        </p:blipFill>
        <p:spPr>
          <a:xfrm>
            <a:off x="330201" y="3543331"/>
            <a:ext cx="3505200" cy="2630754"/>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00026" y="4078158"/>
            <a:ext cx="4800600" cy="1506650"/>
          </a:xfrm>
          <a:prstGeom prst="rect">
            <a:avLst/>
          </a:prstGeom>
          <a:ln>
            <a:solidFill>
              <a:schemeClr val="bg1">
                <a:lumMod val="50000"/>
              </a:schemeClr>
            </a:solidFill>
          </a:ln>
        </p:spPr>
      </p:pic>
      <p:sp>
        <p:nvSpPr>
          <p:cNvPr id="7" name="TextBox 6"/>
          <p:cNvSpPr txBox="1"/>
          <p:nvPr/>
        </p:nvSpPr>
        <p:spPr>
          <a:xfrm>
            <a:off x="197716" y="3200400"/>
            <a:ext cx="3703258" cy="307777"/>
          </a:xfrm>
          <a:prstGeom prst="rect">
            <a:avLst/>
          </a:prstGeom>
          <a:noFill/>
        </p:spPr>
        <p:txBody>
          <a:bodyPr wrap="none" rtlCol="0">
            <a:spAutoFit/>
          </a:bodyPr>
          <a:lstStyle/>
          <a:p>
            <a:pPr algn="ctr"/>
            <a:r>
              <a:rPr lang="en-US" sz="1400" dirty="0" smtClean="0">
                <a:solidFill>
                  <a:schemeClr val="tx2">
                    <a:lumMod val="90000"/>
                    <a:lumOff val="10000"/>
                  </a:schemeClr>
                </a:solidFill>
              </a:rPr>
              <a:t>Reusable code  in </a:t>
            </a:r>
            <a:r>
              <a:rPr lang="en-US" sz="1400" b="1" dirty="0" err="1" smtClean="0">
                <a:solidFill>
                  <a:schemeClr val="tx2">
                    <a:lumMod val="90000"/>
                    <a:lumOff val="10000"/>
                  </a:schemeClr>
                </a:solidFill>
              </a:rPr>
              <a:t>Wingtip.Utilities</a:t>
            </a:r>
            <a:r>
              <a:rPr lang="en-US" sz="1400" dirty="0" smtClean="0">
                <a:solidFill>
                  <a:schemeClr val="tx2">
                    <a:lumMod val="90000"/>
                    <a:lumOff val="10000"/>
                  </a:schemeClr>
                </a:solidFill>
              </a:rPr>
              <a:t> Module </a:t>
            </a:r>
          </a:p>
        </p:txBody>
      </p:sp>
      <p:sp>
        <p:nvSpPr>
          <p:cNvPr id="8" name="TextBox 7"/>
          <p:cNvSpPr txBox="1"/>
          <p:nvPr/>
        </p:nvSpPr>
        <p:spPr>
          <a:xfrm>
            <a:off x="4038600" y="3657600"/>
            <a:ext cx="4956806" cy="307777"/>
          </a:xfrm>
          <a:prstGeom prst="rect">
            <a:avLst/>
          </a:prstGeom>
          <a:noFill/>
        </p:spPr>
        <p:txBody>
          <a:bodyPr wrap="none" rtlCol="0">
            <a:spAutoFit/>
          </a:bodyPr>
          <a:lstStyle/>
          <a:p>
            <a:pPr algn="ctr"/>
            <a:r>
              <a:rPr lang="en-US" sz="1400" dirty="0" smtClean="0">
                <a:solidFill>
                  <a:schemeClr val="tx2">
                    <a:lumMod val="90000"/>
                    <a:lumOff val="10000"/>
                  </a:schemeClr>
                </a:solidFill>
              </a:rPr>
              <a:t>Consumer code in app which uses </a:t>
            </a:r>
            <a:r>
              <a:rPr lang="en-US" sz="1400" b="1" dirty="0" err="1" smtClean="0">
                <a:solidFill>
                  <a:schemeClr val="tx2">
                    <a:lumMod val="90000"/>
                    <a:lumOff val="10000"/>
                  </a:schemeClr>
                </a:solidFill>
              </a:rPr>
              <a:t>Wingtip.Utilities</a:t>
            </a:r>
            <a:r>
              <a:rPr lang="en-US" sz="1400" dirty="0" smtClean="0">
                <a:solidFill>
                  <a:schemeClr val="tx2">
                    <a:lumMod val="90000"/>
                    <a:lumOff val="10000"/>
                  </a:schemeClr>
                </a:solidFill>
              </a:rPr>
              <a:t> module</a:t>
            </a:r>
            <a:endParaRPr lang="en-US" sz="1400" dirty="0">
              <a:solidFill>
                <a:schemeClr val="tx2">
                  <a:lumMod val="90000"/>
                  <a:lumOff val="10000"/>
                </a:schemeClr>
              </a:solidFill>
            </a:endParaRPr>
          </a:p>
        </p:txBody>
      </p:sp>
    </p:spTree>
    <p:extLst>
      <p:ext uri="{BB962C8B-B14F-4D97-AF65-F5344CB8AC3E}">
        <p14:creationId xmlns:p14="http://schemas.microsoft.com/office/powerpoint/2010/main" val="3011539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Code using the </a:t>
            </a:r>
            <a:r>
              <a:rPr lang="en-US" dirty="0" err="1" smtClean="0"/>
              <a:t>jQuery</a:t>
            </a:r>
            <a:endParaRPr lang="en-US" dirty="0"/>
          </a:p>
        </p:txBody>
      </p:sp>
    </p:spTree>
    <p:extLst>
      <p:ext uri="{BB962C8B-B14F-4D97-AF65-F5344CB8AC3E}">
        <p14:creationId xmlns:p14="http://schemas.microsoft.com/office/powerpoint/2010/main" val="91123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JavaScript Programming</a:t>
            </a:r>
          </a:p>
          <a:p>
            <a:pPr>
              <a:buFont typeface="Wingdings" panose="05000000000000000000" pitchFamily="2" charset="2"/>
              <a:buChar char="ü"/>
            </a:pPr>
            <a:r>
              <a:rPr lang="en-US" dirty="0" smtClean="0"/>
              <a:t>Writing Reusable JavaScript Libraries</a:t>
            </a:r>
          </a:p>
          <a:p>
            <a:pPr>
              <a:buFont typeface="Wingdings" panose="05000000000000000000" pitchFamily="2" charset="2"/>
              <a:buChar char="ü"/>
            </a:pPr>
            <a:r>
              <a:rPr lang="en-US" dirty="0" smtClean="0"/>
              <a:t>The jQuery Library</a:t>
            </a:r>
          </a:p>
          <a:p>
            <a:pPr>
              <a:buFont typeface="Wingdings" panose="05000000000000000000" pitchFamily="2" charset="2"/>
              <a:buChar char="Ø"/>
            </a:pPr>
            <a:r>
              <a:rPr lang="en-US" dirty="0" smtClean="0"/>
              <a:t>Developing with the jQuery UI Library</a:t>
            </a:r>
          </a:p>
        </p:txBody>
      </p:sp>
    </p:spTree>
    <p:extLst>
      <p:ext uri="{BB962C8B-B14F-4D97-AF65-F5344CB8AC3E}">
        <p14:creationId xmlns:p14="http://schemas.microsoft.com/office/powerpoint/2010/main" val="353261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UI Widgets</a:t>
            </a:r>
            <a:endParaRPr lang="en-US" dirty="0"/>
          </a:p>
        </p:txBody>
      </p:sp>
      <p:sp>
        <p:nvSpPr>
          <p:cNvPr id="3" name="Content Placeholder 2"/>
          <p:cNvSpPr>
            <a:spLocks noGrp="1"/>
          </p:cNvSpPr>
          <p:nvPr>
            <p:ph idx="1"/>
          </p:nvPr>
        </p:nvSpPr>
        <p:spPr/>
        <p:txBody>
          <a:bodyPr/>
          <a:lstStyle/>
          <a:p>
            <a:r>
              <a:rPr lang="en-US" dirty="0" smtClean="0"/>
              <a:t>Buttons and </a:t>
            </a:r>
            <a:r>
              <a:rPr lang="en-US" dirty="0" err="1" smtClean="0"/>
              <a:t>buttonsets</a:t>
            </a:r>
            <a:endParaRPr lang="en-US" dirty="0" smtClean="0"/>
          </a:p>
          <a:p>
            <a:r>
              <a:rPr lang="en-US" dirty="0" smtClean="0"/>
              <a:t>Sliders</a:t>
            </a:r>
          </a:p>
          <a:p>
            <a:r>
              <a:rPr lang="en-US" dirty="0" smtClean="0"/>
              <a:t>Progress bars</a:t>
            </a:r>
          </a:p>
          <a:p>
            <a:r>
              <a:rPr lang="en-US" dirty="0" smtClean="0"/>
              <a:t>Auto completers</a:t>
            </a:r>
          </a:p>
          <a:p>
            <a:r>
              <a:rPr lang="en-US" dirty="0" smtClean="0"/>
              <a:t>Date Pickers</a:t>
            </a:r>
          </a:p>
          <a:p>
            <a:r>
              <a:rPr lang="en-US" dirty="0" smtClean="0"/>
              <a:t>Tabs</a:t>
            </a:r>
          </a:p>
          <a:p>
            <a:r>
              <a:rPr lang="en-US" dirty="0" smtClean="0"/>
              <a:t>Accordion</a:t>
            </a:r>
          </a:p>
          <a:p>
            <a:r>
              <a:rPr lang="en-US" dirty="0" smtClean="0"/>
              <a:t>Dialog Box</a:t>
            </a:r>
            <a:endParaRPr lang="en-US" dirty="0"/>
          </a:p>
        </p:txBody>
      </p:sp>
    </p:spTree>
    <p:extLst>
      <p:ext uri="{BB962C8B-B14F-4D97-AF65-F5344CB8AC3E}">
        <p14:creationId xmlns:p14="http://schemas.microsoft.com/office/powerpoint/2010/main" val="3252492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UI elements with </a:t>
            </a:r>
            <a:r>
              <a:rPr lang="en-US" dirty="0" err="1" smtClean="0"/>
              <a:t>jQuery</a:t>
            </a:r>
            <a:r>
              <a:rPr lang="en-US" dirty="0" smtClean="0"/>
              <a:t> UI</a:t>
            </a:r>
            <a:endParaRPr lang="en-US" dirty="0"/>
          </a:p>
        </p:txBody>
      </p:sp>
    </p:spTree>
    <p:extLst>
      <p:ext uri="{BB962C8B-B14F-4D97-AF65-F5344CB8AC3E}">
        <p14:creationId xmlns:p14="http://schemas.microsoft.com/office/powerpoint/2010/main" val="4274014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JavaScript Programming</a:t>
            </a:r>
          </a:p>
          <a:p>
            <a:pPr>
              <a:buFont typeface="Wingdings" panose="05000000000000000000" pitchFamily="2" charset="2"/>
              <a:buChar char="ü"/>
            </a:pPr>
            <a:r>
              <a:rPr lang="en-US" dirty="0" smtClean="0"/>
              <a:t>Writing Reusable JavaScript Libraries</a:t>
            </a:r>
          </a:p>
          <a:p>
            <a:pPr>
              <a:buFont typeface="Wingdings" panose="05000000000000000000" pitchFamily="2" charset="2"/>
              <a:buChar char="ü"/>
            </a:pPr>
            <a:r>
              <a:rPr lang="en-US" dirty="0" smtClean="0"/>
              <a:t>The jQuery Library</a:t>
            </a:r>
          </a:p>
          <a:p>
            <a:pPr>
              <a:buFont typeface="Wingdings" panose="05000000000000000000" pitchFamily="2" charset="2"/>
              <a:buChar char="ü"/>
            </a:pPr>
            <a:r>
              <a:rPr lang="en-US" dirty="0" smtClean="0"/>
              <a:t>Developing with the jQuery UI Library</a:t>
            </a:r>
          </a:p>
        </p:txBody>
      </p:sp>
    </p:spTree>
    <p:extLst>
      <p:ext uri="{BB962C8B-B14F-4D97-AF65-F5344CB8AC3E}">
        <p14:creationId xmlns:p14="http://schemas.microsoft.com/office/powerpoint/2010/main" val="2426488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js101</a:t>
            </a:r>
            <a:endParaRPr lang="en-US" dirty="0"/>
          </a:p>
        </p:txBody>
      </p:sp>
      <p:sp>
        <p:nvSpPr>
          <p:cNvPr id="3" name="Content Placeholder 2"/>
          <p:cNvSpPr>
            <a:spLocks noGrp="1"/>
          </p:cNvSpPr>
          <p:nvPr>
            <p:ph idx="1"/>
          </p:nvPr>
        </p:nvSpPr>
        <p:spPr/>
        <p:txBody>
          <a:bodyPr>
            <a:normAutofit/>
          </a:bodyPr>
          <a:lstStyle/>
          <a:p>
            <a:r>
              <a:rPr lang="en-US" sz="2400" dirty="0" smtClean="0"/>
              <a:t>JavaScript Language Fundamentals</a:t>
            </a:r>
          </a:p>
          <a:p>
            <a:pPr lvl="1"/>
            <a:r>
              <a:rPr lang="en-US" sz="2000" dirty="0" smtClean="0"/>
              <a:t>Language is case sensitive</a:t>
            </a:r>
          </a:p>
          <a:p>
            <a:pPr lvl="1"/>
            <a:r>
              <a:rPr lang="en-US" sz="2000" dirty="0" smtClean="0"/>
              <a:t>Use of semicolons is optional but usually recommended</a:t>
            </a:r>
          </a:p>
          <a:p>
            <a:pPr lvl="1"/>
            <a:r>
              <a:rPr lang="en-US" sz="2000" dirty="0" smtClean="0"/>
              <a:t>Variables should be declared using </a:t>
            </a:r>
            <a:r>
              <a:rPr lang="en-US" sz="2000" dirty="0" smtClean="0">
                <a:solidFill>
                  <a:schemeClr val="accent6">
                    <a:lumMod val="50000"/>
                  </a:schemeClr>
                </a:solidFill>
              </a:rPr>
              <a:t>var </a:t>
            </a:r>
            <a:r>
              <a:rPr lang="en-US" sz="2000" dirty="0" smtClean="0"/>
              <a:t>keyword</a:t>
            </a:r>
          </a:p>
          <a:p>
            <a:pPr lvl="1"/>
            <a:r>
              <a:rPr lang="en-US" sz="2000" dirty="0" smtClean="0"/>
              <a:t>Develop code using strict mode by adding </a:t>
            </a:r>
            <a:r>
              <a:rPr lang="en-US" sz="2000" dirty="0" smtClean="0">
                <a:solidFill>
                  <a:schemeClr val="accent6">
                    <a:lumMod val="50000"/>
                  </a:schemeClr>
                </a:solidFill>
              </a:rPr>
              <a:t>'use strict‘</a:t>
            </a:r>
          </a:p>
          <a:p>
            <a:pPr lvl="1"/>
            <a:endParaRPr lang="en-US" sz="2000" dirty="0" smtClean="0"/>
          </a:p>
          <a:p>
            <a:pPr lvl="1"/>
            <a:endParaRPr lang="en-US" sz="2000" dirty="0" smtClean="0"/>
          </a:p>
          <a:p>
            <a:pPr lvl="1"/>
            <a:endParaRPr lang="en-US" sz="2000" dirty="0" smtClean="0"/>
          </a:p>
          <a:p>
            <a:pPr lvl="1"/>
            <a:endParaRPr lang="en-US" sz="2000" dirty="0" smtClean="0"/>
          </a:p>
          <a:p>
            <a:endParaRPr lang="en-US" sz="2400" dirty="0" smtClean="0"/>
          </a:p>
        </p:txBody>
      </p:sp>
      <p:pic>
        <p:nvPicPr>
          <p:cNvPr id="4" name="Picture 3"/>
          <p:cNvPicPr>
            <a:picLocks noChangeAspect="1"/>
          </p:cNvPicPr>
          <p:nvPr/>
        </p:nvPicPr>
        <p:blipFill>
          <a:blip r:embed="rId3"/>
          <a:stretch>
            <a:fillRect/>
          </a:stretch>
        </p:blipFill>
        <p:spPr>
          <a:xfrm>
            <a:off x="838200" y="3581400"/>
            <a:ext cx="7086600" cy="2611709"/>
          </a:xfrm>
          <a:prstGeom prst="rect">
            <a:avLst/>
          </a:prstGeom>
          <a:ln>
            <a:solidFill>
              <a:schemeClr val="bg1">
                <a:lumMod val="50000"/>
              </a:schemeClr>
            </a:solidFill>
          </a:ln>
        </p:spPr>
      </p:pic>
    </p:spTree>
    <p:extLst>
      <p:ext uri="{BB962C8B-B14F-4D97-AF65-F5344CB8AC3E}">
        <p14:creationId xmlns:p14="http://schemas.microsoft.com/office/powerpoint/2010/main" val="71351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(DOM)</a:t>
            </a:r>
            <a:endParaRPr lang="en-US" dirty="0"/>
          </a:p>
        </p:txBody>
      </p:sp>
      <p:sp>
        <p:nvSpPr>
          <p:cNvPr id="3" name="Content Placeholder 2"/>
          <p:cNvSpPr>
            <a:spLocks noGrp="1"/>
          </p:cNvSpPr>
          <p:nvPr>
            <p:ph idx="1"/>
          </p:nvPr>
        </p:nvSpPr>
        <p:spPr/>
        <p:txBody>
          <a:bodyPr/>
          <a:lstStyle/>
          <a:p>
            <a:r>
              <a:rPr lang="en-US" dirty="0" smtClean="0"/>
              <a:t>JavaScript in browser has access to DOM</a:t>
            </a:r>
          </a:p>
          <a:p>
            <a:pPr lvl="1"/>
            <a:r>
              <a:rPr lang="en-US" dirty="0" smtClean="0"/>
              <a:t>DOM represents tree of HTML elements on page</a:t>
            </a:r>
          </a:p>
          <a:p>
            <a:pPr lvl="1"/>
            <a:r>
              <a:rPr lang="en-US" dirty="0" smtClean="0">
                <a:solidFill>
                  <a:schemeClr val="accent6">
                    <a:lumMod val="50000"/>
                  </a:schemeClr>
                </a:solidFill>
              </a:rPr>
              <a:t>document</a:t>
            </a:r>
            <a:r>
              <a:rPr lang="en-US" dirty="0" smtClean="0"/>
              <a:t> provides read/write access to DOM elements</a:t>
            </a:r>
            <a:endParaRPr lang="en-US" dirty="0"/>
          </a:p>
        </p:txBody>
      </p:sp>
      <p:pic>
        <p:nvPicPr>
          <p:cNvPr id="24" name="Picture 23"/>
          <p:cNvPicPr>
            <a:picLocks noChangeAspect="1"/>
          </p:cNvPicPr>
          <p:nvPr/>
        </p:nvPicPr>
        <p:blipFill>
          <a:blip r:embed="rId3"/>
          <a:stretch>
            <a:fillRect/>
          </a:stretch>
        </p:blipFill>
        <p:spPr>
          <a:xfrm>
            <a:off x="1219199" y="2962890"/>
            <a:ext cx="6726825" cy="694710"/>
          </a:xfrm>
          <a:prstGeom prst="rect">
            <a:avLst/>
          </a:prstGeom>
          <a:ln>
            <a:solidFill>
              <a:schemeClr val="bg1">
                <a:lumMod val="50000"/>
              </a:schemeClr>
            </a:solidFill>
          </a:ln>
        </p:spPr>
      </p:pic>
      <p:pic>
        <p:nvPicPr>
          <p:cNvPr id="26" name="Picture 25"/>
          <p:cNvPicPr>
            <a:picLocks noChangeAspect="1"/>
          </p:cNvPicPr>
          <p:nvPr/>
        </p:nvPicPr>
        <p:blipFill>
          <a:blip r:embed="rId4"/>
          <a:stretch>
            <a:fillRect/>
          </a:stretch>
        </p:blipFill>
        <p:spPr>
          <a:xfrm>
            <a:off x="1225197" y="3952672"/>
            <a:ext cx="6699603" cy="2752928"/>
          </a:xfrm>
          <a:prstGeom prst="rect">
            <a:avLst/>
          </a:prstGeom>
          <a:ln>
            <a:solidFill>
              <a:schemeClr val="bg1">
                <a:lumMod val="50000"/>
              </a:schemeClr>
            </a:solidFill>
          </a:ln>
        </p:spPr>
      </p:pic>
    </p:spTree>
    <p:extLst>
      <p:ext uri="{BB962C8B-B14F-4D97-AF65-F5344CB8AC3E}">
        <p14:creationId xmlns:p14="http://schemas.microsoft.com/office/powerpoint/2010/main" val="182966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Query String Parameters</a:t>
            </a:r>
            <a:endParaRPr lang="en-US" dirty="0"/>
          </a:p>
        </p:txBody>
      </p:sp>
      <p:sp>
        <p:nvSpPr>
          <p:cNvPr id="3" name="Content Placeholder 2"/>
          <p:cNvSpPr>
            <a:spLocks noGrp="1"/>
          </p:cNvSpPr>
          <p:nvPr>
            <p:ph idx="1"/>
          </p:nvPr>
        </p:nvSpPr>
        <p:spPr/>
        <p:txBody>
          <a:bodyPr/>
          <a:lstStyle/>
          <a:p>
            <a:r>
              <a:rPr lang="en-US" dirty="0" smtClean="0"/>
              <a:t>DOM exposes query string parameters</a:t>
            </a:r>
          </a:p>
          <a:p>
            <a:pPr lvl="1"/>
            <a:r>
              <a:rPr lang="en-US" dirty="0" smtClean="0"/>
              <a:t>Query string read from end of URL</a:t>
            </a:r>
          </a:p>
          <a:p>
            <a:pPr lvl="1"/>
            <a:r>
              <a:rPr lang="en-US" dirty="0" smtClean="0"/>
              <a:t>Use </a:t>
            </a:r>
            <a:r>
              <a:rPr lang="en-US" dirty="0" err="1" smtClean="0">
                <a:solidFill>
                  <a:schemeClr val="accent6">
                    <a:lumMod val="50000"/>
                  </a:schemeClr>
                </a:solidFill>
              </a:rPr>
              <a:t>string.split</a:t>
            </a:r>
            <a:r>
              <a:rPr lang="en-US" dirty="0" smtClean="0">
                <a:solidFill>
                  <a:schemeClr val="accent6">
                    <a:lumMod val="50000"/>
                  </a:schemeClr>
                </a:solidFill>
              </a:rPr>
              <a:t>()</a:t>
            </a:r>
            <a:r>
              <a:rPr lang="en-US" dirty="0" smtClean="0"/>
              <a:t> function to return arrays</a:t>
            </a:r>
            <a:endParaRPr lang="en-US" dirty="0"/>
          </a:p>
        </p:txBody>
      </p:sp>
      <p:pic>
        <p:nvPicPr>
          <p:cNvPr id="4" name="Picture 3"/>
          <p:cNvPicPr>
            <a:picLocks noChangeAspect="1"/>
          </p:cNvPicPr>
          <p:nvPr/>
        </p:nvPicPr>
        <p:blipFill>
          <a:blip r:embed="rId3"/>
          <a:stretch>
            <a:fillRect/>
          </a:stretch>
        </p:blipFill>
        <p:spPr>
          <a:xfrm>
            <a:off x="1143000" y="2895600"/>
            <a:ext cx="5857875" cy="2647950"/>
          </a:xfrm>
          <a:prstGeom prst="rect">
            <a:avLst/>
          </a:prstGeom>
          <a:ln>
            <a:solidFill>
              <a:schemeClr val="bg1">
                <a:lumMod val="50000"/>
              </a:schemeClr>
            </a:solidFill>
          </a:ln>
        </p:spPr>
      </p:pic>
    </p:spTree>
    <p:extLst>
      <p:ext uri="{BB962C8B-B14F-4D97-AF65-F5344CB8AC3E}">
        <p14:creationId xmlns:p14="http://schemas.microsoft.com/office/powerpoint/2010/main" val="196197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Objects</a:t>
            </a:r>
            <a:endParaRPr lang="en-US" dirty="0"/>
          </a:p>
        </p:txBody>
      </p:sp>
      <p:sp>
        <p:nvSpPr>
          <p:cNvPr id="3" name="Content Placeholder 2"/>
          <p:cNvSpPr>
            <a:spLocks noGrp="1"/>
          </p:cNvSpPr>
          <p:nvPr>
            <p:ph idx="1"/>
          </p:nvPr>
        </p:nvSpPr>
        <p:spPr/>
        <p:txBody>
          <a:bodyPr/>
          <a:lstStyle/>
          <a:p>
            <a:r>
              <a:rPr lang="en-US" dirty="0" smtClean="0"/>
              <a:t>An object is a collection of dynamic properties</a:t>
            </a:r>
          </a:p>
          <a:p>
            <a:pPr lvl="1"/>
            <a:r>
              <a:rPr lang="en-US" dirty="0" smtClean="0"/>
              <a:t>Properties created as name-value pairs</a:t>
            </a:r>
          </a:p>
          <a:p>
            <a:pPr lvl="1"/>
            <a:r>
              <a:rPr lang="en-US" dirty="0" smtClean="0"/>
              <a:t>Properties created on the fly as needed</a:t>
            </a:r>
          </a:p>
          <a:p>
            <a:pPr lvl="1"/>
            <a:r>
              <a:rPr lang="en-US" dirty="0" smtClean="0"/>
              <a:t>Very different from class-oriented programming in C#</a:t>
            </a:r>
          </a:p>
        </p:txBody>
      </p:sp>
      <p:pic>
        <p:nvPicPr>
          <p:cNvPr id="4" name="Picture 3"/>
          <p:cNvPicPr>
            <a:picLocks noChangeAspect="1"/>
          </p:cNvPicPr>
          <p:nvPr/>
        </p:nvPicPr>
        <p:blipFill>
          <a:blip r:embed="rId3"/>
          <a:stretch>
            <a:fillRect/>
          </a:stretch>
        </p:blipFill>
        <p:spPr>
          <a:xfrm>
            <a:off x="3600450" y="3352800"/>
            <a:ext cx="4904596" cy="3276600"/>
          </a:xfrm>
          <a:prstGeom prst="rect">
            <a:avLst/>
          </a:prstGeom>
          <a:ln>
            <a:solidFill>
              <a:schemeClr val="bg1">
                <a:lumMod val="50000"/>
              </a:schemeClr>
            </a:solidFill>
          </a:ln>
        </p:spPr>
      </p:pic>
      <p:sp>
        <p:nvSpPr>
          <p:cNvPr id="7" name="Rectangle 6"/>
          <p:cNvSpPr/>
          <p:nvPr/>
        </p:nvSpPr>
        <p:spPr>
          <a:xfrm>
            <a:off x="357550" y="5410200"/>
            <a:ext cx="2819400" cy="381000"/>
          </a:xfrm>
          <a:prstGeom prst="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Become familiar with this syntax</a:t>
            </a:r>
            <a:endParaRPr lang="en-US" sz="1400" dirty="0">
              <a:solidFill>
                <a:schemeClr val="tx1"/>
              </a:solidFill>
            </a:endParaRPr>
          </a:p>
        </p:txBody>
      </p:sp>
      <p:cxnSp>
        <p:nvCxnSpPr>
          <p:cNvPr id="6" name="Straight Arrow Connector 5"/>
          <p:cNvCxnSpPr>
            <a:stCxn id="7" idx="3"/>
          </p:cNvCxnSpPr>
          <p:nvPr/>
        </p:nvCxnSpPr>
        <p:spPr>
          <a:xfrm>
            <a:off x="3176950" y="5600700"/>
            <a:ext cx="556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820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JavaScript Object Notation</a:t>
            </a:r>
            <a:endParaRPr lang="en-US" dirty="0"/>
          </a:p>
        </p:txBody>
      </p:sp>
      <p:sp>
        <p:nvSpPr>
          <p:cNvPr id="3" name="Content Placeholder 2"/>
          <p:cNvSpPr>
            <a:spLocks noGrp="1"/>
          </p:cNvSpPr>
          <p:nvPr>
            <p:ph idx="1"/>
          </p:nvPr>
        </p:nvSpPr>
        <p:spPr/>
        <p:txBody>
          <a:bodyPr>
            <a:normAutofit/>
          </a:bodyPr>
          <a:lstStyle/>
          <a:p>
            <a:r>
              <a:rPr lang="en-US" sz="2400" dirty="0" smtClean="0"/>
              <a:t>JSON used to serialize JavaScript objects</a:t>
            </a:r>
          </a:p>
          <a:p>
            <a:pPr lvl="1"/>
            <a:r>
              <a:rPr lang="en-US" sz="2000" dirty="0" smtClean="0"/>
              <a:t>JSON based on string serialization format </a:t>
            </a:r>
          </a:p>
          <a:p>
            <a:pPr lvl="1"/>
            <a:r>
              <a:rPr lang="en-US" sz="2000" dirty="0" smtClean="0"/>
              <a:t>Commonly used to move data across network</a:t>
            </a:r>
          </a:p>
          <a:p>
            <a:pPr lvl="1"/>
            <a:r>
              <a:rPr lang="en-US" sz="2000" dirty="0" smtClean="0"/>
              <a:t>Convert between formats using </a:t>
            </a:r>
            <a:r>
              <a:rPr lang="en-US" sz="2000" dirty="0" err="1" smtClean="0">
                <a:solidFill>
                  <a:schemeClr val="accent6">
                    <a:lumMod val="50000"/>
                  </a:schemeClr>
                </a:solidFill>
              </a:rPr>
              <a:t>JSON.stringify</a:t>
            </a:r>
            <a:r>
              <a:rPr lang="en-US" sz="2000" dirty="0" smtClean="0"/>
              <a:t> and </a:t>
            </a:r>
            <a:r>
              <a:rPr lang="en-US" sz="2000" dirty="0" err="1" smtClean="0">
                <a:solidFill>
                  <a:schemeClr val="accent6">
                    <a:lumMod val="50000"/>
                  </a:schemeClr>
                </a:solidFill>
              </a:rPr>
              <a:t>JSON.parse</a:t>
            </a:r>
            <a:endParaRPr lang="en-US" sz="2000" dirty="0" smtClean="0">
              <a:solidFill>
                <a:schemeClr val="accent6">
                  <a:lumMod val="50000"/>
                </a:schemeClr>
              </a:solidFill>
            </a:endParaRPr>
          </a:p>
          <a:p>
            <a:pPr lvl="1"/>
            <a:endParaRPr lang="en-US" sz="2000" dirty="0" smtClean="0"/>
          </a:p>
          <a:p>
            <a:endParaRPr lang="en-US" sz="2400" dirty="0" smtClean="0"/>
          </a:p>
          <a:p>
            <a:endParaRPr lang="en-US" sz="2400" dirty="0"/>
          </a:p>
        </p:txBody>
      </p:sp>
      <p:grpSp>
        <p:nvGrpSpPr>
          <p:cNvPr id="21" name="Group 20"/>
          <p:cNvGrpSpPr/>
          <p:nvPr/>
        </p:nvGrpSpPr>
        <p:grpSpPr>
          <a:xfrm>
            <a:off x="1295400" y="3137044"/>
            <a:ext cx="6477000" cy="3568556"/>
            <a:chOff x="1219200" y="2971800"/>
            <a:chExt cx="6921572" cy="3813497"/>
          </a:xfrm>
        </p:grpSpPr>
        <p:pic>
          <p:nvPicPr>
            <p:cNvPr id="10" name="Picture 9"/>
            <p:cNvPicPr>
              <a:picLocks noChangeAspect="1"/>
            </p:cNvPicPr>
            <p:nvPr/>
          </p:nvPicPr>
          <p:blipFill>
            <a:blip r:embed="rId3"/>
            <a:stretch>
              <a:fillRect/>
            </a:stretch>
          </p:blipFill>
          <p:spPr>
            <a:xfrm>
              <a:off x="1219200" y="2971800"/>
              <a:ext cx="5562600" cy="3813497"/>
            </a:xfrm>
            <a:prstGeom prst="rect">
              <a:avLst/>
            </a:prstGeom>
            <a:ln>
              <a:solidFill>
                <a:schemeClr val="bg1">
                  <a:lumMod val="50000"/>
                </a:schemeClr>
              </a:solidFill>
            </a:ln>
          </p:spPr>
        </p:pic>
        <p:pic>
          <p:nvPicPr>
            <p:cNvPr id="5" name="Picture 4"/>
            <p:cNvPicPr>
              <a:picLocks noChangeAspect="1"/>
            </p:cNvPicPr>
            <p:nvPr/>
          </p:nvPicPr>
          <p:blipFill>
            <a:blip r:embed="rId4"/>
            <a:stretch>
              <a:fillRect/>
            </a:stretch>
          </p:blipFill>
          <p:spPr>
            <a:xfrm>
              <a:off x="4553511" y="5029200"/>
              <a:ext cx="3587261" cy="914400"/>
            </a:xfrm>
            <a:prstGeom prst="rect">
              <a:avLst/>
            </a:prstGeom>
            <a:ln>
              <a:solidFill>
                <a:srgbClr val="C00000"/>
              </a:solidFill>
              <a:prstDash val="sysDash"/>
            </a:ln>
          </p:spPr>
        </p:pic>
        <p:cxnSp>
          <p:nvCxnSpPr>
            <p:cNvPr id="8" name="Straight Arrow Connector 7"/>
            <p:cNvCxnSpPr>
              <a:endCxn id="5" idx="1"/>
            </p:cNvCxnSpPr>
            <p:nvPr/>
          </p:nvCxnSpPr>
          <p:spPr>
            <a:xfrm>
              <a:off x="2330474" y="5029200"/>
              <a:ext cx="2223037" cy="457200"/>
            </a:xfrm>
            <a:prstGeom prst="straightConnector1">
              <a:avLst/>
            </a:prstGeom>
            <a:ln>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595305" y="4831732"/>
              <a:ext cx="738727" cy="213479"/>
            </a:xfrm>
            <a:prstGeom prst="roundRect">
              <a:avLst/>
            </a:prstGeom>
            <a:noFill/>
            <a:ln w="12700">
              <a:solidFill>
                <a:srgbClr val="9F002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15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jsFiesta</a:t>
            </a:r>
            <a:r>
              <a:rPr lang="en-US" dirty="0" smtClean="0"/>
              <a:t> App Project</a:t>
            </a:r>
            <a:endParaRPr lang="en-US" dirty="0"/>
          </a:p>
        </p:txBody>
      </p:sp>
    </p:spTree>
    <p:extLst>
      <p:ext uri="{BB962C8B-B14F-4D97-AF65-F5344CB8AC3E}">
        <p14:creationId xmlns:p14="http://schemas.microsoft.com/office/powerpoint/2010/main" val="377527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JavaScript Programming</a:t>
            </a:r>
          </a:p>
          <a:p>
            <a:pPr>
              <a:buFont typeface="Wingdings" panose="05000000000000000000" pitchFamily="2" charset="2"/>
              <a:buChar char="Ø"/>
            </a:pPr>
            <a:r>
              <a:rPr lang="en-US" dirty="0" smtClean="0"/>
              <a:t>Writing Reusable JavaScript Libraries</a:t>
            </a:r>
          </a:p>
          <a:p>
            <a:r>
              <a:rPr lang="en-US" dirty="0" smtClean="0"/>
              <a:t>The jQuery Library</a:t>
            </a:r>
          </a:p>
          <a:p>
            <a:r>
              <a:rPr lang="en-US" dirty="0" smtClean="0"/>
              <a:t>Developing with the jQuery UI Library</a:t>
            </a:r>
          </a:p>
        </p:txBody>
      </p:sp>
    </p:spTree>
    <p:extLst>
      <p:ext uri="{BB962C8B-B14F-4D97-AF65-F5344CB8AC3E}">
        <p14:creationId xmlns:p14="http://schemas.microsoft.com/office/powerpoint/2010/main" val="2378260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schemas.microsoft.com/office/2006/metadata/properties"/>
    <ds:schemaRef ds:uri="http://purl.org/dc/dcmitype/"/>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CPT Course Module</Template>
  <TotalTime>4398</TotalTime>
  <Words>741</Words>
  <Application>Microsoft Office PowerPoint</Application>
  <PresentationFormat>On-screen Show (4:3)</PresentationFormat>
  <Paragraphs>157</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Lucida Console</vt:lpstr>
      <vt:lpstr>Wingdings</vt:lpstr>
      <vt:lpstr>CPT Course Module</vt:lpstr>
      <vt:lpstr>JavaScript and jQuery Primer</vt:lpstr>
      <vt:lpstr>Agenda</vt:lpstr>
      <vt:lpstr>js101</vt:lpstr>
      <vt:lpstr>Document Object Model (DOM)</vt:lpstr>
      <vt:lpstr>Reading Query String Parameters</vt:lpstr>
      <vt:lpstr>JavaScript Objects</vt:lpstr>
      <vt:lpstr>JSON – JavaScript Object Notation</vt:lpstr>
      <vt:lpstr>Exploring the jsFiesta App Project</vt:lpstr>
      <vt:lpstr>Agenda</vt:lpstr>
      <vt:lpstr>Writing Reusable Libraries</vt:lpstr>
      <vt:lpstr>Immediately-Invoked Function Expressions (IIFE)</vt:lpstr>
      <vt:lpstr>Closures</vt:lpstr>
      <vt:lpstr>JavaScript Namespaces</vt:lpstr>
      <vt:lpstr>Designing Libraries using Modules</vt:lpstr>
      <vt:lpstr>Working with JavaScript Modules</vt:lpstr>
      <vt:lpstr>Agenda</vt:lpstr>
      <vt:lpstr>jQuery Fundamentals</vt:lpstr>
      <vt:lpstr>Hello World Revisited – The jQuery Edition</vt:lpstr>
      <vt:lpstr>jQuery Function</vt:lpstr>
      <vt:lpstr>The Document Ready Event Handler</vt:lpstr>
      <vt:lpstr>jQuery Event Handlers</vt:lpstr>
      <vt:lpstr>jQuery Selectors</vt:lpstr>
      <vt:lpstr>AJAX Calls Across the Network</vt:lpstr>
      <vt:lpstr>Promises and Deferred Objects</vt:lpstr>
      <vt:lpstr>Writing Code using the jQuery</vt:lpstr>
      <vt:lpstr>Agenda</vt:lpstr>
      <vt:lpstr>jQuery UI Widgets</vt:lpstr>
      <vt:lpstr>Adding UI elements with jQuery UI</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and jQuery Primer</dc:title>
  <dc:creator>Windows User</dc:creator>
  <cp:lastModifiedBy>Ted Pattison</cp:lastModifiedBy>
  <cp:revision>140</cp:revision>
  <dcterms:created xsi:type="dcterms:W3CDTF">2012-07-07T16:17:22Z</dcterms:created>
  <dcterms:modified xsi:type="dcterms:W3CDTF">2014-10-21T16:36:39Z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