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7"/>
  </p:notesMasterIdLst>
  <p:handoutMasterIdLst>
    <p:handoutMasterId r:id="rId38"/>
  </p:handoutMasterIdLst>
  <p:sldIdLst>
    <p:sldId id="279" r:id="rId6"/>
    <p:sldId id="290" r:id="rId7"/>
    <p:sldId id="317" r:id="rId8"/>
    <p:sldId id="281" r:id="rId9"/>
    <p:sldId id="282" r:id="rId10"/>
    <p:sldId id="308" r:id="rId11"/>
    <p:sldId id="309" r:id="rId12"/>
    <p:sldId id="310" r:id="rId13"/>
    <p:sldId id="315" r:id="rId14"/>
    <p:sldId id="328" r:id="rId15"/>
    <p:sldId id="280" r:id="rId16"/>
    <p:sldId id="311" r:id="rId17"/>
    <p:sldId id="318" r:id="rId18"/>
    <p:sldId id="319" r:id="rId19"/>
    <p:sldId id="335" r:id="rId20"/>
    <p:sldId id="337" r:id="rId21"/>
    <p:sldId id="338" r:id="rId22"/>
    <p:sldId id="336" r:id="rId23"/>
    <p:sldId id="329" r:id="rId24"/>
    <p:sldId id="320" r:id="rId25"/>
    <p:sldId id="321" r:id="rId26"/>
    <p:sldId id="324" r:id="rId27"/>
    <p:sldId id="325" r:id="rId28"/>
    <p:sldId id="326" r:id="rId29"/>
    <p:sldId id="339" r:id="rId30"/>
    <p:sldId id="330" r:id="rId31"/>
    <p:sldId id="333" r:id="rId32"/>
    <p:sldId id="340" r:id="rId33"/>
    <p:sldId id="331" r:id="rId34"/>
    <p:sldId id="316" r:id="rId35"/>
    <p:sldId id="332"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800000"/>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95533" autoAdjust="0"/>
  </p:normalViewPr>
  <p:slideViewPr>
    <p:cSldViewPr>
      <p:cViewPr varScale="1">
        <p:scale>
          <a:sx n="89" d="100"/>
          <a:sy n="89" d="100"/>
        </p:scale>
        <p:origin x="1291" y="77"/>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4662"/>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a:t>
            </a:r>
            <a:r>
              <a:rPr lang="en-US" sz="1200" kern="1200" baseline="0" dirty="0" smtClean="0">
                <a:solidFill>
                  <a:schemeClr val="tx1"/>
                </a:solidFill>
                <a:effectLst/>
                <a:latin typeface="+mn-lt"/>
                <a:ea typeface="+mn-ea"/>
                <a:cs typeface="+mn-cs"/>
              </a:rPr>
              <a:t> introduces the concepts and techniques involved in using the Model-View-</a:t>
            </a:r>
            <a:r>
              <a:rPr lang="en-US" sz="1200" kern="1200" baseline="0" dirty="0" err="1" smtClean="0">
                <a:solidFill>
                  <a:schemeClr val="tx1"/>
                </a:solidFill>
                <a:effectLst/>
                <a:latin typeface="+mn-lt"/>
                <a:ea typeface="+mn-ea"/>
                <a:cs typeface="+mn-cs"/>
              </a:rPr>
              <a:t>ViewModel</a:t>
            </a:r>
            <a:r>
              <a:rPr lang="en-US" sz="1200" kern="1200" baseline="0" dirty="0" smtClean="0">
                <a:solidFill>
                  <a:schemeClr val="tx1"/>
                </a:solidFill>
                <a:effectLst/>
                <a:latin typeface="+mn-lt"/>
                <a:ea typeface="+mn-ea"/>
                <a:cs typeface="+mn-cs"/>
              </a:rPr>
              <a:t> (MVVM) pattern in SharePoint apps development. Students will learn how to use the MVVM pattern to make the JavaScript code in large SharePoint development projects easier to manage and update over time. Students will also learn to use MVVM together with the Knockout JavaScript library to create SharePoint apps that leverage declarative bindings and </a:t>
            </a:r>
            <a:r>
              <a:rPr lang="en-US" sz="1200" kern="1200" baseline="0" dirty="0" err="1" smtClean="0">
                <a:solidFill>
                  <a:schemeClr val="tx1"/>
                </a:solidFill>
                <a:effectLst/>
                <a:latin typeface="+mn-lt"/>
                <a:ea typeface="+mn-ea"/>
                <a:cs typeface="+mn-cs"/>
              </a:rPr>
              <a:t>templating</a:t>
            </a:r>
            <a:r>
              <a:rPr lang="en-US" sz="1200" kern="1200" baseline="0" dirty="0" smtClean="0">
                <a:solidFill>
                  <a:schemeClr val="tx1"/>
                </a:solidFill>
                <a:effectLst/>
                <a:latin typeface="+mn-lt"/>
                <a:ea typeface="+mn-ea"/>
                <a:cs typeface="+mn-cs"/>
              </a:rPr>
              <a:t> support.</a:t>
            </a:r>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67980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2266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8638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88651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90634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27557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808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248721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985641"/>
          </a:xfrm>
        </p:spPr>
        <p:txBody>
          <a:bodyPr>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873121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knockoutjs.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600" dirty="0" smtClean="0"/>
              <a:t>Developing </a:t>
            </a:r>
            <a:r>
              <a:rPr lang="en-US" sz="2600" dirty="0" smtClean="0"/>
              <a:t>SharePoint Apps </a:t>
            </a:r>
            <a:r>
              <a:rPr lang="en-US" sz="2600" dirty="0" smtClean="0"/>
              <a:t>using Knockout</a:t>
            </a:r>
            <a:endParaRPr lang="en-US" sz="2600"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Understanding the MVVM Pattern</a:t>
            </a:r>
          </a:p>
          <a:p>
            <a:pPr>
              <a:buFont typeface="Wingdings" panose="05000000000000000000" pitchFamily="2" charset="2"/>
              <a:buChar char="Ø"/>
            </a:pPr>
            <a:r>
              <a:rPr lang="en-US" dirty="0"/>
              <a:t>Introduction to the Knockout JavaScript Library</a:t>
            </a:r>
          </a:p>
          <a:p>
            <a:r>
              <a:rPr lang="en-US" dirty="0" smtClean="0"/>
              <a:t>Understanding Observable </a:t>
            </a:r>
            <a:r>
              <a:rPr lang="en-US" dirty="0"/>
              <a:t>Objects</a:t>
            </a:r>
          </a:p>
          <a:p>
            <a:r>
              <a:rPr lang="en-US" dirty="0"/>
              <a:t>Creating Declarative Bindings</a:t>
            </a:r>
          </a:p>
          <a:p>
            <a:r>
              <a:rPr lang="en-US" dirty="0" smtClean="0"/>
              <a:t>Creating SharePoint Apps using Knockout</a:t>
            </a:r>
            <a:endParaRPr lang="en-US" dirty="0"/>
          </a:p>
        </p:txBody>
      </p:sp>
    </p:spTree>
    <p:extLst>
      <p:ext uri="{BB962C8B-B14F-4D97-AF65-F5344CB8AC3E}">
        <p14:creationId xmlns:p14="http://schemas.microsoft.com/office/powerpoint/2010/main" val="3499223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Essential JS Library: Knockout.js</a:t>
            </a:r>
            <a:endParaRPr lang="en-US" dirty="0"/>
          </a:p>
        </p:txBody>
      </p:sp>
      <p:sp>
        <p:nvSpPr>
          <p:cNvPr id="5" name="Content Placeholder 4"/>
          <p:cNvSpPr>
            <a:spLocks noGrp="1"/>
          </p:cNvSpPr>
          <p:nvPr>
            <p:ph idx="1"/>
          </p:nvPr>
        </p:nvSpPr>
        <p:spPr/>
        <p:txBody>
          <a:bodyPr/>
          <a:lstStyle/>
          <a:p>
            <a:r>
              <a:rPr lang="en-US" dirty="0" smtClean="0"/>
              <a:t>Declarative bindings</a:t>
            </a:r>
          </a:p>
          <a:p>
            <a:pPr lvl="1"/>
            <a:r>
              <a:rPr lang="en-US" dirty="0" smtClean="0"/>
              <a:t>Fast and easy way </a:t>
            </a:r>
            <a:r>
              <a:rPr lang="en-US" dirty="0"/>
              <a:t>to connect </a:t>
            </a:r>
            <a:r>
              <a:rPr lang="en-US" dirty="0" smtClean="0"/>
              <a:t>UI elements to data</a:t>
            </a:r>
          </a:p>
          <a:p>
            <a:pPr lvl="1"/>
            <a:r>
              <a:rPr lang="en-US" dirty="0" smtClean="0"/>
              <a:t>Powerful when used together with MVVM pattern</a:t>
            </a:r>
          </a:p>
          <a:p>
            <a:r>
              <a:rPr lang="en-US" dirty="0"/>
              <a:t>Built-in dependency tracking </a:t>
            </a:r>
          </a:p>
          <a:p>
            <a:pPr lvl="1"/>
            <a:r>
              <a:rPr lang="en-US" dirty="0"/>
              <a:t>automatically updates UI when data model changes.</a:t>
            </a:r>
          </a:p>
          <a:p>
            <a:pPr lvl="1"/>
            <a:endParaRPr lang="en-US" dirty="0"/>
          </a:p>
          <a:p>
            <a:pPr lvl="1"/>
            <a:endParaRPr lang="en-US" dirty="0" smtClean="0"/>
          </a:p>
          <a:p>
            <a:pPr lvl="1"/>
            <a:endParaRPr lang="en-US" dirty="0"/>
          </a:p>
          <a:p>
            <a:pPr lvl="1"/>
            <a:endParaRPr lang="en-US" dirty="0" smtClean="0"/>
          </a:p>
          <a:p>
            <a:pPr lvl="1"/>
            <a:endParaRPr lang="en-US" dirty="0" smtClean="0"/>
          </a:p>
          <a:p>
            <a:r>
              <a:rPr lang="en-US" dirty="0" smtClean="0"/>
              <a:t>See Knockout.js website at </a:t>
            </a:r>
            <a:r>
              <a:rPr lang="en-US" dirty="0" smtClean="0">
                <a:hlinkClick r:id="rId2"/>
              </a:rPr>
              <a:t>http</a:t>
            </a:r>
            <a:r>
              <a:rPr lang="en-US" dirty="0">
                <a:hlinkClick r:id="rId2"/>
              </a:rPr>
              <a:t>://</a:t>
            </a:r>
            <a:r>
              <a:rPr lang="en-US" dirty="0" smtClean="0">
                <a:hlinkClick r:id="rId2"/>
              </a:rPr>
              <a:t>knockoutjs.com</a:t>
            </a:r>
            <a:r>
              <a:rPr lang="en-US" dirty="0"/>
              <a:t> </a:t>
            </a:r>
          </a:p>
        </p:txBody>
      </p:sp>
      <p:pic>
        <p:nvPicPr>
          <p:cNvPr id="3" name="Picture 2"/>
          <p:cNvPicPr>
            <a:picLocks noChangeAspect="1"/>
          </p:cNvPicPr>
          <p:nvPr/>
        </p:nvPicPr>
        <p:blipFill>
          <a:blip r:embed="rId3"/>
          <a:stretch>
            <a:fillRect/>
          </a:stretch>
        </p:blipFill>
        <p:spPr>
          <a:xfrm>
            <a:off x="1219200" y="3962400"/>
            <a:ext cx="4267200" cy="2041192"/>
          </a:xfrm>
          <a:prstGeom prst="rect">
            <a:avLst/>
          </a:prstGeom>
        </p:spPr>
      </p:pic>
    </p:spTree>
    <p:extLst>
      <p:ext uri="{BB962C8B-B14F-4D97-AF65-F5344CB8AC3E}">
        <p14:creationId xmlns:p14="http://schemas.microsoft.com/office/powerpoint/2010/main" val="3064465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Adding Knockout to A SharePoint App Project</a:t>
            </a:r>
            <a:endParaRPr lang="en-US" sz="2400" dirty="0"/>
          </a:p>
        </p:txBody>
      </p:sp>
      <p:pic>
        <p:nvPicPr>
          <p:cNvPr id="4" name="Picture 3"/>
          <p:cNvPicPr>
            <a:picLocks noChangeAspect="1"/>
          </p:cNvPicPr>
          <p:nvPr/>
        </p:nvPicPr>
        <p:blipFill>
          <a:blip r:embed="rId2"/>
          <a:stretch>
            <a:fillRect/>
          </a:stretch>
        </p:blipFill>
        <p:spPr>
          <a:xfrm>
            <a:off x="762000" y="1447800"/>
            <a:ext cx="7162800" cy="4775200"/>
          </a:xfrm>
          <a:prstGeom prst="rect">
            <a:avLst/>
          </a:prstGeom>
        </p:spPr>
      </p:pic>
    </p:spTree>
    <p:extLst>
      <p:ext uri="{BB962C8B-B14F-4D97-AF65-F5344CB8AC3E}">
        <p14:creationId xmlns:p14="http://schemas.microsoft.com/office/powerpoint/2010/main" val="27239638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 and Observables</a:t>
            </a:r>
            <a:endParaRPr lang="en-US" dirty="0"/>
          </a:p>
        </p:txBody>
      </p:sp>
      <p:sp>
        <p:nvSpPr>
          <p:cNvPr id="3" name="Content Placeholder 2"/>
          <p:cNvSpPr>
            <a:spLocks noGrp="1"/>
          </p:cNvSpPr>
          <p:nvPr>
            <p:ph idx="1"/>
          </p:nvPr>
        </p:nvSpPr>
        <p:spPr/>
        <p:txBody>
          <a:bodyPr/>
          <a:lstStyle/>
          <a:p>
            <a:r>
              <a:rPr lang="en-US" dirty="0" smtClean="0"/>
              <a:t>Knockout based on model of data binding</a:t>
            </a:r>
          </a:p>
          <a:p>
            <a:pPr lvl="1"/>
            <a:r>
              <a:rPr lang="en-US" dirty="0" smtClean="0"/>
              <a:t>JavaScript object properties bound to HTML elements</a:t>
            </a:r>
          </a:p>
          <a:p>
            <a:pPr lvl="1"/>
            <a:r>
              <a:rPr lang="en-US" dirty="0" smtClean="0"/>
              <a:t>Knockout binding model based on “Observables”</a:t>
            </a:r>
            <a:endParaRPr lang="en-US" dirty="0"/>
          </a:p>
          <a:p>
            <a:r>
              <a:rPr lang="en-US" dirty="0" smtClean="0"/>
              <a:t>Observable binding </a:t>
            </a:r>
            <a:r>
              <a:rPr lang="en-US" dirty="0"/>
              <a:t>provides </a:t>
            </a:r>
            <a:r>
              <a:rPr lang="en-US" dirty="0" smtClean="0"/>
              <a:t>two-way synch</a:t>
            </a:r>
            <a:endParaRPr lang="en-US" dirty="0"/>
          </a:p>
          <a:p>
            <a:pPr lvl="1"/>
            <a:r>
              <a:rPr lang="en-US" dirty="0" smtClean="0"/>
              <a:t>Update to JavaScript object will update HTML element</a:t>
            </a:r>
          </a:p>
          <a:p>
            <a:pPr lvl="1"/>
            <a:r>
              <a:rPr lang="en-US" dirty="0" smtClean="0"/>
              <a:t>Update to HTML element will update JavaScript object</a:t>
            </a:r>
          </a:p>
        </p:txBody>
      </p:sp>
      <p:sp>
        <p:nvSpPr>
          <p:cNvPr id="4" name="Rectangle 3"/>
          <p:cNvSpPr/>
          <p:nvPr/>
        </p:nvSpPr>
        <p:spPr>
          <a:xfrm>
            <a:off x="685800" y="4495800"/>
            <a:ext cx="4495800" cy="2000225"/>
          </a:xfrm>
          <a:prstGeom prst="rect">
            <a:avLst/>
          </a:prstGeom>
          <a:solidFill>
            <a:schemeClr val="accent3">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solidFill>
                  <a:schemeClr val="tx1"/>
                </a:solidFill>
              </a:rPr>
              <a:t>Target HTML Elements</a:t>
            </a:r>
            <a:endParaRPr lang="en-US" sz="1400" dirty="0">
              <a:solidFill>
                <a:schemeClr val="tx1"/>
              </a:solidFill>
            </a:endParaRPr>
          </a:p>
        </p:txBody>
      </p:sp>
      <p:sp>
        <p:nvSpPr>
          <p:cNvPr id="5" name="Rectangle 4"/>
          <p:cNvSpPr/>
          <p:nvPr/>
        </p:nvSpPr>
        <p:spPr>
          <a:xfrm>
            <a:off x="2133600" y="5471020"/>
            <a:ext cx="2286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 Object Property</a:t>
            </a:r>
            <a:endParaRPr lang="en-US" dirty="0"/>
          </a:p>
        </p:txBody>
      </p:sp>
      <p:pic>
        <p:nvPicPr>
          <p:cNvPr id="6" name="Picture 5"/>
          <p:cNvPicPr>
            <a:picLocks noChangeAspect="1"/>
          </p:cNvPicPr>
          <p:nvPr/>
        </p:nvPicPr>
        <p:blipFill>
          <a:blip r:embed="rId2"/>
          <a:stretch>
            <a:fillRect/>
          </a:stretch>
        </p:blipFill>
        <p:spPr>
          <a:xfrm>
            <a:off x="919089" y="4876800"/>
            <a:ext cx="4186311" cy="1558405"/>
          </a:xfrm>
          <a:prstGeom prst="rect">
            <a:avLst/>
          </a:prstGeom>
          <a:ln w="12700">
            <a:solidFill>
              <a:schemeClr val="tx1"/>
            </a:solidFill>
          </a:ln>
        </p:spPr>
      </p:pic>
      <p:sp>
        <p:nvSpPr>
          <p:cNvPr id="7" name="Rectangle 6"/>
          <p:cNvSpPr/>
          <p:nvPr/>
        </p:nvSpPr>
        <p:spPr>
          <a:xfrm>
            <a:off x="5715000" y="4495800"/>
            <a:ext cx="3124200" cy="2000225"/>
          </a:xfrm>
          <a:prstGeom prst="rect">
            <a:avLst/>
          </a:prstGeom>
          <a:solidFill>
            <a:schemeClr val="accent4">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solidFill>
                  <a:schemeClr val="tx1"/>
                </a:solidFill>
              </a:rPr>
              <a:t>JavaScript Object</a:t>
            </a:r>
            <a:endParaRPr lang="en-US" sz="1400" dirty="0">
              <a:solidFill>
                <a:schemeClr val="tx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23448996"/>
              </p:ext>
            </p:extLst>
          </p:nvPr>
        </p:nvGraphicFramePr>
        <p:xfrm>
          <a:off x="5867400" y="4885189"/>
          <a:ext cx="2819400" cy="1417320"/>
        </p:xfrm>
        <a:graphic>
          <a:graphicData uri="http://schemas.openxmlformats.org/drawingml/2006/table">
            <a:tbl>
              <a:tblPr firstRow="1" bandRow="1">
                <a:tableStyleId>{5C22544A-7EE6-4342-B048-85BDC9FD1C3A}</a:tableStyleId>
              </a:tblPr>
              <a:tblGrid>
                <a:gridCol w="1219200"/>
                <a:gridCol w="1600200"/>
              </a:tblGrid>
              <a:tr h="0">
                <a:tc>
                  <a:txBody>
                    <a:bodyPr/>
                    <a:lstStyle/>
                    <a:p>
                      <a:r>
                        <a:rPr lang="en-US" sz="1400" dirty="0" smtClean="0"/>
                        <a:t>Property</a:t>
                      </a:r>
                      <a:endParaRPr lang="en-US" sz="1400" dirty="0"/>
                    </a:p>
                  </a:txBody>
                  <a:tcPr/>
                </a:tc>
                <a:tc>
                  <a:txBody>
                    <a:bodyPr/>
                    <a:lstStyle/>
                    <a:p>
                      <a:r>
                        <a:rPr lang="en-US" sz="1400" dirty="0" smtClean="0"/>
                        <a:t>Value</a:t>
                      </a:r>
                      <a:endParaRPr lang="en-US" sz="1400" dirty="0"/>
                    </a:p>
                  </a:txBody>
                  <a:tcPr/>
                </a:tc>
              </a:tr>
              <a:tr h="370840">
                <a:tc>
                  <a:txBody>
                    <a:bodyPr/>
                    <a:lstStyle/>
                    <a:p>
                      <a:r>
                        <a:rPr lang="en-US" sz="1400" dirty="0" smtClean="0"/>
                        <a:t>  firstName</a:t>
                      </a:r>
                      <a:endParaRPr lang="en-US" sz="1400" dirty="0"/>
                    </a:p>
                  </a:txBody>
                  <a:tcPr/>
                </a:tc>
                <a:tc>
                  <a:txBody>
                    <a:bodyPr/>
                    <a:lstStyle/>
                    <a:p>
                      <a:r>
                        <a:rPr lang="en-US" sz="1400" dirty="0" smtClean="0"/>
                        <a:t>Mary</a:t>
                      </a:r>
                      <a:endParaRPr lang="en-US" sz="1400" dirty="0"/>
                    </a:p>
                  </a:txBody>
                  <a:tcPr/>
                </a:tc>
              </a:tr>
              <a:tr h="370840">
                <a:tc>
                  <a:txBody>
                    <a:bodyPr/>
                    <a:lstStyle/>
                    <a:p>
                      <a:r>
                        <a:rPr lang="en-US" sz="1400" dirty="0" smtClean="0"/>
                        <a:t>  lastName</a:t>
                      </a:r>
                      <a:endParaRPr lang="en-US" sz="1400" dirty="0"/>
                    </a:p>
                  </a:txBody>
                  <a:tcPr/>
                </a:tc>
                <a:tc>
                  <a:txBody>
                    <a:bodyPr/>
                    <a:lstStyle/>
                    <a:p>
                      <a:r>
                        <a:rPr lang="en-US" sz="1400" dirty="0" smtClean="0"/>
                        <a:t>Jones</a:t>
                      </a:r>
                      <a:endParaRPr lang="en-US" sz="1400" dirty="0"/>
                    </a:p>
                  </a:txBody>
                  <a:tcPr/>
                </a:tc>
              </a:tr>
              <a:tr h="370840">
                <a:tc>
                  <a:txBody>
                    <a:bodyPr/>
                    <a:lstStyle/>
                    <a:p>
                      <a:r>
                        <a:rPr lang="en-US" sz="1400" dirty="0" smtClean="0"/>
                        <a:t>  workPhone</a:t>
                      </a:r>
                      <a:endParaRPr lang="en-US" sz="1400" dirty="0"/>
                    </a:p>
                  </a:txBody>
                  <a:tcPr/>
                </a:tc>
                <a:tc>
                  <a:txBody>
                    <a:bodyPr/>
                    <a:lstStyle/>
                    <a:p>
                      <a:r>
                        <a:rPr lang="en-US" sz="1400" dirty="0" smtClean="0"/>
                        <a:t>123-456-7890</a:t>
                      </a:r>
                      <a:endParaRPr lang="en-US" sz="1400" dirty="0"/>
                    </a:p>
                  </a:txBody>
                  <a:tcPr/>
                </a:tc>
              </a:tr>
            </a:tbl>
          </a:graphicData>
        </a:graphic>
      </p:graphicFrame>
      <p:cxnSp>
        <p:nvCxnSpPr>
          <p:cNvPr id="10" name="Straight Arrow Connector 9"/>
          <p:cNvCxnSpPr/>
          <p:nvPr/>
        </p:nvCxnSpPr>
        <p:spPr>
          <a:xfrm flipH="1">
            <a:off x="4419600" y="5360565"/>
            <a:ext cx="1595306" cy="4963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383598" y="5729681"/>
            <a:ext cx="1622919" cy="773"/>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385694" y="6055178"/>
            <a:ext cx="1620823" cy="5200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139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 of Knockout Binding</a:t>
            </a:r>
            <a:endParaRPr lang="en-US" dirty="0"/>
          </a:p>
        </p:txBody>
      </p:sp>
      <p:sp>
        <p:nvSpPr>
          <p:cNvPr id="3" name="Content Placeholder 2"/>
          <p:cNvSpPr>
            <a:spLocks noGrp="1"/>
          </p:cNvSpPr>
          <p:nvPr>
            <p:ph idx="1"/>
          </p:nvPr>
        </p:nvSpPr>
        <p:spPr/>
        <p:txBody>
          <a:bodyPr>
            <a:normAutofit/>
          </a:bodyPr>
          <a:lstStyle/>
          <a:p>
            <a:r>
              <a:rPr lang="en-US" sz="2400" dirty="0" err="1" smtClean="0"/>
              <a:t>ViewModel</a:t>
            </a:r>
            <a:r>
              <a:rPr lang="en-US" sz="2400" dirty="0" smtClean="0"/>
              <a:t> is object with observable properties</a:t>
            </a:r>
          </a:p>
          <a:p>
            <a:pPr lvl="1"/>
            <a:r>
              <a:rPr lang="en-US" sz="2000" dirty="0" err="1" smtClean="0"/>
              <a:t>Bindable</a:t>
            </a:r>
            <a:r>
              <a:rPr lang="en-US" sz="2000" dirty="0" smtClean="0"/>
              <a:t> properties created using </a:t>
            </a:r>
            <a:r>
              <a:rPr lang="en-US" sz="1600" b="1" dirty="0" err="1" smtClean="0">
                <a:solidFill>
                  <a:srgbClr val="74001E"/>
                </a:solidFill>
                <a:latin typeface="Lucida Console" panose="020B0609040504020204" pitchFamily="49" charset="0"/>
              </a:rPr>
              <a:t>ko.observable</a:t>
            </a:r>
            <a:r>
              <a:rPr lang="en-US" sz="1600" b="1" dirty="0" smtClean="0">
                <a:solidFill>
                  <a:srgbClr val="74001E"/>
                </a:solidFill>
                <a:latin typeface="Lucida Console" panose="020B0609040504020204" pitchFamily="49" charset="0"/>
              </a:rPr>
              <a:t>()</a:t>
            </a:r>
            <a:endParaRPr lang="en-US" sz="2000" dirty="0" smtClean="0">
              <a:solidFill>
                <a:srgbClr val="74001E"/>
              </a:solidFill>
            </a:endParaRPr>
          </a:p>
          <a:p>
            <a:pPr lvl="1"/>
            <a:r>
              <a:rPr lang="en-US" sz="2000" dirty="0" smtClean="0"/>
              <a:t>Declarative bindings created in HTML tags using </a:t>
            </a:r>
            <a:r>
              <a:rPr lang="en-US" sz="1600" b="1" dirty="0" smtClean="0">
                <a:solidFill>
                  <a:srgbClr val="74001E"/>
                </a:solidFill>
              </a:rPr>
              <a:t>data-bind</a:t>
            </a:r>
            <a:r>
              <a:rPr lang="en-US" sz="2000" dirty="0" smtClean="0"/>
              <a:t> attribute</a:t>
            </a:r>
          </a:p>
          <a:p>
            <a:pPr lvl="1"/>
            <a:r>
              <a:rPr lang="en-US" sz="2000" dirty="0" smtClean="0"/>
              <a:t>Bindings applied using </a:t>
            </a:r>
            <a:r>
              <a:rPr lang="en-US" sz="1600" b="1" dirty="0" err="1" smtClean="0">
                <a:solidFill>
                  <a:srgbClr val="74001E"/>
                </a:solidFill>
                <a:latin typeface="Lucida Console" panose="020B0609040504020204" pitchFamily="49" charset="0"/>
              </a:rPr>
              <a:t>ko.applyBindings</a:t>
            </a:r>
            <a:r>
              <a:rPr lang="en-US" sz="1600" b="1" dirty="0" smtClean="0">
                <a:solidFill>
                  <a:srgbClr val="74001E"/>
                </a:solidFill>
                <a:latin typeface="Lucida Console" panose="020B0609040504020204" pitchFamily="49" charset="0"/>
              </a:rPr>
              <a:t>()</a:t>
            </a:r>
            <a:endParaRPr lang="en-US" sz="2000" dirty="0"/>
          </a:p>
        </p:txBody>
      </p:sp>
      <p:pic>
        <p:nvPicPr>
          <p:cNvPr id="6" name="Picture 5"/>
          <p:cNvPicPr>
            <a:picLocks noChangeAspect="1"/>
          </p:cNvPicPr>
          <p:nvPr/>
        </p:nvPicPr>
        <p:blipFill>
          <a:blip r:embed="rId2"/>
          <a:stretch>
            <a:fillRect/>
          </a:stretch>
        </p:blipFill>
        <p:spPr>
          <a:xfrm>
            <a:off x="609600" y="3279946"/>
            <a:ext cx="3940611" cy="2804389"/>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4701110" y="3276600"/>
            <a:ext cx="4176051" cy="1765631"/>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4729089" y="5147195"/>
            <a:ext cx="4186311" cy="1558405"/>
          </a:xfrm>
          <a:prstGeom prst="rect">
            <a:avLst/>
          </a:prstGeom>
          <a:ln>
            <a:solidFill>
              <a:schemeClr val="bg1">
                <a:lumMod val="50000"/>
              </a:schemeClr>
            </a:solidFill>
          </a:ln>
        </p:spPr>
      </p:pic>
    </p:spTree>
    <p:extLst>
      <p:ext uri="{BB962C8B-B14F-4D97-AF65-F5344CB8AC3E}">
        <p14:creationId xmlns:p14="http://schemas.microsoft.com/office/powerpoint/2010/main" val="3364605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Two-way Binding Synchronization</a:t>
            </a:r>
            <a:endParaRPr lang="en-US" dirty="0"/>
          </a:p>
        </p:txBody>
      </p:sp>
      <p:sp>
        <p:nvSpPr>
          <p:cNvPr id="19" name="Content Placeholder 18"/>
          <p:cNvSpPr>
            <a:spLocks noGrp="1"/>
          </p:cNvSpPr>
          <p:nvPr>
            <p:ph idx="1"/>
          </p:nvPr>
        </p:nvSpPr>
        <p:spPr/>
        <p:txBody>
          <a:bodyPr>
            <a:normAutofit/>
          </a:bodyPr>
          <a:lstStyle/>
          <a:p>
            <a:r>
              <a:rPr lang="en-US" sz="2400" dirty="0" smtClean="0"/>
              <a:t>How does two-way binding work?</a:t>
            </a:r>
          </a:p>
          <a:p>
            <a:pPr lvl="1"/>
            <a:r>
              <a:rPr lang="en-US" sz="1800" dirty="0" smtClean="0"/>
              <a:t>Update to bound HTML element updates observable property</a:t>
            </a:r>
          </a:p>
          <a:p>
            <a:pPr lvl="1"/>
            <a:r>
              <a:rPr lang="en-US" sz="1800" dirty="0" smtClean="0"/>
              <a:t>Observable property update cascades to other bound elements</a:t>
            </a:r>
            <a:endParaRPr lang="en-US" sz="1800" dirty="0"/>
          </a:p>
        </p:txBody>
      </p:sp>
      <p:pic>
        <p:nvPicPr>
          <p:cNvPr id="4" name="Picture 3"/>
          <p:cNvPicPr>
            <a:picLocks noChangeAspect="1"/>
          </p:cNvPicPr>
          <p:nvPr/>
        </p:nvPicPr>
        <p:blipFill>
          <a:blip r:embed="rId2"/>
          <a:stretch>
            <a:fillRect/>
          </a:stretch>
        </p:blipFill>
        <p:spPr>
          <a:xfrm>
            <a:off x="533400" y="4904974"/>
            <a:ext cx="7800975" cy="1724426"/>
          </a:xfrm>
          <a:prstGeom prst="rect">
            <a:avLst/>
          </a:prstGeom>
          <a:ln>
            <a:solidFill>
              <a:schemeClr val="bg1">
                <a:lumMod val="65000"/>
              </a:schemeClr>
            </a:solidFill>
          </a:ln>
        </p:spPr>
      </p:pic>
      <p:sp>
        <p:nvSpPr>
          <p:cNvPr id="5" name="Rectangle 4"/>
          <p:cNvSpPr/>
          <p:nvPr/>
        </p:nvSpPr>
        <p:spPr>
          <a:xfrm>
            <a:off x="2819400" y="2641968"/>
            <a:ext cx="3124200" cy="2000225"/>
          </a:xfrm>
          <a:prstGeom prst="rect">
            <a:avLst/>
          </a:prstGeom>
          <a:solidFill>
            <a:schemeClr val="accent4">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solidFill>
                  <a:schemeClr val="tx1"/>
                </a:solidFill>
              </a:rPr>
              <a:t>JavaScript Object</a:t>
            </a:r>
            <a:endParaRPr lang="en-US" sz="1400" dirty="0">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256551286"/>
              </p:ext>
            </p:extLst>
          </p:nvPr>
        </p:nvGraphicFramePr>
        <p:xfrm>
          <a:off x="2971800" y="3031357"/>
          <a:ext cx="2819400" cy="1417320"/>
        </p:xfrm>
        <a:graphic>
          <a:graphicData uri="http://schemas.openxmlformats.org/drawingml/2006/table">
            <a:tbl>
              <a:tblPr firstRow="1" bandRow="1">
                <a:tableStyleId>{073A0DAA-6AF3-43AB-8588-CEC1D06C72B9}</a:tableStyleId>
              </a:tblPr>
              <a:tblGrid>
                <a:gridCol w="1219200"/>
                <a:gridCol w="1600200"/>
              </a:tblGrid>
              <a:tr h="0">
                <a:tc>
                  <a:txBody>
                    <a:bodyPr/>
                    <a:lstStyle/>
                    <a:p>
                      <a:r>
                        <a:rPr lang="en-US" sz="1400" dirty="0" smtClean="0"/>
                        <a:t>Property</a:t>
                      </a:r>
                      <a:endParaRPr lang="en-US" sz="1400" dirty="0"/>
                    </a:p>
                  </a:txBody>
                  <a:tcPr/>
                </a:tc>
                <a:tc>
                  <a:txBody>
                    <a:bodyPr/>
                    <a:lstStyle/>
                    <a:p>
                      <a:r>
                        <a:rPr lang="en-US" sz="1400" dirty="0" smtClean="0"/>
                        <a:t>Value</a:t>
                      </a:r>
                      <a:endParaRPr lang="en-US" sz="1400" dirty="0"/>
                    </a:p>
                  </a:txBody>
                  <a:tcPr/>
                </a:tc>
              </a:tr>
              <a:tr h="370840">
                <a:tc>
                  <a:txBody>
                    <a:bodyPr/>
                    <a:lstStyle/>
                    <a:p>
                      <a:r>
                        <a:rPr lang="en-US" sz="1400" dirty="0" smtClean="0"/>
                        <a:t>  firstName</a:t>
                      </a:r>
                      <a:endParaRPr lang="en-US" sz="1400" dirty="0"/>
                    </a:p>
                  </a:txBody>
                  <a:tcPr/>
                </a:tc>
                <a:tc>
                  <a:txBody>
                    <a:bodyPr/>
                    <a:lstStyle/>
                    <a:p>
                      <a:r>
                        <a:rPr lang="en-US" sz="1400" dirty="0" smtClean="0"/>
                        <a:t>Mary Sue</a:t>
                      </a:r>
                      <a:endParaRPr lang="en-US" sz="1400" dirty="0"/>
                    </a:p>
                  </a:txBody>
                  <a:tcPr/>
                </a:tc>
              </a:tr>
              <a:tr h="370840">
                <a:tc>
                  <a:txBody>
                    <a:bodyPr/>
                    <a:lstStyle/>
                    <a:p>
                      <a:r>
                        <a:rPr lang="en-US" sz="1400" dirty="0" smtClean="0"/>
                        <a:t>  lastName</a:t>
                      </a:r>
                      <a:endParaRPr lang="en-US" sz="1400" dirty="0"/>
                    </a:p>
                  </a:txBody>
                  <a:tcPr/>
                </a:tc>
                <a:tc>
                  <a:txBody>
                    <a:bodyPr/>
                    <a:lstStyle/>
                    <a:p>
                      <a:r>
                        <a:rPr lang="en-US" sz="1400" dirty="0" smtClean="0"/>
                        <a:t>Jones</a:t>
                      </a:r>
                      <a:endParaRPr lang="en-US" sz="1400" dirty="0"/>
                    </a:p>
                  </a:txBody>
                  <a:tcPr/>
                </a:tc>
              </a:tr>
              <a:tr h="370840">
                <a:tc>
                  <a:txBody>
                    <a:bodyPr/>
                    <a:lstStyle/>
                    <a:p>
                      <a:r>
                        <a:rPr lang="en-US" sz="1400" dirty="0" smtClean="0"/>
                        <a:t>  workPhone</a:t>
                      </a:r>
                      <a:endParaRPr lang="en-US" sz="1400" dirty="0"/>
                    </a:p>
                  </a:txBody>
                  <a:tcPr/>
                </a:tc>
                <a:tc>
                  <a:txBody>
                    <a:bodyPr/>
                    <a:lstStyle/>
                    <a:p>
                      <a:r>
                        <a:rPr lang="en-US" sz="1400" dirty="0" smtClean="0"/>
                        <a:t>123-456-7890</a:t>
                      </a:r>
                      <a:endParaRPr lang="en-US" sz="1400" dirty="0"/>
                    </a:p>
                  </a:txBody>
                  <a:tcPr/>
                </a:tc>
              </a:tr>
            </a:tbl>
          </a:graphicData>
        </a:graphic>
      </p:graphicFrame>
      <p:sp>
        <p:nvSpPr>
          <p:cNvPr id="3" name="Oval 2"/>
          <p:cNvSpPr/>
          <p:nvPr/>
        </p:nvSpPr>
        <p:spPr>
          <a:xfrm>
            <a:off x="4038600" y="3304774"/>
            <a:ext cx="1143000" cy="3810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V="1">
            <a:off x="2438400" y="3710242"/>
            <a:ext cx="1764484" cy="195673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53000" y="3685774"/>
            <a:ext cx="990600" cy="181761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066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Better </a:t>
            </a:r>
            <a:r>
              <a:rPr lang="en-US" dirty="0" err="1" smtClean="0"/>
              <a:t>ViewModel</a:t>
            </a:r>
            <a:endParaRPr lang="en-US" dirty="0"/>
          </a:p>
        </p:txBody>
      </p:sp>
      <p:sp>
        <p:nvSpPr>
          <p:cNvPr id="3" name="Content Placeholder 2"/>
          <p:cNvSpPr>
            <a:spLocks noGrp="1"/>
          </p:cNvSpPr>
          <p:nvPr>
            <p:ph idx="1"/>
          </p:nvPr>
        </p:nvSpPr>
        <p:spPr/>
        <p:txBody>
          <a:bodyPr/>
          <a:lstStyle/>
          <a:p>
            <a:r>
              <a:rPr lang="en-US" dirty="0" err="1" smtClean="0"/>
              <a:t>ViewModel</a:t>
            </a:r>
            <a:r>
              <a:rPr lang="en-US" dirty="0" smtClean="0"/>
              <a:t> often created as a JavaScript Module</a:t>
            </a:r>
          </a:p>
          <a:p>
            <a:pPr lvl="1"/>
            <a:r>
              <a:rPr lang="en-US" dirty="0" smtClean="0"/>
              <a:t>Self-executing function with private implementation</a:t>
            </a:r>
          </a:p>
          <a:p>
            <a:pPr lvl="1"/>
            <a:r>
              <a:rPr lang="en-US" dirty="0" smtClean="0"/>
              <a:t>Returns object with public interface</a:t>
            </a:r>
            <a:endParaRPr lang="en-US" dirty="0"/>
          </a:p>
        </p:txBody>
      </p:sp>
      <p:pic>
        <p:nvPicPr>
          <p:cNvPr id="4" name="Picture 3"/>
          <p:cNvPicPr>
            <a:picLocks noChangeAspect="1"/>
          </p:cNvPicPr>
          <p:nvPr/>
        </p:nvPicPr>
        <p:blipFill>
          <a:blip r:embed="rId2"/>
          <a:stretch>
            <a:fillRect/>
          </a:stretch>
        </p:blipFill>
        <p:spPr>
          <a:xfrm>
            <a:off x="838200" y="2972902"/>
            <a:ext cx="7146132" cy="3656498"/>
          </a:xfrm>
          <a:prstGeom prst="rect">
            <a:avLst/>
          </a:prstGeom>
          <a:ln>
            <a:solidFill>
              <a:schemeClr val="bg1">
                <a:lumMod val="50000"/>
              </a:schemeClr>
            </a:solidFill>
          </a:ln>
        </p:spPr>
      </p:pic>
    </p:spTree>
    <p:extLst>
      <p:ext uri="{BB962C8B-B14F-4D97-AF65-F5344CB8AC3E}">
        <p14:creationId xmlns:p14="http://schemas.microsoft.com/office/powerpoint/2010/main" val="3353751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Update Events</a:t>
            </a:r>
            <a:endParaRPr lang="en-US" dirty="0"/>
          </a:p>
        </p:txBody>
      </p:sp>
      <p:sp>
        <p:nvSpPr>
          <p:cNvPr id="3" name="Content Placeholder 2"/>
          <p:cNvSpPr>
            <a:spLocks noGrp="1"/>
          </p:cNvSpPr>
          <p:nvPr>
            <p:ph idx="1"/>
          </p:nvPr>
        </p:nvSpPr>
        <p:spPr/>
        <p:txBody>
          <a:bodyPr>
            <a:normAutofit/>
          </a:bodyPr>
          <a:lstStyle/>
          <a:p>
            <a:r>
              <a:rPr lang="en-US" sz="2400" dirty="0" err="1" smtClean="0"/>
              <a:t>valueUpdate</a:t>
            </a:r>
            <a:r>
              <a:rPr lang="en-US" sz="2400" dirty="0" smtClean="0"/>
              <a:t> event controls when update is applied</a:t>
            </a:r>
            <a:endParaRPr lang="en-US" sz="2400" dirty="0"/>
          </a:p>
          <a:p>
            <a:pPr lvl="1"/>
            <a:r>
              <a:rPr lang="en-US" sz="2000" dirty="0"/>
              <a:t>c</a:t>
            </a:r>
            <a:r>
              <a:rPr lang="en-US" sz="2000" dirty="0" smtClean="0"/>
              <a:t>hange (default if not specified)</a:t>
            </a:r>
          </a:p>
          <a:p>
            <a:pPr lvl="1"/>
            <a:r>
              <a:rPr lang="en-US" sz="2000" dirty="0" err="1" smtClean="0"/>
              <a:t>keyup</a:t>
            </a:r>
            <a:endParaRPr lang="en-US" sz="2000" dirty="0" smtClean="0"/>
          </a:p>
          <a:p>
            <a:pPr lvl="1"/>
            <a:r>
              <a:rPr lang="en-US" sz="2000" dirty="0" err="1" smtClean="0"/>
              <a:t>keypress</a:t>
            </a:r>
            <a:endParaRPr lang="en-US" sz="2000" dirty="0" smtClean="0"/>
          </a:p>
          <a:p>
            <a:pPr lvl="1"/>
            <a:r>
              <a:rPr lang="en-US" sz="2000" dirty="0" err="1" smtClean="0"/>
              <a:t>afterkeydown</a:t>
            </a:r>
            <a:endParaRPr lang="en-US" sz="2000" dirty="0"/>
          </a:p>
        </p:txBody>
      </p:sp>
      <p:pic>
        <p:nvPicPr>
          <p:cNvPr id="5" name="Picture 4"/>
          <p:cNvPicPr>
            <a:picLocks noChangeAspect="1"/>
          </p:cNvPicPr>
          <p:nvPr/>
        </p:nvPicPr>
        <p:blipFill>
          <a:blip r:embed="rId2"/>
          <a:stretch>
            <a:fillRect/>
          </a:stretch>
        </p:blipFill>
        <p:spPr>
          <a:xfrm>
            <a:off x="533400" y="3886200"/>
            <a:ext cx="7543800" cy="1670413"/>
          </a:xfrm>
          <a:prstGeom prst="rect">
            <a:avLst/>
          </a:prstGeom>
          <a:ln>
            <a:solidFill>
              <a:schemeClr val="bg1">
                <a:lumMod val="50000"/>
              </a:schemeClr>
            </a:solidFill>
          </a:ln>
        </p:spPr>
      </p:pic>
      <p:sp>
        <p:nvSpPr>
          <p:cNvPr id="7" name="Rectangle 6"/>
          <p:cNvSpPr/>
          <p:nvPr/>
        </p:nvSpPr>
        <p:spPr>
          <a:xfrm>
            <a:off x="1371599" y="4192634"/>
            <a:ext cx="2819400" cy="23869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75272" y="4754495"/>
            <a:ext cx="4910768" cy="23869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77107" y="5285140"/>
            <a:ext cx="5680113" cy="23869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8144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Data Binding in the LearningKnockout.sln Project</a:t>
            </a:r>
            <a:endParaRPr lang="en-US" dirty="0"/>
          </a:p>
        </p:txBody>
      </p:sp>
    </p:spTree>
    <p:extLst>
      <p:ext uri="{BB962C8B-B14F-4D97-AF65-F5344CB8AC3E}">
        <p14:creationId xmlns:p14="http://schemas.microsoft.com/office/powerpoint/2010/main" val="947195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Understanding the MVVM Pattern</a:t>
            </a:r>
          </a:p>
          <a:p>
            <a:pPr>
              <a:buFont typeface="Wingdings" panose="05000000000000000000" pitchFamily="2" charset="2"/>
              <a:buChar char="ü"/>
            </a:pPr>
            <a:r>
              <a:rPr lang="en-US" dirty="0"/>
              <a:t>Introduction to the Knockout JavaScript Library</a:t>
            </a:r>
          </a:p>
          <a:p>
            <a:pPr>
              <a:buFont typeface="Wingdings" panose="05000000000000000000" pitchFamily="2" charset="2"/>
              <a:buChar char="Ø"/>
            </a:pPr>
            <a:r>
              <a:rPr lang="en-US" dirty="0" smtClean="0"/>
              <a:t>Understanding Observable </a:t>
            </a:r>
            <a:r>
              <a:rPr lang="en-US" dirty="0"/>
              <a:t>Objects</a:t>
            </a:r>
          </a:p>
          <a:p>
            <a:r>
              <a:rPr lang="en-US" dirty="0"/>
              <a:t>Creating Declarative Bindings</a:t>
            </a:r>
          </a:p>
          <a:p>
            <a:r>
              <a:rPr lang="en-US" dirty="0" smtClean="0"/>
              <a:t>Creating SharePoint Apps using Knockout</a:t>
            </a:r>
            <a:endParaRPr lang="en-US" dirty="0"/>
          </a:p>
        </p:txBody>
      </p:sp>
    </p:spTree>
    <p:extLst>
      <p:ext uri="{BB962C8B-B14F-4D97-AF65-F5344CB8AC3E}">
        <p14:creationId xmlns:p14="http://schemas.microsoft.com/office/powerpoint/2010/main" val="2389482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a:t>Understanding the MVVM Pattern</a:t>
            </a:r>
          </a:p>
          <a:p>
            <a:r>
              <a:rPr lang="en-US" dirty="0"/>
              <a:t>Introduction to the Knockout JavaScript Library</a:t>
            </a:r>
          </a:p>
          <a:p>
            <a:r>
              <a:rPr lang="en-US" dirty="0" smtClean="0"/>
              <a:t>Understanding Observable </a:t>
            </a:r>
            <a:r>
              <a:rPr lang="en-US" dirty="0"/>
              <a:t>Objects</a:t>
            </a:r>
          </a:p>
          <a:p>
            <a:r>
              <a:rPr lang="en-US" dirty="0"/>
              <a:t>Creating Declarative Bindings</a:t>
            </a:r>
          </a:p>
          <a:p>
            <a:r>
              <a:rPr lang="en-US" dirty="0" smtClean="0"/>
              <a:t>Creating SharePoint Apps using Knockout</a:t>
            </a:r>
            <a:endParaRPr lang="en-US" dirty="0"/>
          </a:p>
        </p:txBody>
      </p:sp>
    </p:spTree>
    <p:extLst>
      <p:ext uri="{BB962C8B-B14F-4D97-AF65-F5344CB8AC3E}">
        <p14:creationId xmlns:p14="http://schemas.microsoft.com/office/powerpoint/2010/main" val="41816226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Observables</a:t>
            </a:r>
            <a:endParaRPr lang="en-US" dirty="0"/>
          </a:p>
        </p:txBody>
      </p:sp>
      <p:sp>
        <p:nvSpPr>
          <p:cNvPr id="3" name="Content Placeholder 2"/>
          <p:cNvSpPr>
            <a:spLocks noGrp="1"/>
          </p:cNvSpPr>
          <p:nvPr>
            <p:ph idx="1"/>
          </p:nvPr>
        </p:nvSpPr>
        <p:spPr/>
        <p:txBody>
          <a:bodyPr/>
          <a:lstStyle/>
          <a:p>
            <a:r>
              <a:rPr lang="en-US" dirty="0" smtClean="0"/>
              <a:t>There are 3 different types of observables</a:t>
            </a:r>
          </a:p>
          <a:p>
            <a:pPr lvl="1"/>
            <a:r>
              <a:rPr lang="en-US" dirty="0" smtClean="0"/>
              <a:t>Standard Observables</a:t>
            </a:r>
          </a:p>
          <a:p>
            <a:pPr lvl="1"/>
            <a:r>
              <a:rPr lang="en-US" dirty="0" smtClean="0"/>
              <a:t>Computed Observables</a:t>
            </a:r>
          </a:p>
          <a:p>
            <a:pPr lvl="1"/>
            <a:r>
              <a:rPr lang="en-US" dirty="0" smtClean="0"/>
              <a:t>Observable Arrays</a:t>
            </a:r>
            <a:endParaRPr lang="en-US" dirty="0"/>
          </a:p>
        </p:txBody>
      </p:sp>
    </p:spTree>
    <p:extLst>
      <p:ext uri="{BB962C8B-B14F-4D97-AF65-F5344CB8AC3E}">
        <p14:creationId xmlns:p14="http://schemas.microsoft.com/office/powerpoint/2010/main" val="3319827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Computed Observables</a:t>
            </a:r>
            <a:endParaRPr lang="en-US" dirty="0"/>
          </a:p>
        </p:txBody>
      </p:sp>
      <p:sp>
        <p:nvSpPr>
          <p:cNvPr id="3" name="Content Placeholder 2"/>
          <p:cNvSpPr>
            <a:spLocks noGrp="1"/>
          </p:cNvSpPr>
          <p:nvPr>
            <p:ph idx="1"/>
          </p:nvPr>
        </p:nvSpPr>
        <p:spPr/>
        <p:txBody>
          <a:bodyPr>
            <a:normAutofit/>
          </a:bodyPr>
          <a:lstStyle/>
          <a:p>
            <a:r>
              <a:rPr lang="en-US" sz="2400" dirty="0" smtClean="0"/>
              <a:t>What is a computed observable?</a:t>
            </a:r>
          </a:p>
          <a:p>
            <a:pPr lvl="1"/>
            <a:r>
              <a:rPr lang="en-US" sz="2000" dirty="0" smtClean="0"/>
              <a:t>A function created using </a:t>
            </a:r>
            <a:r>
              <a:rPr lang="en-US" sz="1600" b="1" dirty="0" err="1" smtClean="0">
                <a:solidFill>
                  <a:srgbClr val="74001E"/>
                </a:solidFill>
              </a:rPr>
              <a:t>ko.computed</a:t>
            </a:r>
            <a:r>
              <a:rPr lang="en-US" sz="1600" b="1" dirty="0" smtClean="0">
                <a:solidFill>
                  <a:srgbClr val="74001E"/>
                </a:solidFill>
              </a:rPr>
              <a:t>()</a:t>
            </a:r>
            <a:endParaRPr lang="en-US" sz="2000" b="1" dirty="0" smtClean="0">
              <a:solidFill>
                <a:srgbClr val="74001E"/>
              </a:solidFill>
            </a:endParaRPr>
          </a:p>
          <a:p>
            <a:pPr lvl="1"/>
            <a:r>
              <a:rPr lang="en-US" sz="2000" dirty="0" smtClean="0"/>
              <a:t>A function dependent </a:t>
            </a:r>
            <a:r>
              <a:rPr lang="en-US" sz="2000" dirty="0"/>
              <a:t>on one or more other </a:t>
            </a:r>
            <a:r>
              <a:rPr lang="en-US" sz="2000" dirty="0" smtClean="0"/>
              <a:t>observables</a:t>
            </a:r>
          </a:p>
          <a:p>
            <a:pPr lvl="1"/>
            <a:r>
              <a:rPr lang="en-US" sz="2000" dirty="0" smtClean="0"/>
              <a:t>Computed </a:t>
            </a:r>
            <a:r>
              <a:rPr lang="en-US" sz="2000" dirty="0"/>
              <a:t>observable </a:t>
            </a:r>
            <a:r>
              <a:rPr lang="en-US" sz="2000" dirty="0" smtClean="0"/>
              <a:t>updates when dependencies change</a:t>
            </a:r>
            <a:endParaRPr lang="en-US" sz="2000" dirty="0"/>
          </a:p>
        </p:txBody>
      </p:sp>
      <p:pic>
        <p:nvPicPr>
          <p:cNvPr id="4" name="Picture 3"/>
          <p:cNvPicPr>
            <a:picLocks noChangeAspect="1"/>
          </p:cNvPicPr>
          <p:nvPr/>
        </p:nvPicPr>
        <p:blipFill>
          <a:blip r:embed="rId2"/>
          <a:stretch>
            <a:fillRect/>
          </a:stretch>
        </p:blipFill>
        <p:spPr>
          <a:xfrm>
            <a:off x="2514600" y="3136652"/>
            <a:ext cx="5410200" cy="3568948"/>
          </a:xfrm>
          <a:prstGeom prst="rect">
            <a:avLst/>
          </a:prstGeom>
          <a:ln>
            <a:solidFill>
              <a:schemeClr val="bg1">
                <a:lumMod val="50000"/>
              </a:schemeClr>
            </a:solidFill>
          </a:ln>
        </p:spPr>
      </p:pic>
      <p:sp>
        <p:nvSpPr>
          <p:cNvPr id="5" name="Right Arrow 4"/>
          <p:cNvSpPr/>
          <p:nvPr/>
        </p:nvSpPr>
        <p:spPr>
          <a:xfrm>
            <a:off x="1606378" y="4460885"/>
            <a:ext cx="1066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2522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Observable Arrays</a:t>
            </a:r>
            <a:endParaRPr lang="en-US" dirty="0"/>
          </a:p>
        </p:txBody>
      </p:sp>
      <p:sp>
        <p:nvSpPr>
          <p:cNvPr id="3" name="Content Placeholder 2"/>
          <p:cNvSpPr>
            <a:spLocks noGrp="1"/>
          </p:cNvSpPr>
          <p:nvPr>
            <p:ph idx="1"/>
          </p:nvPr>
        </p:nvSpPr>
        <p:spPr/>
        <p:txBody>
          <a:bodyPr/>
          <a:lstStyle/>
          <a:p>
            <a:r>
              <a:rPr lang="en-US" dirty="0" smtClean="0"/>
              <a:t>Observable array tracks array membership</a:t>
            </a:r>
          </a:p>
          <a:p>
            <a:pPr lvl="1"/>
            <a:r>
              <a:rPr lang="en-US" dirty="0" smtClean="0"/>
              <a:t>Notification occurs when items are added/removed</a:t>
            </a:r>
          </a:p>
          <a:p>
            <a:pPr lvl="1"/>
            <a:r>
              <a:rPr lang="en-US" dirty="0"/>
              <a:t>Observable array </a:t>
            </a:r>
            <a:r>
              <a:rPr lang="en-US" dirty="0" smtClean="0"/>
              <a:t>does not track state of array </a:t>
            </a:r>
            <a:r>
              <a:rPr lang="en-US" dirty="0"/>
              <a:t>items</a:t>
            </a:r>
          </a:p>
          <a:p>
            <a:pPr lvl="1"/>
            <a:r>
              <a:rPr lang="en-US" dirty="0" smtClean="0"/>
              <a:t>No notification occurs when item in array is updated</a:t>
            </a:r>
          </a:p>
          <a:p>
            <a:pPr lvl="1"/>
            <a:r>
              <a:rPr lang="en-US" dirty="0" smtClean="0"/>
              <a:t>Created using </a:t>
            </a:r>
            <a:r>
              <a:rPr lang="en-US" sz="1800" b="1" dirty="0" err="1" smtClean="0">
                <a:solidFill>
                  <a:srgbClr val="74001E"/>
                </a:solidFill>
              </a:rPr>
              <a:t>ko.observableArray</a:t>
            </a:r>
            <a:r>
              <a:rPr lang="en-US" sz="1800" b="1" dirty="0" smtClean="0">
                <a:solidFill>
                  <a:srgbClr val="74001E"/>
                </a:solidFill>
              </a:rPr>
              <a:t>()</a:t>
            </a:r>
            <a:r>
              <a:rPr lang="en-US" dirty="0" smtClean="0"/>
              <a:t> function</a:t>
            </a:r>
          </a:p>
        </p:txBody>
      </p:sp>
      <p:pic>
        <p:nvPicPr>
          <p:cNvPr id="4" name="Picture 3"/>
          <p:cNvPicPr>
            <a:picLocks noChangeAspect="1"/>
          </p:cNvPicPr>
          <p:nvPr/>
        </p:nvPicPr>
        <p:blipFill>
          <a:blip r:embed="rId2"/>
          <a:stretch>
            <a:fillRect/>
          </a:stretch>
        </p:blipFill>
        <p:spPr>
          <a:xfrm>
            <a:off x="1219200" y="3878391"/>
            <a:ext cx="3810000" cy="2751009"/>
          </a:xfrm>
          <a:prstGeom prst="rect">
            <a:avLst/>
          </a:prstGeom>
          <a:ln>
            <a:solidFill>
              <a:schemeClr val="bg1">
                <a:lumMod val="50000"/>
              </a:schemeClr>
            </a:solidFill>
          </a:ln>
        </p:spPr>
      </p:pic>
    </p:spTree>
    <p:extLst>
      <p:ext uri="{BB962C8B-B14F-4D97-AF65-F5344CB8AC3E}">
        <p14:creationId xmlns:p14="http://schemas.microsoft.com/office/powerpoint/2010/main" val="2880614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to an </a:t>
            </a:r>
            <a:r>
              <a:rPr lang="en-US" dirty="0" err="1" smtClean="0"/>
              <a:t>observableArray</a:t>
            </a:r>
            <a:r>
              <a:rPr lang="en-US" dirty="0" smtClean="0"/>
              <a:t> Object</a:t>
            </a:r>
            <a:endParaRPr lang="en-US" dirty="0"/>
          </a:p>
        </p:txBody>
      </p:sp>
      <p:sp>
        <p:nvSpPr>
          <p:cNvPr id="15" name="Content Placeholder 14"/>
          <p:cNvSpPr>
            <a:spLocks noGrp="1"/>
          </p:cNvSpPr>
          <p:nvPr>
            <p:ph idx="1"/>
          </p:nvPr>
        </p:nvSpPr>
        <p:spPr>
          <a:xfrm>
            <a:off x="266700" y="1219200"/>
            <a:ext cx="8382000" cy="5181600"/>
          </a:xfrm>
        </p:spPr>
        <p:txBody>
          <a:bodyPr>
            <a:normAutofit/>
          </a:bodyPr>
          <a:lstStyle/>
          <a:p>
            <a:r>
              <a:rPr lang="en-US" sz="1600" dirty="0" smtClean="0"/>
              <a:t>Binding to an unordered list</a:t>
            </a:r>
          </a:p>
          <a:p>
            <a:endParaRPr lang="en-US" sz="1600" dirty="0"/>
          </a:p>
          <a:p>
            <a:endParaRPr lang="en-US" sz="1600" dirty="0" smtClean="0"/>
          </a:p>
          <a:p>
            <a:endParaRPr lang="en-US" sz="1600" dirty="0"/>
          </a:p>
          <a:p>
            <a:r>
              <a:rPr lang="en-US" sz="1600" dirty="0" smtClean="0"/>
              <a:t>Binding to an HTML table</a:t>
            </a:r>
          </a:p>
          <a:p>
            <a:endParaRPr lang="en-US" sz="1600" dirty="0" smtClean="0"/>
          </a:p>
          <a:p>
            <a:endParaRPr lang="en-US" sz="1600" dirty="0"/>
          </a:p>
          <a:p>
            <a:endParaRPr lang="en-US" sz="1600" dirty="0" smtClean="0"/>
          </a:p>
          <a:p>
            <a:endParaRPr lang="en-US" sz="1600" dirty="0" smtClean="0"/>
          </a:p>
          <a:p>
            <a:pPr lvl="1"/>
            <a:endParaRPr lang="en-US" sz="1200" dirty="0"/>
          </a:p>
          <a:p>
            <a:pPr lvl="1"/>
            <a:endParaRPr lang="en-US" sz="1200" dirty="0" smtClean="0"/>
          </a:p>
          <a:p>
            <a:r>
              <a:rPr lang="en-US" sz="1600" dirty="0" smtClean="0"/>
              <a:t>Binding to a collection if simple div element</a:t>
            </a:r>
            <a:br>
              <a:rPr lang="en-US" sz="1600" dirty="0" smtClean="0"/>
            </a:br>
            <a:r>
              <a:rPr lang="en-US" sz="1200" i="1" dirty="0" smtClean="0"/>
              <a:t>  </a:t>
            </a:r>
            <a:r>
              <a:rPr lang="en-US" sz="1200" i="1" dirty="0" smtClean="0">
                <a:solidFill>
                  <a:schemeClr val="bg1">
                    <a:lumMod val="50000"/>
                  </a:schemeClr>
                </a:solidFill>
              </a:rPr>
              <a:t>with a little extra CSS thrown in to make it pretty</a:t>
            </a:r>
            <a:endParaRPr lang="en-US" sz="1600" i="1" dirty="0">
              <a:solidFill>
                <a:schemeClr val="bg1">
                  <a:lumMod val="50000"/>
                </a:schemeClr>
              </a:solidFill>
            </a:endParaRPr>
          </a:p>
        </p:txBody>
      </p:sp>
      <p:pic>
        <p:nvPicPr>
          <p:cNvPr id="5" name="Picture 4"/>
          <p:cNvPicPr>
            <a:picLocks noChangeAspect="1"/>
          </p:cNvPicPr>
          <p:nvPr/>
        </p:nvPicPr>
        <p:blipFill>
          <a:blip r:embed="rId2"/>
          <a:stretch>
            <a:fillRect/>
          </a:stretch>
        </p:blipFill>
        <p:spPr>
          <a:xfrm>
            <a:off x="762001" y="1596253"/>
            <a:ext cx="3000375" cy="891540"/>
          </a:xfrm>
          <a:prstGeom prst="rect">
            <a:avLst/>
          </a:prstGeom>
          <a:ln>
            <a:solidFill>
              <a:schemeClr val="bg1">
                <a:lumMod val="50000"/>
              </a:schemeClr>
            </a:solidFill>
          </a:ln>
        </p:spPr>
      </p:pic>
      <p:pic>
        <p:nvPicPr>
          <p:cNvPr id="6" name="Picture 5"/>
          <p:cNvPicPr>
            <a:picLocks noChangeAspect="1"/>
          </p:cNvPicPr>
          <p:nvPr/>
        </p:nvPicPr>
        <p:blipFill>
          <a:blip r:embed="rId3"/>
          <a:stretch>
            <a:fillRect/>
          </a:stretch>
        </p:blipFill>
        <p:spPr>
          <a:xfrm>
            <a:off x="762002" y="2949429"/>
            <a:ext cx="4091940" cy="1714500"/>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836337" y="5467144"/>
            <a:ext cx="3411855" cy="908685"/>
          </a:xfrm>
          <a:prstGeom prst="rect">
            <a:avLst/>
          </a:prstGeom>
          <a:ln>
            <a:solidFill>
              <a:schemeClr val="bg1">
                <a:lumMod val="50000"/>
              </a:schemeClr>
            </a:solidFill>
          </a:ln>
        </p:spPr>
      </p:pic>
      <p:pic>
        <p:nvPicPr>
          <p:cNvPr id="12" name="Picture 11"/>
          <p:cNvPicPr>
            <a:picLocks noChangeAspect="1"/>
          </p:cNvPicPr>
          <p:nvPr/>
        </p:nvPicPr>
        <p:blipFill>
          <a:blip r:embed="rId5"/>
          <a:stretch>
            <a:fillRect/>
          </a:stretch>
        </p:blipFill>
        <p:spPr>
          <a:xfrm>
            <a:off x="4684497" y="1441297"/>
            <a:ext cx="1718142" cy="1086776"/>
          </a:xfrm>
          <a:prstGeom prst="rect">
            <a:avLst/>
          </a:prstGeom>
          <a:ln>
            <a:solidFill>
              <a:schemeClr val="bg1">
                <a:lumMod val="85000"/>
              </a:schemeClr>
            </a:solidFill>
          </a:ln>
        </p:spPr>
      </p:pic>
      <p:pic>
        <p:nvPicPr>
          <p:cNvPr id="13" name="Picture 12"/>
          <p:cNvPicPr>
            <a:picLocks noChangeAspect="1"/>
          </p:cNvPicPr>
          <p:nvPr/>
        </p:nvPicPr>
        <p:blipFill>
          <a:blip r:embed="rId6"/>
          <a:stretch>
            <a:fillRect/>
          </a:stretch>
        </p:blipFill>
        <p:spPr>
          <a:xfrm>
            <a:off x="5715000" y="2967911"/>
            <a:ext cx="1847850" cy="1733550"/>
          </a:xfrm>
          <a:prstGeom prst="rect">
            <a:avLst/>
          </a:prstGeom>
        </p:spPr>
      </p:pic>
      <p:pic>
        <p:nvPicPr>
          <p:cNvPr id="14" name="Picture 13"/>
          <p:cNvPicPr>
            <a:picLocks noChangeAspect="1"/>
          </p:cNvPicPr>
          <p:nvPr/>
        </p:nvPicPr>
        <p:blipFill>
          <a:blip r:embed="rId7"/>
          <a:stretch>
            <a:fillRect/>
          </a:stretch>
        </p:blipFill>
        <p:spPr>
          <a:xfrm>
            <a:off x="5029200" y="5474012"/>
            <a:ext cx="3541184" cy="901817"/>
          </a:xfrm>
          <a:prstGeom prst="rect">
            <a:avLst/>
          </a:prstGeom>
          <a:ln>
            <a:solidFill>
              <a:schemeClr val="bg1">
                <a:lumMod val="50000"/>
              </a:schemeClr>
            </a:solidFill>
          </a:ln>
        </p:spPr>
      </p:pic>
      <p:sp>
        <p:nvSpPr>
          <p:cNvPr id="16" name="Right Arrow 15"/>
          <p:cNvSpPr/>
          <p:nvPr/>
        </p:nvSpPr>
        <p:spPr>
          <a:xfrm>
            <a:off x="3962400" y="1828800"/>
            <a:ext cx="495300" cy="2789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4991100" y="3581400"/>
            <a:ext cx="495300" cy="2789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4343400" y="5715000"/>
            <a:ext cx="495300" cy="2789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2178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observableArray</a:t>
            </a:r>
            <a:r>
              <a:rPr lang="en-US" dirty="0" smtClean="0"/>
              <a:t> Functions</a:t>
            </a:r>
            <a:endParaRPr lang="en-US" dirty="0"/>
          </a:p>
        </p:txBody>
      </p:sp>
      <p:sp>
        <p:nvSpPr>
          <p:cNvPr id="3" name="Content Placeholder 2"/>
          <p:cNvSpPr>
            <a:spLocks noGrp="1"/>
          </p:cNvSpPr>
          <p:nvPr>
            <p:ph idx="1"/>
          </p:nvPr>
        </p:nvSpPr>
        <p:spPr/>
        <p:txBody>
          <a:bodyPr>
            <a:normAutofit/>
          </a:bodyPr>
          <a:lstStyle/>
          <a:p>
            <a:r>
              <a:rPr lang="en-US" sz="2000" dirty="0" smtClean="0"/>
              <a:t>Adding, removing and returning items</a:t>
            </a:r>
          </a:p>
          <a:p>
            <a:pPr lvl="1"/>
            <a:r>
              <a:rPr lang="en-US" sz="1600" b="1" dirty="0" smtClean="0">
                <a:solidFill>
                  <a:srgbClr val="74001E"/>
                </a:solidFill>
              </a:rPr>
              <a:t>push</a:t>
            </a:r>
            <a:r>
              <a:rPr lang="en-US" sz="1800" dirty="0" smtClean="0"/>
              <a:t>: adds a new item to the end of array</a:t>
            </a:r>
          </a:p>
          <a:p>
            <a:pPr lvl="1"/>
            <a:r>
              <a:rPr lang="en-US" sz="1600" b="1" dirty="0" err="1">
                <a:solidFill>
                  <a:srgbClr val="74001E"/>
                </a:solidFill>
              </a:rPr>
              <a:t>indexOf</a:t>
            </a:r>
            <a:r>
              <a:rPr lang="en-US" sz="1800" dirty="0"/>
              <a:t>: returns </a:t>
            </a:r>
            <a:r>
              <a:rPr lang="en-US" sz="1800" dirty="0" smtClean="0"/>
              <a:t>index </a:t>
            </a:r>
            <a:r>
              <a:rPr lang="en-US" sz="1800" dirty="0"/>
              <a:t>of </a:t>
            </a:r>
            <a:r>
              <a:rPr lang="en-US" sz="1800" dirty="0" smtClean="0"/>
              <a:t>first </a:t>
            </a:r>
            <a:r>
              <a:rPr lang="en-US" sz="1800" dirty="0"/>
              <a:t>array item that equals </a:t>
            </a:r>
            <a:r>
              <a:rPr lang="en-US" sz="1800" dirty="0" smtClean="0"/>
              <a:t>incoming parameter</a:t>
            </a:r>
          </a:p>
          <a:p>
            <a:pPr lvl="1"/>
            <a:r>
              <a:rPr lang="en-US" sz="1600" b="1" dirty="0" smtClean="0">
                <a:solidFill>
                  <a:srgbClr val="74001E"/>
                </a:solidFill>
              </a:rPr>
              <a:t>pop</a:t>
            </a:r>
            <a:r>
              <a:rPr lang="en-US" sz="1800" dirty="0" smtClean="0"/>
              <a:t>: removes last value from array and returns it</a:t>
            </a:r>
          </a:p>
          <a:p>
            <a:pPr lvl="1"/>
            <a:r>
              <a:rPr lang="en-US" sz="1600" b="1" dirty="0" err="1" smtClean="0">
                <a:solidFill>
                  <a:srgbClr val="74001E"/>
                </a:solidFill>
              </a:rPr>
              <a:t>unshift</a:t>
            </a:r>
            <a:r>
              <a:rPr lang="en-US" sz="1800" dirty="0" smtClean="0"/>
              <a:t>: inserts a new item at the beginning of the array</a:t>
            </a:r>
          </a:p>
          <a:p>
            <a:pPr lvl="1"/>
            <a:r>
              <a:rPr lang="en-US" sz="1600" b="1" dirty="0" smtClean="0">
                <a:solidFill>
                  <a:srgbClr val="74001E"/>
                </a:solidFill>
              </a:rPr>
              <a:t>shift</a:t>
            </a:r>
            <a:r>
              <a:rPr lang="en-US" sz="1800" dirty="0" smtClean="0"/>
              <a:t>: removes first value from the array and returns it</a:t>
            </a:r>
          </a:p>
          <a:p>
            <a:pPr lvl="1"/>
            <a:r>
              <a:rPr lang="en-US" sz="1600" b="1" dirty="0" smtClean="0">
                <a:solidFill>
                  <a:srgbClr val="74001E"/>
                </a:solidFill>
              </a:rPr>
              <a:t>Splice</a:t>
            </a:r>
            <a:r>
              <a:rPr lang="en-US" sz="1800" dirty="0" smtClean="0"/>
              <a:t>: </a:t>
            </a:r>
            <a:r>
              <a:rPr lang="en-US" sz="1800" dirty="0"/>
              <a:t>removes and returns </a:t>
            </a:r>
            <a:r>
              <a:rPr lang="en-US" sz="1800" dirty="0" smtClean="0"/>
              <a:t>given </a:t>
            </a:r>
            <a:r>
              <a:rPr lang="en-US" sz="1800" dirty="0"/>
              <a:t>number of </a:t>
            </a:r>
            <a:r>
              <a:rPr lang="en-US" sz="1800" dirty="0" smtClean="0"/>
              <a:t>elements</a:t>
            </a:r>
          </a:p>
          <a:p>
            <a:pPr lvl="1"/>
            <a:r>
              <a:rPr lang="en-US" sz="1600" b="1" dirty="0">
                <a:solidFill>
                  <a:srgbClr val="74001E"/>
                </a:solidFill>
              </a:rPr>
              <a:t>remove</a:t>
            </a:r>
            <a:r>
              <a:rPr lang="en-US" sz="1800" dirty="0"/>
              <a:t>: removes one or more values and returns them as an array</a:t>
            </a:r>
          </a:p>
          <a:p>
            <a:pPr lvl="1"/>
            <a:r>
              <a:rPr lang="en-US" sz="1600" b="1" dirty="0" err="1">
                <a:solidFill>
                  <a:srgbClr val="74001E"/>
                </a:solidFill>
              </a:rPr>
              <a:t>removeAll</a:t>
            </a:r>
            <a:r>
              <a:rPr lang="en-US" sz="1800" dirty="0"/>
              <a:t>: removes all values and returns them as an </a:t>
            </a:r>
            <a:r>
              <a:rPr lang="en-US" sz="1800" dirty="0" smtClean="0"/>
              <a:t>array</a:t>
            </a:r>
            <a:br>
              <a:rPr lang="en-US" sz="1800" dirty="0" smtClean="0"/>
            </a:br>
            <a:endParaRPr lang="en-US" sz="1800" dirty="0" smtClean="0"/>
          </a:p>
          <a:p>
            <a:r>
              <a:rPr lang="en-US" sz="2000" dirty="0" smtClean="0"/>
              <a:t>Rearranging items</a:t>
            </a:r>
          </a:p>
          <a:p>
            <a:pPr lvl="1"/>
            <a:r>
              <a:rPr lang="en-US" sz="1600" b="1" dirty="0" smtClean="0">
                <a:solidFill>
                  <a:srgbClr val="74001E"/>
                </a:solidFill>
              </a:rPr>
              <a:t>reverse</a:t>
            </a:r>
            <a:r>
              <a:rPr lang="en-US" sz="1800" dirty="0" smtClean="0"/>
              <a:t>: reverses the order of the array</a:t>
            </a:r>
          </a:p>
          <a:p>
            <a:pPr lvl="1"/>
            <a:r>
              <a:rPr lang="en-US" sz="1600" b="1" dirty="0" smtClean="0">
                <a:solidFill>
                  <a:srgbClr val="74001E"/>
                </a:solidFill>
              </a:rPr>
              <a:t>sort</a:t>
            </a:r>
            <a:r>
              <a:rPr lang="en-US" sz="1800" dirty="0" smtClean="0"/>
              <a:t>: sorts the array contents</a:t>
            </a:r>
          </a:p>
          <a:p>
            <a:endParaRPr lang="en-US" sz="2200" dirty="0"/>
          </a:p>
        </p:txBody>
      </p:sp>
    </p:spTree>
    <p:extLst>
      <p:ext uri="{BB962C8B-B14F-4D97-AF65-F5344CB8AC3E}">
        <p14:creationId xmlns:p14="http://schemas.microsoft.com/office/powerpoint/2010/main" val="4238498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an Item to an </a:t>
            </a:r>
            <a:r>
              <a:rPr lang="en-US" dirty="0" err="1" smtClean="0"/>
              <a:t>observableArray</a:t>
            </a:r>
            <a:endParaRPr lang="en-US" dirty="0"/>
          </a:p>
        </p:txBody>
      </p:sp>
      <p:pic>
        <p:nvPicPr>
          <p:cNvPr id="4" name="Picture 3"/>
          <p:cNvPicPr>
            <a:picLocks noChangeAspect="1"/>
          </p:cNvPicPr>
          <p:nvPr/>
        </p:nvPicPr>
        <p:blipFill>
          <a:blip r:embed="rId2"/>
          <a:stretch>
            <a:fillRect/>
          </a:stretch>
        </p:blipFill>
        <p:spPr>
          <a:xfrm>
            <a:off x="304800" y="1219200"/>
            <a:ext cx="5032682" cy="3976688"/>
          </a:xfrm>
          <a:prstGeom prst="rect">
            <a:avLst/>
          </a:prstGeom>
          <a:ln>
            <a:solidFill>
              <a:schemeClr val="bg1">
                <a:lumMod val="50000"/>
              </a:schemeClr>
            </a:solidFill>
          </a:ln>
        </p:spPr>
      </p:pic>
      <p:pic>
        <p:nvPicPr>
          <p:cNvPr id="7" name="Picture 6"/>
          <p:cNvPicPr>
            <a:picLocks noChangeAspect="1"/>
          </p:cNvPicPr>
          <p:nvPr/>
        </p:nvPicPr>
        <p:blipFill>
          <a:blip r:embed="rId3"/>
          <a:stretch>
            <a:fillRect/>
          </a:stretch>
        </p:blipFill>
        <p:spPr>
          <a:xfrm>
            <a:off x="4648200" y="2819400"/>
            <a:ext cx="3886200" cy="3300928"/>
          </a:xfrm>
          <a:prstGeom prst="rect">
            <a:avLst/>
          </a:prstGeom>
          <a:ln>
            <a:solidFill>
              <a:schemeClr val="bg1">
                <a:lumMod val="50000"/>
              </a:schemeClr>
            </a:solidFill>
          </a:ln>
        </p:spPr>
      </p:pic>
    </p:spTree>
    <p:extLst>
      <p:ext uri="{BB962C8B-B14F-4D97-AF65-F5344CB8AC3E}">
        <p14:creationId xmlns:p14="http://schemas.microsoft.com/office/powerpoint/2010/main" val="2885024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Understanding the MVVM Pattern</a:t>
            </a:r>
          </a:p>
          <a:p>
            <a:pPr>
              <a:buFont typeface="Wingdings" panose="05000000000000000000" pitchFamily="2" charset="2"/>
              <a:buChar char="ü"/>
            </a:pPr>
            <a:r>
              <a:rPr lang="en-US" dirty="0"/>
              <a:t>Introduction to the Knockout JavaScript Library</a:t>
            </a:r>
          </a:p>
          <a:p>
            <a:pPr>
              <a:buFont typeface="Wingdings" panose="05000000000000000000" pitchFamily="2" charset="2"/>
              <a:buChar char="ü"/>
            </a:pPr>
            <a:r>
              <a:rPr lang="en-US" dirty="0" smtClean="0"/>
              <a:t>Understanding Observable </a:t>
            </a:r>
            <a:r>
              <a:rPr lang="en-US" dirty="0"/>
              <a:t>Objects</a:t>
            </a:r>
          </a:p>
          <a:p>
            <a:pPr>
              <a:buFont typeface="Wingdings" panose="05000000000000000000" pitchFamily="2" charset="2"/>
              <a:buChar char="Ø"/>
            </a:pPr>
            <a:r>
              <a:rPr lang="en-US" dirty="0"/>
              <a:t>Creating Declarative Bindings</a:t>
            </a:r>
          </a:p>
          <a:p>
            <a:r>
              <a:rPr lang="en-US" dirty="0" smtClean="0"/>
              <a:t>Creating SharePoint Apps using Knockout</a:t>
            </a:r>
            <a:endParaRPr lang="en-US" dirty="0"/>
          </a:p>
        </p:txBody>
      </p:sp>
    </p:spTree>
    <p:extLst>
      <p:ext uri="{BB962C8B-B14F-4D97-AF65-F5344CB8AC3E}">
        <p14:creationId xmlns:p14="http://schemas.microsoft.com/office/powerpoint/2010/main" val="12785872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Binding Types</a:t>
            </a:r>
            <a:endParaRPr lang="en-US" dirty="0"/>
          </a:p>
        </p:txBody>
      </p:sp>
      <p:sp>
        <p:nvSpPr>
          <p:cNvPr id="3" name="Content Placeholder 2"/>
          <p:cNvSpPr>
            <a:spLocks noGrp="1"/>
          </p:cNvSpPr>
          <p:nvPr>
            <p:ph idx="1"/>
          </p:nvPr>
        </p:nvSpPr>
        <p:spPr>
          <a:xfrm>
            <a:off x="457200" y="1371600"/>
            <a:ext cx="8382000" cy="5181600"/>
          </a:xfrm>
        </p:spPr>
        <p:txBody>
          <a:bodyPr>
            <a:noAutofit/>
          </a:bodyPr>
          <a:lstStyle/>
          <a:p>
            <a:r>
              <a:rPr lang="en-US" sz="1800" dirty="0" smtClean="0"/>
              <a:t>Elements contents</a:t>
            </a:r>
          </a:p>
          <a:p>
            <a:pPr lvl="1"/>
            <a:r>
              <a:rPr lang="en-US" sz="1400" dirty="0" smtClean="0"/>
              <a:t>text</a:t>
            </a:r>
            <a:endParaRPr lang="en-US" sz="1400" dirty="0"/>
          </a:p>
          <a:p>
            <a:pPr lvl="1"/>
            <a:r>
              <a:rPr lang="en-US" sz="1400" dirty="0"/>
              <a:t>html</a:t>
            </a:r>
          </a:p>
          <a:p>
            <a:pPr lvl="1"/>
            <a:r>
              <a:rPr lang="en-US" sz="1400" dirty="0"/>
              <a:t>v</a:t>
            </a:r>
            <a:r>
              <a:rPr lang="en-US" sz="1400" dirty="0" smtClean="0"/>
              <a:t>alue</a:t>
            </a:r>
          </a:p>
          <a:p>
            <a:pPr lvl="1"/>
            <a:r>
              <a:rPr lang="en-US" sz="1400" dirty="0" err="1"/>
              <a:t>uniqueName</a:t>
            </a:r>
            <a:endParaRPr lang="en-US" sz="1400" dirty="0"/>
          </a:p>
          <a:p>
            <a:endParaRPr lang="en-US" sz="1800" dirty="0" smtClean="0"/>
          </a:p>
          <a:p>
            <a:r>
              <a:rPr lang="en-US" sz="1800" dirty="0" smtClean="0"/>
              <a:t>Element properties</a:t>
            </a:r>
            <a:endParaRPr lang="en-US" sz="1800" dirty="0"/>
          </a:p>
          <a:p>
            <a:pPr lvl="1"/>
            <a:r>
              <a:rPr lang="en-US" sz="1400" dirty="0" smtClean="0"/>
              <a:t>checked</a:t>
            </a:r>
            <a:endParaRPr lang="en-US" sz="1400" dirty="0"/>
          </a:p>
          <a:p>
            <a:pPr lvl="1"/>
            <a:r>
              <a:rPr lang="en-US" sz="1400" dirty="0" smtClean="0"/>
              <a:t>disable</a:t>
            </a:r>
            <a:endParaRPr lang="en-US" sz="1400" dirty="0"/>
          </a:p>
          <a:p>
            <a:pPr lvl="1"/>
            <a:r>
              <a:rPr lang="en-US" sz="1400" dirty="0"/>
              <a:t>e</a:t>
            </a:r>
            <a:r>
              <a:rPr lang="en-US" sz="1400" dirty="0" smtClean="0"/>
              <a:t>nable</a:t>
            </a:r>
          </a:p>
          <a:p>
            <a:pPr lvl="1"/>
            <a:r>
              <a:rPr lang="en-US" sz="1400" dirty="0"/>
              <a:t>visible</a:t>
            </a:r>
          </a:p>
          <a:p>
            <a:pPr lvl="1"/>
            <a:r>
              <a:rPr lang="en-US" sz="1400" dirty="0" err="1"/>
              <a:t>hasfocus</a:t>
            </a:r>
            <a:endParaRPr lang="en-US" sz="1400" dirty="0"/>
          </a:p>
          <a:p>
            <a:pPr lvl="1"/>
            <a:r>
              <a:rPr lang="en-US" sz="1400" dirty="0" err="1" smtClean="0"/>
              <a:t>attr</a:t>
            </a:r>
            <a:endParaRPr lang="en-US" sz="1400" dirty="0"/>
          </a:p>
          <a:p>
            <a:pPr lvl="1"/>
            <a:r>
              <a:rPr lang="en-US" sz="1400" dirty="0"/>
              <a:t>style</a:t>
            </a:r>
          </a:p>
          <a:p>
            <a:pPr lvl="1"/>
            <a:r>
              <a:rPr lang="en-US" sz="1400" dirty="0" err="1" smtClean="0"/>
              <a:t>css</a:t>
            </a:r>
            <a:r>
              <a:rPr lang="en-US" sz="1800" dirty="0" err="1"/>
              <a:t>x</a:t>
            </a:r>
            <a:endParaRPr lang="en-US" sz="1400" dirty="0"/>
          </a:p>
        </p:txBody>
      </p:sp>
      <p:sp>
        <p:nvSpPr>
          <p:cNvPr id="4" name="Content Placeholder 2"/>
          <p:cNvSpPr txBox="1">
            <a:spLocks/>
          </p:cNvSpPr>
          <p:nvPr/>
        </p:nvSpPr>
        <p:spPr>
          <a:xfrm>
            <a:off x="3429000" y="1371600"/>
            <a:ext cx="5257800" cy="5181600"/>
          </a:xfrm>
          <a:prstGeom prst="rect">
            <a:avLst/>
          </a:prstGeom>
        </p:spPr>
        <p:txBody>
          <a:bodyPr vert="horz" lIns="91440" tIns="45720" rIns="91440" bIns="45720" rtlCol="0">
            <a:noAutofit/>
          </a:bodyPr>
          <a:lstStyle>
            <a:lvl1pPr marL="347663" indent="-347663" algn="l" defTabSz="914400" rtl="0" eaLnBrk="1" latinLnBrk="0" hangingPunct="1">
              <a:spcBef>
                <a:spcPts val="600"/>
              </a:spcBef>
              <a:spcAft>
                <a:spcPts val="200"/>
              </a:spcAft>
              <a:buClr>
                <a:schemeClr val="tx2"/>
              </a:buClr>
              <a:buSzPct val="100000"/>
              <a:buFont typeface="Arial" pitchFamily="34" charset="0"/>
              <a:buChar char="•"/>
              <a:defRPr sz="2800" kern="1200">
                <a:solidFill>
                  <a:schemeClr val="tx1"/>
                </a:solidFill>
                <a:latin typeface="+mn-lt"/>
                <a:ea typeface="+mn-ea"/>
                <a:cs typeface="Arial" pitchFamily="34" charset="0"/>
              </a:defRPr>
            </a:lvl1pPr>
            <a:lvl2pPr marL="682625" indent="-334963" algn="l" defTabSz="914400" rtl="0" eaLnBrk="1" latinLnBrk="0" hangingPunct="1">
              <a:spcBef>
                <a:spcPts val="300"/>
              </a:spcBef>
              <a:spcAft>
                <a:spcPts val="300"/>
              </a:spcAft>
              <a:buClr>
                <a:schemeClr val="accent6"/>
              </a:buClr>
              <a:buFont typeface="Arial" pitchFamily="34" charset="0"/>
              <a:buChar char="•"/>
              <a:defRPr sz="2400" kern="1200">
                <a:solidFill>
                  <a:schemeClr val="tx1"/>
                </a:solidFill>
                <a:latin typeface="+mn-lt"/>
                <a:ea typeface="+mn-ea"/>
                <a:cs typeface="Arial" pitchFamily="34" charset="0"/>
              </a:defRPr>
            </a:lvl2pPr>
            <a:lvl3pPr marL="679450" indent="0" algn="l" defTabSz="914400" rtl="0" eaLnBrk="1" latinLnBrk="0" hangingPunct="1">
              <a:spcBef>
                <a:spcPct val="20000"/>
              </a:spcBef>
              <a:buFont typeface="Arial" pitchFamily="34" charset="0"/>
              <a:buNone/>
              <a:defRPr sz="2000" b="0" kern="1200">
                <a:solidFill>
                  <a:schemeClr val="tx1"/>
                </a:solidFill>
                <a:latin typeface="Lucida Console" pitchFamily="49" charset="0"/>
                <a:ea typeface="+mn-ea"/>
                <a:cs typeface="+mn-cs"/>
              </a:defRPr>
            </a:lvl3pPr>
            <a:lvl4pPr marL="968375" indent="-285750" algn="l" defTabSz="914400" rtl="0" eaLnBrk="1" latinLnBrk="0" hangingPunct="1">
              <a:spcBef>
                <a:spcPct val="20000"/>
              </a:spcBef>
              <a:buFont typeface="Arial" pitchFamily="34" charset="0"/>
              <a:buChar char="•"/>
              <a:defRPr sz="1800" b="1" kern="1200">
                <a:solidFill>
                  <a:schemeClr val="accent1">
                    <a:lumMod val="75000"/>
                  </a:schemeClr>
                </a:solidFill>
                <a:latin typeface="Lucida Console" pitchFamily="49" charset="0"/>
                <a:ea typeface="+mn-ea"/>
                <a:cs typeface="+mn-cs"/>
              </a:defRPr>
            </a:lvl4pPr>
            <a:lvl5pPr marL="965200" indent="-285750" algn="l" defTabSz="914400" rtl="0" eaLnBrk="1" latinLnBrk="0" hangingPunct="1">
              <a:spcBef>
                <a:spcPct val="20000"/>
              </a:spcBef>
              <a:buFont typeface="Arial" pitchFamily="34" charset="0"/>
              <a:buChar char="•"/>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t>List elements</a:t>
            </a:r>
          </a:p>
          <a:p>
            <a:pPr lvl="1"/>
            <a:r>
              <a:rPr lang="en-US" sz="1400" dirty="0" smtClean="0"/>
              <a:t>options</a:t>
            </a:r>
            <a:endParaRPr lang="en-US" sz="1400" dirty="0"/>
          </a:p>
          <a:p>
            <a:pPr lvl="1"/>
            <a:r>
              <a:rPr lang="en-US" sz="1400" dirty="0" err="1"/>
              <a:t>optionsText</a:t>
            </a:r>
            <a:endParaRPr lang="en-US" sz="1400" dirty="0"/>
          </a:p>
          <a:p>
            <a:pPr lvl="1"/>
            <a:r>
              <a:rPr lang="en-US" sz="1400" dirty="0" err="1"/>
              <a:t>optionsValue</a:t>
            </a:r>
            <a:endParaRPr lang="en-US" sz="1400" dirty="0"/>
          </a:p>
          <a:p>
            <a:pPr lvl="1"/>
            <a:r>
              <a:rPr lang="en-US" sz="1400" dirty="0" err="1" smtClean="0"/>
              <a:t>selectedOptions</a:t>
            </a:r>
            <a:endParaRPr lang="en-US" sz="1800" dirty="0" smtClean="0"/>
          </a:p>
          <a:p>
            <a:endParaRPr lang="en-US" sz="1800" dirty="0" smtClean="0"/>
          </a:p>
          <a:p>
            <a:r>
              <a:rPr lang="en-US" sz="1800" dirty="0" smtClean="0"/>
              <a:t>Element Events</a:t>
            </a:r>
          </a:p>
          <a:p>
            <a:pPr lvl="1"/>
            <a:r>
              <a:rPr lang="en-US" sz="1400" dirty="0" smtClean="0"/>
              <a:t>click</a:t>
            </a:r>
          </a:p>
          <a:p>
            <a:pPr lvl="1"/>
            <a:r>
              <a:rPr lang="en-US" sz="1400" dirty="0"/>
              <a:t>submit</a:t>
            </a:r>
          </a:p>
          <a:p>
            <a:pPr lvl="1"/>
            <a:r>
              <a:rPr lang="en-US" sz="1400" dirty="0" smtClean="0"/>
              <a:t>event</a:t>
            </a:r>
          </a:p>
          <a:p>
            <a:pPr lvl="1"/>
            <a:r>
              <a:rPr lang="en-US" sz="1400" dirty="0" smtClean="0"/>
              <a:t>submit</a:t>
            </a:r>
          </a:p>
        </p:txBody>
      </p:sp>
    </p:spTree>
    <p:extLst>
      <p:ext uri="{BB962C8B-B14F-4D97-AF65-F5344CB8AC3E}">
        <p14:creationId xmlns:p14="http://schemas.microsoft.com/office/powerpoint/2010/main" val="2798964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to Element Properties</a:t>
            </a:r>
            <a:endParaRPr lang="en-US" dirty="0"/>
          </a:p>
        </p:txBody>
      </p:sp>
      <p:sp>
        <p:nvSpPr>
          <p:cNvPr id="13" name="Content Placeholder 12"/>
          <p:cNvSpPr>
            <a:spLocks noGrp="1"/>
          </p:cNvSpPr>
          <p:nvPr>
            <p:ph idx="1"/>
          </p:nvPr>
        </p:nvSpPr>
        <p:spPr>
          <a:xfrm>
            <a:off x="192550" y="1219200"/>
            <a:ext cx="8382000" cy="5181600"/>
          </a:xfrm>
        </p:spPr>
        <p:txBody>
          <a:bodyPr>
            <a:normAutofit/>
          </a:bodyPr>
          <a:lstStyle/>
          <a:p>
            <a:r>
              <a:rPr lang="en-US" sz="1800" dirty="0" err="1" smtClean="0"/>
              <a:t>ViewModel</a:t>
            </a:r>
            <a:r>
              <a:rPr lang="en-US" sz="1800" dirty="0" smtClean="0"/>
              <a:t> defines dependency property to indicate when data is valid</a:t>
            </a:r>
          </a:p>
          <a:p>
            <a:endParaRPr lang="en-US" sz="1800" dirty="0"/>
          </a:p>
          <a:p>
            <a:endParaRPr lang="en-US" sz="1800" dirty="0" smtClean="0"/>
          </a:p>
          <a:p>
            <a:endParaRPr lang="en-US" sz="1800" dirty="0"/>
          </a:p>
          <a:p>
            <a:r>
              <a:rPr lang="en-US" sz="1800" dirty="0" smtClean="0"/>
              <a:t>Dependency property can then be bound to element attribute such as enable</a:t>
            </a:r>
          </a:p>
        </p:txBody>
      </p:sp>
      <p:grpSp>
        <p:nvGrpSpPr>
          <p:cNvPr id="10" name="Group 9"/>
          <p:cNvGrpSpPr/>
          <p:nvPr/>
        </p:nvGrpSpPr>
        <p:grpSpPr>
          <a:xfrm>
            <a:off x="687851" y="3146562"/>
            <a:ext cx="5789149" cy="1694849"/>
            <a:chOff x="850557" y="2473411"/>
            <a:chExt cx="5867400" cy="1717758"/>
          </a:xfrm>
        </p:grpSpPr>
        <p:pic>
          <p:nvPicPr>
            <p:cNvPr id="4" name="Picture 3"/>
            <p:cNvPicPr>
              <a:picLocks noChangeAspect="1"/>
            </p:cNvPicPr>
            <p:nvPr/>
          </p:nvPicPr>
          <p:blipFill>
            <a:blip r:embed="rId2"/>
            <a:stretch>
              <a:fillRect/>
            </a:stretch>
          </p:blipFill>
          <p:spPr>
            <a:xfrm>
              <a:off x="850557" y="2473411"/>
              <a:ext cx="5867400" cy="1717758"/>
            </a:xfrm>
            <a:prstGeom prst="rect">
              <a:avLst/>
            </a:prstGeom>
            <a:ln>
              <a:solidFill>
                <a:schemeClr val="bg1">
                  <a:lumMod val="50000"/>
                </a:schemeClr>
              </a:solidFill>
            </a:ln>
          </p:spPr>
        </p:pic>
        <p:sp>
          <p:nvSpPr>
            <p:cNvPr id="8" name="Rounded Rectangle 7"/>
            <p:cNvSpPr/>
            <p:nvPr/>
          </p:nvSpPr>
          <p:spPr>
            <a:xfrm>
              <a:off x="3717073" y="3757960"/>
              <a:ext cx="2137317" cy="159835"/>
            </a:xfrm>
            <a:prstGeom prst="roundRect">
              <a:avLst/>
            </a:prstGeom>
            <a:noFill/>
            <a:ln w="127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p:nvPicPr>
        <p:blipFill>
          <a:blip r:embed="rId3"/>
          <a:stretch>
            <a:fillRect/>
          </a:stretch>
        </p:blipFill>
        <p:spPr>
          <a:xfrm>
            <a:off x="727919" y="1642517"/>
            <a:ext cx="4836358" cy="1024483"/>
          </a:xfrm>
          <a:prstGeom prst="rect">
            <a:avLst/>
          </a:prstGeom>
          <a:ln>
            <a:solidFill>
              <a:schemeClr val="bg1">
                <a:lumMod val="50000"/>
              </a:schemeClr>
            </a:solidFill>
          </a:ln>
        </p:spPr>
      </p:pic>
      <p:grpSp>
        <p:nvGrpSpPr>
          <p:cNvPr id="14" name="Group 13"/>
          <p:cNvGrpSpPr/>
          <p:nvPr/>
        </p:nvGrpSpPr>
        <p:grpSpPr>
          <a:xfrm>
            <a:off x="712235" y="5125035"/>
            <a:ext cx="7103973" cy="1580565"/>
            <a:chOff x="287427" y="4836675"/>
            <a:chExt cx="7869043" cy="1750786"/>
          </a:xfrm>
        </p:grpSpPr>
        <p:pic>
          <p:nvPicPr>
            <p:cNvPr id="5" name="Picture 4"/>
            <p:cNvPicPr>
              <a:picLocks noChangeAspect="1"/>
            </p:cNvPicPr>
            <p:nvPr/>
          </p:nvPicPr>
          <p:blipFill>
            <a:blip r:embed="rId4"/>
            <a:stretch>
              <a:fillRect/>
            </a:stretch>
          </p:blipFill>
          <p:spPr>
            <a:xfrm>
              <a:off x="304800" y="5217675"/>
              <a:ext cx="3772920" cy="1369786"/>
            </a:xfrm>
            <a:prstGeom prst="rect">
              <a:avLst/>
            </a:prstGeom>
            <a:ln>
              <a:solidFill>
                <a:schemeClr val="tx1">
                  <a:lumMod val="50000"/>
                  <a:lumOff val="50000"/>
                </a:schemeClr>
              </a:solidFill>
            </a:ln>
          </p:spPr>
        </p:pic>
        <p:pic>
          <p:nvPicPr>
            <p:cNvPr id="6" name="Picture 5"/>
            <p:cNvPicPr>
              <a:picLocks noChangeAspect="1"/>
            </p:cNvPicPr>
            <p:nvPr/>
          </p:nvPicPr>
          <p:blipFill>
            <a:blip r:embed="rId5"/>
            <a:stretch>
              <a:fillRect/>
            </a:stretch>
          </p:blipFill>
          <p:spPr>
            <a:xfrm>
              <a:off x="4383550" y="5211833"/>
              <a:ext cx="3772920" cy="1375628"/>
            </a:xfrm>
            <a:prstGeom prst="rect">
              <a:avLst/>
            </a:prstGeom>
            <a:ln>
              <a:solidFill>
                <a:schemeClr val="tx1">
                  <a:lumMod val="50000"/>
                  <a:lumOff val="50000"/>
                </a:schemeClr>
              </a:solidFill>
            </a:ln>
          </p:spPr>
        </p:pic>
        <p:sp>
          <p:nvSpPr>
            <p:cNvPr id="11" name="Rectangle 10"/>
            <p:cNvSpPr/>
            <p:nvPr/>
          </p:nvSpPr>
          <p:spPr>
            <a:xfrm>
              <a:off x="287427" y="4836675"/>
              <a:ext cx="2953124" cy="265408"/>
            </a:xfrm>
            <a:prstGeom prst="rect">
              <a:avLst/>
            </a:prstGeom>
            <a:solidFill>
              <a:srgbClr val="FFFFCC"/>
            </a:solidFill>
            <a:ln w="3175">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rgbClr val="800000"/>
                  </a:solidFill>
                </a:rPr>
                <a:t>Button is disabled while data is in invalid state</a:t>
              </a:r>
              <a:endParaRPr lang="en-US" sz="900" dirty="0">
                <a:solidFill>
                  <a:srgbClr val="800000"/>
                </a:solidFill>
              </a:endParaRPr>
            </a:p>
          </p:txBody>
        </p:sp>
        <p:sp>
          <p:nvSpPr>
            <p:cNvPr id="12" name="Rectangle 11"/>
            <p:cNvSpPr/>
            <p:nvPr/>
          </p:nvSpPr>
          <p:spPr>
            <a:xfrm>
              <a:off x="4383550" y="4836675"/>
              <a:ext cx="2953124" cy="265408"/>
            </a:xfrm>
            <a:prstGeom prst="rect">
              <a:avLst/>
            </a:prstGeom>
            <a:solidFill>
              <a:srgbClr val="FFFFCC"/>
            </a:solidFill>
            <a:ln w="3175">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rgbClr val="800000"/>
                  </a:solidFill>
                </a:rPr>
                <a:t>Button is enabled once data reaches valid state</a:t>
              </a:r>
              <a:endParaRPr lang="en-US" sz="900" dirty="0">
                <a:solidFill>
                  <a:srgbClr val="800000"/>
                </a:solidFill>
              </a:endParaRPr>
            </a:p>
          </p:txBody>
        </p:sp>
      </p:grpSp>
      <p:sp>
        <p:nvSpPr>
          <p:cNvPr id="15" name="Right Arrow 14"/>
          <p:cNvSpPr/>
          <p:nvPr/>
        </p:nvSpPr>
        <p:spPr>
          <a:xfrm>
            <a:off x="472752" y="2084173"/>
            <a:ext cx="381000" cy="1119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9088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Understanding the MVVM Pattern</a:t>
            </a:r>
          </a:p>
          <a:p>
            <a:pPr>
              <a:buFont typeface="Wingdings" panose="05000000000000000000" pitchFamily="2" charset="2"/>
              <a:buChar char="ü"/>
            </a:pPr>
            <a:r>
              <a:rPr lang="en-US" dirty="0"/>
              <a:t>Introduction to the Knockout JavaScript Library</a:t>
            </a:r>
          </a:p>
          <a:p>
            <a:pPr>
              <a:buFont typeface="Wingdings" panose="05000000000000000000" pitchFamily="2" charset="2"/>
              <a:buChar char="ü"/>
            </a:pPr>
            <a:r>
              <a:rPr lang="en-US" dirty="0" smtClean="0"/>
              <a:t>Understanding Observable </a:t>
            </a:r>
            <a:r>
              <a:rPr lang="en-US" dirty="0"/>
              <a:t>Objects</a:t>
            </a:r>
          </a:p>
          <a:p>
            <a:pPr>
              <a:buFont typeface="Wingdings" panose="05000000000000000000" pitchFamily="2" charset="2"/>
              <a:buChar char="ü"/>
            </a:pPr>
            <a:r>
              <a:rPr lang="en-US" dirty="0"/>
              <a:t>Creating Declarative Bindings</a:t>
            </a:r>
          </a:p>
          <a:p>
            <a:pPr>
              <a:buFont typeface="Wingdings" panose="05000000000000000000" pitchFamily="2" charset="2"/>
              <a:buChar char="Ø"/>
            </a:pPr>
            <a:r>
              <a:rPr lang="en-US" dirty="0" smtClean="0"/>
              <a:t>Creating SharePoint Apps using Knockout</a:t>
            </a:r>
            <a:endParaRPr lang="en-US" dirty="0"/>
          </a:p>
        </p:txBody>
      </p:sp>
    </p:spTree>
    <p:extLst>
      <p:ext uri="{BB962C8B-B14F-4D97-AF65-F5344CB8AC3E}">
        <p14:creationId xmlns:p14="http://schemas.microsoft.com/office/powerpoint/2010/main" val="307066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MVVM?</a:t>
            </a:r>
            <a:endParaRPr lang="en-US" dirty="0"/>
          </a:p>
        </p:txBody>
      </p:sp>
      <p:sp>
        <p:nvSpPr>
          <p:cNvPr id="3" name="Content Placeholder 2"/>
          <p:cNvSpPr>
            <a:spLocks noGrp="1"/>
          </p:cNvSpPr>
          <p:nvPr>
            <p:ph idx="1"/>
          </p:nvPr>
        </p:nvSpPr>
        <p:spPr/>
        <p:txBody>
          <a:bodyPr/>
          <a:lstStyle/>
          <a:p>
            <a:pPr marL="347663" lvl="1" indent="-347663">
              <a:spcBef>
                <a:spcPts val="600"/>
              </a:spcBef>
              <a:spcAft>
                <a:spcPts val="200"/>
              </a:spcAft>
              <a:buClr>
                <a:schemeClr val="tx2"/>
              </a:buClr>
              <a:buSzPct val="100000"/>
            </a:pPr>
            <a:r>
              <a:rPr lang="en-US" dirty="0"/>
              <a:t>MVVM = </a:t>
            </a:r>
            <a:r>
              <a:rPr lang="en-US" dirty="0" smtClean="0"/>
              <a:t>Model - View - </a:t>
            </a:r>
            <a:r>
              <a:rPr lang="en-US" dirty="0" err="1" smtClean="0"/>
              <a:t>ViewModel</a:t>
            </a:r>
            <a:endParaRPr lang="en-US" dirty="0"/>
          </a:p>
          <a:p>
            <a:pPr lvl="1"/>
            <a:r>
              <a:rPr lang="en-US" dirty="0" smtClean="0"/>
              <a:t>MVVM is a software pattern - not a specific technology</a:t>
            </a:r>
          </a:p>
          <a:p>
            <a:pPr lvl="1"/>
            <a:r>
              <a:rPr lang="en-US" dirty="0"/>
              <a:t>Based on a separation of concerns</a:t>
            </a:r>
          </a:p>
          <a:p>
            <a:pPr lvl="1"/>
            <a:r>
              <a:rPr lang="en-US" dirty="0" smtClean="0"/>
              <a:t>Used to promote maintainability in larger projects</a:t>
            </a:r>
          </a:p>
          <a:p>
            <a:pPr lvl="1"/>
            <a:r>
              <a:rPr lang="en-US" dirty="0" smtClean="0"/>
              <a:t>Used to facilitate unit testing in larger projects</a:t>
            </a:r>
          </a:p>
        </p:txBody>
      </p:sp>
    </p:spTree>
    <p:extLst>
      <p:ext uri="{BB962C8B-B14F-4D97-AF65-F5344CB8AC3E}">
        <p14:creationId xmlns:p14="http://schemas.microsoft.com/office/powerpoint/2010/main" val="2775256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a:t>
            </a:r>
            <a:r>
              <a:rPr lang="en-US" dirty="0" err="1" smtClean="0"/>
              <a:t>RestKnockout</a:t>
            </a:r>
            <a:r>
              <a:rPr lang="en-US" dirty="0" smtClean="0"/>
              <a:t> App Project</a:t>
            </a:r>
            <a:endParaRPr lang="en-US" dirty="0"/>
          </a:p>
        </p:txBody>
      </p:sp>
    </p:spTree>
    <p:extLst>
      <p:ext uri="{BB962C8B-B14F-4D97-AF65-F5344CB8AC3E}">
        <p14:creationId xmlns:p14="http://schemas.microsoft.com/office/powerpoint/2010/main" val="6734609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Understanding the MVVM Pattern</a:t>
            </a:r>
          </a:p>
          <a:p>
            <a:pPr>
              <a:buFont typeface="Wingdings" panose="05000000000000000000" pitchFamily="2" charset="2"/>
              <a:buChar char="ü"/>
            </a:pPr>
            <a:r>
              <a:rPr lang="en-US" dirty="0"/>
              <a:t>Introduction to the Knockout JavaScript Library</a:t>
            </a:r>
          </a:p>
          <a:p>
            <a:pPr>
              <a:buFont typeface="Wingdings" panose="05000000000000000000" pitchFamily="2" charset="2"/>
              <a:buChar char="ü"/>
            </a:pPr>
            <a:r>
              <a:rPr lang="en-US" dirty="0" smtClean="0"/>
              <a:t>Understanding Observable </a:t>
            </a:r>
            <a:r>
              <a:rPr lang="en-US" dirty="0"/>
              <a:t>Objects</a:t>
            </a:r>
          </a:p>
          <a:p>
            <a:pPr>
              <a:buFont typeface="Wingdings" panose="05000000000000000000" pitchFamily="2" charset="2"/>
              <a:buChar char="ü"/>
            </a:pPr>
            <a:r>
              <a:rPr lang="en-US" dirty="0"/>
              <a:t>Creating Declarative Bindings</a:t>
            </a:r>
          </a:p>
          <a:p>
            <a:pPr>
              <a:buFont typeface="Wingdings" panose="05000000000000000000" pitchFamily="2" charset="2"/>
              <a:buChar char="ü"/>
            </a:pPr>
            <a:r>
              <a:rPr lang="en-US" dirty="0" smtClean="0"/>
              <a:t>Creating SharePoint Apps using Knockout</a:t>
            </a:r>
            <a:endParaRPr lang="en-US" dirty="0"/>
          </a:p>
        </p:txBody>
      </p:sp>
    </p:spTree>
    <p:extLst>
      <p:ext uri="{BB962C8B-B14F-4D97-AF65-F5344CB8AC3E}">
        <p14:creationId xmlns:p14="http://schemas.microsoft.com/office/powerpoint/2010/main" val="599060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in JavaScript Development</a:t>
            </a:r>
            <a:endParaRPr lang="en-US" dirty="0"/>
          </a:p>
        </p:txBody>
      </p:sp>
      <p:sp>
        <p:nvSpPr>
          <p:cNvPr id="3" name="Content Placeholder 2"/>
          <p:cNvSpPr>
            <a:spLocks noGrp="1"/>
          </p:cNvSpPr>
          <p:nvPr>
            <p:ph idx="1"/>
          </p:nvPr>
        </p:nvSpPr>
        <p:spPr/>
        <p:txBody>
          <a:bodyPr>
            <a:normAutofit/>
          </a:bodyPr>
          <a:lstStyle/>
          <a:p>
            <a:r>
              <a:rPr lang="en-US" dirty="0"/>
              <a:t>MVVM </a:t>
            </a:r>
            <a:r>
              <a:rPr lang="en-US" dirty="0" smtClean="0"/>
              <a:t>based on three components</a:t>
            </a:r>
            <a:endParaRPr lang="en-US" dirty="0"/>
          </a:p>
          <a:p>
            <a:pPr lvl="1"/>
            <a:r>
              <a:rPr lang="en-US" dirty="0" smtClean="0"/>
              <a:t>View </a:t>
            </a:r>
            <a:r>
              <a:rPr lang="en-US" dirty="0"/>
              <a:t>- HTML and JavaScript to create user interface</a:t>
            </a:r>
          </a:p>
          <a:p>
            <a:pPr lvl="1"/>
            <a:r>
              <a:rPr lang="en-US" dirty="0" err="1"/>
              <a:t>ViewModel</a:t>
            </a:r>
            <a:r>
              <a:rPr lang="en-US" dirty="0"/>
              <a:t> - provides view with access to data </a:t>
            </a:r>
            <a:endParaRPr lang="en-US" dirty="0" smtClean="0"/>
          </a:p>
          <a:p>
            <a:pPr lvl="1"/>
            <a:r>
              <a:rPr lang="en-US" dirty="0"/>
              <a:t>Model – pure JavaScript objects with data and </a:t>
            </a:r>
            <a:r>
              <a:rPr lang="en-US" dirty="0" smtClean="0"/>
              <a:t>behavior</a:t>
            </a:r>
            <a:endParaRPr lang="en-US" dirty="0"/>
          </a:p>
        </p:txBody>
      </p:sp>
      <p:grpSp>
        <p:nvGrpSpPr>
          <p:cNvPr id="21" name="Group 20"/>
          <p:cNvGrpSpPr/>
          <p:nvPr/>
        </p:nvGrpSpPr>
        <p:grpSpPr>
          <a:xfrm>
            <a:off x="1218995" y="3581400"/>
            <a:ext cx="6477410" cy="2286000"/>
            <a:chOff x="1006840" y="4359639"/>
            <a:chExt cx="6548203" cy="2310984"/>
          </a:xfrm>
        </p:grpSpPr>
        <p:sp>
          <p:nvSpPr>
            <p:cNvPr id="20" name="Rectangle 19"/>
            <p:cNvSpPr/>
            <p:nvPr/>
          </p:nvSpPr>
          <p:spPr>
            <a:xfrm>
              <a:off x="1006840" y="4359639"/>
              <a:ext cx="6548203" cy="2310984"/>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 name="Rectangle 3"/>
            <p:cNvSpPr/>
            <p:nvPr/>
          </p:nvSpPr>
          <p:spPr>
            <a:xfrm>
              <a:off x="1143000" y="4724400"/>
              <a:ext cx="1600200" cy="533400"/>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View</a:t>
              </a:r>
              <a:endParaRPr lang="en-US" sz="1400" dirty="0">
                <a:solidFill>
                  <a:schemeClr val="tx1"/>
                </a:solidFill>
              </a:endParaRPr>
            </a:p>
          </p:txBody>
        </p:sp>
        <p:sp>
          <p:nvSpPr>
            <p:cNvPr id="5" name="Rectangle 4"/>
            <p:cNvSpPr/>
            <p:nvPr/>
          </p:nvSpPr>
          <p:spPr>
            <a:xfrm>
              <a:off x="3429000" y="4724400"/>
              <a:ext cx="1600200" cy="533400"/>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ViewModel</a:t>
              </a:r>
              <a:endParaRPr lang="en-US" sz="1400" dirty="0">
                <a:solidFill>
                  <a:schemeClr val="tx1"/>
                </a:solidFill>
              </a:endParaRPr>
            </a:p>
          </p:txBody>
        </p:sp>
        <p:sp>
          <p:nvSpPr>
            <p:cNvPr id="6" name="Rectangle 5"/>
            <p:cNvSpPr/>
            <p:nvPr/>
          </p:nvSpPr>
          <p:spPr>
            <a:xfrm>
              <a:off x="3429000" y="5943600"/>
              <a:ext cx="1600200" cy="533400"/>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Model</a:t>
              </a:r>
              <a:endParaRPr lang="en-US" sz="1400" dirty="0">
                <a:solidFill>
                  <a:schemeClr val="tx1"/>
                </a:solidFill>
              </a:endParaRPr>
            </a:p>
          </p:txBody>
        </p:sp>
        <p:sp>
          <p:nvSpPr>
            <p:cNvPr id="8" name="Rounded Rectangle 7"/>
            <p:cNvSpPr/>
            <p:nvPr/>
          </p:nvSpPr>
          <p:spPr>
            <a:xfrm>
              <a:off x="5856782" y="45339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SharePoint</a:t>
              </a:r>
            </a:p>
            <a:p>
              <a:pPr algn="ctr"/>
              <a:r>
                <a:rPr lang="en-US" sz="1400" dirty="0" smtClean="0"/>
                <a:t>List Data</a:t>
              </a:r>
              <a:endParaRPr lang="en-US" sz="1400" dirty="0"/>
            </a:p>
          </p:txBody>
        </p:sp>
        <p:cxnSp>
          <p:nvCxnSpPr>
            <p:cNvPr id="10" name="Straight Arrow Connector 9"/>
            <p:cNvCxnSpPr>
              <a:endCxn id="5" idx="1"/>
            </p:cNvCxnSpPr>
            <p:nvPr/>
          </p:nvCxnSpPr>
          <p:spPr>
            <a:xfrm>
              <a:off x="2743200" y="4991100"/>
              <a:ext cx="685800" cy="0"/>
            </a:xfrm>
            <a:prstGeom prst="straightConnector1">
              <a:avLst/>
            </a:prstGeom>
            <a:ln w="38100">
              <a:solidFill>
                <a:srgbClr val="8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6" idx="0"/>
            </p:cNvCxnSpPr>
            <p:nvPr/>
          </p:nvCxnSpPr>
          <p:spPr>
            <a:xfrm>
              <a:off x="4229100" y="5257800"/>
              <a:ext cx="0" cy="685800"/>
            </a:xfrm>
            <a:prstGeom prst="straightConnector1">
              <a:avLst/>
            </a:prstGeom>
            <a:ln w="38100">
              <a:solidFill>
                <a:srgbClr val="8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3"/>
              <a:endCxn id="8" idx="1"/>
            </p:cNvCxnSpPr>
            <p:nvPr/>
          </p:nvCxnSpPr>
          <p:spPr>
            <a:xfrm>
              <a:off x="5029200" y="4991100"/>
              <a:ext cx="827582" cy="0"/>
            </a:xfrm>
            <a:prstGeom prst="straightConnector1">
              <a:avLst/>
            </a:prstGeom>
            <a:ln w="38100">
              <a:solidFill>
                <a:srgbClr val="8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5322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Components</a:t>
            </a:r>
            <a:endParaRPr lang="en-US" dirty="0"/>
          </a:p>
        </p:txBody>
      </p:sp>
      <p:sp>
        <p:nvSpPr>
          <p:cNvPr id="3" name="Content Placeholder 2"/>
          <p:cNvSpPr>
            <a:spLocks noGrp="1"/>
          </p:cNvSpPr>
          <p:nvPr>
            <p:ph idx="1"/>
          </p:nvPr>
        </p:nvSpPr>
        <p:spPr>
          <a:xfrm>
            <a:off x="381000" y="1221501"/>
            <a:ext cx="8382000" cy="5658984"/>
          </a:xfrm>
        </p:spPr>
        <p:txBody>
          <a:bodyPr>
            <a:normAutofit/>
          </a:bodyPr>
          <a:lstStyle/>
          <a:p>
            <a:pPr marL="514350" indent="-514350">
              <a:buFont typeface="+mj-lt"/>
              <a:buAutoNum type="arabicPeriod"/>
            </a:pPr>
            <a:r>
              <a:rPr lang="en-US" sz="2000" dirty="0"/>
              <a:t>View</a:t>
            </a:r>
          </a:p>
          <a:p>
            <a:pPr lvl="1"/>
            <a:r>
              <a:rPr lang="en-US" sz="1800" dirty="0"/>
              <a:t>View calls to </a:t>
            </a:r>
            <a:r>
              <a:rPr lang="en-US" sz="1800" dirty="0" err="1" smtClean="0"/>
              <a:t>ViewModel</a:t>
            </a:r>
            <a:r>
              <a:rPr lang="en-US" sz="1800" dirty="0" smtClean="0"/>
              <a:t> </a:t>
            </a:r>
            <a:r>
              <a:rPr lang="en-US" sz="1800" dirty="0"/>
              <a:t>functions to query and update data</a:t>
            </a:r>
          </a:p>
          <a:p>
            <a:pPr marL="514350" indent="-514350">
              <a:buFont typeface="+mj-lt"/>
              <a:buAutoNum type="arabicPeriod"/>
            </a:pPr>
            <a:r>
              <a:rPr lang="en-US" sz="2000" dirty="0" err="1" smtClean="0"/>
              <a:t>ViewModel</a:t>
            </a:r>
            <a:endParaRPr lang="en-US" sz="2000" dirty="0"/>
          </a:p>
          <a:p>
            <a:pPr lvl="1"/>
            <a:r>
              <a:rPr lang="en-US" sz="1800" dirty="0" smtClean="0"/>
              <a:t>ViewModel provides View with functions to query and update data</a:t>
            </a:r>
          </a:p>
          <a:p>
            <a:pPr lvl="1"/>
            <a:r>
              <a:rPr lang="en-US" sz="1800" dirty="0" smtClean="0"/>
              <a:t>Purpose of </a:t>
            </a:r>
            <a:r>
              <a:rPr lang="en-US" sz="1800" dirty="0" err="1" smtClean="0"/>
              <a:t>ViewModel</a:t>
            </a:r>
            <a:r>
              <a:rPr lang="en-US" sz="1800" dirty="0" smtClean="0"/>
              <a:t> is to isolate data access details from View</a:t>
            </a:r>
          </a:p>
          <a:p>
            <a:pPr lvl="1"/>
            <a:r>
              <a:rPr lang="en-US" sz="1800" dirty="0" err="1"/>
              <a:t>ViewModel</a:t>
            </a:r>
            <a:r>
              <a:rPr lang="en-US" sz="1800" dirty="0"/>
              <a:t> returns results based on schema defined by </a:t>
            </a:r>
            <a:r>
              <a:rPr lang="en-US" sz="1800" dirty="0" smtClean="0"/>
              <a:t>Model</a:t>
            </a:r>
          </a:p>
          <a:p>
            <a:pPr marL="514350" indent="-514350">
              <a:buFont typeface="+mj-lt"/>
              <a:buAutoNum type="arabicPeriod"/>
            </a:pPr>
            <a:r>
              <a:rPr lang="en-US" sz="2000" dirty="0" smtClean="0"/>
              <a:t>Model</a:t>
            </a:r>
            <a:endParaRPr lang="en-US" sz="2000" dirty="0"/>
          </a:p>
          <a:p>
            <a:pPr lvl="1"/>
            <a:r>
              <a:rPr lang="en-US" sz="1800" dirty="0"/>
              <a:t>A </a:t>
            </a:r>
            <a:r>
              <a:rPr lang="en-US" sz="1800" dirty="0" smtClean="0"/>
              <a:t>pure JavaScript object representation </a:t>
            </a:r>
            <a:r>
              <a:rPr lang="en-US" sz="1800" dirty="0"/>
              <a:t>of a data entity (e.g. customer)</a:t>
            </a:r>
          </a:p>
          <a:p>
            <a:pPr lvl="1"/>
            <a:r>
              <a:rPr lang="en-US" sz="1800" dirty="0"/>
              <a:t>Exposes properties and functions accessible to View </a:t>
            </a:r>
          </a:p>
          <a:p>
            <a:pPr lvl="1"/>
            <a:r>
              <a:rPr lang="en-US" sz="1800" dirty="0"/>
              <a:t>Model should never include code for data access or </a:t>
            </a:r>
            <a:r>
              <a:rPr lang="en-US" sz="1800" dirty="0" smtClean="0"/>
              <a:t>user interface</a:t>
            </a:r>
            <a:endParaRPr lang="en-US" sz="1800" dirty="0"/>
          </a:p>
          <a:p>
            <a:pPr lvl="1"/>
            <a:endParaRPr lang="en-US" sz="2000" dirty="0"/>
          </a:p>
        </p:txBody>
      </p:sp>
      <p:grpSp>
        <p:nvGrpSpPr>
          <p:cNvPr id="4" name="Group 3"/>
          <p:cNvGrpSpPr/>
          <p:nvPr/>
        </p:nvGrpSpPr>
        <p:grpSpPr>
          <a:xfrm>
            <a:off x="1219200" y="5029200"/>
            <a:ext cx="3581400" cy="1561880"/>
            <a:chOff x="1006840" y="4359639"/>
            <a:chExt cx="6548203" cy="2310984"/>
          </a:xfrm>
        </p:grpSpPr>
        <p:sp>
          <p:nvSpPr>
            <p:cNvPr id="5" name="Rectangle 4"/>
            <p:cNvSpPr/>
            <p:nvPr/>
          </p:nvSpPr>
          <p:spPr>
            <a:xfrm>
              <a:off x="1006840" y="4359639"/>
              <a:ext cx="6548203" cy="2310984"/>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5"/>
            <p:cNvSpPr/>
            <p:nvPr/>
          </p:nvSpPr>
          <p:spPr>
            <a:xfrm>
              <a:off x="1143000" y="4724400"/>
              <a:ext cx="1600200" cy="533400"/>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View</a:t>
              </a:r>
              <a:endParaRPr lang="en-US" sz="900" dirty="0">
                <a:solidFill>
                  <a:schemeClr val="tx1"/>
                </a:solidFill>
              </a:endParaRPr>
            </a:p>
          </p:txBody>
        </p:sp>
        <p:sp>
          <p:nvSpPr>
            <p:cNvPr id="7" name="Rectangle 6"/>
            <p:cNvSpPr/>
            <p:nvPr/>
          </p:nvSpPr>
          <p:spPr>
            <a:xfrm>
              <a:off x="3429000" y="4724400"/>
              <a:ext cx="1600200" cy="533400"/>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ViewModel</a:t>
              </a:r>
              <a:endParaRPr lang="en-US" sz="900" dirty="0">
                <a:solidFill>
                  <a:schemeClr val="tx1"/>
                </a:solidFill>
              </a:endParaRPr>
            </a:p>
          </p:txBody>
        </p:sp>
        <p:sp>
          <p:nvSpPr>
            <p:cNvPr id="8" name="Rectangle 7"/>
            <p:cNvSpPr/>
            <p:nvPr/>
          </p:nvSpPr>
          <p:spPr>
            <a:xfrm>
              <a:off x="3429000" y="5943600"/>
              <a:ext cx="1600200" cy="533400"/>
            </a:xfrm>
            <a:prstGeom prst="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Model</a:t>
              </a:r>
              <a:endParaRPr lang="en-US" sz="900" dirty="0">
                <a:solidFill>
                  <a:schemeClr val="tx1"/>
                </a:solidFill>
              </a:endParaRPr>
            </a:p>
          </p:txBody>
        </p:sp>
        <p:sp>
          <p:nvSpPr>
            <p:cNvPr id="9" name="Rounded Rectangle 8"/>
            <p:cNvSpPr/>
            <p:nvPr/>
          </p:nvSpPr>
          <p:spPr>
            <a:xfrm>
              <a:off x="5856782" y="45339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SharePoint</a:t>
              </a:r>
            </a:p>
            <a:p>
              <a:pPr algn="ctr"/>
              <a:r>
                <a:rPr lang="en-US" sz="900" dirty="0" smtClean="0"/>
                <a:t>List Data</a:t>
              </a:r>
              <a:endParaRPr lang="en-US" sz="900" dirty="0"/>
            </a:p>
          </p:txBody>
        </p:sp>
        <p:cxnSp>
          <p:nvCxnSpPr>
            <p:cNvPr id="10" name="Straight Arrow Connector 9"/>
            <p:cNvCxnSpPr>
              <a:endCxn id="7" idx="1"/>
            </p:cNvCxnSpPr>
            <p:nvPr/>
          </p:nvCxnSpPr>
          <p:spPr>
            <a:xfrm>
              <a:off x="2743200" y="4991100"/>
              <a:ext cx="685800" cy="0"/>
            </a:xfrm>
            <a:prstGeom prst="straightConnector1">
              <a:avLst/>
            </a:prstGeom>
            <a:ln w="38100">
              <a:solidFill>
                <a:srgbClr val="8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0"/>
            </p:cNvCxnSpPr>
            <p:nvPr/>
          </p:nvCxnSpPr>
          <p:spPr>
            <a:xfrm>
              <a:off x="4229100" y="5257800"/>
              <a:ext cx="0" cy="685800"/>
            </a:xfrm>
            <a:prstGeom prst="straightConnector1">
              <a:avLst/>
            </a:prstGeom>
            <a:ln w="38100">
              <a:solidFill>
                <a:srgbClr val="8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3"/>
              <a:endCxn id="9" idx="1"/>
            </p:cNvCxnSpPr>
            <p:nvPr/>
          </p:nvCxnSpPr>
          <p:spPr>
            <a:xfrm>
              <a:off x="5029200" y="4991100"/>
              <a:ext cx="827582" cy="0"/>
            </a:xfrm>
            <a:prstGeom prst="straightConnector1">
              <a:avLst/>
            </a:prstGeom>
            <a:ln w="38100">
              <a:solidFill>
                <a:srgbClr val="8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17179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Sample Module of a View-Model</a:t>
            </a:r>
            <a:endParaRPr lang="en-US" dirty="0"/>
          </a:p>
        </p:txBody>
      </p:sp>
      <p:sp>
        <p:nvSpPr>
          <p:cNvPr id="3" name="Content Placeholder 2"/>
          <p:cNvSpPr>
            <a:spLocks noGrp="1"/>
          </p:cNvSpPr>
          <p:nvPr>
            <p:ph idx="1"/>
          </p:nvPr>
        </p:nvSpPr>
        <p:spPr/>
        <p:txBody>
          <a:bodyPr/>
          <a:lstStyle/>
          <a:p>
            <a:r>
              <a:rPr lang="en-US" dirty="0" smtClean="0"/>
              <a:t>Designed to hide data access code from view</a:t>
            </a:r>
          </a:p>
          <a:p>
            <a:pPr lvl="1"/>
            <a:r>
              <a:rPr lang="en-US" dirty="0" smtClean="0"/>
              <a:t>Challenges arise due to asynchronous calls</a:t>
            </a:r>
          </a:p>
          <a:p>
            <a:pPr lvl="1"/>
            <a:r>
              <a:rPr lang="en-US" dirty="0" smtClean="0"/>
              <a:t>View-Model functions return promises</a:t>
            </a:r>
          </a:p>
          <a:p>
            <a:pPr lvl="1"/>
            <a:endParaRPr lang="en-US" dirty="0"/>
          </a:p>
        </p:txBody>
      </p:sp>
      <p:pic>
        <p:nvPicPr>
          <p:cNvPr id="4" name="Picture 3"/>
          <p:cNvPicPr>
            <a:picLocks noChangeAspect="1"/>
          </p:cNvPicPr>
          <p:nvPr/>
        </p:nvPicPr>
        <p:blipFill>
          <a:blip r:embed="rId2"/>
          <a:stretch>
            <a:fillRect/>
          </a:stretch>
        </p:blipFill>
        <p:spPr>
          <a:xfrm>
            <a:off x="1138482" y="2971800"/>
            <a:ext cx="6867035" cy="3506900"/>
          </a:xfrm>
          <a:prstGeom prst="rect">
            <a:avLst/>
          </a:prstGeom>
          <a:ln>
            <a:solidFill>
              <a:schemeClr val="bg1">
                <a:lumMod val="50000"/>
              </a:schemeClr>
            </a:solidFill>
          </a:ln>
        </p:spPr>
      </p:pic>
    </p:spTree>
    <p:extLst>
      <p:ext uri="{BB962C8B-B14F-4D97-AF65-F5344CB8AC3E}">
        <p14:creationId xmlns:p14="http://schemas.microsoft.com/office/powerpoint/2010/main" val="1852262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a:t>
            </a:r>
            <a:r>
              <a:rPr lang="en-US" dirty="0" err="1" smtClean="0"/>
              <a:t>ViewModel</a:t>
            </a:r>
            <a:r>
              <a:rPr lang="en-US" dirty="0" smtClean="0"/>
              <a:t> Functions</a:t>
            </a:r>
            <a:endParaRPr lang="en-US" dirty="0"/>
          </a:p>
        </p:txBody>
      </p:sp>
      <p:sp>
        <p:nvSpPr>
          <p:cNvPr id="3" name="Content Placeholder 2"/>
          <p:cNvSpPr>
            <a:spLocks noGrp="1"/>
          </p:cNvSpPr>
          <p:nvPr>
            <p:ph idx="1"/>
          </p:nvPr>
        </p:nvSpPr>
        <p:spPr/>
        <p:txBody>
          <a:bodyPr/>
          <a:lstStyle/>
          <a:p>
            <a:r>
              <a:rPr lang="en-US" dirty="0" smtClean="0"/>
              <a:t>Functions should return promise </a:t>
            </a:r>
          </a:p>
          <a:p>
            <a:pPr lvl="1"/>
            <a:r>
              <a:rPr lang="en-US" dirty="0" smtClean="0"/>
              <a:t>Requires a deferred object with promise() method</a:t>
            </a:r>
          </a:p>
          <a:p>
            <a:pPr lvl="1"/>
            <a:r>
              <a:rPr lang="en-US" dirty="0" smtClean="0"/>
              <a:t>$.</a:t>
            </a:r>
            <a:r>
              <a:rPr lang="en-US" dirty="0" err="1" smtClean="0"/>
              <a:t>ajax</a:t>
            </a:r>
            <a:r>
              <a:rPr lang="en-US" dirty="0" smtClean="0"/>
              <a:t> function returns a deferred object</a:t>
            </a:r>
            <a:endParaRPr lang="en-US" dirty="0"/>
          </a:p>
        </p:txBody>
      </p:sp>
      <p:pic>
        <p:nvPicPr>
          <p:cNvPr id="4" name="Picture 3"/>
          <p:cNvPicPr>
            <a:picLocks noChangeAspect="1"/>
          </p:cNvPicPr>
          <p:nvPr/>
        </p:nvPicPr>
        <p:blipFill>
          <a:blip r:embed="rId2"/>
          <a:stretch>
            <a:fillRect/>
          </a:stretch>
        </p:blipFill>
        <p:spPr>
          <a:xfrm>
            <a:off x="1371600" y="2971800"/>
            <a:ext cx="5564675" cy="3657600"/>
          </a:xfrm>
          <a:prstGeom prst="rect">
            <a:avLst/>
          </a:prstGeom>
          <a:ln>
            <a:solidFill>
              <a:schemeClr val="bg1">
                <a:lumMod val="50000"/>
              </a:schemeClr>
            </a:solidFill>
          </a:ln>
        </p:spPr>
      </p:pic>
    </p:spTree>
    <p:extLst>
      <p:ext uri="{BB962C8B-B14F-4D97-AF65-F5344CB8AC3E}">
        <p14:creationId xmlns:p14="http://schemas.microsoft.com/office/powerpoint/2010/main" val="2469112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a:t>
            </a:r>
            <a:r>
              <a:rPr lang="en-US" dirty="0" err="1" smtClean="0"/>
              <a:t>ViewModel</a:t>
            </a:r>
            <a:r>
              <a:rPr lang="en-US" dirty="0" smtClean="0"/>
              <a:t> Functions</a:t>
            </a:r>
            <a:endParaRPr lang="en-US" dirty="0"/>
          </a:p>
        </p:txBody>
      </p:sp>
      <p:sp>
        <p:nvSpPr>
          <p:cNvPr id="3" name="Content Placeholder 2"/>
          <p:cNvSpPr>
            <a:spLocks noGrp="1"/>
          </p:cNvSpPr>
          <p:nvPr>
            <p:ph idx="1"/>
          </p:nvPr>
        </p:nvSpPr>
        <p:spPr/>
        <p:txBody>
          <a:bodyPr/>
          <a:lstStyle/>
          <a:p>
            <a:r>
              <a:rPr lang="en-US" dirty="0" err="1" smtClean="0"/>
              <a:t>ViewModel</a:t>
            </a:r>
            <a:r>
              <a:rPr lang="en-US" dirty="0" smtClean="0"/>
              <a:t> functions return promises</a:t>
            </a:r>
          </a:p>
          <a:p>
            <a:pPr lvl="1"/>
            <a:r>
              <a:rPr lang="en-US" dirty="0" smtClean="0"/>
              <a:t>Promise object exposes then() function</a:t>
            </a:r>
            <a:endParaRPr lang="en-US" dirty="0"/>
          </a:p>
        </p:txBody>
      </p:sp>
      <p:pic>
        <p:nvPicPr>
          <p:cNvPr id="5" name="Picture 4"/>
          <p:cNvPicPr>
            <a:picLocks noChangeAspect="1"/>
          </p:cNvPicPr>
          <p:nvPr/>
        </p:nvPicPr>
        <p:blipFill>
          <a:blip r:embed="rId2"/>
          <a:stretch>
            <a:fillRect/>
          </a:stretch>
        </p:blipFill>
        <p:spPr>
          <a:xfrm>
            <a:off x="814387" y="2590800"/>
            <a:ext cx="7515225" cy="2347452"/>
          </a:xfrm>
          <a:prstGeom prst="rect">
            <a:avLst/>
          </a:prstGeom>
          <a:ln>
            <a:solidFill>
              <a:schemeClr val="bg1">
                <a:lumMod val="50000"/>
              </a:schemeClr>
            </a:solidFill>
          </a:ln>
        </p:spPr>
      </p:pic>
    </p:spTree>
    <p:extLst>
      <p:ext uri="{BB962C8B-B14F-4D97-AF65-F5344CB8AC3E}">
        <p14:creationId xmlns:p14="http://schemas.microsoft.com/office/powerpoint/2010/main" val="22824652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a:t>
            </a:r>
            <a:r>
              <a:rPr lang="en-US" dirty="0" err="1" smtClean="0"/>
              <a:t>RestMVVM</a:t>
            </a:r>
            <a:r>
              <a:rPr lang="en-US" dirty="0" smtClean="0"/>
              <a:t> App Project</a:t>
            </a:r>
            <a:endParaRPr lang="en-US" dirty="0"/>
          </a:p>
        </p:txBody>
      </p:sp>
    </p:spTree>
    <p:extLst>
      <p:ext uri="{BB962C8B-B14F-4D97-AF65-F5344CB8AC3E}">
        <p14:creationId xmlns:p14="http://schemas.microsoft.com/office/powerpoint/2010/main" val="4023200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5547237-B119-45CA-BEFC-A2DA2BDB03E7}">
  <ds:schemaRefs>
    <ds:schemaRef ds:uri="http://schemas.microsoft.com/office/2006/documentManagement/types"/>
    <ds:schemaRef ds:uri="http://purl.org/dc/elements/1.1/"/>
    <ds:schemaRef ds:uri="http://purl.org/dc/terms/"/>
    <ds:schemaRef ds:uri="http://purl.org/dc/dcmitype/"/>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6073</TotalTime>
  <Words>957</Words>
  <Application>Microsoft Office PowerPoint</Application>
  <PresentationFormat>On-screen Show (4:3)</PresentationFormat>
  <Paragraphs>221</Paragraphs>
  <Slides>31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 Black</vt:lpstr>
      <vt:lpstr>Calibri</vt:lpstr>
      <vt:lpstr>Lucida Console</vt:lpstr>
      <vt:lpstr>Wingdings</vt:lpstr>
      <vt:lpstr>CPT Course Module</vt:lpstr>
      <vt:lpstr>Developing SharePoint Apps using Knockout</vt:lpstr>
      <vt:lpstr>Agenda</vt:lpstr>
      <vt:lpstr>What is MVVM?</vt:lpstr>
      <vt:lpstr>MVVM in JavaScript Development</vt:lpstr>
      <vt:lpstr>MVVM Components</vt:lpstr>
      <vt:lpstr>A Sample Module of a View-Model</vt:lpstr>
      <vt:lpstr>Implementing ViewModel Functions</vt:lpstr>
      <vt:lpstr>Calling ViewModel Functions</vt:lpstr>
      <vt:lpstr>Exploring RestMVVM App Project</vt:lpstr>
      <vt:lpstr>Agenda</vt:lpstr>
      <vt:lpstr>Essential JS Library: Knockout.js</vt:lpstr>
      <vt:lpstr>Adding Knockout to A SharePoint App Project</vt:lpstr>
      <vt:lpstr>Data Binding and Observables</vt:lpstr>
      <vt:lpstr>Simple Example of Knockout Binding</vt:lpstr>
      <vt:lpstr>Two-way Binding Synchronization</vt:lpstr>
      <vt:lpstr>Creating a Better ViewModel</vt:lpstr>
      <vt:lpstr>Value Update Events</vt:lpstr>
      <vt:lpstr>Simple Data Binding in the LearningKnockout.sln Project</vt:lpstr>
      <vt:lpstr>Agenda</vt:lpstr>
      <vt:lpstr>Types of Observables</vt:lpstr>
      <vt:lpstr>Computed Observables</vt:lpstr>
      <vt:lpstr>Observable Arrays</vt:lpstr>
      <vt:lpstr>Binding to an observableArray Object</vt:lpstr>
      <vt:lpstr>observableArray Functions</vt:lpstr>
      <vt:lpstr>Adding an Item to an observableArray</vt:lpstr>
      <vt:lpstr>Agenda</vt:lpstr>
      <vt:lpstr>Built-in Binding Types</vt:lpstr>
      <vt:lpstr>Binding to Element Properties</vt:lpstr>
      <vt:lpstr>Agenda</vt:lpstr>
      <vt:lpstr>Exploring RestKnockout App Project</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SharePoint Apps using Knockout</dc:title>
  <dc:creator>Windows User</dc:creator>
  <cp:lastModifiedBy>Ted Pattison</cp:lastModifiedBy>
  <cp:revision>170</cp:revision>
  <dcterms:created xsi:type="dcterms:W3CDTF">2012-07-07T16:17:22Z</dcterms:created>
  <dcterms:modified xsi:type="dcterms:W3CDTF">2014-06-01T19:57:14Z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