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6"/>
  </p:notesMasterIdLst>
  <p:handoutMasterIdLst>
    <p:handoutMasterId r:id="rId37"/>
  </p:handoutMasterIdLst>
  <p:sldIdLst>
    <p:sldId id="279" r:id="rId6"/>
    <p:sldId id="278" r:id="rId7"/>
    <p:sldId id="286" r:id="rId8"/>
    <p:sldId id="285" r:id="rId9"/>
    <p:sldId id="309" r:id="rId10"/>
    <p:sldId id="288" r:id="rId11"/>
    <p:sldId id="315" r:id="rId12"/>
    <p:sldId id="314" r:id="rId13"/>
    <p:sldId id="289" r:id="rId14"/>
    <p:sldId id="280" r:id="rId15"/>
    <p:sldId id="311" r:id="rId16"/>
    <p:sldId id="291" r:id="rId17"/>
    <p:sldId id="312" r:id="rId18"/>
    <p:sldId id="313" r:id="rId19"/>
    <p:sldId id="294" r:id="rId20"/>
    <p:sldId id="295" r:id="rId21"/>
    <p:sldId id="290" r:id="rId22"/>
    <p:sldId id="281" r:id="rId23"/>
    <p:sldId id="296" r:id="rId24"/>
    <p:sldId id="298" r:id="rId25"/>
    <p:sldId id="299" r:id="rId26"/>
    <p:sldId id="316" r:id="rId27"/>
    <p:sldId id="317" r:id="rId28"/>
    <p:sldId id="301" r:id="rId29"/>
    <p:sldId id="282" r:id="rId30"/>
    <p:sldId id="302" r:id="rId31"/>
    <p:sldId id="318" r:id="rId32"/>
    <p:sldId id="319" r:id="rId33"/>
    <p:sldId id="303" r:id="rId34"/>
    <p:sldId id="284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008000"/>
    <a:srgbClr val="0000CC"/>
    <a:srgbClr val="003300"/>
    <a:srgbClr val="FFCCCC"/>
    <a:srgbClr val="FFCC99"/>
    <a:srgbClr val="74001E"/>
    <a:srgbClr val="9F002D"/>
    <a:srgbClr val="4C2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227" autoAdjust="0"/>
    <p:restoredTop sz="95501" autoAdjust="0"/>
  </p:normalViewPr>
  <p:slideViewPr>
    <p:cSldViewPr>
      <p:cViewPr varScale="1">
        <p:scale>
          <a:sx n="84" d="100"/>
          <a:sy n="84" d="100"/>
        </p:scale>
        <p:origin x="78" y="18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744" y="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module begins with an in-depth examination of the architecture of the ASP.NET MVC Framework provided by ASP.NET and Visual Studio 2013. Students will learn the essential concepts and programming techniques involved with creating MVC c</a:t>
            </a:r>
            <a:r>
              <a:rPr lang="en-US" dirty="0" smtClean="0"/>
              <a:t>ontrollers and MVC views as well as how to integrate these MVC components into a project for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SharePoint Provider-hosted App. </a:t>
            </a:r>
            <a:r>
              <a:rPr lang="en-US" dirty="0" smtClean="0"/>
              <a:t>Students</a:t>
            </a:r>
            <a:r>
              <a:rPr lang="en-US" baseline="0" dirty="0" smtClean="0"/>
              <a:t> will also learn about creating and integrating </a:t>
            </a:r>
            <a:r>
              <a:rPr lang="en-US" dirty="0" smtClean="0"/>
              <a:t>a strongly-typed MVC model which makes it much easier and error proof</a:t>
            </a:r>
            <a:r>
              <a:rPr lang="en-US" baseline="0" dirty="0" smtClean="0"/>
              <a:t> to create an MVC view.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6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444512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dirty="0"/>
              <a:t>Developing </a:t>
            </a:r>
            <a:r>
              <a:rPr lang="en-US" sz="2600" dirty="0" smtClean="0"/>
              <a:t>SharePoint Apps with ASP.NET MVC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MVC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Controllers and Views</a:t>
            </a:r>
          </a:p>
          <a:p>
            <a:r>
              <a:rPr lang="en-US" dirty="0" smtClean="0"/>
              <a:t>Using Strongly-typed Models</a:t>
            </a:r>
          </a:p>
          <a:p>
            <a:r>
              <a:rPr lang="en-US" dirty="0" smtClean="0"/>
              <a:t>MVC in SharePoint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33736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set of classes that </a:t>
            </a:r>
            <a:r>
              <a:rPr lang="en-US" dirty="0" smtClean="0"/>
              <a:t>manage…</a:t>
            </a:r>
          </a:p>
          <a:p>
            <a:pPr lvl="1"/>
            <a:r>
              <a:rPr lang="en-US" dirty="0" smtClean="0"/>
              <a:t>processing incoming HTTP requests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to and from user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verall application flow and application-specific </a:t>
            </a:r>
            <a:r>
              <a:rPr lang="en-US" dirty="0"/>
              <a:t>logic</a:t>
            </a:r>
          </a:p>
          <a:p>
            <a:endParaRPr lang="en-US" dirty="0" smtClean="0"/>
          </a:p>
          <a:p>
            <a:r>
              <a:rPr lang="en-US" dirty="0" smtClean="0"/>
              <a:t>Every controller has one or more Actions</a:t>
            </a:r>
            <a:endParaRPr lang="en-US" dirty="0"/>
          </a:p>
          <a:p>
            <a:pPr lvl="1"/>
            <a:r>
              <a:rPr lang="en-US" dirty="0" smtClean="0"/>
              <a:t>It’s critical to understand the role of Actions in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3" y="3657600"/>
            <a:ext cx="4519612" cy="2366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8773"/>
            <a:ext cx="5410200" cy="20057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81400"/>
            <a:ext cx="2289250" cy="3055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896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3" y="3276600"/>
            <a:ext cx="2225751" cy="2970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a 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you ad a controller…</a:t>
            </a:r>
          </a:p>
          <a:p>
            <a:pPr lvl="1"/>
            <a:r>
              <a:rPr lang="en-US" sz="2000" dirty="0" smtClean="0"/>
              <a:t>Visual Studio updates </a:t>
            </a:r>
            <a:r>
              <a:rPr lang="en-US" sz="1600" b="1" dirty="0" err="1" smtClean="0">
                <a:solidFill>
                  <a:srgbClr val="800000"/>
                </a:solidFill>
              </a:rPr>
              <a:t>RouteConfig</a:t>
            </a:r>
            <a:r>
              <a:rPr lang="en-US" sz="2000" dirty="0" smtClean="0"/>
              <a:t> class</a:t>
            </a:r>
          </a:p>
          <a:p>
            <a:pPr lvl="1"/>
            <a:r>
              <a:rPr lang="en-US" sz="2000" dirty="0" smtClean="0"/>
              <a:t>Routing scheme defined using standard format</a:t>
            </a:r>
          </a:p>
          <a:p>
            <a:pPr lvl="2"/>
            <a:r>
              <a:rPr lang="en-US" sz="1600" b="1" dirty="0" smtClean="0">
                <a:solidFill>
                  <a:srgbClr val="800000"/>
                </a:solidFill>
              </a:rPr>
              <a:t>{controller}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600" b="1" dirty="0" smtClean="0">
                <a:solidFill>
                  <a:srgbClr val="800000"/>
                </a:solidFill>
              </a:rPr>
              <a:t>{action}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600" b="1" dirty="0" smtClean="0">
                <a:solidFill>
                  <a:srgbClr val="800000"/>
                </a:solidFill>
              </a:rPr>
              <a:t>{id}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53342" y="4637314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68" y="3375895"/>
            <a:ext cx="5640805" cy="2771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346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 View from a Controller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Controller method often return </a:t>
            </a:r>
            <a:r>
              <a:rPr lang="en-US" sz="1800" b="1" dirty="0" err="1" smtClean="0">
                <a:solidFill>
                  <a:srgbClr val="800000"/>
                </a:solidFill>
              </a:rPr>
              <a:t>ActionResult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Right-click on Controller method to generate its view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28" y="3600119"/>
            <a:ext cx="3581400" cy="8353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53" y="3732807"/>
            <a:ext cx="2343150" cy="28965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057400"/>
            <a:ext cx="2362200" cy="9880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4191000"/>
            <a:ext cx="2362200" cy="2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4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Views are creating using the Razor engine</a:t>
            </a:r>
          </a:p>
          <a:p>
            <a:pPr lvl="1"/>
            <a:r>
              <a:rPr lang="en-US" sz="2000" dirty="0" smtClean="0"/>
              <a:t>Provides a lean and elegant way to create HTML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26" y="2553749"/>
            <a:ext cx="3737748" cy="21611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876800"/>
            <a:ext cx="7400925" cy="1914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2743200"/>
            <a:ext cx="2133600" cy="30480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Use data passed from controller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3505200"/>
            <a:ext cx="1524000" cy="30480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Write in-line C# code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4194184"/>
            <a:ext cx="2590800" cy="30480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Construct pages using HTML Helpers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3581400" y="2836334"/>
            <a:ext cx="685800" cy="59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3581400" y="3623734"/>
            <a:ext cx="694267" cy="33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3581400" y="4343400"/>
            <a:ext cx="677333" cy="31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329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the Shared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MVC provides Shared Views</a:t>
            </a:r>
          </a:p>
          <a:p>
            <a:pPr lvl="1"/>
            <a:r>
              <a:rPr lang="en-US" sz="2000" dirty="0" smtClean="0"/>
              <a:t>Provides same purpose as master pages in ASP.NET web forms</a:t>
            </a:r>
          </a:p>
          <a:p>
            <a:pPr lvl="1"/>
            <a:r>
              <a:rPr lang="en-US" sz="2000" dirty="0" smtClean="0"/>
              <a:t>Default MVC shared </a:t>
            </a:r>
            <a:r>
              <a:rPr lang="en-US" sz="2000" dirty="0"/>
              <a:t>view </a:t>
            </a:r>
            <a:r>
              <a:rPr lang="en-US" sz="2000" dirty="0" smtClean="0"/>
              <a:t>is named </a:t>
            </a:r>
            <a:r>
              <a:rPr lang="en-US" sz="1600" b="1" dirty="0">
                <a:solidFill>
                  <a:srgbClr val="800000"/>
                </a:solidFill>
              </a:rPr>
              <a:t>_</a:t>
            </a:r>
            <a:r>
              <a:rPr lang="en-US" sz="1600" b="1" dirty="0" err="1">
                <a:solidFill>
                  <a:srgbClr val="800000"/>
                </a:solidFill>
              </a:rPr>
              <a:t>ViewStart.cshtml</a:t>
            </a:r>
            <a:endParaRPr lang="en-US" sz="2000" b="1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18" y="5298204"/>
            <a:ext cx="6997363" cy="1475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316" y="3107266"/>
            <a:ext cx="4409514" cy="18215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3" y="3107266"/>
            <a:ext cx="1783768" cy="10313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936" y="2361530"/>
            <a:ext cx="1337711" cy="20521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6412469" y="3877733"/>
            <a:ext cx="1275264" cy="9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9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Controllers and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1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Controllers and Views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Using Strongly-typed Models</a:t>
            </a:r>
          </a:p>
          <a:p>
            <a:r>
              <a:rPr lang="en-US" dirty="0" smtClean="0"/>
              <a:t>MVC in SharePoint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31606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Strongly-typed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MVC designed based on strongly-typed models</a:t>
            </a:r>
          </a:p>
          <a:p>
            <a:pPr lvl="1"/>
            <a:r>
              <a:rPr lang="en-US" sz="2000" dirty="0" smtClean="0"/>
              <a:t>Controller creates model object and passes it to view</a:t>
            </a:r>
          </a:p>
          <a:p>
            <a:pPr lvl="1"/>
            <a:r>
              <a:rPr lang="en-US" sz="2000" dirty="0" smtClean="0"/>
              <a:t>Razor view engine supplies IntelliSense for model behind view</a:t>
            </a:r>
          </a:p>
          <a:p>
            <a:pPr lvl="1"/>
            <a:r>
              <a:rPr lang="en-US" sz="2000" dirty="0" smtClean="0"/>
              <a:t>HTML helpers make it easy to create views and forms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26453" y="3325778"/>
            <a:ext cx="5486400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583653" y="3627956"/>
            <a:ext cx="1371600" cy="495300"/>
          </a:xfrm>
          <a:prstGeom prst="rightArrow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800000"/>
                </a:solidFill>
              </a:rPr>
              <a:t>HTTP Request</a:t>
            </a:r>
            <a:endParaRPr lang="en-US" sz="1000" b="1" dirty="0">
              <a:solidFill>
                <a:srgbClr val="8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60053" y="3570806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60253" y="4180406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509314" y="3827020"/>
            <a:ext cx="964733" cy="318782"/>
          </a:xfrm>
          <a:custGeom>
            <a:avLst/>
            <a:gdLst>
              <a:gd name="connsiteX0" fmla="*/ 0 w 964733"/>
              <a:gd name="connsiteY0" fmla="*/ 0 h 318782"/>
              <a:gd name="connsiteX1" fmla="*/ 704675 w 964733"/>
              <a:gd name="connsiteY1" fmla="*/ 92279 h 318782"/>
              <a:gd name="connsiteX2" fmla="*/ 964733 w 964733"/>
              <a:gd name="connsiteY2" fmla="*/ 318782 h 31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733" h="318782">
                <a:moveTo>
                  <a:pt x="0" y="0"/>
                </a:moveTo>
                <a:cubicBezTo>
                  <a:pt x="271943" y="19574"/>
                  <a:pt x="543886" y="39149"/>
                  <a:pt x="704675" y="92279"/>
                </a:cubicBezTo>
                <a:cubicBezTo>
                  <a:pt x="865464" y="145409"/>
                  <a:pt x="915098" y="232095"/>
                  <a:pt x="964733" y="318782"/>
                </a:cubicBezTo>
              </a:path>
            </a:pathLst>
          </a:custGeom>
          <a:noFill/>
          <a:ln w="28575"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60053" y="4925978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9" idx="0"/>
          </p:cNvCxnSpPr>
          <p:nvPr/>
        </p:nvCxnSpPr>
        <p:spPr>
          <a:xfrm>
            <a:off x="3869653" y="4180406"/>
            <a:ext cx="0" cy="745572"/>
          </a:xfrm>
          <a:prstGeom prst="straightConnector1">
            <a:avLst/>
          </a:prstGeom>
          <a:ln w="28575">
            <a:solidFill>
              <a:srgbClr val="8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flipH="1">
            <a:off x="1583653" y="4964078"/>
            <a:ext cx="1371600" cy="495300"/>
          </a:xfrm>
          <a:prstGeom prst="rightArrow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800000"/>
                </a:solidFill>
              </a:rPr>
              <a:t>HTTP Response</a:t>
            </a:r>
            <a:endParaRPr lang="en-US" sz="1000" b="1" dirty="0">
              <a:solidFill>
                <a:srgbClr val="8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09314" y="4816921"/>
            <a:ext cx="1023456" cy="427839"/>
          </a:xfrm>
          <a:custGeom>
            <a:avLst/>
            <a:gdLst>
              <a:gd name="connsiteX0" fmla="*/ 1023456 w 1023456"/>
              <a:gd name="connsiteY0" fmla="*/ 0 h 427839"/>
              <a:gd name="connsiteX1" fmla="*/ 704675 w 1023456"/>
              <a:gd name="connsiteY1" fmla="*/ 352338 h 427839"/>
              <a:gd name="connsiteX2" fmla="*/ 0 w 1023456"/>
              <a:gd name="connsiteY2" fmla="*/ 427839 h 4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456" h="427839">
                <a:moveTo>
                  <a:pt x="1023456" y="0"/>
                </a:moveTo>
                <a:cubicBezTo>
                  <a:pt x="949353" y="140516"/>
                  <a:pt x="875251" y="281032"/>
                  <a:pt x="704675" y="352338"/>
                </a:cubicBezTo>
                <a:cubicBezTo>
                  <a:pt x="534099" y="423645"/>
                  <a:pt x="267049" y="425742"/>
                  <a:pt x="0" y="427839"/>
                </a:cubicBezTo>
              </a:path>
            </a:pathLst>
          </a:custGeom>
          <a:noFill/>
          <a:ln w="28575">
            <a:solidFill>
              <a:srgbClr val="8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93" y="4906159"/>
            <a:ext cx="700006" cy="8465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5410200"/>
            <a:ext cx="2405063" cy="9295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649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MVC</a:t>
            </a:r>
          </a:p>
          <a:p>
            <a:r>
              <a:rPr lang="en-US" dirty="0" smtClean="0"/>
              <a:t>Controllers and Views</a:t>
            </a:r>
          </a:p>
          <a:p>
            <a:r>
              <a:rPr lang="en-US" dirty="0" smtClean="0"/>
              <a:t>Using Strongly-typed Models</a:t>
            </a:r>
          </a:p>
          <a:p>
            <a:r>
              <a:rPr lang="en-US" dirty="0" smtClean="0"/>
              <a:t>MVC in SharePoint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Strongly-typed Controller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38300"/>
            <a:ext cx="3630455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295400"/>
            <a:ext cx="2151529" cy="304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4240055" y="2552700"/>
            <a:ext cx="147494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Controller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5066293" cy="5181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8630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Controller – Index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85" y="1371600"/>
            <a:ext cx="4191000" cy="32329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85" y="4191000"/>
            <a:ext cx="4282415" cy="2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2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Controller – Edit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73" y="1447800"/>
            <a:ext cx="3563076" cy="3338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71" y="1752600"/>
            <a:ext cx="3810000" cy="29112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79671" y="29718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Strongly-typed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64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Controllers and Views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Using Strongly-typed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MVC in SharePoint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29961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MVC with SharePoint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Visual Studio 2012 poses two noteworthy limitations</a:t>
            </a:r>
          </a:p>
          <a:p>
            <a:pPr lvl="1"/>
            <a:r>
              <a:rPr lang="en-US" sz="2000" dirty="0" smtClean="0"/>
              <a:t>One VS project cannot contain both Web Forms and MVC4</a:t>
            </a:r>
          </a:p>
          <a:p>
            <a:pPr lvl="1"/>
            <a:r>
              <a:rPr lang="en-US" sz="2000" dirty="0"/>
              <a:t>None of the SharePoint App project templates integrate with MVC4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Steps to create SharePoint app using MVC4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 smtClean="0"/>
              <a:t>Create new VS solution for provider-hosted SharePoint App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 smtClean="0"/>
              <a:t>Delete with original Web project which is based on Web Forms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 smtClean="0"/>
              <a:t>Add a new MVC4 project into the same VS solution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 smtClean="0"/>
              <a:t>Configure the MVC4 project to be the new Web Project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Visual Studio 2013 provides much better experience</a:t>
            </a:r>
          </a:p>
          <a:p>
            <a:pPr lvl="1"/>
            <a:r>
              <a:rPr lang="en-US" sz="2000" dirty="0" smtClean="0"/>
              <a:t>VS2013 can mix Web Form items and MVC5 in single VS project</a:t>
            </a:r>
          </a:p>
          <a:p>
            <a:pPr lvl="1"/>
            <a:r>
              <a:rPr lang="en-US" sz="2000" dirty="0" smtClean="0"/>
              <a:t>SharePoint app projects integrated with MVC5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8354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Provider-hosted App with MVC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1752600"/>
            <a:ext cx="5348288" cy="4301974"/>
            <a:chOff x="214312" y="1142999"/>
            <a:chExt cx="6110288" cy="49149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312" y="1142999"/>
              <a:ext cx="4548188" cy="24955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4594" y="2270553"/>
              <a:ext cx="3352800" cy="24193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1800" y="3638549"/>
              <a:ext cx="3352800" cy="241935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774" y="2005186"/>
            <a:ext cx="2562606" cy="35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77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SharePoint-specific Files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TokenHelper.cs</a:t>
            </a:r>
            <a:r>
              <a:rPr lang="en-US" sz="2000" dirty="0" smtClean="0"/>
              <a:t> and </a:t>
            </a:r>
            <a:r>
              <a:rPr lang="en-US" sz="2000" dirty="0" err="1" smtClean="0"/>
              <a:t>SharePointContext.cs</a:t>
            </a:r>
            <a:endParaRPr lang="en-US" sz="2000" dirty="0" smtClean="0"/>
          </a:p>
          <a:p>
            <a:pPr lvl="1"/>
            <a:r>
              <a:rPr lang="en-US" sz="1800" dirty="0" smtClean="0"/>
              <a:t>Same as discussed earlier in course</a:t>
            </a:r>
          </a:p>
          <a:p>
            <a:r>
              <a:rPr lang="en-US" sz="2000" dirty="0" err="1" smtClean="0"/>
              <a:t>SharePointContextFilterAttribute.cs</a:t>
            </a:r>
            <a:endParaRPr lang="en-US" sz="2000" dirty="0" smtClean="0"/>
          </a:p>
          <a:p>
            <a:pPr lvl="1"/>
            <a:r>
              <a:rPr lang="en-US" sz="1600" dirty="0" smtClean="0"/>
              <a:t>Provides OAuth redirect logic for when context token is missing</a:t>
            </a:r>
          </a:p>
          <a:p>
            <a:pPr lvl="1"/>
            <a:r>
              <a:rPr lang="en-US" sz="1600" dirty="0" smtClean="0"/>
              <a:t>Filter has no purpose when using app authentication based on S2S trust</a:t>
            </a:r>
          </a:p>
          <a:p>
            <a:r>
              <a:rPr lang="en-US" sz="2000" dirty="0" smtClean="0"/>
              <a:t>spcontext.js</a:t>
            </a:r>
          </a:p>
          <a:p>
            <a:pPr lvl="1"/>
            <a:r>
              <a:rPr lang="en-US" sz="1600" dirty="0" smtClean="0"/>
              <a:t>Client-side JavaScript code to propagate </a:t>
            </a:r>
            <a:r>
              <a:rPr lang="en-US" sz="1600" dirty="0" err="1" smtClean="0"/>
              <a:t>SPHostUrl</a:t>
            </a:r>
            <a:r>
              <a:rPr lang="en-US" sz="1600" dirty="0" smtClean="0"/>
              <a:t> query string parameter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103" r="24173" b="6257"/>
          <a:stretch/>
        </p:blipFill>
        <p:spPr>
          <a:xfrm>
            <a:off x="1156742" y="4042410"/>
            <a:ext cx="2069703" cy="2667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99" y="4548092"/>
            <a:ext cx="1746934" cy="20813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1988820" y="5470636"/>
            <a:ext cx="1939290" cy="14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824366" y="510921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011056" y="629412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470910" y="644271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Provider-hosted SharePoint App Using </a:t>
            </a:r>
            <a:r>
              <a:rPr lang="en-US" dirty="0" smtClean="0"/>
              <a:t>MVC5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6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Versus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provides two different platforms</a:t>
            </a:r>
          </a:p>
          <a:p>
            <a:pPr lvl="1"/>
            <a:r>
              <a:rPr lang="en-US" dirty="0" smtClean="0"/>
              <a:t>ASP.NET Web Forms (e.g. ASPX files)</a:t>
            </a:r>
          </a:p>
          <a:p>
            <a:pPr lvl="1"/>
            <a:r>
              <a:rPr lang="en-US" dirty="0" smtClean="0"/>
              <a:t>ASP.NET MVC</a:t>
            </a:r>
          </a:p>
          <a:p>
            <a:pPr lvl="1"/>
            <a:endParaRPr lang="en-US" dirty="0"/>
          </a:p>
          <a:p>
            <a:r>
              <a:rPr lang="en-US" dirty="0" smtClean="0"/>
              <a:t>MVC provides better platform for the web</a:t>
            </a:r>
          </a:p>
          <a:p>
            <a:pPr lvl="1"/>
            <a:r>
              <a:rPr lang="en-US" dirty="0" smtClean="0"/>
              <a:t>More flexible routing</a:t>
            </a:r>
          </a:p>
          <a:p>
            <a:pPr lvl="1"/>
            <a:r>
              <a:rPr lang="en-US" dirty="0" smtClean="0"/>
              <a:t>Lighter-weight</a:t>
            </a:r>
          </a:p>
          <a:p>
            <a:pPr lvl="1"/>
            <a:r>
              <a:rPr lang="en-US" dirty="0" smtClean="0"/>
              <a:t>Richer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Better C# integration</a:t>
            </a:r>
          </a:p>
          <a:p>
            <a:pPr lvl="1"/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2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MVC</a:t>
            </a:r>
          </a:p>
          <a:p>
            <a:r>
              <a:rPr lang="en-US" dirty="0" smtClean="0"/>
              <a:t>Controllers and Views</a:t>
            </a:r>
          </a:p>
          <a:p>
            <a:r>
              <a:rPr lang="en-US" dirty="0" smtClean="0"/>
              <a:t>Using Strongly-typed Models</a:t>
            </a:r>
          </a:p>
          <a:p>
            <a:r>
              <a:rPr lang="en-US" dirty="0" smtClean="0"/>
              <a:t>MVC in SharePoint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11646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is a design pattern as old as the hills</a:t>
            </a:r>
          </a:p>
          <a:p>
            <a:pPr lvl="1"/>
            <a:r>
              <a:rPr lang="en-US" dirty="0" smtClean="0"/>
              <a:t>MVC = Model-View-Controller</a:t>
            </a:r>
          </a:p>
          <a:p>
            <a:pPr lvl="1"/>
            <a:r>
              <a:rPr lang="en-US" dirty="0" smtClean="0"/>
              <a:t>Very popular pattern for many web platforms</a:t>
            </a:r>
          </a:p>
          <a:p>
            <a:pPr lvl="1"/>
            <a:endParaRPr lang="en-US" dirty="0"/>
          </a:p>
          <a:p>
            <a:r>
              <a:rPr lang="en-US" dirty="0" smtClean="0"/>
              <a:t>ASP.NET introduced MVC platform in 2007</a:t>
            </a:r>
          </a:p>
          <a:p>
            <a:pPr lvl="1"/>
            <a:r>
              <a:rPr lang="en-US" dirty="0"/>
              <a:t>Provides </a:t>
            </a:r>
            <a:r>
              <a:rPr lang="en-US" dirty="0" smtClean="0"/>
              <a:t>alternative to ASP.NET Web Forms</a:t>
            </a:r>
            <a:endParaRPr lang="en-US" dirty="0"/>
          </a:p>
          <a:p>
            <a:pPr lvl="1"/>
            <a:r>
              <a:rPr lang="en-US" dirty="0"/>
              <a:t>Visual Studio 2013 includes </a:t>
            </a:r>
            <a:r>
              <a:rPr lang="en-US" dirty="0" smtClean="0"/>
              <a:t>MVC4</a:t>
            </a:r>
            <a:endParaRPr lang="en-US" dirty="0" smtClean="0"/>
          </a:p>
          <a:p>
            <a:pPr lvl="1"/>
            <a:r>
              <a:rPr lang="en-US" dirty="0" smtClean="0"/>
              <a:t>Visual Studio 2013 includes MVC5</a:t>
            </a:r>
          </a:p>
        </p:txBody>
      </p:sp>
    </p:spTree>
    <p:extLst>
      <p:ext uri="{BB962C8B-B14F-4D97-AF65-F5344CB8AC3E}">
        <p14:creationId xmlns:p14="http://schemas.microsoft.com/office/powerpoint/2010/main" val="228037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00200" y="4038600"/>
            <a:ext cx="5486400" cy="251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Request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does MVC handle an incoming HTTP request</a:t>
            </a:r>
          </a:p>
          <a:p>
            <a:pPr lvl="1"/>
            <a:r>
              <a:rPr lang="en-US" sz="2000" dirty="0" smtClean="0"/>
              <a:t>Incoming HTTP request routed to specific Controller</a:t>
            </a:r>
          </a:p>
          <a:p>
            <a:pPr lvl="1"/>
            <a:r>
              <a:rPr lang="en-US" sz="2000" dirty="0" smtClean="0"/>
              <a:t>Controller (optionally) creates Model </a:t>
            </a:r>
            <a:r>
              <a:rPr lang="en-US" sz="2000" dirty="0"/>
              <a:t>(i.e. presentation </a:t>
            </a:r>
            <a:r>
              <a:rPr lang="en-US" sz="2000" dirty="0" smtClean="0"/>
              <a:t>object)</a:t>
            </a:r>
          </a:p>
          <a:p>
            <a:pPr lvl="1"/>
            <a:r>
              <a:rPr lang="en-US" sz="2000" dirty="0" smtClean="0"/>
              <a:t>Controller creates View and delegates rendering responsibilities</a:t>
            </a:r>
          </a:p>
          <a:p>
            <a:pPr lvl="1"/>
            <a:r>
              <a:rPr lang="en-US" sz="2000" dirty="0" smtClean="0"/>
              <a:t>If Model exists, it is passed to </a:t>
            </a:r>
            <a:r>
              <a:rPr lang="en-US" sz="2400" dirty="0" smtClean="0"/>
              <a:t>View</a:t>
            </a:r>
          </a:p>
          <a:p>
            <a:pPr lvl="1"/>
            <a:r>
              <a:rPr lang="en-US" sz="2000" dirty="0" smtClean="0"/>
              <a:t>View renders response as HTTP Response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57400" y="4340778"/>
            <a:ext cx="1371600" cy="495300"/>
          </a:xfrm>
          <a:prstGeom prst="rightArrow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800000"/>
                </a:solidFill>
              </a:rPr>
              <a:t>HTTP Request</a:t>
            </a:r>
            <a:endParaRPr lang="en-US" sz="1000" b="1" dirty="0">
              <a:solidFill>
                <a:srgbClr val="8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33800" y="4283628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4893228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983061" y="4539842"/>
            <a:ext cx="964733" cy="318782"/>
          </a:xfrm>
          <a:custGeom>
            <a:avLst/>
            <a:gdLst>
              <a:gd name="connsiteX0" fmla="*/ 0 w 964733"/>
              <a:gd name="connsiteY0" fmla="*/ 0 h 318782"/>
              <a:gd name="connsiteX1" fmla="*/ 704675 w 964733"/>
              <a:gd name="connsiteY1" fmla="*/ 92279 h 318782"/>
              <a:gd name="connsiteX2" fmla="*/ 964733 w 964733"/>
              <a:gd name="connsiteY2" fmla="*/ 318782 h 31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733" h="318782">
                <a:moveTo>
                  <a:pt x="0" y="0"/>
                </a:moveTo>
                <a:cubicBezTo>
                  <a:pt x="271943" y="19574"/>
                  <a:pt x="543886" y="39149"/>
                  <a:pt x="704675" y="92279"/>
                </a:cubicBezTo>
                <a:cubicBezTo>
                  <a:pt x="865464" y="145409"/>
                  <a:pt x="915098" y="232095"/>
                  <a:pt x="964733" y="318782"/>
                </a:cubicBezTo>
              </a:path>
            </a:pathLst>
          </a:custGeom>
          <a:noFill/>
          <a:ln w="28575"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33800" y="5638800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4343400" y="4893228"/>
            <a:ext cx="0" cy="745572"/>
          </a:xfrm>
          <a:prstGeom prst="straightConnector1">
            <a:avLst/>
          </a:prstGeom>
          <a:ln w="28575">
            <a:solidFill>
              <a:srgbClr val="8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 flipH="1">
            <a:off x="2057400" y="5676900"/>
            <a:ext cx="1371600" cy="495300"/>
          </a:xfrm>
          <a:prstGeom prst="rightArrow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800000"/>
                </a:solidFill>
              </a:rPr>
              <a:t>HTTP Response</a:t>
            </a:r>
            <a:endParaRPr lang="en-US" sz="1000" b="1" dirty="0">
              <a:solidFill>
                <a:srgbClr val="80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983061" y="5529743"/>
            <a:ext cx="1023456" cy="427839"/>
          </a:xfrm>
          <a:custGeom>
            <a:avLst/>
            <a:gdLst>
              <a:gd name="connsiteX0" fmla="*/ 1023456 w 1023456"/>
              <a:gd name="connsiteY0" fmla="*/ 0 h 427839"/>
              <a:gd name="connsiteX1" fmla="*/ 704675 w 1023456"/>
              <a:gd name="connsiteY1" fmla="*/ 352338 h 427839"/>
              <a:gd name="connsiteX2" fmla="*/ 0 w 1023456"/>
              <a:gd name="connsiteY2" fmla="*/ 427839 h 4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456" h="427839">
                <a:moveTo>
                  <a:pt x="1023456" y="0"/>
                </a:moveTo>
                <a:cubicBezTo>
                  <a:pt x="949353" y="140516"/>
                  <a:pt x="875251" y="281032"/>
                  <a:pt x="704675" y="352338"/>
                </a:cubicBezTo>
                <a:cubicBezTo>
                  <a:pt x="534099" y="423645"/>
                  <a:pt x="267049" y="425742"/>
                  <a:pt x="0" y="427839"/>
                </a:cubicBezTo>
              </a:path>
            </a:pathLst>
          </a:custGeom>
          <a:noFill/>
          <a:ln w="28575">
            <a:solidFill>
              <a:srgbClr val="8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MVC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9" y="1744953"/>
            <a:ext cx="5081588" cy="287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971800"/>
            <a:ext cx="4381418" cy="3271838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117633" y="2172689"/>
            <a:ext cx="1182848" cy="875171"/>
          </a:xfrm>
          <a:custGeom>
            <a:avLst/>
            <a:gdLst>
              <a:gd name="connsiteX0" fmla="*/ 0 w 1182848"/>
              <a:gd name="connsiteY0" fmla="*/ 19494 h 875171"/>
              <a:gd name="connsiteX1" fmla="*/ 771787 w 1182848"/>
              <a:gd name="connsiteY1" fmla="*/ 111773 h 875171"/>
              <a:gd name="connsiteX2" fmla="*/ 1182848 w 1182848"/>
              <a:gd name="connsiteY2" fmla="*/ 875171 h 87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2848" h="875171">
                <a:moveTo>
                  <a:pt x="0" y="19494"/>
                </a:moveTo>
                <a:cubicBezTo>
                  <a:pt x="287323" y="-5673"/>
                  <a:pt x="574646" y="-30840"/>
                  <a:pt x="771787" y="111773"/>
                </a:cubicBezTo>
                <a:cubicBezTo>
                  <a:pt x="968928" y="254386"/>
                  <a:pt x="1075888" y="564778"/>
                  <a:pt x="1182848" y="875171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318187"/>
            <a:ext cx="1485900" cy="704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18" y="1786434"/>
            <a:ext cx="1628775" cy="723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139" y="2743606"/>
            <a:ext cx="1619250" cy="361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60597"/>
            <a:ext cx="2514600" cy="27813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9614" y="4924020"/>
            <a:ext cx="1685925" cy="1562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89" y="1563371"/>
            <a:ext cx="2781300" cy="4162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App </a:t>
            </a:r>
            <a:r>
              <a:rPr lang="en-US" dirty="0" smtClean="0"/>
              <a:t>Project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611086" y="1709057"/>
            <a:ext cx="2220685" cy="149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78429" y="2188029"/>
            <a:ext cx="4093028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709057" y="2993571"/>
            <a:ext cx="4267200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502229" y="3662272"/>
            <a:ext cx="4746171" cy="39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56524" y="4272607"/>
            <a:ext cx="2810676" cy="113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MVC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59232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a Simple App with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4172"/>
      </p:ext>
    </p:extLst>
  </p:cSld>
  <p:clrMapOvr>
    <a:masterClrMapping/>
  </p:clrMapOvr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31B5E98-6A59-4EC7-A18B-B16260040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 Course Module</Template>
  <TotalTime>17474</TotalTime>
  <Words>716</Words>
  <Application>Microsoft Office PowerPoint</Application>
  <PresentationFormat>On-screen Show (4:3)</PresentationFormat>
  <Paragraphs>137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Lucida Console</vt:lpstr>
      <vt:lpstr>Wingdings</vt:lpstr>
      <vt:lpstr>CPT Course Module</vt:lpstr>
      <vt:lpstr>Developing SharePoint Apps with ASP.NET MVC</vt:lpstr>
      <vt:lpstr>Agenda</vt:lpstr>
      <vt:lpstr>Web Forms Versus MVC</vt:lpstr>
      <vt:lpstr>History of MVC</vt:lpstr>
      <vt:lpstr>MVC Request Processing</vt:lpstr>
      <vt:lpstr>Creating an MVC Project</vt:lpstr>
      <vt:lpstr>MVC App Project Files</vt:lpstr>
      <vt:lpstr>Running an MVC Project</vt:lpstr>
      <vt:lpstr>Creating a Simple App with ASP.NET MVC</vt:lpstr>
      <vt:lpstr>Agenda</vt:lpstr>
      <vt:lpstr>Understanding Controllers</vt:lpstr>
      <vt:lpstr>Adding a Controller</vt:lpstr>
      <vt:lpstr>Wiring Up a Controller </vt:lpstr>
      <vt:lpstr>Creating a View from a Controller Action</vt:lpstr>
      <vt:lpstr>Customizing the View</vt:lpstr>
      <vt:lpstr>Customizing the Shared View</vt:lpstr>
      <vt:lpstr>Working with Controllers and Views</vt:lpstr>
      <vt:lpstr>Agenda</vt:lpstr>
      <vt:lpstr>Motivation for Strongly-typed Models</vt:lpstr>
      <vt:lpstr>Creating a Strongly-typed Controller Class</vt:lpstr>
      <vt:lpstr>Customers Controller Class</vt:lpstr>
      <vt:lpstr>Customers Controller – Index View</vt:lpstr>
      <vt:lpstr>Customers Controller – Edit View</vt:lpstr>
      <vt:lpstr>Using a Strongly-typed Model</vt:lpstr>
      <vt:lpstr>Agenda</vt:lpstr>
      <vt:lpstr>Integrating MVC with SharePoint Apps</vt:lpstr>
      <vt:lpstr>Creating a Provider-hosted App with MVC</vt:lpstr>
      <vt:lpstr>SharePoint-specific Files</vt:lpstr>
      <vt:lpstr>Creating a Provider-hosted SharePoint App Using MVC5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SharePoint Apps with ASP.NET MVC</dc:title>
  <dc:creator>Windows User</dc:creator>
  <cp:lastModifiedBy>Ted Pattison</cp:lastModifiedBy>
  <cp:revision>184</cp:revision>
  <dcterms:created xsi:type="dcterms:W3CDTF">2012-07-07T16:17:22Z</dcterms:created>
  <dcterms:modified xsi:type="dcterms:W3CDTF">2014-11-20T23:37:31Z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