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79" r:id="rId6"/>
    <p:sldId id="278" r:id="rId7"/>
    <p:sldId id="289" r:id="rId8"/>
    <p:sldId id="290" r:id="rId9"/>
    <p:sldId id="307" r:id="rId10"/>
    <p:sldId id="338" r:id="rId11"/>
    <p:sldId id="319" r:id="rId12"/>
    <p:sldId id="317" r:id="rId13"/>
    <p:sldId id="330" r:id="rId14"/>
    <p:sldId id="309" r:id="rId15"/>
    <p:sldId id="305" r:id="rId16"/>
    <p:sldId id="336" r:id="rId17"/>
    <p:sldId id="284" r:id="rId18"/>
    <p:sldId id="331" r:id="rId19"/>
    <p:sldId id="285" r:id="rId20"/>
    <p:sldId id="333" r:id="rId21"/>
    <p:sldId id="334" r:id="rId22"/>
    <p:sldId id="335" r:id="rId23"/>
    <p:sldId id="304" r:id="rId24"/>
    <p:sldId id="345" r:id="rId25"/>
    <p:sldId id="346" r:id="rId26"/>
    <p:sldId id="321" r:id="rId27"/>
    <p:sldId id="339" r:id="rId28"/>
    <p:sldId id="329" r:id="rId29"/>
    <p:sldId id="344" r:id="rId30"/>
    <p:sldId id="322" r:id="rId31"/>
    <p:sldId id="294" r:id="rId32"/>
    <p:sldId id="323" r:id="rId33"/>
    <p:sldId id="340" r:id="rId34"/>
    <p:sldId id="343" r:id="rId35"/>
    <p:sldId id="320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FF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784" autoAdjust="0"/>
    <p:restoredTop sz="95405" autoAdjust="0"/>
  </p:normalViewPr>
  <p:slideViewPr>
    <p:cSldViewPr>
      <p:cViewPr varScale="1">
        <p:scale>
          <a:sx n="86" d="100"/>
          <a:sy n="86" d="100"/>
        </p:scale>
        <p:origin x="72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64"/>
    </p:cViewPr>
  </p:sorterViewPr>
  <p:notesViewPr>
    <p:cSldViewPr>
      <p:cViewPr varScale="1">
        <p:scale>
          <a:sx n="62" d="100"/>
          <a:sy n="62" d="100"/>
        </p:scale>
        <p:origin x="3062" y="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Infusion-BI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2015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3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5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1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4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office.com/getting-start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andbox.msdn.microsoft.com/" TargetMode="External"/><Relationship Id="rId2" Type="http://schemas.openxmlformats.org/officeDocument/2006/relationships/hyperlink" Target="http://dev.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fficeDe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sandbox.msdn.microsof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/>
              <a:t>Developing Office 365 </a:t>
            </a:r>
            <a:r>
              <a:rPr lang="en-US" sz="2400" b="1" dirty="0" smtClean="0"/>
              <a:t>Applications</a:t>
            </a:r>
            <a:br>
              <a:rPr lang="en-US" sz="2400" b="1" dirty="0" smtClean="0"/>
            </a:br>
            <a:r>
              <a:rPr lang="en-US" sz="2400" b="1" dirty="0" smtClean="0"/>
              <a:t>using </a:t>
            </a:r>
            <a:r>
              <a:rPr lang="en-US" sz="2400" b="1" dirty="0"/>
              <a:t>the Office 365 APIs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AD Application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 AD application configured with properties</a:t>
            </a:r>
          </a:p>
          <a:p>
            <a:pPr lvl="1"/>
            <a:r>
              <a:rPr lang="en-US" sz="2000" dirty="0" smtClean="0"/>
              <a:t>Name</a:t>
            </a:r>
          </a:p>
          <a:p>
            <a:pPr lvl="1"/>
            <a:r>
              <a:rPr lang="en-US" sz="2000" dirty="0" smtClean="0"/>
              <a:t>Sign-on URL</a:t>
            </a:r>
          </a:p>
          <a:p>
            <a:pPr lvl="1"/>
            <a:r>
              <a:rPr lang="en-US" sz="2000" dirty="0" smtClean="0"/>
              <a:t>Logo</a:t>
            </a:r>
          </a:p>
          <a:p>
            <a:pPr lvl="1"/>
            <a:r>
              <a:rPr lang="en-US" sz="2000" dirty="0" smtClean="0"/>
              <a:t>Single Tenant vs. Multi-tenant</a:t>
            </a:r>
          </a:p>
          <a:p>
            <a:pPr lvl="1"/>
            <a:r>
              <a:rPr lang="en-US" sz="2000" dirty="0" smtClean="0"/>
              <a:t>Client ID</a:t>
            </a:r>
          </a:p>
          <a:p>
            <a:pPr lvl="1"/>
            <a:r>
              <a:rPr lang="en-US" sz="2000" dirty="0" smtClean="0"/>
              <a:t>Keys (serves as password)</a:t>
            </a:r>
          </a:p>
          <a:p>
            <a:pPr lvl="1"/>
            <a:r>
              <a:rPr lang="en-US" sz="2000" dirty="0" smtClean="0"/>
              <a:t>App ID URI</a:t>
            </a:r>
          </a:p>
          <a:p>
            <a:pPr lvl="1"/>
            <a:r>
              <a:rPr lang="en-US" sz="2000" dirty="0" smtClean="0"/>
              <a:t>Reply URL</a:t>
            </a:r>
          </a:p>
          <a:p>
            <a:pPr lvl="1"/>
            <a:r>
              <a:rPr lang="en-US" sz="2000" dirty="0" smtClean="0"/>
              <a:t>Application Permissions</a:t>
            </a:r>
          </a:p>
          <a:p>
            <a:pPr lvl="1"/>
            <a:r>
              <a:rPr lang="en-US" sz="2000" dirty="0" smtClean="0"/>
              <a:t>Delegated Permissions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0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Tenant versus Multi-tenant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Single tenant application</a:t>
            </a:r>
          </a:p>
          <a:p>
            <a:pPr lvl="1"/>
            <a:r>
              <a:rPr lang="en-US" sz="2000" dirty="0" smtClean="0"/>
              <a:t>intended for use within a single organization </a:t>
            </a:r>
          </a:p>
          <a:p>
            <a:pPr lvl="1"/>
            <a:r>
              <a:rPr lang="en-US" sz="2000" dirty="0" smtClean="0"/>
              <a:t>line-of-business applications written by an Office 365 developer</a:t>
            </a:r>
          </a:p>
          <a:p>
            <a:pPr lvl="1"/>
            <a:r>
              <a:rPr lang="en-US" sz="2000" dirty="0" smtClean="0"/>
              <a:t>only needs to be accessed by users in one Office 365 tenancy</a:t>
            </a:r>
          </a:p>
          <a:p>
            <a:pPr lvl="1"/>
            <a:r>
              <a:rPr lang="en-US" sz="2000" dirty="0" smtClean="0"/>
              <a:t>typically registered by a developer in the organization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Multi-tenant application</a:t>
            </a:r>
          </a:p>
          <a:p>
            <a:pPr lvl="1"/>
            <a:r>
              <a:rPr lang="en-US" sz="2000" dirty="0" smtClean="0"/>
              <a:t>intended for use across many organizations</a:t>
            </a:r>
          </a:p>
          <a:p>
            <a:pPr lvl="1"/>
            <a:r>
              <a:rPr lang="en-US" sz="2000" dirty="0" smtClean="0"/>
              <a:t>software-as-a-service (SaaS) applications written by ISVs</a:t>
            </a:r>
          </a:p>
          <a:p>
            <a:pPr lvl="1"/>
            <a:r>
              <a:rPr lang="en-US" sz="2000" dirty="0" smtClean="0"/>
              <a:t>need to be provisioned in each directory where they will be used</a:t>
            </a:r>
          </a:p>
          <a:p>
            <a:pPr lvl="1"/>
            <a:r>
              <a:rPr lang="en-US" sz="2000" dirty="0" smtClean="0"/>
              <a:t>requires user or administrator consent to register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73400"/>
            <a:ext cx="3487088" cy="54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48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 Application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Applications can be granted permissions to other applications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Application permissions</a:t>
            </a:r>
            <a:r>
              <a:rPr lang="en-US" sz="1800" dirty="0" smtClean="0"/>
              <a:t> are app-only permissions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Delegated permissions</a:t>
            </a:r>
            <a:r>
              <a:rPr lang="en-US" sz="1800" dirty="0" smtClean="0"/>
              <a:t> are (app + user) permissions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90" y="2599415"/>
            <a:ext cx="4804954" cy="15387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1418"/>
          <a:stretch/>
        </p:blipFill>
        <p:spPr>
          <a:xfrm>
            <a:off x="4114800" y="4371931"/>
            <a:ext cx="2395523" cy="1957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4000"/>
          <a:stretch/>
        </p:blipFill>
        <p:spPr>
          <a:xfrm>
            <a:off x="1168404" y="4371931"/>
            <a:ext cx="2445721" cy="2025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09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</a:t>
            </a:r>
            <a:r>
              <a:rPr lang="en-US" dirty="0" smtClean="0"/>
              <a:t>Authentication </a:t>
            </a:r>
            <a:r>
              <a:rPr lang="en-US" dirty="0"/>
              <a:t>F</a:t>
            </a:r>
            <a:r>
              <a:rPr lang="en-US" dirty="0" smtClean="0"/>
              <a:t>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 AD supports several different authentication flows</a:t>
            </a:r>
          </a:p>
          <a:p>
            <a:pPr lvl="1"/>
            <a:r>
              <a:rPr lang="en-US" sz="2000" dirty="0"/>
              <a:t>Application leverages AAD as a federated authentication provider</a:t>
            </a:r>
            <a:endParaRPr lang="en-US" sz="2000" dirty="0" smtClean="0"/>
          </a:p>
          <a:p>
            <a:pPr lvl="1"/>
            <a:r>
              <a:rPr lang="en-US" sz="2000" dirty="0" smtClean="0"/>
              <a:t>Each authentication flow defined inside the OAuth2 specification</a:t>
            </a:r>
          </a:p>
          <a:p>
            <a:pPr lvl="1"/>
            <a:r>
              <a:rPr lang="en-US" sz="2000" dirty="0" smtClean="0"/>
              <a:t>Goal is to obtain access token to access a specific resource</a:t>
            </a:r>
          </a:p>
          <a:p>
            <a:endParaRPr lang="en-US" dirty="0" smtClean="0"/>
          </a:p>
          <a:p>
            <a:r>
              <a:rPr lang="en-US" dirty="0" smtClean="0"/>
              <a:t>OAuth2 authentication flows support by Azure AD</a:t>
            </a:r>
            <a:endParaRPr lang="en-US" dirty="0"/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Authorization </a:t>
            </a:r>
            <a:r>
              <a:rPr lang="en-US" sz="2000" dirty="0"/>
              <a:t>Code Grant Flow</a:t>
            </a:r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</a:t>
            </a:r>
            <a:r>
              <a:rPr lang="en-US" sz="2000" dirty="0"/>
              <a:t>Credentials Grant Flow</a:t>
            </a:r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Implicit </a:t>
            </a:r>
            <a:r>
              <a:rPr lang="en-US" sz="2000" dirty="0"/>
              <a:t>Grant </a:t>
            </a:r>
            <a:r>
              <a:rPr lang="en-US" sz="2000" dirty="0" smtClean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054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Flows in Azure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Authorization Code Grant Flow</a:t>
            </a:r>
          </a:p>
          <a:p>
            <a:pPr lvl="1"/>
            <a:r>
              <a:rPr lang="en-US" sz="1800" dirty="0" smtClean="0"/>
              <a:t>Commonly </a:t>
            </a:r>
            <a:r>
              <a:rPr lang="en-US" sz="1800" dirty="0"/>
              <a:t>used for website application server-side code</a:t>
            </a:r>
          </a:p>
          <a:p>
            <a:pPr lvl="1"/>
            <a:r>
              <a:rPr lang="en-US" sz="1800" dirty="0" smtClean="0"/>
              <a:t>Application first obtains authorization code and then access token</a:t>
            </a:r>
          </a:p>
          <a:p>
            <a:pPr lvl="1"/>
            <a:r>
              <a:rPr lang="en-US" sz="1800" dirty="0" smtClean="0"/>
              <a:t>Application never sees user’s password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Client Credentials Grant Flow</a:t>
            </a:r>
          </a:p>
          <a:p>
            <a:pPr lvl="1"/>
            <a:r>
              <a:rPr lang="en-US" sz="1800" dirty="0" smtClean="0"/>
              <a:t>Used to obtain access token when using app-only permissions</a:t>
            </a:r>
          </a:p>
          <a:p>
            <a:pPr lvl="1"/>
            <a:r>
              <a:rPr lang="en-US" sz="1800" dirty="0" smtClean="0"/>
              <a:t>Authentication based on SSL certificate with public-private key pair</a:t>
            </a:r>
          </a:p>
          <a:p>
            <a:pPr lvl="1"/>
            <a:r>
              <a:rPr lang="en-US" sz="1800" dirty="0" smtClean="0"/>
              <a:t>Public key registered as a property of an AAD application</a:t>
            </a:r>
          </a:p>
          <a:p>
            <a:pPr lvl="1"/>
            <a:r>
              <a:rPr lang="en-US" sz="1800" dirty="0" smtClean="0"/>
              <a:t>Application uses private key to interact with access token endpoint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Implicit Grant Flow</a:t>
            </a:r>
          </a:p>
          <a:p>
            <a:pPr lvl="1"/>
            <a:r>
              <a:rPr lang="en-US" sz="1800" dirty="0" smtClean="0"/>
              <a:t>Mainly intended for websites that have no server-side code</a:t>
            </a:r>
          </a:p>
          <a:p>
            <a:pPr lvl="1"/>
            <a:r>
              <a:rPr lang="en-US" sz="1800" dirty="0" smtClean="0"/>
              <a:t>Used in single page apps (SPAs) built with JavaScript and AngularJS</a:t>
            </a:r>
          </a:p>
          <a:p>
            <a:pPr lvl="1"/>
            <a:r>
              <a:rPr lang="en-US" sz="1800" dirty="0" smtClean="0"/>
              <a:t>Application obtains access token without acquiring authorization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1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 Code Grant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Sequence of Requests in Authorization Code Grant Flow</a:t>
            </a:r>
          </a:p>
          <a:p>
            <a:pPr lvl="1"/>
            <a:r>
              <a:rPr lang="en-US" sz="1800" dirty="0" smtClean="0"/>
              <a:t>Application redirects to AAD authorization endpoint</a:t>
            </a:r>
          </a:p>
          <a:p>
            <a:pPr lvl="1"/>
            <a:r>
              <a:rPr lang="en-US" sz="1800" dirty="0" smtClean="0"/>
              <a:t>User prompted to log </a:t>
            </a:r>
            <a:r>
              <a:rPr lang="en-US" sz="1800" dirty="0"/>
              <a:t> </a:t>
            </a:r>
            <a:r>
              <a:rPr lang="en-US" sz="1800" dirty="0" smtClean="0"/>
              <a:t>on at Windows logon page</a:t>
            </a:r>
          </a:p>
          <a:p>
            <a:pPr lvl="1"/>
            <a:r>
              <a:rPr lang="en-US" sz="1800" dirty="0" smtClean="0"/>
              <a:t>User prompted to consent to permissions (first access)</a:t>
            </a:r>
          </a:p>
          <a:p>
            <a:pPr lvl="1"/>
            <a:r>
              <a:rPr lang="en-US" sz="1800" dirty="0" smtClean="0"/>
              <a:t>AAD redirects to application with authorization code</a:t>
            </a:r>
          </a:p>
          <a:p>
            <a:pPr lvl="1"/>
            <a:r>
              <a:rPr lang="en-US" sz="1800" dirty="0"/>
              <a:t>Application redirects to AAD </a:t>
            </a:r>
            <a:r>
              <a:rPr lang="en-US" sz="1800" dirty="0" smtClean="0"/>
              <a:t>access token endpoint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82058" y="3626241"/>
            <a:ext cx="360754" cy="2819400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47416" y="3626241"/>
            <a:ext cx="360754" cy="2819400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12773" y="3626241"/>
            <a:ext cx="360754" cy="281940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30103" y="3623030"/>
            <a:ext cx="360754" cy="2816831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73820" y="6426831"/>
            <a:ext cx="1559420" cy="44193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 smtClean="0"/>
              <a:t>Client Application</a:t>
            </a:r>
            <a:endParaRPr lang="en-US" sz="1100" b="1" dirty="0"/>
          </a:p>
        </p:txBody>
      </p:sp>
      <p:sp>
        <p:nvSpPr>
          <p:cNvPr id="9" name="TextBox 10"/>
          <p:cNvSpPr txBox="1"/>
          <p:nvPr/>
        </p:nvSpPr>
        <p:spPr>
          <a:xfrm>
            <a:off x="2569730" y="6198231"/>
            <a:ext cx="1998758" cy="671226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100" b="1" dirty="0" smtClean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 smtClean="0"/>
              <a:t>Authorization Endpoint</a:t>
            </a:r>
            <a:endParaRPr lang="en-US" sz="1100" b="1" dirty="0"/>
          </a:p>
        </p:txBody>
      </p:sp>
      <p:sp>
        <p:nvSpPr>
          <p:cNvPr id="10" name="TextBox 11"/>
          <p:cNvSpPr txBox="1"/>
          <p:nvPr/>
        </p:nvSpPr>
        <p:spPr>
          <a:xfrm>
            <a:off x="5333350" y="6198231"/>
            <a:ext cx="1455225" cy="671226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100" b="1" dirty="0" smtClean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 smtClean="0"/>
              <a:t>Token Endpoint</a:t>
            </a:r>
            <a:r>
              <a:rPr lang="en-US" sz="1100" b="1" dirty="0"/>
              <a:t>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7180431" y="6434391"/>
            <a:ext cx="1277769" cy="386469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Office 365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42812" y="3929750"/>
            <a:ext cx="22046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2812" y="4264910"/>
            <a:ext cx="22046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2812" y="4647613"/>
            <a:ext cx="18150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57889" y="4264911"/>
            <a:ext cx="0" cy="38270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069807" y="3581400"/>
            <a:ext cx="2040321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386410" y="3941750"/>
            <a:ext cx="2011467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142811" y="4341158"/>
            <a:ext cx="1948950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7215" y="5111679"/>
            <a:ext cx="47655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32365" y="5455040"/>
            <a:ext cx="476555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992969" y="4726870"/>
            <a:ext cx="5044349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Redeem authorization code and acquire access token for Office 365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1219801" y="5093786"/>
            <a:ext cx="3250782" cy="428082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61231" y="5836040"/>
            <a:ext cx="63688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1165628" y="5836040"/>
            <a:ext cx="1810295" cy="386469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50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006707" y="5488805"/>
            <a:ext cx="2928385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Call Office 365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50604" y="6167320"/>
            <a:ext cx="62860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User Sign-in at https://login.microsoftonline.com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" y="1295400"/>
            <a:ext cx="8262938" cy="42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Consent Experience (user)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7848600" cy="37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Consent Experience </a:t>
            </a:r>
            <a:r>
              <a:rPr lang="en-US" dirty="0" smtClean="0"/>
              <a:t>(admin)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7781925" cy="38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 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Sign-on URL</a:t>
            </a:r>
          </a:p>
          <a:p>
            <a:pPr lvl="1"/>
            <a:r>
              <a:rPr lang="en-US" sz="1600" dirty="0" smtClean="0"/>
              <a:t>Development: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https://localhost:44300/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600" dirty="0" smtClean="0"/>
              <a:t>Production: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https://www.MyDomain.com/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Reply URL</a:t>
            </a:r>
          </a:p>
          <a:p>
            <a:pPr lvl="1"/>
            <a:r>
              <a:rPr lang="en-US" sz="1600" dirty="0" smtClean="0"/>
              <a:t>Development: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https://localhost:44300/AcceptDirect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600" dirty="0" smtClean="0"/>
              <a:t>Production: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https://www.MyDomain.com/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AcceptDirect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Application ID URI</a:t>
            </a:r>
          </a:p>
          <a:p>
            <a:pPr lvl="1"/>
            <a:r>
              <a:rPr lang="en-US" sz="1600" dirty="0" smtClean="0"/>
              <a:t>String-based identifier for an application – </a:t>
            </a:r>
            <a:r>
              <a:rPr lang="en-US" sz="1600" i="1" dirty="0" smtClean="0"/>
              <a:t>not a retrievable URL</a:t>
            </a:r>
          </a:p>
          <a:p>
            <a:pPr lvl="1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https://sharepointconfessions.onmicrosoft.com/HelloWorldApp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Client ID</a:t>
            </a:r>
          </a:p>
          <a:p>
            <a:pPr lvl="1"/>
            <a:r>
              <a:rPr lang="en-US" sz="1600" dirty="0" smtClean="0"/>
              <a:t>GUID-based identifier for a specific AAD application</a:t>
            </a:r>
          </a:p>
          <a:p>
            <a:pPr lvl="1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33d561fb-59a7-4817-bddf-2117193d62e0</a:t>
            </a:r>
            <a:endParaRPr lang="en-US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Key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(aka Client Secret)</a:t>
            </a:r>
          </a:p>
          <a:p>
            <a:pPr lvl="1"/>
            <a:r>
              <a:rPr lang="en-US" sz="1600" dirty="0" smtClean="0"/>
              <a:t>Key that acts as a secret password between Azure AD and application</a:t>
            </a:r>
          </a:p>
          <a:p>
            <a:pPr lvl="1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ouWdhd2LxDl0Pcu2SKlujEiQ5GmSbKRbBM24nETb5dw=</a:t>
            </a:r>
          </a:p>
        </p:txBody>
      </p:sp>
    </p:spTree>
    <p:extLst>
      <p:ext uri="{BB962C8B-B14F-4D97-AF65-F5344CB8AC3E}">
        <p14:creationId xmlns:p14="http://schemas.microsoft.com/office/powerpoint/2010/main" val="24680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 to the Office 365 APIs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Authentication and Authorization with Azure AD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Developing Applications with the Office 365 APIs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Office 365 APIs versus SharePoint Apps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Sample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4648200" cy="52693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84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into an Access Token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71600"/>
            <a:ext cx="8172450" cy="4619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5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Introduction to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 smtClean="0"/>
              <a:t>Authentication and Authorization with Azure AD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Developing Applications with the Office 365 APIs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Office 365 APIs versus SharePoint Apps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543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as an Office 365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Setting Up an Office 365 Development Environment</a:t>
            </a:r>
          </a:p>
          <a:p>
            <a:pPr lvl="1"/>
            <a:r>
              <a:rPr lang="en-US" sz="2000" dirty="0" smtClean="0"/>
              <a:t>Create a new Office 365 Developer Site</a:t>
            </a:r>
          </a:p>
          <a:p>
            <a:pPr lvl="1"/>
            <a:r>
              <a:rPr lang="en-US" sz="2000" dirty="0" smtClean="0"/>
              <a:t>Sign up for a Windows Azure Subscription</a:t>
            </a:r>
          </a:p>
          <a:p>
            <a:pPr lvl="1"/>
            <a:r>
              <a:rPr lang="en-US" sz="2000" dirty="0" smtClean="0"/>
              <a:t>Connect Office 365 tenancy to the Azure Management Portal</a:t>
            </a:r>
          </a:p>
          <a:p>
            <a:pPr lvl="1"/>
            <a:r>
              <a:rPr lang="en-US" sz="2000" dirty="0" smtClean="0"/>
              <a:t>Install Visual Studio 2013 with Update 4 or later</a:t>
            </a:r>
          </a:p>
          <a:p>
            <a:pPr lvl="1"/>
            <a:r>
              <a:rPr lang="en-US" sz="2000" dirty="0" smtClean="0"/>
              <a:t>Install the </a:t>
            </a:r>
            <a:r>
              <a:rPr lang="en-GB" sz="2000" dirty="0" smtClean="0"/>
              <a:t>Office </a:t>
            </a:r>
            <a:r>
              <a:rPr lang="en-GB" sz="2000" dirty="0"/>
              <a:t>Developer Tools for VS </a:t>
            </a:r>
            <a:r>
              <a:rPr lang="en-GB" sz="2000" dirty="0" smtClean="0"/>
              <a:t>2013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 </a:t>
            </a:r>
            <a:r>
              <a:rPr lang="en-US" sz="2400" dirty="0"/>
              <a:t>the steps </a:t>
            </a:r>
            <a:r>
              <a:rPr lang="en-US" sz="2400" dirty="0" smtClean="0"/>
              <a:t>on Dev.Office.com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dev.office.com/getting-started</a:t>
            </a:r>
            <a:r>
              <a:rPr lang="en-US" sz="2000" dirty="0" smtClean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Office Developer Tools for </a:t>
            </a:r>
            <a:r>
              <a:rPr lang="en-GB" dirty="0" smtClean="0"/>
              <a:t>VS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Connected Service Wizard…</a:t>
            </a:r>
          </a:p>
          <a:p>
            <a:pPr lvl="1"/>
            <a:r>
              <a:rPr lang="en-US" sz="1800" dirty="0" smtClean="0"/>
              <a:t>Creates an AAD application in directory behind tenant</a:t>
            </a:r>
          </a:p>
          <a:p>
            <a:pPr lvl="1"/>
            <a:r>
              <a:rPr lang="en-US" sz="1800" dirty="0" smtClean="0"/>
              <a:t>Adds Office 365 app permissions</a:t>
            </a:r>
          </a:p>
          <a:p>
            <a:pPr lvl="1"/>
            <a:r>
              <a:rPr lang="en-US" sz="1800" dirty="0" smtClean="0"/>
              <a:t>Updates web.config with AAD app configuration data</a:t>
            </a:r>
          </a:p>
          <a:p>
            <a:pPr lvl="1"/>
            <a:r>
              <a:rPr lang="en-US" sz="1800" dirty="0" smtClean="0"/>
              <a:t>Adds </a:t>
            </a:r>
            <a:r>
              <a:rPr lang="en-US" sz="1800" dirty="0" err="1" smtClean="0"/>
              <a:t>NuGet</a:t>
            </a:r>
            <a:r>
              <a:rPr lang="en-US" sz="1800" dirty="0" smtClean="0"/>
              <a:t> packages to project for AAD and Office 365 APIs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57600"/>
            <a:ext cx="2958731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12" y="4038600"/>
            <a:ext cx="3214255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821" y="3429000"/>
            <a:ext cx="1916010" cy="201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103" y="5562600"/>
            <a:ext cx="2206697" cy="1219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895600" y="5669410"/>
            <a:ext cx="762000" cy="6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77998" y="4724400"/>
            <a:ext cx="76899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74502" y="5440810"/>
            <a:ext cx="772488" cy="3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MVC5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357466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Introduction to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 smtClean="0"/>
              <a:t>Authentication and Authorization with Azure AD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Developing Applications with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Office 365 APIs versus SharePoint Apps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427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Apps vs SharePoint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Types of 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Authentication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Installation/deployment scope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Permission granularity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Launching an App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Maturity of Platform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Inline with Microsoft’s Strategy and direction</a:t>
            </a:r>
          </a:p>
        </p:txBody>
      </p:sp>
    </p:spTree>
    <p:extLst>
      <p:ext uri="{BB962C8B-B14F-4D97-AF65-F5344CB8AC3E}">
        <p14:creationId xmlns:p14="http://schemas.microsoft.com/office/powerpoint/2010/main" val="17242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Introduction to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 smtClean="0"/>
              <a:t>Authentication and Authorization with Azure AD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Developing Applications with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Office 365 APIs versus SharePoint 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65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Skills required for Office 365 API development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Working with Azure AD Applications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Understanding OAuth Authentication Flows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Working with the Connected Services Wizard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Developing MVC5 apps with controllers and views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Working with the OWIN framework and Katana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Working </a:t>
            </a:r>
            <a:r>
              <a:rPr lang="en-US" dirty="0"/>
              <a:t>with the </a:t>
            </a:r>
            <a:r>
              <a:rPr lang="en-US" dirty="0" smtClean="0"/>
              <a:t>Active Directory Authentication Library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Working with the </a:t>
            </a:r>
            <a:r>
              <a:rPr lang="en-US" dirty="0" smtClean="0"/>
              <a:t>Discovery Service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Working with the Entity Framework (Version 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the SharePoint/Office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Web Part Packages</a:t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with the release of SharePoint 2003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Farm Solutions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(aka Full Trust Solutions)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with the release of SharePoint 2007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Sandbox Solutions</a:t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with the release of SharePoint 2010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SharePoint App Model</a:t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with the release of SharePoint 2013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Applications built using the Office 365 APIs </a:t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released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 preview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by Microsoft in October of 2014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Microsoft online resources</a:t>
            </a:r>
          </a:p>
          <a:p>
            <a:pPr lvl="1"/>
            <a:r>
              <a:rPr lang="en-US" sz="2000" dirty="0" smtClean="0">
                <a:hlinkClick r:id="rId2"/>
              </a:rPr>
              <a:t>http://Dev.Office.com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apisandbox.msdn.microsoft.com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Office 365 Developer content on GitHub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github.com/OfficeDev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On-demand </a:t>
            </a:r>
            <a:r>
              <a:rPr lang="en-US" sz="2400" dirty="0" err="1" smtClean="0"/>
              <a:t>Puralsight</a:t>
            </a:r>
            <a:r>
              <a:rPr lang="en-US" sz="2400" dirty="0" smtClean="0"/>
              <a:t> Course by Andrew Connell</a:t>
            </a:r>
          </a:p>
          <a:p>
            <a:pPr lvl="1"/>
            <a:r>
              <a:rPr lang="en-US" sz="2000" dirty="0"/>
              <a:t>Office 365 APIs: Overview, Authentication &amp; the Discovery Service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Training course from Your Friends at Critical Path Training</a:t>
            </a:r>
          </a:p>
          <a:p>
            <a:pPr lvl="1"/>
            <a:r>
              <a:rPr lang="en-US" sz="2000" dirty="0" smtClean="0"/>
              <a:t>I bet you saw this one coming 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4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</a:t>
            </a:r>
            <a:r>
              <a:rPr lang="en-US" smtClean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Introduction to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 smtClean="0"/>
              <a:t>Authentication and Authorization with Azure AD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Developing Applications with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Office 365 APIs versus SharePoint 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8155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52600" y="4953000"/>
            <a:ext cx="7086599" cy="152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Office 365 APIs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3431" y="5257800"/>
            <a:ext cx="4201093" cy="1066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Exchange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7599" y="5257800"/>
            <a:ext cx="1295400" cy="1066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SharePoint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799" y="5257800"/>
            <a:ext cx="1231557" cy="10668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General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4953000"/>
            <a:ext cx="1388763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Azure API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Office 365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New web service APIs for accessing data in Office 365</a:t>
            </a:r>
          </a:p>
          <a:p>
            <a:pPr lvl="1"/>
            <a:r>
              <a:rPr lang="en-US" sz="1800" dirty="0" smtClean="0"/>
              <a:t>Implemented as RESTful services based on ODATA version 4.0</a:t>
            </a:r>
          </a:p>
          <a:p>
            <a:pPr lvl="1"/>
            <a:r>
              <a:rPr lang="en-US" sz="1800" dirty="0" smtClean="0"/>
              <a:t>Provides authentication and authorization based on OAuth 2.0</a:t>
            </a:r>
          </a:p>
          <a:p>
            <a:pPr lvl="1"/>
            <a:r>
              <a:rPr lang="en-US" sz="1800" dirty="0" smtClean="0"/>
              <a:t>Provides extra authentication support for </a:t>
            </a:r>
            <a:r>
              <a:rPr lang="en-US" sz="1800" dirty="0" err="1" smtClean="0"/>
              <a:t>OpenID</a:t>
            </a:r>
            <a:r>
              <a:rPr lang="en-US" sz="1800" dirty="0" smtClean="0"/>
              <a:t> Connect</a:t>
            </a:r>
            <a:endParaRPr lang="en-US" sz="2000" dirty="0" smtClean="0"/>
          </a:p>
          <a:p>
            <a:r>
              <a:rPr lang="en-US" sz="2000" dirty="0" smtClean="0"/>
              <a:t>Open standards provide wide range of accessibility</a:t>
            </a:r>
          </a:p>
          <a:p>
            <a:pPr lvl="1"/>
            <a:r>
              <a:rPr lang="en-US" sz="1800" dirty="0" smtClean="0"/>
              <a:t>Many choices for tools, languages and development platforms</a:t>
            </a:r>
          </a:p>
          <a:p>
            <a:pPr lvl="1"/>
            <a:r>
              <a:rPr lang="en-US" sz="1800" dirty="0" smtClean="0"/>
              <a:t>Microsoft has created Office 365 SDKs for specific platforms</a:t>
            </a:r>
          </a:p>
          <a:p>
            <a:r>
              <a:rPr lang="en-US" sz="2000" dirty="0" smtClean="0"/>
              <a:t>Office 365 APIs less complex than Exchange and SharePoint APIs</a:t>
            </a:r>
          </a:p>
          <a:p>
            <a:pPr lvl="1"/>
            <a:r>
              <a:rPr lang="en-US" sz="1800" dirty="0" smtClean="0"/>
              <a:t>No need to become a “career programmer"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797" y="5334000"/>
            <a:ext cx="1093675" cy="685800"/>
          </a:xfrm>
          <a:prstGeom prst="rect">
            <a:avLst/>
          </a:prstGeom>
          <a:solidFill>
            <a:srgbClr val="9F00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</a:t>
            </a:r>
          </a:p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29278" y="5334000"/>
            <a:ext cx="1093675" cy="685800"/>
          </a:xfrm>
          <a:prstGeom prst="rect">
            <a:avLst/>
          </a:prstGeom>
          <a:solidFill>
            <a:srgbClr val="9F00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Events</a:t>
            </a:r>
          </a:p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71760" y="5334000"/>
            <a:ext cx="1093675" cy="685800"/>
          </a:xfrm>
          <a:prstGeom prst="rect">
            <a:avLst/>
          </a:prstGeom>
          <a:solidFill>
            <a:srgbClr val="9F00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Contacts</a:t>
            </a:r>
          </a:p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593124" y="5334000"/>
            <a:ext cx="1093675" cy="685800"/>
          </a:xfrm>
          <a:prstGeom prst="rect">
            <a:avLst/>
          </a:prstGeom>
          <a:solidFill>
            <a:srgbClr val="9F00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</a:p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4999" y="5334000"/>
            <a:ext cx="1093675" cy="685800"/>
          </a:xfrm>
          <a:prstGeom prst="rect">
            <a:avLst/>
          </a:prstGeom>
          <a:solidFill>
            <a:srgbClr val="9F00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Discovery</a:t>
            </a:r>
          </a:p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54125" y="5334000"/>
            <a:ext cx="1093675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</a:t>
            </a:r>
          </a:p>
          <a:p>
            <a:pPr algn="ctr"/>
            <a:r>
              <a:rPr lang="en-US" sz="1400" dirty="0" smtClean="0"/>
              <a:t>API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management</a:t>
            </a:r>
            <a:endParaRPr lang="en-US" sz="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for Non-Microsoft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Office 365 APIs universally accessible via open standards</a:t>
            </a:r>
          </a:p>
          <a:p>
            <a:pPr lvl="1"/>
            <a:r>
              <a:rPr lang="en-US" sz="2000" dirty="0" smtClean="0"/>
              <a:t>Any development platform can use REST, ODATA and OAuth2</a:t>
            </a:r>
          </a:p>
          <a:p>
            <a:pPr lvl="1"/>
            <a:r>
              <a:rPr lang="en-US" sz="2000" dirty="0" smtClean="0"/>
              <a:t>Office 365 developers can use wide array of tools and languages</a:t>
            </a:r>
          </a:p>
          <a:p>
            <a:pPr lvl="1"/>
            <a:r>
              <a:rPr lang="en-US" sz="2000" dirty="0" smtClean="0"/>
              <a:t>No hosting environment dependencies (e.g. Windows or IIS)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SDKs and extra help available for selected platforms</a:t>
            </a:r>
          </a:p>
          <a:p>
            <a:pPr lvl="1"/>
            <a:r>
              <a:rPr lang="en-US" sz="2000" dirty="0" smtClean="0"/>
              <a:t>SDKs available for Windows, ASP.NET, iOS and Android</a:t>
            </a:r>
          </a:p>
          <a:p>
            <a:pPr lvl="1"/>
            <a:r>
              <a:rPr lang="en-US" sz="2000" dirty="0" smtClean="0"/>
              <a:t>Choose between Visual Studio, </a:t>
            </a:r>
            <a:r>
              <a:rPr lang="en-US" sz="2000" dirty="0" err="1" smtClean="0"/>
              <a:t>XCode</a:t>
            </a:r>
            <a:r>
              <a:rPr lang="en-US" sz="2000" dirty="0" smtClean="0"/>
              <a:t>, Eclipse or Android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54929"/>
            <a:ext cx="4953000" cy="207447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2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API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online utility provided by MSDN</a:t>
            </a:r>
          </a:p>
          <a:p>
            <a:pPr lvl="1"/>
            <a:r>
              <a:rPr lang="en-US" sz="2000" dirty="0">
                <a:hlinkClick r:id="rId2"/>
              </a:rPr>
              <a:t>https://apisandbox.msdn.microsoft.com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8001000" cy="41273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Introduction to the Office 365 APIs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Authentication and Authorization with Azure AD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Developing Applications with the Office 365 APIs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Office 365 APIs versus SharePoint Apps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757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and Azure Active Directory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Office 365 environments are based on tenancies</a:t>
            </a:r>
          </a:p>
          <a:p>
            <a:pPr lvl="1"/>
            <a:r>
              <a:rPr lang="en-US" sz="2000" dirty="0" smtClean="0"/>
              <a:t>Tenancy provides scope for creating and managing users</a:t>
            </a:r>
          </a:p>
          <a:p>
            <a:pPr lvl="1"/>
            <a:r>
              <a:rPr lang="en-US" sz="2000" dirty="0" smtClean="0"/>
              <a:t>Tenancy provides a scope for site collections in SharePoint Online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Office 365 is integrated with Azure Active Directory (AAD)</a:t>
            </a:r>
          </a:p>
          <a:p>
            <a:pPr lvl="1"/>
            <a:r>
              <a:rPr lang="en-US" sz="2000" dirty="0" smtClean="0"/>
              <a:t>Each Office 365 tenancy is backed by an AAD directory</a:t>
            </a:r>
          </a:p>
          <a:p>
            <a:pPr lvl="1"/>
            <a:r>
              <a:rPr lang="en-US" sz="2000" dirty="0" smtClean="0"/>
              <a:t>AAD directory can be managed using Office 365 administration</a:t>
            </a:r>
          </a:p>
          <a:p>
            <a:pPr lvl="1"/>
            <a:r>
              <a:rPr lang="en-US" sz="2000" dirty="0"/>
              <a:t>AAD directory can be managed using </a:t>
            </a:r>
            <a:r>
              <a:rPr lang="en-US" sz="2000" dirty="0" smtClean="0"/>
              <a:t>Windows Azure Portal</a:t>
            </a:r>
          </a:p>
          <a:p>
            <a:pPr lvl="1"/>
            <a:r>
              <a:rPr lang="en-US" sz="2000" dirty="0" smtClean="0"/>
              <a:t>Azure support registering application within scope of AAD directory</a:t>
            </a:r>
          </a:p>
          <a:p>
            <a:pPr lvl="1"/>
            <a:endParaRPr lang="en-US" sz="2000" dirty="0"/>
          </a:p>
          <a:p>
            <a:r>
              <a:rPr lang="en-US" sz="2200" dirty="0" smtClean="0">
                <a:solidFill>
                  <a:schemeClr val="tx2"/>
                </a:solidFill>
              </a:rPr>
              <a:t>Application using Office </a:t>
            </a:r>
            <a:r>
              <a:rPr lang="en-US" sz="2200" dirty="0">
                <a:solidFill>
                  <a:schemeClr val="tx2"/>
                </a:solidFill>
              </a:rPr>
              <a:t>365 APIs </a:t>
            </a:r>
            <a:r>
              <a:rPr lang="en-US" sz="2200" dirty="0" smtClean="0">
                <a:solidFill>
                  <a:schemeClr val="tx2"/>
                </a:solidFill>
              </a:rPr>
              <a:t>must be registered with AAD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This means you must become familiar with Azure Active Directory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9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Management Portal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management over one or more directories</a:t>
            </a:r>
          </a:p>
          <a:p>
            <a:pPr lvl="1"/>
            <a:r>
              <a:rPr lang="en-US" sz="2000" dirty="0" smtClean="0"/>
              <a:t>View &amp; configure AAD directory behind Office 365 developers site</a:t>
            </a:r>
          </a:p>
          <a:p>
            <a:pPr lvl="1"/>
            <a:r>
              <a:rPr lang="en-US" sz="2000" dirty="0" smtClean="0"/>
              <a:t>Create, view and configure AAD applications during development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0234"/>
            <a:ext cx="7334250" cy="38491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083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5C66E64744B4EBDF83E18D5BE3570" ma:contentTypeVersion="2" ma:contentTypeDescription="Create a new document." ma:contentTypeScope="" ma:versionID="8194b865fee850dbf0034213c33a0c27">
  <xsd:schema xmlns:xsd="http://www.w3.org/2001/XMLSchema" xmlns:xs="http://www.w3.org/2001/XMLSchema" xmlns:p="http://schemas.microsoft.com/office/2006/metadata/properties" xmlns:ns2="7c797a3d-03eb-4d3c-be85-16d2b083e41f" targetNamespace="http://schemas.microsoft.com/office/2006/metadata/properties" ma:root="true" ma:fieldsID="fc29e25cffe643e46e3e73e307edf536" ns2:_="">
    <xsd:import namespace="7c797a3d-03eb-4d3c-be85-16d2b083e4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97a3d-03eb-4d3c-be85-16d2b083e4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SharedWithUsers xmlns="7c797a3d-03eb-4d3c-be85-16d2b083e41f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F3018-CB75-4188-9EA6-EC92BDAE1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97a3d-03eb-4d3c-be85-16d2b083e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metadata/properties"/>
    <ds:schemaRef ds:uri="7c797a3d-03eb-4d3c-be85-16d2b083e4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20132</TotalTime>
  <Words>1248</Words>
  <Application>Microsoft Office PowerPoint</Application>
  <PresentationFormat>On-screen Show (4:3)</PresentationFormat>
  <Paragraphs>238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Wingdings</vt:lpstr>
      <vt:lpstr>CPT_Wave15</vt:lpstr>
      <vt:lpstr>Developing Office 365 Applications using the Office 365 APIs</vt:lpstr>
      <vt:lpstr>Agenda</vt:lpstr>
      <vt:lpstr>Evolution of the SharePoint/Office Platform</vt:lpstr>
      <vt:lpstr>Office 365 API Overview</vt:lpstr>
      <vt:lpstr>Support for Non-Microsoft Platforms</vt:lpstr>
      <vt:lpstr>Office 365 API Sandbox</vt:lpstr>
      <vt:lpstr>Agenda</vt:lpstr>
      <vt:lpstr>Office 365 and Azure Active Directory </vt:lpstr>
      <vt:lpstr>Azure Management Portal</vt:lpstr>
      <vt:lpstr>Azure AD Application Configuration</vt:lpstr>
      <vt:lpstr>Single Tenant versus Multi-tenant</vt:lpstr>
      <vt:lpstr>AAD Application Permissions</vt:lpstr>
      <vt:lpstr>OAuth2 Authentication Flows</vt:lpstr>
      <vt:lpstr>Authentication Flows in Azure AD</vt:lpstr>
      <vt:lpstr>Authorization Code Grant Flow</vt:lpstr>
      <vt:lpstr>User Sign-in at https://login.microsoftonline.com</vt:lpstr>
      <vt:lpstr>Common Consent Experience (user)</vt:lpstr>
      <vt:lpstr>Common Consent Experience (admin)</vt:lpstr>
      <vt:lpstr>Authorization Code Grant Flow Example</vt:lpstr>
      <vt:lpstr>Proof of Concept Sample App</vt:lpstr>
      <vt:lpstr>View into an Access Token</vt:lpstr>
      <vt:lpstr>Agenda</vt:lpstr>
      <vt:lpstr>Getting Started as an Office 365 Developer</vt:lpstr>
      <vt:lpstr>Office Developer Tools for VS 2013</vt:lpstr>
      <vt:lpstr>Sample MVC5 Application</vt:lpstr>
      <vt:lpstr>Agenda</vt:lpstr>
      <vt:lpstr>Office 365 Apps vs SharePoint Apps</vt:lpstr>
      <vt:lpstr>Agenda</vt:lpstr>
      <vt:lpstr>Your Learning Curve</vt:lpstr>
      <vt:lpstr>Learning Resources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Business Intelligence in SharePoint 2013</dc:title>
  <dc:creator>Ted Pattison</dc:creator>
  <cp:lastModifiedBy>Ted Pattison</cp:lastModifiedBy>
  <cp:revision>321</cp:revision>
  <dcterms:created xsi:type="dcterms:W3CDTF">2012-04-13T19:17:02Z</dcterms:created>
  <dcterms:modified xsi:type="dcterms:W3CDTF">2015-04-11T01:18:42Z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0x010100BAF5C66E64744B4EBDF83E18D5BE3570</vt:lpwstr>
  </property>
</Properties>
</file>