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4"/>
  </p:notesMasterIdLst>
  <p:handoutMasterIdLst>
    <p:handoutMasterId r:id="rId45"/>
  </p:handoutMasterIdLst>
  <p:sldIdLst>
    <p:sldId id="279" r:id="rId6"/>
    <p:sldId id="278" r:id="rId7"/>
    <p:sldId id="286" r:id="rId8"/>
    <p:sldId id="330" r:id="rId9"/>
    <p:sldId id="295" r:id="rId10"/>
    <p:sldId id="296" r:id="rId11"/>
    <p:sldId id="297" r:id="rId12"/>
    <p:sldId id="298" r:id="rId13"/>
    <p:sldId id="302" r:id="rId14"/>
    <p:sldId id="303" r:id="rId15"/>
    <p:sldId id="301" r:id="rId16"/>
    <p:sldId id="300" r:id="rId17"/>
    <p:sldId id="304" r:id="rId18"/>
    <p:sldId id="290" r:id="rId19"/>
    <p:sldId id="308" r:id="rId20"/>
    <p:sldId id="288" r:id="rId21"/>
    <p:sldId id="289" r:id="rId22"/>
    <p:sldId id="306" r:id="rId23"/>
    <p:sldId id="307" r:id="rId24"/>
    <p:sldId id="305" r:id="rId25"/>
    <p:sldId id="291" r:id="rId26"/>
    <p:sldId id="315" r:id="rId27"/>
    <p:sldId id="310" r:id="rId28"/>
    <p:sldId id="316" r:id="rId29"/>
    <p:sldId id="317" r:id="rId30"/>
    <p:sldId id="319" r:id="rId31"/>
    <p:sldId id="318" r:id="rId32"/>
    <p:sldId id="327" r:id="rId33"/>
    <p:sldId id="326" r:id="rId34"/>
    <p:sldId id="328" r:id="rId35"/>
    <p:sldId id="329" r:id="rId36"/>
    <p:sldId id="280" r:id="rId37"/>
    <p:sldId id="312" r:id="rId38"/>
    <p:sldId id="320" r:id="rId39"/>
    <p:sldId id="292" r:id="rId40"/>
    <p:sldId id="322" r:id="rId41"/>
    <p:sldId id="321" r:id="rId42"/>
    <p:sldId id="294"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8000"/>
    <a:srgbClr val="0000CC"/>
    <a:srgbClr val="003300"/>
    <a:srgbClr val="FFCCCC"/>
    <a:srgbClr val="FFCC99"/>
    <a:srgbClr val="800000"/>
    <a:srgbClr val="74001E"/>
    <a:srgbClr val="9F002D"/>
    <a:srgbClr val="4C27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7" autoAdjust="0"/>
    <p:restoredTop sz="96433" autoAdjust="0"/>
  </p:normalViewPr>
  <p:slideViewPr>
    <p:cSldViewPr>
      <p:cViewPr varScale="1">
        <p:scale>
          <a:sx n="89" d="100"/>
          <a:sy n="89" d="100"/>
        </p:scale>
        <p:origin x="1118" y="77"/>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326"/>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26E412-64AE-4729-BBFD-83B9A30A594C}"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D59687D9-CE11-4E0D-9BE2-855569157306}">
      <dgm:prSet custT="1"/>
      <dgm:spPr/>
      <dgm:t>
        <a:bodyPr/>
        <a:lstStyle/>
        <a:p>
          <a:pPr rtl="0"/>
          <a:r>
            <a:rPr lang="en-US" sz="1400" dirty="0" smtClean="0"/>
            <a:t>Site</a:t>
          </a:r>
          <a:endParaRPr lang="en-US" sz="1400" dirty="0"/>
        </a:p>
      </dgm:t>
    </dgm:pt>
    <dgm:pt modelId="{195787A8-8D72-455F-9F03-EE9AF5D9218F}" type="parTrans" cxnId="{44CCC172-00A0-445E-8637-648F7289F1B8}">
      <dgm:prSet/>
      <dgm:spPr/>
      <dgm:t>
        <a:bodyPr/>
        <a:lstStyle/>
        <a:p>
          <a:endParaRPr lang="en-US" sz="1400"/>
        </a:p>
      </dgm:t>
    </dgm:pt>
    <dgm:pt modelId="{8766BFFC-75C9-4F1F-BA96-8BC79B165FB9}" type="sibTrans" cxnId="{44CCC172-00A0-445E-8637-648F7289F1B8}">
      <dgm:prSet/>
      <dgm:spPr/>
      <dgm:t>
        <a:bodyPr/>
        <a:lstStyle/>
        <a:p>
          <a:endParaRPr lang="en-US" sz="1400"/>
        </a:p>
      </dgm:t>
    </dgm:pt>
    <dgm:pt modelId="{11F00279-908B-4C44-A28B-DB26ADCA53A5}">
      <dgm:prSet custT="1"/>
      <dgm:spPr/>
      <dgm:t>
        <a:bodyPr/>
        <a:lstStyle/>
        <a:p>
          <a:pPr rtl="0"/>
          <a:r>
            <a:rPr lang="en-US" sz="1100" dirty="0" smtClean="0"/>
            <a:t>Create</a:t>
          </a:r>
          <a:endParaRPr lang="en-US" sz="1100" dirty="0"/>
        </a:p>
      </dgm:t>
    </dgm:pt>
    <dgm:pt modelId="{544BC886-4DE5-4842-B767-898B88022DC9}" type="parTrans" cxnId="{F0575527-2AC3-4145-9E8A-71D71DE94385}">
      <dgm:prSet/>
      <dgm:spPr/>
      <dgm:t>
        <a:bodyPr/>
        <a:lstStyle/>
        <a:p>
          <a:endParaRPr lang="en-US" sz="1400"/>
        </a:p>
      </dgm:t>
    </dgm:pt>
    <dgm:pt modelId="{1FA7D2F3-CC36-4665-B319-5B769FF9BFCA}" type="sibTrans" cxnId="{F0575527-2AC3-4145-9E8A-71D71DE94385}">
      <dgm:prSet/>
      <dgm:spPr/>
      <dgm:t>
        <a:bodyPr/>
        <a:lstStyle/>
        <a:p>
          <a:endParaRPr lang="en-US" sz="1400"/>
        </a:p>
      </dgm:t>
    </dgm:pt>
    <dgm:pt modelId="{7E720C00-1BF5-4B7C-BC00-9F9CE3BF9E4D}">
      <dgm:prSet custT="1"/>
      <dgm:spPr/>
      <dgm:t>
        <a:bodyPr/>
        <a:lstStyle/>
        <a:p>
          <a:pPr rtl="0"/>
          <a:r>
            <a:rPr lang="en-US" sz="1100" dirty="0" smtClean="0"/>
            <a:t>Move</a:t>
          </a:r>
          <a:endParaRPr lang="en-US" sz="1100" dirty="0"/>
        </a:p>
      </dgm:t>
    </dgm:pt>
    <dgm:pt modelId="{900BADDC-202A-4363-A51A-DC4C023AE579}" type="parTrans" cxnId="{E5CDED89-74F4-4A1E-9F08-9C94C74C91CB}">
      <dgm:prSet/>
      <dgm:spPr/>
      <dgm:t>
        <a:bodyPr/>
        <a:lstStyle/>
        <a:p>
          <a:endParaRPr lang="en-US" sz="1400"/>
        </a:p>
      </dgm:t>
    </dgm:pt>
    <dgm:pt modelId="{CC8CD0B2-BA8E-4BBD-B0ED-B2E060D182E7}" type="sibTrans" cxnId="{E5CDED89-74F4-4A1E-9F08-9C94C74C91CB}">
      <dgm:prSet/>
      <dgm:spPr/>
      <dgm:t>
        <a:bodyPr/>
        <a:lstStyle/>
        <a:p>
          <a:endParaRPr lang="en-US" sz="1400"/>
        </a:p>
      </dgm:t>
    </dgm:pt>
    <dgm:pt modelId="{A859F113-BAD0-4588-A20E-E4FB8B663A68}">
      <dgm:prSet custT="1"/>
      <dgm:spPr/>
      <dgm:t>
        <a:bodyPr/>
        <a:lstStyle/>
        <a:p>
          <a:pPr rtl="0"/>
          <a:r>
            <a:rPr lang="en-US" sz="1100" dirty="0" smtClean="0"/>
            <a:t>Delete</a:t>
          </a:r>
          <a:endParaRPr lang="en-US" sz="1100" dirty="0"/>
        </a:p>
      </dgm:t>
    </dgm:pt>
    <dgm:pt modelId="{A0DE0E1C-1425-41BB-A629-FB4FF11D2ACC}" type="parTrans" cxnId="{83C8F149-1727-418B-9060-A53DFA2F19B0}">
      <dgm:prSet/>
      <dgm:spPr/>
      <dgm:t>
        <a:bodyPr/>
        <a:lstStyle/>
        <a:p>
          <a:endParaRPr lang="en-US" sz="1400"/>
        </a:p>
      </dgm:t>
    </dgm:pt>
    <dgm:pt modelId="{6744BC35-8A23-49F8-AA7D-3A8367A15953}" type="sibTrans" cxnId="{83C8F149-1727-418B-9060-A53DFA2F19B0}">
      <dgm:prSet/>
      <dgm:spPr/>
      <dgm:t>
        <a:bodyPr/>
        <a:lstStyle/>
        <a:p>
          <a:endParaRPr lang="en-US" sz="1400"/>
        </a:p>
      </dgm:t>
    </dgm:pt>
    <dgm:pt modelId="{B9BEF6DE-ABBA-47D0-A14A-CA5517D640F7}">
      <dgm:prSet custT="1"/>
      <dgm:spPr/>
      <dgm:t>
        <a:bodyPr/>
        <a:lstStyle/>
        <a:p>
          <a:pPr rtl="0"/>
          <a:r>
            <a:rPr lang="en-US" sz="1100" dirty="0" smtClean="0"/>
            <a:t>Create</a:t>
          </a:r>
          <a:endParaRPr lang="en-US" sz="1100" dirty="0"/>
        </a:p>
      </dgm:t>
    </dgm:pt>
    <dgm:pt modelId="{6AA4C366-97DF-4A2A-B42E-09314EF6A3E8}" type="parTrans" cxnId="{373CB089-3CA3-4E76-B434-5F8982DF8C78}">
      <dgm:prSet/>
      <dgm:spPr/>
      <dgm:t>
        <a:bodyPr/>
        <a:lstStyle/>
        <a:p>
          <a:endParaRPr lang="en-US" sz="1400"/>
        </a:p>
      </dgm:t>
    </dgm:pt>
    <dgm:pt modelId="{90105C0F-0C1E-4034-8343-9D958FD3083B}" type="sibTrans" cxnId="{373CB089-3CA3-4E76-B434-5F8982DF8C78}">
      <dgm:prSet/>
      <dgm:spPr/>
      <dgm:t>
        <a:bodyPr/>
        <a:lstStyle/>
        <a:p>
          <a:endParaRPr lang="en-US" sz="1400"/>
        </a:p>
      </dgm:t>
    </dgm:pt>
    <dgm:pt modelId="{0CD91BAC-0E1C-4A9B-BD2B-4157ACCC2D5C}">
      <dgm:prSet custT="1"/>
      <dgm:spPr/>
      <dgm:t>
        <a:bodyPr/>
        <a:lstStyle/>
        <a:p>
          <a:pPr rtl="0"/>
          <a:r>
            <a:rPr lang="en-US" sz="1100" dirty="0" smtClean="0"/>
            <a:t>Delete</a:t>
          </a:r>
          <a:endParaRPr lang="en-US" sz="1100" dirty="0"/>
        </a:p>
      </dgm:t>
    </dgm:pt>
    <dgm:pt modelId="{3D57240E-8E4E-48A1-B947-35B5EB4FB8EC}" type="parTrans" cxnId="{8C0C0AE6-F886-4FF7-A1CF-869F4E4F322A}">
      <dgm:prSet/>
      <dgm:spPr/>
      <dgm:t>
        <a:bodyPr/>
        <a:lstStyle/>
        <a:p>
          <a:endParaRPr lang="en-US" sz="1400"/>
        </a:p>
      </dgm:t>
    </dgm:pt>
    <dgm:pt modelId="{86016DF1-E4C8-4043-80F7-0F33EBA4C04C}" type="sibTrans" cxnId="{8C0C0AE6-F886-4FF7-A1CF-869F4E4F322A}">
      <dgm:prSet/>
      <dgm:spPr/>
      <dgm:t>
        <a:bodyPr/>
        <a:lstStyle/>
        <a:p>
          <a:endParaRPr lang="en-US" sz="1400"/>
        </a:p>
      </dgm:t>
    </dgm:pt>
    <dgm:pt modelId="{17E1EF0A-37AB-4BA7-8B6F-D338F0AEE882}">
      <dgm:prSet custT="1"/>
      <dgm:spPr/>
      <dgm:t>
        <a:bodyPr/>
        <a:lstStyle/>
        <a:p>
          <a:pPr rtl="0"/>
          <a:r>
            <a:rPr lang="en-US" sz="1400" dirty="0" smtClean="0"/>
            <a:t>List / Library Schema</a:t>
          </a:r>
          <a:endParaRPr lang="en-US" sz="1400" dirty="0"/>
        </a:p>
      </dgm:t>
    </dgm:pt>
    <dgm:pt modelId="{2FE4D45E-80F0-49F0-98E9-521B93DA10AB}" type="parTrans" cxnId="{02DA6646-8072-4562-8678-7399E3A08E9F}">
      <dgm:prSet/>
      <dgm:spPr/>
      <dgm:t>
        <a:bodyPr/>
        <a:lstStyle/>
        <a:p>
          <a:endParaRPr lang="en-US" sz="1400"/>
        </a:p>
      </dgm:t>
    </dgm:pt>
    <dgm:pt modelId="{CFAFFDD9-5FC7-4243-8485-7733FFDF4E98}" type="sibTrans" cxnId="{02DA6646-8072-4562-8678-7399E3A08E9F}">
      <dgm:prSet/>
      <dgm:spPr/>
      <dgm:t>
        <a:bodyPr/>
        <a:lstStyle/>
        <a:p>
          <a:endParaRPr lang="en-US" sz="1400"/>
        </a:p>
      </dgm:t>
    </dgm:pt>
    <dgm:pt modelId="{302B36D4-8403-4C35-8E5C-6051EFD3CD94}">
      <dgm:prSet custT="1"/>
      <dgm:spPr/>
      <dgm:t>
        <a:bodyPr/>
        <a:lstStyle/>
        <a:p>
          <a:pPr rtl="0"/>
          <a:r>
            <a:rPr lang="en-US" sz="1100" dirty="0" smtClean="0"/>
            <a:t>Create</a:t>
          </a:r>
          <a:endParaRPr lang="en-US" sz="1100" dirty="0"/>
        </a:p>
      </dgm:t>
    </dgm:pt>
    <dgm:pt modelId="{C9E598B5-56CF-472F-8B3D-8A7F84831BD8}" type="parTrans" cxnId="{6810192C-AAC4-49CF-BE06-1E96566A2709}">
      <dgm:prSet/>
      <dgm:spPr/>
      <dgm:t>
        <a:bodyPr/>
        <a:lstStyle/>
        <a:p>
          <a:endParaRPr lang="en-US" sz="1400"/>
        </a:p>
      </dgm:t>
    </dgm:pt>
    <dgm:pt modelId="{7A981E79-6FCD-4082-B938-C464334C8431}" type="sibTrans" cxnId="{6810192C-AAC4-49CF-BE06-1E96566A2709}">
      <dgm:prSet/>
      <dgm:spPr/>
      <dgm:t>
        <a:bodyPr/>
        <a:lstStyle/>
        <a:p>
          <a:endParaRPr lang="en-US" sz="1400"/>
        </a:p>
      </dgm:t>
    </dgm:pt>
    <dgm:pt modelId="{9C3255C8-C65A-4BA6-AA87-68D9C604EC9C}">
      <dgm:prSet custT="1"/>
      <dgm:spPr/>
      <dgm:t>
        <a:bodyPr/>
        <a:lstStyle/>
        <a:p>
          <a:pPr rtl="0"/>
          <a:r>
            <a:rPr lang="en-US" sz="1400" dirty="0" smtClean="0"/>
            <a:t>List Item</a:t>
          </a:r>
          <a:endParaRPr lang="en-US" sz="1400" dirty="0"/>
        </a:p>
      </dgm:t>
    </dgm:pt>
    <dgm:pt modelId="{B5520EC1-C1BC-4ABA-9FEC-1D8142CB46AE}" type="parTrans" cxnId="{7D9C317D-2802-4255-A91C-520F59D9C382}">
      <dgm:prSet/>
      <dgm:spPr/>
      <dgm:t>
        <a:bodyPr/>
        <a:lstStyle/>
        <a:p>
          <a:endParaRPr lang="en-US" sz="1400"/>
        </a:p>
      </dgm:t>
    </dgm:pt>
    <dgm:pt modelId="{8D25BA6A-2EB8-432B-AF35-F23CD31EED63}" type="sibTrans" cxnId="{7D9C317D-2802-4255-A91C-520F59D9C382}">
      <dgm:prSet/>
      <dgm:spPr/>
      <dgm:t>
        <a:bodyPr/>
        <a:lstStyle/>
        <a:p>
          <a:endParaRPr lang="en-US" sz="1400"/>
        </a:p>
      </dgm:t>
    </dgm:pt>
    <dgm:pt modelId="{8F14C770-9AFA-461C-A227-CFC20972CBBD}">
      <dgm:prSet custT="1"/>
      <dgm:spPr/>
      <dgm:t>
        <a:bodyPr/>
        <a:lstStyle/>
        <a:p>
          <a:pPr rtl="0"/>
          <a:r>
            <a:rPr lang="en-US" sz="1100" dirty="0" smtClean="0"/>
            <a:t>Create</a:t>
          </a:r>
          <a:endParaRPr lang="en-US" sz="1100" dirty="0"/>
        </a:p>
      </dgm:t>
    </dgm:pt>
    <dgm:pt modelId="{9DF11C37-176A-4284-BD8E-C5B8B72A292A}" type="parTrans" cxnId="{5B0B6A57-6CCC-4A4D-B437-13AC60081580}">
      <dgm:prSet/>
      <dgm:spPr/>
      <dgm:t>
        <a:bodyPr/>
        <a:lstStyle/>
        <a:p>
          <a:endParaRPr lang="en-US" sz="1400"/>
        </a:p>
      </dgm:t>
    </dgm:pt>
    <dgm:pt modelId="{E4C5BA8B-D2B1-4424-B16D-12459C89B81C}" type="sibTrans" cxnId="{5B0B6A57-6CCC-4A4D-B437-13AC60081580}">
      <dgm:prSet/>
      <dgm:spPr/>
      <dgm:t>
        <a:bodyPr/>
        <a:lstStyle/>
        <a:p>
          <a:endParaRPr lang="en-US" sz="1400"/>
        </a:p>
      </dgm:t>
    </dgm:pt>
    <dgm:pt modelId="{DD0330CD-C68E-4E60-9DDE-88A77816EF21}">
      <dgm:prSet custT="1"/>
      <dgm:spPr/>
      <dgm:t>
        <a:bodyPr/>
        <a:lstStyle/>
        <a:p>
          <a:pPr rtl="0"/>
          <a:r>
            <a:rPr lang="en-US" sz="1100" dirty="0" smtClean="0"/>
            <a:t>Update</a:t>
          </a:r>
          <a:endParaRPr lang="en-US" sz="1100" dirty="0"/>
        </a:p>
      </dgm:t>
    </dgm:pt>
    <dgm:pt modelId="{8BE49131-870D-432B-98FC-C4B2D2D79F6A}" type="parTrans" cxnId="{8CF2E616-0A8B-492A-A399-0DBEA0139611}">
      <dgm:prSet/>
      <dgm:spPr/>
      <dgm:t>
        <a:bodyPr/>
        <a:lstStyle/>
        <a:p>
          <a:endParaRPr lang="en-US" sz="1400"/>
        </a:p>
      </dgm:t>
    </dgm:pt>
    <dgm:pt modelId="{42CF9D7C-4894-486B-B83A-A2B29ED86AEE}" type="sibTrans" cxnId="{8CF2E616-0A8B-492A-A399-0DBEA0139611}">
      <dgm:prSet/>
      <dgm:spPr/>
      <dgm:t>
        <a:bodyPr/>
        <a:lstStyle/>
        <a:p>
          <a:endParaRPr lang="en-US" sz="1400"/>
        </a:p>
      </dgm:t>
    </dgm:pt>
    <dgm:pt modelId="{78350F3F-FA55-4096-AB74-EC90F35020C4}">
      <dgm:prSet custT="1"/>
      <dgm:spPr/>
      <dgm:t>
        <a:bodyPr/>
        <a:lstStyle/>
        <a:p>
          <a:pPr rtl="0"/>
          <a:r>
            <a:rPr lang="en-US" sz="1100" dirty="0" smtClean="0"/>
            <a:t>Delete</a:t>
          </a:r>
          <a:endParaRPr lang="en-US" sz="1100" dirty="0"/>
        </a:p>
      </dgm:t>
    </dgm:pt>
    <dgm:pt modelId="{348D80A8-65BF-4F0A-8326-595DED3AFD05}" type="parTrans" cxnId="{C3708F23-21B7-43D3-AEE6-EFF183D788A1}">
      <dgm:prSet/>
      <dgm:spPr/>
      <dgm:t>
        <a:bodyPr/>
        <a:lstStyle/>
        <a:p>
          <a:endParaRPr lang="en-US" sz="1400"/>
        </a:p>
      </dgm:t>
    </dgm:pt>
    <dgm:pt modelId="{C0292D78-194E-4FE7-AAFC-43EC521BE95E}" type="sibTrans" cxnId="{C3708F23-21B7-43D3-AEE6-EFF183D788A1}">
      <dgm:prSet/>
      <dgm:spPr/>
      <dgm:t>
        <a:bodyPr/>
        <a:lstStyle/>
        <a:p>
          <a:endParaRPr lang="en-US" sz="1400"/>
        </a:p>
      </dgm:t>
    </dgm:pt>
    <dgm:pt modelId="{E81D3744-5B02-40AC-A55D-3F5C5CC4B7C0}">
      <dgm:prSet custT="1"/>
      <dgm:spPr/>
      <dgm:t>
        <a:bodyPr/>
        <a:lstStyle/>
        <a:p>
          <a:pPr rtl="0"/>
          <a:r>
            <a:rPr lang="en-US" sz="1100" dirty="0" smtClean="0"/>
            <a:t>Move</a:t>
          </a:r>
          <a:endParaRPr lang="en-US" sz="1100" dirty="0"/>
        </a:p>
      </dgm:t>
    </dgm:pt>
    <dgm:pt modelId="{33357D2D-FB76-4D07-AEFF-7D6158BA8808}" type="parTrans" cxnId="{3193DA4C-3EBA-453E-827E-D56B64FBC863}">
      <dgm:prSet/>
      <dgm:spPr/>
      <dgm:t>
        <a:bodyPr/>
        <a:lstStyle/>
        <a:p>
          <a:endParaRPr lang="en-US" sz="1400"/>
        </a:p>
      </dgm:t>
    </dgm:pt>
    <dgm:pt modelId="{4A209FF3-3090-452C-93B7-D4250D21259F}" type="sibTrans" cxnId="{3193DA4C-3EBA-453E-827E-D56B64FBC863}">
      <dgm:prSet/>
      <dgm:spPr/>
      <dgm:t>
        <a:bodyPr/>
        <a:lstStyle/>
        <a:p>
          <a:endParaRPr lang="en-US" sz="1400"/>
        </a:p>
      </dgm:t>
    </dgm:pt>
    <dgm:pt modelId="{3A4B8A22-A08E-44C9-85D7-EC8AA98D90D4}">
      <dgm:prSet custT="1"/>
      <dgm:spPr/>
      <dgm:t>
        <a:bodyPr/>
        <a:lstStyle/>
        <a:p>
          <a:pPr rtl="0"/>
          <a:r>
            <a:rPr lang="en-US" sz="1100" dirty="0" err="1" smtClean="0"/>
            <a:t>CheckIn</a:t>
          </a:r>
          <a:endParaRPr lang="en-US" sz="1100" dirty="0"/>
        </a:p>
      </dgm:t>
    </dgm:pt>
    <dgm:pt modelId="{36AC6C05-951E-42E8-9039-0B974E12E4A0}" type="parTrans" cxnId="{2CA2D627-2ED8-4A4C-8821-ACAF6E5F25A7}">
      <dgm:prSet/>
      <dgm:spPr/>
      <dgm:t>
        <a:bodyPr/>
        <a:lstStyle/>
        <a:p>
          <a:endParaRPr lang="en-US" sz="1400"/>
        </a:p>
      </dgm:t>
    </dgm:pt>
    <dgm:pt modelId="{B016DC86-4D56-4544-A71F-184C1F19DB60}" type="sibTrans" cxnId="{2CA2D627-2ED8-4A4C-8821-ACAF6E5F25A7}">
      <dgm:prSet/>
      <dgm:spPr/>
      <dgm:t>
        <a:bodyPr/>
        <a:lstStyle/>
        <a:p>
          <a:endParaRPr lang="en-US" sz="1400"/>
        </a:p>
      </dgm:t>
    </dgm:pt>
    <dgm:pt modelId="{611D454E-13D6-412A-AD31-FF8EF34884D1}">
      <dgm:prSet custT="1"/>
      <dgm:spPr/>
      <dgm:t>
        <a:bodyPr/>
        <a:lstStyle/>
        <a:p>
          <a:pPr rtl="0"/>
          <a:r>
            <a:rPr lang="en-US" sz="1100" dirty="0" smtClean="0"/>
            <a:t>Attachment Added</a:t>
          </a:r>
          <a:endParaRPr lang="en-US" sz="1100" dirty="0"/>
        </a:p>
      </dgm:t>
    </dgm:pt>
    <dgm:pt modelId="{C225CD76-ED3D-4A3D-9590-0E94EAA911C8}" type="parTrans" cxnId="{6ABEBCC8-9105-4D9F-8178-36D22B1B8D8B}">
      <dgm:prSet/>
      <dgm:spPr/>
      <dgm:t>
        <a:bodyPr/>
        <a:lstStyle/>
        <a:p>
          <a:endParaRPr lang="en-US" sz="1400"/>
        </a:p>
      </dgm:t>
    </dgm:pt>
    <dgm:pt modelId="{FD2B1612-F750-4AA2-B3F7-A6F25AF24478}" type="sibTrans" cxnId="{6ABEBCC8-9105-4D9F-8178-36D22B1B8D8B}">
      <dgm:prSet/>
      <dgm:spPr/>
      <dgm:t>
        <a:bodyPr/>
        <a:lstStyle/>
        <a:p>
          <a:endParaRPr lang="en-US" sz="1400"/>
        </a:p>
      </dgm:t>
    </dgm:pt>
    <dgm:pt modelId="{EA4B4F24-11C0-4848-9F7F-D42643B69AF8}">
      <dgm:prSet custT="1"/>
      <dgm:spPr/>
      <dgm:t>
        <a:bodyPr/>
        <a:lstStyle/>
        <a:p>
          <a:pPr rtl="0"/>
          <a:r>
            <a:rPr lang="en-US" sz="1100" dirty="0" smtClean="0"/>
            <a:t>File Moved</a:t>
          </a:r>
          <a:endParaRPr lang="en-US" sz="1100" dirty="0"/>
        </a:p>
      </dgm:t>
    </dgm:pt>
    <dgm:pt modelId="{2CF6FD80-B914-45C4-8709-35DE16A616C7}" type="parTrans" cxnId="{9BBB7E01-DDF7-45F7-9A93-B1F5217302F5}">
      <dgm:prSet/>
      <dgm:spPr/>
      <dgm:t>
        <a:bodyPr/>
        <a:lstStyle/>
        <a:p>
          <a:endParaRPr lang="en-US" sz="1400"/>
        </a:p>
      </dgm:t>
    </dgm:pt>
    <dgm:pt modelId="{E3D50A6C-53D3-42CA-B45A-233746833762}" type="sibTrans" cxnId="{9BBB7E01-DDF7-45F7-9A93-B1F5217302F5}">
      <dgm:prSet/>
      <dgm:spPr/>
      <dgm:t>
        <a:bodyPr/>
        <a:lstStyle/>
        <a:p>
          <a:endParaRPr lang="en-US" sz="1400"/>
        </a:p>
      </dgm:t>
    </dgm:pt>
    <dgm:pt modelId="{F0F05526-8860-436C-B041-6B8E3F8B73E8}">
      <dgm:prSet custT="1"/>
      <dgm:spPr/>
      <dgm:t>
        <a:bodyPr/>
        <a:lstStyle/>
        <a:p>
          <a:pPr rtl="0"/>
          <a:r>
            <a:rPr lang="en-US" sz="1400" dirty="0" smtClean="0"/>
            <a:t>SharePoint App</a:t>
          </a:r>
          <a:endParaRPr lang="en-US" sz="1400" dirty="0"/>
        </a:p>
      </dgm:t>
    </dgm:pt>
    <dgm:pt modelId="{918CCE58-0B7F-4B0A-B673-A8C83DA5F5F6}" type="parTrans" cxnId="{A60EBD30-D7D2-41BE-862C-2A5FABE20EBD}">
      <dgm:prSet/>
      <dgm:spPr/>
      <dgm:t>
        <a:bodyPr/>
        <a:lstStyle/>
        <a:p>
          <a:endParaRPr lang="en-US" sz="1400"/>
        </a:p>
      </dgm:t>
    </dgm:pt>
    <dgm:pt modelId="{8548523A-C340-415B-8201-DE6A37BD2442}" type="sibTrans" cxnId="{A60EBD30-D7D2-41BE-862C-2A5FABE20EBD}">
      <dgm:prSet/>
      <dgm:spPr/>
      <dgm:t>
        <a:bodyPr/>
        <a:lstStyle/>
        <a:p>
          <a:endParaRPr lang="en-US" sz="1400"/>
        </a:p>
      </dgm:t>
    </dgm:pt>
    <dgm:pt modelId="{0794E14F-F43F-4C70-BFED-012E5A5B509A}">
      <dgm:prSet custT="1"/>
      <dgm:spPr/>
      <dgm:t>
        <a:bodyPr/>
        <a:lstStyle/>
        <a:p>
          <a:pPr rtl="0"/>
          <a:r>
            <a:rPr lang="en-US" sz="1100" dirty="0" smtClean="0"/>
            <a:t>Install</a:t>
          </a:r>
          <a:endParaRPr lang="en-US" sz="1100" dirty="0"/>
        </a:p>
      </dgm:t>
    </dgm:pt>
    <dgm:pt modelId="{3472727E-C634-4367-A6C3-685FCECF8EEF}" type="parTrans" cxnId="{AA2FF367-06C6-4BF9-B1C4-286C43AD8186}">
      <dgm:prSet/>
      <dgm:spPr/>
      <dgm:t>
        <a:bodyPr/>
        <a:lstStyle/>
        <a:p>
          <a:endParaRPr lang="en-US" sz="1400"/>
        </a:p>
      </dgm:t>
    </dgm:pt>
    <dgm:pt modelId="{7098E6ED-0DD9-4FB3-A50C-AB86CCB7E8C2}" type="sibTrans" cxnId="{AA2FF367-06C6-4BF9-B1C4-286C43AD8186}">
      <dgm:prSet/>
      <dgm:spPr/>
      <dgm:t>
        <a:bodyPr/>
        <a:lstStyle/>
        <a:p>
          <a:endParaRPr lang="en-US" sz="1400"/>
        </a:p>
      </dgm:t>
    </dgm:pt>
    <dgm:pt modelId="{1C1E471B-AF8F-42BE-973A-B5A321D26F40}">
      <dgm:prSet custT="1"/>
      <dgm:spPr/>
      <dgm:t>
        <a:bodyPr/>
        <a:lstStyle/>
        <a:p>
          <a:pPr rtl="0"/>
          <a:r>
            <a:rPr lang="en-US" sz="1100" dirty="0" smtClean="0"/>
            <a:t>Uninstall</a:t>
          </a:r>
          <a:endParaRPr lang="en-US" sz="1100" dirty="0"/>
        </a:p>
      </dgm:t>
    </dgm:pt>
    <dgm:pt modelId="{CD78927C-504F-4A46-A709-9A8C7E58EA0C}" type="parTrans" cxnId="{7B8D9113-B5CC-4629-A5A0-61DFFD9FC05F}">
      <dgm:prSet/>
      <dgm:spPr/>
      <dgm:t>
        <a:bodyPr/>
        <a:lstStyle/>
        <a:p>
          <a:endParaRPr lang="en-US" sz="1400"/>
        </a:p>
      </dgm:t>
    </dgm:pt>
    <dgm:pt modelId="{58A85E1C-54AD-4407-97A7-13CA6AF55E75}" type="sibTrans" cxnId="{7B8D9113-B5CC-4629-A5A0-61DFFD9FC05F}">
      <dgm:prSet/>
      <dgm:spPr/>
      <dgm:t>
        <a:bodyPr/>
        <a:lstStyle/>
        <a:p>
          <a:endParaRPr lang="en-US" sz="1400"/>
        </a:p>
      </dgm:t>
    </dgm:pt>
    <dgm:pt modelId="{B7EA3089-10F2-469B-B6FD-07FCB52922B7}">
      <dgm:prSet custT="1"/>
      <dgm:spPr/>
      <dgm:t>
        <a:bodyPr/>
        <a:lstStyle/>
        <a:p>
          <a:pPr rtl="0"/>
          <a:r>
            <a:rPr lang="en-US" sz="1100" dirty="0" smtClean="0"/>
            <a:t>Update</a:t>
          </a:r>
          <a:endParaRPr lang="en-US" sz="1100" dirty="0"/>
        </a:p>
      </dgm:t>
    </dgm:pt>
    <dgm:pt modelId="{69477524-3797-4DDC-982F-47592621C39F}" type="parTrans" cxnId="{609A0734-E887-47D7-A5B8-5E73B42B9A69}">
      <dgm:prSet/>
      <dgm:spPr/>
      <dgm:t>
        <a:bodyPr/>
        <a:lstStyle/>
        <a:p>
          <a:endParaRPr lang="en-US" sz="1400"/>
        </a:p>
      </dgm:t>
    </dgm:pt>
    <dgm:pt modelId="{0B1AD6BD-B21D-41F2-A657-56D8880B10EA}" type="sibTrans" cxnId="{609A0734-E887-47D7-A5B8-5E73B42B9A69}">
      <dgm:prSet/>
      <dgm:spPr/>
      <dgm:t>
        <a:bodyPr/>
        <a:lstStyle/>
        <a:p>
          <a:endParaRPr lang="en-US" sz="1400"/>
        </a:p>
      </dgm:t>
    </dgm:pt>
    <dgm:pt modelId="{C872B0EA-95DB-46A5-BC71-FD9A808488F6}">
      <dgm:prSet custT="1"/>
      <dgm:spPr/>
      <dgm:t>
        <a:bodyPr/>
        <a:lstStyle/>
        <a:p>
          <a:pPr rtl="0"/>
          <a:r>
            <a:rPr lang="en-US" sz="1100" dirty="0" smtClean="0"/>
            <a:t>Delete</a:t>
          </a:r>
          <a:endParaRPr lang="en-US" sz="1100" dirty="0"/>
        </a:p>
      </dgm:t>
    </dgm:pt>
    <dgm:pt modelId="{A298A72D-B5A0-420F-90E0-61C158771BDC}" type="parTrans" cxnId="{C8CE7883-E5A8-436B-B4E8-EB9FACF4C398}">
      <dgm:prSet/>
      <dgm:spPr/>
      <dgm:t>
        <a:bodyPr/>
        <a:lstStyle/>
        <a:p>
          <a:endParaRPr lang="en-US" sz="1400"/>
        </a:p>
      </dgm:t>
    </dgm:pt>
    <dgm:pt modelId="{946A57CD-A537-4740-B09A-1AF67B9C3C48}" type="sibTrans" cxnId="{C8CE7883-E5A8-436B-B4E8-EB9FACF4C398}">
      <dgm:prSet/>
      <dgm:spPr/>
      <dgm:t>
        <a:bodyPr/>
        <a:lstStyle/>
        <a:p>
          <a:endParaRPr lang="en-US" sz="1400"/>
        </a:p>
      </dgm:t>
    </dgm:pt>
    <dgm:pt modelId="{2C901420-8872-4D5D-AB08-E7036A6BE0E8}">
      <dgm:prSet custT="1"/>
      <dgm:spPr/>
      <dgm:t>
        <a:bodyPr/>
        <a:lstStyle/>
        <a:p>
          <a:pPr rtl="0"/>
          <a:r>
            <a:rPr lang="en-US" sz="1100" dirty="0" err="1" smtClean="0"/>
            <a:t>UnCheckIn</a:t>
          </a:r>
          <a:endParaRPr lang="en-US" sz="1100" dirty="0"/>
        </a:p>
      </dgm:t>
    </dgm:pt>
    <dgm:pt modelId="{3FFF263D-1264-4833-AF3B-F7AB249CF2C8}" type="parTrans" cxnId="{7C8891EE-F72F-4DD8-BA57-F99E8B30CDD5}">
      <dgm:prSet/>
      <dgm:spPr/>
      <dgm:t>
        <a:bodyPr/>
        <a:lstStyle/>
        <a:p>
          <a:endParaRPr lang="en-US" sz="1400"/>
        </a:p>
      </dgm:t>
    </dgm:pt>
    <dgm:pt modelId="{590C184E-59D4-4005-9925-394E19F10966}" type="sibTrans" cxnId="{7C8891EE-F72F-4DD8-BA57-F99E8B30CDD5}">
      <dgm:prSet/>
      <dgm:spPr/>
      <dgm:t>
        <a:bodyPr/>
        <a:lstStyle/>
        <a:p>
          <a:endParaRPr lang="en-US" sz="1400"/>
        </a:p>
      </dgm:t>
    </dgm:pt>
    <dgm:pt modelId="{34AD0DB3-B295-46F0-9FCC-F437247E4714}">
      <dgm:prSet custT="1"/>
      <dgm:spPr/>
      <dgm:t>
        <a:bodyPr/>
        <a:lstStyle/>
        <a:p>
          <a:pPr rtl="0"/>
          <a:r>
            <a:rPr lang="en-US" sz="1100" dirty="0" err="1" smtClean="0"/>
            <a:t>CheckOut</a:t>
          </a:r>
          <a:endParaRPr lang="en-US" sz="1100" dirty="0"/>
        </a:p>
      </dgm:t>
    </dgm:pt>
    <dgm:pt modelId="{24FD8238-93EE-45C0-84AE-B993C223C81A}" type="parTrans" cxnId="{C523AD7D-EBC8-42B5-A9E1-39B1FB59FF9A}">
      <dgm:prSet/>
      <dgm:spPr/>
      <dgm:t>
        <a:bodyPr/>
        <a:lstStyle/>
        <a:p>
          <a:endParaRPr lang="en-US" sz="1400"/>
        </a:p>
      </dgm:t>
    </dgm:pt>
    <dgm:pt modelId="{C5BA78F0-E8A1-4599-87C5-7CB3F2DA4243}" type="sibTrans" cxnId="{C523AD7D-EBC8-42B5-A9E1-39B1FB59FF9A}">
      <dgm:prSet/>
      <dgm:spPr/>
      <dgm:t>
        <a:bodyPr/>
        <a:lstStyle/>
        <a:p>
          <a:endParaRPr lang="en-US" sz="1400"/>
        </a:p>
      </dgm:t>
    </dgm:pt>
    <dgm:pt modelId="{2652FAB7-ABFC-4DF7-AC59-139599826D7D}">
      <dgm:prSet custT="1"/>
      <dgm:spPr/>
      <dgm:t>
        <a:bodyPr/>
        <a:lstStyle/>
        <a:p>
          <a:pPr rtl="0"/>
          <a:r>
            <a:rPr lang="en-US" sz="1100" dirty="0" smtClean="0"/>
            <a:t>Attachment Removed</a:t>
          </a:r>
          <a:endParaRPr lang="en-US" sz="1100" dirty="0"/>
        </a:p>
      </dgm:t>
    </dgm:pt>
    <dgm:pt modelId="{83E1E9D4-6169-493F-BD63-5291A7830CE1}" type="parTrans" cxnId="{0837E78C-0F17-4CB4-8FE7-A6DF7CA5497F}">
      <dgm:prSet/>
      <dgm:spPr/>
      <dgm:t>
        <a:bodyPr/>
        <a:lstStyle/>
        <a:p>
          <a:endParaRPr lang="en-US" sz="1400"/>
        </a:p>
      </dgm:t>
    </dgm:pt>
    <dgm:pt modelId="{149E790B-D91B-454F-A00A-94DF0416C353}" type="sibTrans" cxnId="{0837E78C-0F17-4CB4-8FE7-A6DF7CA5497F}">
      <dgm:prSet/>
      <dgm:spPr/>
      <dgm:t>
        <a:bodyPr/>
        <a:lstStyle/>
        <a:p>
          <a:endParaRPr lang="en-US" sz="1400"/>
        </a:p>
      </dgm:t>
    </dgm:pt>
    <dgm:pt modelId="{0D7DED06-6835-470E-9B5F-14718CE7AB74}">
      <dgm:prSet custT="1"/>
      <dgm:spPr/>
      <dgm:t>
        <a:bodyPr/>
        <a:lstStyle/>
        <a:p>
          <a:pPr rtl="0"/>
          <a:r>
            <a:rPr lang="en-US" sz="1100" dirty="0" smtClean="0"/>
            <a:t>File Converted</a:t>
          </a:r>
          <a:endParaRPr lang="en-US" sz="1100" dirty="0"/>
        </a:p>
      </dgm:t>
    </dgm:pt>
    <dgm:pt modelId="{A923E2E4-127D-44BA-9428-4278A126EE14}" type="parTrans" cxnId="{8EF5FCCC-5B0D-408B-AA53-05A90EF2B97C}">
      <dgm:prSet/>
      <dgm:spPr/>
      <dgm:t>
        <a:bodyPr/>
        <a:lstStyle/>
        <a:p>
          <a:endParaRPr lang="en-US" sz="1400"/>
        </a:p>
      </dgm:t>
    </dgm:pt>
    <dgm:pt modelId="{9EBC538B-141B-43D2-B0CD-09AE6BB205C9}" type="sibTrans" cxnId="{8EF5FCCC-5B0D-408B-AA53-05A90EF2B97C}">
      <dgm:prSet/>
      <dgm:spPr/>
      <dgm:t>
        <a:bodyPr/>
        <a:lstStyle/>
        <a:p>
          <a:endParaRPr lang="en-US" sz="1400"/>
        </a:p>
      </dgm:t>
    </dgm:pt>
    <dgm:pt modelId="{5150CBCF-D76C-4DE3-9D3A-F73B72A2FAD9}">
      <dgm:prSet custT="1"/>
      <dgm:spPr/>
      <dgm:t>
        <a:bodyPr/>
        <a:lstStyle/>
        <a:p>
          <a:r>
            <a:rPr lang="en-US" sz="1400" dirty="0" smtClean="0"/>
            <a:t>List / Library</a:t>
          </a:r>
          <a:endParaRPr lang="en-US" sz="1400" dirty="0"/>
        </a:p>
      </dgm:t>
    </dgm:pt>
    <dgm:pt modelId="{D26699AD-F8FC-488E-978F-A064B16F1927}" type="parTrans" cxnId="{B1058AC0-C3A4-4C5E-8625-9D4D28C787D2}">
      <dgm:prSet/>
      <dgm:spPr/>
      <dgm:t>
        <a:bodyPr/>
        <a:lstStyle/>
        <a:p>
          <a:endParaRPr lang="en-US" sz="1400"/>
        </a:p>
      </dgm:t>
    </dgm:pt>
    <dgm:pt modelId="{C546F400-53AA-4747-8DC0-2E9A6B901B7C}" type="sibTrans" cxnId="{B1058AC0-C3A4-4C5E-8625-9D4D28C787D2}">
      <dgm:prSet/>
      <dgm:spPr/>
      <dgm:t>
        <a:bodyPr/>
        <a:lstStyle/>
        <a:p>
          <a:endParaRPr lang="en-US" sz="1400"/>
        </a:p>
      </dgm:t>
    </dgm:pt>
    <dgm:pt modelId="{BD0953C1-F169-4727-9BFC-2C1E25CA6E1A}">
      <dgm:prSet custT="1"/>
      <dgm:spPr/>
      <dgm:t>
        <a:bodyPr/>
        <a:lstStyle/>
        <a:p>
          <a:pPr rtl="0"/>
          <a:r>
            <a:rPr lang="en-US" sz="1100" dirty="0" smtClean="0"/>
            <a:t>Update</a:t>
          </a:r>
          <a:endParaRPr lang="en-US" sz="1100" dirty="0"/>
        </a:p>
      </dgm:t>
    </dgm:pt>
    <dgm:pt modelId="{9999D794-9FCE-40CA-A5F2-7B6326A6BE33}" type="parTrans" cxnId="{4B3683EA-970E-4562-B8CD-AC9523DE79BE}">
      <dgm:prSet/>
      <dgm:spPr/>
      <dgm:t>
        <a:bodyPr/>
        <a:lstStyle/>
        <a:p>
          <a:endParaRPr lang="en-US" sz="1400"/>
        </a:p>
      </dgm:t>
    </dgm:pt>
    <dgm:pt modelId="{B44D153E-110F-4B65-B324-3DE1FD0814A8}" type="sibTrans" cxnId="{4B3683EA-970E-4562-B8CD-AC9523DE79BE}">
      <dgm:prSet/>
      <dgm:spPr/>
      <dgm:t>
        <a:bodyPr/>
        <a:lstStyle/>
        <a:p>
          <a:endParaRPr lang="en-US" sz="1400"/>
        </a:p>
      </dgm:t>
    </dgm:pt>
    <dgm:pt modelId="{068CF55A-A25D-4F07-87D0-52FAEE9AA24F}" type="pres">
      <dgm:prSet presAssocID="{F726E412-64AE-4729-BBFD-83B9A30A594C}" presName="Name0" presStyleCnt="0">
        <dgm:presLayoutVars>
          <dgm:dir/>
          <dgm:animLvl val="lvl"/>
          <dgm:resizeHandles val="exact"/>
        </dgm:presLayoutVars>
      </dgm:prSet>
      <dgm:spPr/>
      <dgm:t>
        <a:bodyPr/>
        <a:lstStyle/>
        <a:p>
          <a:endParaRPr lang="en-US"/>
        </a:p>
      </dgm:t>
    </dgm:pt>
    <dgm:pt modelId="{D3E7D492-921E-487E-8F17-BD370CD5907A}" type="pres">
      <dgm:prSet presAssocID="{D59687D9-CE11-4E0D-9BE2-855569157306}" presName="composite" presStyleCnt="0"/>
      <dgm:spPr/>
    </dgm:pt>
    <dgm:pt modelId="{3E9C3DF3-AFD9-4BBC-9D8A-018CA9CAFEB2}" type="pres">
      <dgm:prSet presAssocID="{D59687D9-CE11-4E0D-9BE2-855569157306}" presName="parTx" presStyleLbl="alignNode1" presStyleIdx="0" presStyleCnt="5">
        <dgm:presLayoutVars>
          <dgm:chMax val="0"/>
          <dgm:chPref val="0"/>
          <dgm:bulletEnabled val="1"/>
        </dgm:presLayoutVars>
      </dgm:prSet>
      <dgm:spPr/>
      <dgm:t>
        <a:bodyPr/>
        <a:lstStyle/>
        <a:p>
          <a:endParaRPr lang="en-US"/>
        </a:p>
      </dgm:t>
    </dgm:pt>
    <dgm:pt modelId="{1199F10A-7090-4887-82F6-26E47BF2C831}" type="pres">
      <dgm:prSet presAssocID="{D59687D9-CE11-4E0D-9BE2-855569157306}" presName="desTx" presStyleLbl="alignAccFollowNode1" presStyleIdx="0" presStyleCnt="5">
        <dgm:presLayoutVars>
          <dgm:bulletEnabled val="1"/>
        </dgm:presLayoutVars>
      </dgm:prSet>
      <dgm:spPr/>
      <dgm:t>
        <a:bodyPr/>
        <a:lstStyle/>
        <a:p>
          <a:endParaRPr lang="en-US"/>
        </a:p>
      </dgm:t>
    </dgm:pt>
    <dgm:pt modelId="{C1799E76-6842-4EA4-BDF8-6DBD68549D57}" type="pres">
      <dgm:prSet presAssocID="{8766BFFC-75C9-4F1F-BA96-8BC79B165FB9}" presName="space" presStyleCnt="0"/>
      <dgm:spPr/>
    </dgm:pt>
    <dgm:pt modelId="{D3465733-09BC-4269-B3C8-D4621FAA5546}" type="pres">
      <dgm:prSet presAssocID="{5150CBCF-D76C-4DE3-9D3A-F73B72A2FAD9}" presName="composite" presStyleCnt="0"/>
      <dgm:spPr/>
    </dgm:pt>
    <dgm:pt modelId="{A54E1ABA-ADCE-45C0-9B60-E0C25F83472C}" type="pres">
      <dgm:prSet presAssocID="{5150CBCF-D76C-4DE3-9D3A-F73B72A2FAD9}" presName="parTx" presStyleLbl="alignNode1" presStyleIdx="1" presStyleCnt="5">
        <dgm:presLayoutVars>
          <dgm:chMax val="0"/>
          <dgm:chPref val="0"/>
          <dgm:bulletEnabled val="1"/>
        </dgm:presLayoutVars>
      </dgm:prSet>
      <dgm:spPr/>
      <dgm:t>
        <a:bodyPr/>
        <a:lstStyle/>
        <a:p>
          <a:endParaRPr lang="en-US"/>
        </a:p>
      </dgm:t>
    </dgm:pt>
    <dgm:pt modelId="{6B802761-F8ED-4C44-9412-E3B0344376D9}" type="pres">
      <dgm:prSet presAssocID="{5150CBCF-D76C-4DE3-9D3A-F73B72A2FAD9}" presName="desTx" presStyleLbl="alignAccFollowNode1" presStyleIdx="1" presStyleCnt="5">
        <dgm:presLayoutVars>
          <dgm:bulletEnabled val="1"/>
        </dgm:presLayoutVars>
      </dgm:prSet>
      <dgm:spPr/>
      <dgm:t>
        <a:bodyPr/>
        <a:lstStyle/>
        <a:p>
          <a:endParaRPr lang="en-US"/>
        </a:p>
      </dgm:t>
    </dgm:pt>
    <dgm:pt modelId="{FC593DF6-7BBA-4353-9AF3-CB2AA022D88A}" type="pres">
      <dgm:prSet presAssocID="{C546F400-53AA-4747-8DC0-2E9A6B901B7C}" presName="space" presStyleCnt="0"/>
      <dgm:spPr/>
    </dgm:pt>
    <dgm:pt modelId="{4A57826C-5D15-4AA8-A422-B189A444B777}" type="pres">
      <dgm:prSet presAssocID="{17E1EF0A-37AB-4BA7-8B6F-D338F0AEE882}" presName="composite" presStyleCnt="0"/>
      <dgm:spPr/>
    </dgm:pt>
    <dgm:pt modelId="{22A172EA-9823-4AEA-94BD-7E0B3FA36AF0}" type="pres">
      <dgm:prSet presAssocID="{17E1EF0A-37AB-4BA7-8B6F-D338F0AEE882}" presName="parTx" presStyleLbl="alignNode1" presStyleIdx="2" presStyleCnt="5">
        <dgm:presLayoutVars>
          <dgm:chMax val="0"/>
          <dgm:chPref val="0"/>
          <dgm:bulletEnabled val="1"/>
        </dgm:presLayoutVars>
      </dgm:prSet>
      <dgm:spPr/>
      <dgm:t>
        <a:bodyPr/>
        <a:lstStyle/>
        <a:p>
          <a:endParaRPr lang="en-US"/>
        </a:p>
      </dgm:t>
    </dgm:pt>
    <dgm:pt modelId="{5B02D022-2298-4BF5-BA1F-EF574C6AAE74}" type="pres">
      <dgm:prSet presAssocID="{17E1EF0A-37AB-4BA7-8B6F-D338F0AEE882}" presName="desTx" presStyleLbl="alignAccFollowNode1" presStyleIdx="2" presStyleCnt="5">
        <dgm:presLayoutVars>
          <dgm:bulletEnabled val="1"/>
        </dgm:presLayoutVars>
      </dgm:prSet>
      <dgm:spPr/>
      <dgm:t>
        <a:bodyPr/>
        <a:lstStyle/>
        <a:p>
          <a:endParaRPr lang="en-US"/>
        </a:p>
      </dgm:t>
    </dgm:pt>
    <dgm:pt modelId="{171E2A57-4C1F-4DE2-A32C-75197796F760}" type="pres">
      <dgm:prSet presAssocID="{CFAFFDD9-5FC7-4243-8485-7733FFDF4E98}" presName="space" presStyleCnt="0"/>
      <dgm:spPr/>
    </dgm:pt>
    <dgm:pt modelId="{0E24511C-167D-4C2C-9E79-02021A87958D}" type="pres">
      <dgm:prSet presAssocID="{9C3255C8-C65A-4BA6-AA87-68D9C604EC9C}" presName="composite" presStyleCnt="0"/>
      <dgm:spPr/>
    </dgm:pt>
    <dgm:pt modelId="{8BC533CA-AE8E-43F0-B88E-F8395159AB24}" type="pres">
      <dgm:prSet presAssocID="{9C3255C8-C65A-4BA6-AA87-68D9C604EC9C}" presName="parTx" presStyleLbl="alignNode1" presStyleIdx="3" presStyleCnt="5">
        <dgm:presLayoutVars>
          <dgm:chMax val="0"/>
          <dgm:chPref val="0"/>
          <dgm:bulletEnabled val="1"/>
        </dgm:presLayoutVars>
      </dgm:prSet>
      <dgm:spPr/>
      <dgm:t>
        <a:bodyPr/>
        <a:lstStyle/>
        <a:p>
          <a:endParaRPr lang="en-US"/>
        </a:p>
      </dgm:t>
    </dgm:pt>
    <dgm:pt modelId="{E80EF130-42AA-4400-9983-9542FB7ECFFC}" type="pres">
      <dgm:prSet presAssocID="{9C3255C8-C65A-4BA6-AA87-68D9C604EC9C}" presName="desTx" presStyleLbl="alignAccFollowNode1" presStyleIdx="3" presStyleCnt="5">
        <dgm:presLayoutVars>
          <dgm:bulletEnabled val="1"/>
        </dgm:presLayoutVars>
      </dgm:prSet>
      <dgm:spPr/>
      <dgm:t>
        <a:bodyPr/>
        <a:lstStyle/>
        <a:p>
          <a:endParaRPr lang="en-US"/>
        </a:p>
      </dgm:t>
    </dgm:pt>
    <dgm:pt modelId="{0D588C4B-9B61-44A1-8606-6FA49F34C45D}" type="pres">
      <dgm:prSet presAssocID="{8D25BA6A-2EB8-432B-AF35-F23CD31EED63}" presName="space" presStyleCnt="0"/>
      <dgm:spPr/>
    </dgm:pt>
    <dgm:pt modelId="{AE225541-7F1C-42C9-A56E-5E92A647C08B}" type="pres">
      <dgm:prSet presAssocID="{F0F05526-8860-436C-B041-6B8E3F8B73E8}" presName="composite" presStyleCnt="0"/>
      <dgm:spPr/>
    </dgm:pt>
    <dgm:pt modelId="{C70E2108-9B05-45DB-A6A5-7AF874C2DA56}" type="pres">
      <dgm:prSet presAssocID="{F0F05526-8860-436C-B041-6B8E3F8B73E8}" presName="parTx" presStyleLbl="alignNode1" presStyleIdx="4" presStyleCnt="5">
        <dgm:presLayoutVars>
          <dgm:chMax val="0"/>
          <dgm:chPref val="0"/>
          <dgm:bulletEnabled val="1"/>
        </dgm:presLayoutVars>
      </dgm:prSet>
      <dgm:spPr/>
      <dgm:t>
        <a:bodyPr/>
        <a:lstStyle/>
        <a:p>
          <a:endParaRPr lang="en-US"/>
        </a:p>
      </dgm:t>
    </dgm:pt>
    <dgm:pt modelId="{757AC681-CDA2-4197-BDAE-411CD642BC68}" type="pres">
      <dgm:prSet presAssocID="{F0F05526-8860-436C-B041-6B8E3F8B73E8}" presName="desTx" presStyleLbl="alignAccFollowNode1" presStyleIdx="4" presStyleCnt="5" custScaleY="100000">
        <dgm:presLayoutVars>
          <dgm:bulletEnabled val="1"/>
        </dgm:presLayoutVars>
      </dgm:prSet>
      <dgm:spPr/>
      <dgm:t>
        <a:bodyPr/>
        <a:lstStyle/>
        <a:p>
          <a:endParaRPr lang="en-US"/>
        </a:p>
      </dgm:t>
    </dgm:pt>
  </dgm:ptLst>
  <dgm:cxnLst>
    <dgm:cxn modelId="{0837E78C-0F17-4CB4-8FE7-A6DF7CA5497F}" srcId="{9C3255C8-C65A-4BA6-AA87-68D9C604EC9C}" destId="{2652FAB7-ABFC-4DF7-AC59-139599826D7D}" srcOrd="8" destOrd="0" parTransId="{83E1E9D4-6169-493F-BD63-5291A7830CE1}" sibTransId="{149E790B-D91B-454F-A00A-94DF0416C353}"/>
    <dgm:cxn modelId="{1161524B-B8D1-4DF6-93C4-253AB4876EFB}" type="presOf" srcId="{B7EA3089-10F2-469B-B6FD-07FCB52922B7}" destId="{5B02D022-2298-4BF5-BA1F-EF574C6AAE74}" srcOrd="0" destOrd="1" presId="urn:microsoft.com/office/officeart/2005/8/layout/hList1"/>
    <dgm:cxn modelId="{12E5A82B-7E96-47C2-9CEF-923008334EFF}" type="presOf" srcId="{17E1EF0A-37AB-4BA7-8B6F-D338F0AEE882}" destId="{22A172EA-9823-4AEA-94BD-7E0B3FA36AF0}" srcOrd="0" destOrd="0" presId="urn:microsoft.com/office/officeart/2005/8/layout/hList1"/>
    <dgm:cxn modelId="{C3708F23-21B7-43D3-AEE6-EFF183D788A1}" srcId="{9C3255C8-C65A-4BA6-AA87-68D9C604EC9C}" destId="{78350F3F-FA55-4096-AB74-EC90F35020C4}" srcOrd="2" destOrd="0" parTransId="{348D80A8-65BF-4F0A-8326-595DED3AFD05}" sibTransId="{C0292D78-194E-4FE7-AAFC-43EC521BE95E}"/>
    <dgm:cxn modelId="{9BBB7E01-DDF7-45F7-9A93-B1F5217302F5}" srcId="{9C3255C8-C65A-4BA6-AA87-68D9C604EC9C}" destId="{EA4B4F24-11C0-4848-9F7F-D42643B69AF8}" srcOrd="9" destOrd="0" parTransId="{2CF6FD80-B914-45C4-8709-35DE16A616C7}" sibTransId="{E3D50A6C-53D3-42CA-B45A-233746833762}"/>
    <dgm:cxn modelId="{21493585-7B63-4C3E-B9E5-D51D6BBAED38}" type="presOf" srcId="{9C3255C8-C65A-4BA6-AA87-68D9C604EC9C}" destId="{8BC533CA-AE8E-43F0-B88E-F8395159AB24}" srcOrd="0" destOrd="0" presId="urn:microsoft.com/office/officeart/2005/8/layout/hList1"/>
    <dgm:cxn modelId="{C523AD7D-EBC8-42B5-A9E1-39B1FB59FF9A}" srcId="{9C3255C8-C65A-4BA6-AA87-68D9C604EC9C}" destId="{34AD0DB3-B295-46F0-9FCC-F437247E4714}" srcOrd="6" destOrd="0" parTransId="{24FD8238-93EE-45C0-84AE-B993C223C81A}" sibTransId="{C5BA78F0-E8A1-4599-87C5-7CB3F2DA4243}"/>
    <dgm:cxn modelId="{AA2FF367-06C6-4BF9-B1C4-286C43AD8186}" srcId="{F0F05526-8860-436C-B041-6B8E3F8B73E8}" destId="{0794E14F-F43F-4C70-BFED-012E5A5B509A}" srcOrd="0" destOrd="0" parTransId="{3472727E-C634-4367-A6C3-685FCECF8EEF}" sibTransId="{7098E6ED-0DD9-4FB3-A50C-AB86CCB7E8C2}"/>
    <dgm:cxn modelId="{E5CDED89-74F4-4A1E-9F08-9C94C74C91CB}" srcId="{D59687D9-CE11-4E0D-9BE2-855569157306}" destId="{7E720C00-1BF5-4B7C-BC00-9F9CE3BF9E4D}" srcOrd="1" destOrd="0" parTransId="{900BADDC-202A-4363-A51A-DC4C023AE579}" sibTransId="{CC8CD0B2-BA8E-4BBD-B0ED-B2E060D182E7}"/>
    <dgm:cxn modelId="{01125394-8F2C-46B3-BACE-8EA8221F5560}" type="presOf" srcId="{BD0953C1-F169-4727-9BFC-2C1E25CA6E1A}" destId="{757AC681-CDA2-4197-BDAE-411CD642BC68}" srcOrd="0" destOrd="1" presId="urn:microsoft.com/office/officeart/2005/8/layout/hList1"/>
    <dgm:cxn modelId="{373CB089-3CA3-4E76-B434-5F8982DF8C78}" srcId="{5150CBCF-D76C-4DE3-9D3A-F73B72A2FAD9}" destId="{B9BEF6DE-ABBA-47D0-A14A-CA5517D640F7}" srcOrd="0" destOrd="0" parTransId="{6AA4C366-97DF-4A2A-B42E-09314EF6A3E8}" sibTransId="{90105C0F-0C1E-4034-8343-9D958FD3083B}"/>
    <dgm:cxn modelId="{B1058AC0-C3A4-4C5E-8625-9D4D28C787D2}" srcId="{F726E412-64AE-4729-BBFD-83B9A30A594C}" destId="{5150CBCF-D76C-4DE3-9D3A-F73B72A2FAD9}" srcOrd="1" destOrd="0" parTransId="{D26699AD-F8FC-488E-978F-A064B16F1927}" sibTransId="{C546F400-53AA-4747-8DC0-2E9A6B901B7C}"/>
    <dgm:cxn modelId="{5B0B6A57-6CCC-4A4D-B437-13AC60081580}" srcId="{9C3255C8-C65A-4BA6-AA87-68D9C604EC9C}" destId="{8F14C770-9AFA-461C-A227-CFC20972CBBD}" srcOrd="0" destOrd="0" parTransId="{9DF11C37-176A-4284-BD8E-C5B8B72A292A}" sibTransId="{E4C5BA8B-D2B1-4424-B16D-12459C89B81C}"/>
    <dgm:cxn modelId="{2CA2D627-2ED8-4A4C-8821-ACAF6E5F25A7}" srcId="{9C3255C8-C65A-4BA6-AA87-68D9C604EC9C}" destId="{3A4B8A22-A08E-44C9-85D7-EC8AA98D90D4}" srcOrd="4" destOrd="0" parTransId="{36AC6C05-951E-42E8-9039-0B974E12E4A0}" sibTransId="{B016DC86-4D56-4544-A71F-184C1F19DB60}"/>
    <dgm:cxn modelId="{7B8D9113-B5CC-4629-A5A0-61DFFD9FC05F}" srcId="{F0F05526-8860-436C-B041-6B8E3F8B73E8}" destId="{1C1E471B-AF8F-42BE-973A-B5A321D26F40}" srcOrd="2" destOrd="0" parTransId="{CD78927C-504F-4A46-A709-9A8C7E58EA0C}" sibTransId="{58A85E1C-54AD-4407-97A7-13CA6AF55E75}"/>
    <dgm:cxn modelId="{7C8891EE-F72F-4DD8-BA57-F99E8B30CDD5}" srcId="{9C3255C8-C65A-4BA6-AA87-68D9C604EC9C}" destId="{2C901420-8872-4D5D-AB08-E7036A6BE0E8}" srcOrd="5" destOrd="0" parTransId="{3FFF263D-1264-4833-AF3B-F7AB249CF2C8}" sibTransId="{590C184E-59D4-4005-9925-394E19F10966}"/>
    <dgm:cxn modelId="{8EF5FCCC-5B0D-408B-AA53-05A90EF2B97C}" srcId="{9C3255C8-C65A-4BA6-AA87-68D9C604EC9C}" destId="{0D7DED06-6835-470E-9B5F-14718CE7AB74}" srcOrd="10" destOrd="0" parTransId="{A923E2E4-127D-44BA-9428-4278A126EE14}" sibTransId="{9EBC538B-141B-43D2-B0CD-09AE6BB205C9}"/>
    <dgm:cxn modelId="{BFFCE95B-02EC-4200-9D5D-4E30891409A2}" type="presOf" srcId="{C872B0EA-95DB-46A5-BC71-FD9A808488F6}" destId="{5B02D022-2298-4BF5-BA1F-EF574C6AAE74}" srcOrd="0" destOrd="2" presId="urn:microsoft.com/office/officeart/2005/8/layout/hList1"/>
    <dgm:cxn modelId="{8C7D7005-16DC-42F6-AA8C-569D80E39FFB}" type="presOf" srcId="{0CD91BAC-0E1C-4A9B-BD2B-4157ACCC2D5C}" destId="{6B802761-F8ED-4C44-9412-E3B0344376D9}" srcOrd="0" destOrd="1" presId="urn:microsoft.com/office/officeart/2005/8/layout/hList1"/>
    <dgm:cxn modelId="{08F4136B-70F1-4288-BF42-39DF378F1EEC}" type="presOf" srcId="{B9BEF6DE-ABBA-47D0-A14A-CA5517D640F7}" destId="{6B802761-F8ED-4C44-9412-E3B0344376D9}" srcOrd="0" destOrd="0" presId="urn:microsoft.com/office/officeart/2005/8/layout/hList1"/>
    <dgm:cxn modelId="{B388E8A9-C884-4899-A7EC-21D5EBDBB63C}" type="presOf" srcId="{DD0330CD-C68E-4E60-9DDE-88A77816EF21}" destId="{E80EF130-42AA-4400-9983-9542FB7ECFFC}" srcOrd="0" destOrd="1" presId="urn:microsoft.com/office/officeart/2005/8/layout/hList1"/>
    <dgm:cxn modelId="{83C8F149-1727-418B-9060-A53DFA2F19B0}" srcId="{D59687D9-CE11-4E0D-9BE2-855569157306}" destId="{A859F113-BAD0-4588-A20E-E4FB8B663A68}" srcOrd="2" destOrd="0" parTransId="{A0DE0E1C-1425-41BB-A629-FB4FF11D2ACC}" sibTransId="{6744BC35-8A23-49F8-AA7D-3A8367A15953}"/>
    <dgm:cxn modelId="{B5AB46FC-CFE8-4401-BF17-AF119712A174}" type="presOf" srcId="{1C1E471B-AF8F-42BE-973A-B5A321D26F40}" destId="{757AC681-CDA2-4197-BDAE-411CD642BC68}" srcOrd="0" destOrd="2" presId="urn:microsoft.com/office/officeart/2005/8/layout/hList1"/>
    <dgm:cxn modelId="{CC17F5EB-0202-479A-A66B-A5BD3D8B5A41}" type="presOf" srcId="{D59687D9-CE11-4E0D-9BE2-855569157306}" destId="{3E9C3DF3-AFD9-4BBC-9D8A-018CA9CAFEB2}" srcOrd="0" destOrd="0" presId="urn:microsoft.com/office/officeart/2005/8/layout/hList1"/>
    <dgm:cxn modelId="{02DA6646-8072-4562-8678-7399E3A08E9F}" srcId="{F726E412-64AE-4729-BBFD-83B9A30A594C}" destId="{17E1EF0A-37AB-4BA7-8B6F-D338F0AEE882}" srcOrd="2" destOrd="0" parTransId="{2FE4D45E-80F0-49F0-98E9-521B93DA10AB}" sibTransId="{CFAFFDD9-5FC7-4243-8485-7733FFDF4E98}"/>
    <dgm:cxn modelId="{8C0C0AE6-F886-4FF7-A1CF-869F4E4F322A}" srcId="{5150CBCF-D76C-4DE3-9D3A-F73B72A2FAD9}" destId="{0CD91BAC-0E1C-4A9B-BD2B-4157ACCC2D5C}" srcOrd="1" destOrd="0" parTransId="{3D57240E-8E4E-48A1-B947-35B5EB4FB8EC}" sibTransId="{86016DF1-E4C8-4043-80F7-0F33EBA4C04C}"/>
    <dgm:cxn modelId="{D909C892-977C-4069-814A-C70E93E5529B}" type="presOf" srcId="{11F00279-908B-4C44-A28B-DB26ADCA53A5}" destId="{1199F10A-7090-4887-82F6-26E47BF2C831}" srcOrd="0" destOrd="0" presId="urn:microsoft.com/office/officeart/2005/8/layout/hList1"/>
    <dgm:cxn modelId="{609A0734-E887-47D7-A5B8-5E73B42B9A69}" srcId="{17E1EF0A-37AB-4BA7-8B6F-D338F0AEE882}" destId="{B7EA3089-10F2-469B-B6FD-07FCB52922B7}" srcOrd="1" destOrd="0" parTransId="{69477524-3797-4DDC-982F-47592621C39F}" sibTransId="{0B1AD6BD-B21D-41F2-A657-56D8880B10EA}"/>
    <dgm:cxn modelId="{87586B89-1530-457D-B047-CF0D4A33ACB7}" type="presOf" srcId="{F726E412-64AE-4729-BBFD-83B9A30A594C}" destId="{068CF55A-A25D-4F07-87D0-52FAEE9AA24F}" srcOrd="0" destOrd="0" presId="urn:microsoft.com/office/officeart/2005/8/layout/hList1"/>
    <dgm:cxn modelId="{6ABEBCC8-9105-4D9F-8178-36D22B1B8D8B}" srcId="{9C3255C8-C65A-4BA6-AA87-68D9C604EC9C}" destId="{611D454E-13D6-412A-AD31-FF8EF34884D1}" srcOrd="7" destOrd="0" parTransId="{C225CD76-ED3D-4A3D-9590-0E94EAA911C8}" sibTransId="{FD2B1612-F750-4AA2-B3F7-A6F25AF24478}"/>
    <dgm:cxn modelId="{603811EE-9F67-4E64-92E6-7D4C411C3D87}" type="presOf" srcId="{0794E14F-F43F-4C70-BFED-012E5A5B509A}" destId="{757AC681-CDA2-4197-BDAE-411CD642BC68}" srcOrd="0" destOrd="0" presId="urn:microsoft.com/office/officeart/2005/8/layout/hList1"/>
    <dgm:cxn modelId="{06DAEBD0-9D65-42B6-ADD1-9799314C06F3}" type="presOf" srcId="{7E720C00-1BF5-4B7C-BC00-9F9CE3BF9E4D}" destId="{1199F10A-7090-4887-82F6-26E47BF2C831}" srcOrd="0" destOrd="1" presId="urn:microsoft.com/office/officeart/2005/8/layout/hList1"/>
    <dgm:cxn modelId="{E55CC600-A899-4B7E-B857-F2DE3C51D673}" type="presOf" srcId="{0D7DED06-6835-470E-9B5F-14718CE7AB74}" destId="{E80EF130-42AA-4400-9983-9542FB7ECFFC}" srcOrd="0" destOrd="10" presId="urn:microsoft.com/office/officeart/2005/8/layout/hList1"/>
    <dgm:cxn modelId="{7D9C317D-2802-4255-A91C-520F59D9C382}" srcId="{F726E412-64AE-4729-BBFD-83B9A30A594C}" destId="{9C3255C8-C65A-4BA6-AA87-68D9C604EC9C}" srcOrd="3" destOrd="0" parTransId="{B5520EC1-C1BC-4ABA-9FEC-1D8142CB46AE}" sibTransId="{8D25BA6A-2EB8-432B-AF35-F23CD31EED63}"/>
    <dgm:cxn modelId="{8CF2E616-0A8B-492A-A399-0DBEA0139611}" srcId="{9C3255C8-C65A-4BA6-AA87-68D9C604EC9C}" destId="{DD0330CD-C68E-4E60-9DDE-88A77816EF21}" srcOrd="1" destOrd="0" parTransId="{8BE49131-870D-432B-98FC-C4B2D2D79F6A}" sibTransId="{42CF9D7C-4894-486B-B83A-A2B29ED86AEE}"/>
    <dgm:cxn modelId="{C8CE7883-E5A8-436B-B4E8-EB9FACF4C398}" srcId="{17E1EF0A-37AB-4BA7-8B6F-D338F0AEE882}" destId="{C872B0EA-95DB-46A5-BC71-FD9A808488F6}" srcOrd="2" destOrd="0" parTransId="{A298A72D-B5A0-420F-90E0-61C158771BDC}" sibTransId="{946A57CD-A537-4740-B09A-1AF67B9C3C48}"/>
    <dgm:cxn modelId="{4B3683EA-970E-4562-B8CD-AC9523DE79BE}" srcId="{F0F05526-8860-436C-B041-6B8E3F8B73E8}" destId="{BD0953C1-F169-4727-9BFC-2C1E25CA6E1A}" srcOrd="1" destOrd="0" parTransId="{9999D794-9FCE-40CA-A5F2-7B6326A6BE33}" sibTransId="{B44D153E-110F-4B65-B324-3DE1FD0814A8}"/>
    <dgm:cxn modelId="{A60EBD30-D7D2-41BE-862C-2A5FABE20EBD}" srcId="{F726E412-64AE-4729-BBFD-83B9A30A594C}" destId="{F0F05526-8860-436C-B041-6B8E3F8B73E8}" srcOrd="4" destOrd="0" parTransId="{918CCE58-0B7F-4B0A-B673-A8C83DA5F5F6}" sibTransId="{8548523A-C340-415B-8201-DE6A37BD2442}"/>
    <dgm:cxn modelId="{F0575527-2AC3-4145-9E8A-71D71DE94385}" srcId="{D59687D9-CE11-4E0D-9BE2-855569157306}" destId="{11F00279-908B-4C44-A28B-DB26ADCA53A5}" srcOrd="0" destOrd="0" parTransId="{544BC886-4DE5-4842-B767-898B88022DC9}" sibTransId="{1FA7D2F3-CC36-4665-B319-5B769FF9BFCA}"/>
    <dgm:cxn modelId="{B8574474-AD29-4BA2-8A49-15B80A530893}" type="presOf" srcId="{2652FAB7-ABFC-4DF7-AC59-139599826D7D}" destId="{E80EF130-42AA-4400-9983-9542FB7ECFFC}" srcOrd="0" destOrd="8" presId="urn:microsoft.com/office/officeart/2005/8/layout/hList1"/>
    <dgm:cxn modelId="{FC23540D-13A2-4DD8-A856-483621238995}" type="presOf" srcId="{EA4B4F24-11C0-4848-9F7F-D42643B69AF8}" destId="{E80EF130-42AA-4400-9983-9542FB7ECFFC}" srcOrd="0" destOrd="9" presId="urn:microsoft.com/office/officeart/2005/8/layout/hList1"/>
    <dgm:cxn modelId="{9BFC703F-38C0-417A-A29E-2B5452B99BA2}" type="presOf" srcId="{E81D3744-5B02-40AC-A55D-3F5C5CC4B7C0}" destId="{E80EF130-42AA-4400-9983-9542FB7ECFFC}" srcOrd="0" destOrd="3" presId="urn:microsoft.com/office/officeart/2005/8/layout/hList1"/>
    <dgm:cxn modelId="{DA99EFD1-54AF-48FD-8A85-7BA980367A0F}" type="presOf" srcId="{5150CBCF-D76C-4DE3-9D3A-F73B72A2FAD9}" destId="{A54E1ABA-ADCE-45C0-9B60-E0C25F83472C}" srcOrd="0" destOrd="0" presId="urn:microsoft.com/office/officeart/2005/8/layout/hList1"/>
    <dgm:cxn modelId="{6810192C-AAC4-49CF-BE06-1E96566A2709}" srcId="{17E1EF0A-37AB-4BA7-8B6F-D338F0AEE882}" destId="{302B36D4-8403-4C35-8E5C-6051EFD3CD94}" srcOrd="0" destOrd="0" parTransId="{C9E598B5-56CF-472F-8B3D-8A7F84831BD8}" sibTransId="{7A981E79-6FCD-4082-B938-C464334C8431}"/>
    <dgm:cxn modelId="{ED2522D5-5C1B-4D38-AF57-6E96AAC49FC4}" type="presOf" srcId="{34AD0DB3-B295-46F0-9FCC-F437247E4714}" destId="{E80EF130-42AA-4400-9983-9542FB7ECFFC}" srcOrd="0" destOrd="6" presId="urn:microsoft.com/office/officeart/2005/8/layout/hList1"/>
    <dgm:cxn modelId="{383EFE66-9326-4DF9-94AF-82FCF65CE74C}" type="presOf" srcId="{611D454E-13D6-412A-AD31-FF8EF34884D1}" destId="{E80EF130-42AA-4400-9983-9542FB7ECFFC}" srcOrd="0" destOrd="7" presId="urn:microsoft.com/office/officeart/2005/8/layout/hList1"/>
    <dgm:cxn modelId="{49F37B2F-FAEA-4A31-A53B-42499DD0A3FF}" type="presOf" srcId="{8F14C770-9AFA-461C-A227-CFC20972CBBD}" destId="{E80EF130-42AA-4400-9983-9542FB7ECFFC}" srcOrd="0" destOrd="0" presId="urn:microsoft.com/office/officeart/2005/8/layout/hList1"/>
    <dgm:cxn modelId="{BDDF769B-F966-4CED-8634-45C5FC3B42B6}" type="presOf" srcId="{302B36D4-8403-4C35-8E5C-6051EFD3CD94}" destId="{5B02D022-2298-4BF5-BA1F-EF574C6AAE74}" srcOrd="0" destOrd="0" presId="urn:microsoft.com/office/officeart/2005/8/layout/hList1"/>
    <dgm:cxn modelId="{3193DA4C-3EBA-453E-827E-D56B64FBC863}" srcId="{9C3255C8-C65A-4BA6-AA87-68D9C604EC9C}" destId="{E81D3744-5B02-40AC-A55D-3F5C5CC4B7C0}" srcOrd="3" destOrd="0" parTransId="{33357D2D-FB76-4D07-AEFF-7D6158BA8808}" sibTransId="{4A209FF3-3090-452C-93B7-D4250D21259F}"/>
    <dgm:cxn modelId="{3EBB2493-ACFE-4578-BA4E-80C9836F8BC6}" type="presOf" srcId="{2C901420-8872-4D5D-AB08-E7036A6BE0E8}" destId="{E80EF130-42AA-4400-9983-9542FB7ECFFC}" srcOrd="0" destOrd="5" presId="urn:microsoft.com/office/officeart/2005/8/layout/hList1"/>
    <dgm:cxn modelId="{E9045768-1BB1-4611-A83D-2E4B41ABF8AB}" type="presOf" srcId="{A859F113-BAD0-4588-A20E-E4FB8B663A68}" destId="{1199F10A-7090-4887-82F6-26E47BF2C831}" srcOrd="0" destOrd="2" presId="urn:microsoft.com/office/officeart/2005/8/layout/hList1"/>
    <dgm:cxn modelId="{54B82028-AD2D-4EC0-BBA6-A544422ED42E}" type="presOf" srcId="{F0F05526-8860-436C-B041-6B8E3F8B73E8}" destId="{C70E2108-9B05-45DB-A6A5-7AF874C2DA56}" srcOrd="0" destOrd="0" presId="urn:microsoft.com/office/officeart/2005/8/layout/hList1"/>
    <dgm:cxn modelId="{2B58A047-79E0-48F7-9CEF-2F672F50CADB}" type="presOf" srcId="{78350F3F-FA55-4096-AB74-EC90F35020C4}" destId="{E80EF130-42AA-4400-9983-9542FB7ECFFC}" srcOrd="0" destOrd="2" presId="urn:microsoft.com/office/officeart/2005/8/layout/hList1"/>
    <dgm:cxn modelId="{44CCC172-00A0-445E-8637-648F7289F1B8}" srcId="{F726E412-64AE-4729-BBFD-83B9A30A594C}" destId="{D59687D9-CE11-4E0D-9BE2-855569157306}" srcOrd="0" destOrd="0" parTransId="{195787A8-8D72-455F-9F03-EE9AF5D9218F}" sibTransId="{8766BFFC-75C9-4F1F-BA96-8BC79B165FB9}"/>
    <dgm:cxn modelId="{77A856AB-0ADD-4E02-A3D1-15FA3E5659F1}" type="presOf" srcId="{3A4B8A22-A08E-44C9-85D7-EC8AA98D90D4}" destId="{E80EF130-42AA-4400-9983-9542FB7ECFFC}" srcOrd="0" destOrd="4" presId="urn:microsoft.com/office/officeart/2005/8/layout/hList1"/>
    <dgm:cxn modelId="{6A716EDB-AEE3-4113-889F-3728B19D1E1B}" type="presParOf" srcId="{068CF55A-A25D-4F07-87D0-52FAEE9AA24F}" destId="{D3E7D492-921E-487E-8F17-BD370CD5907A}" srcOrd="0" destOrd="0" presId="urn:microsoft.com/office/officeart/2005/8/layout/hList1"/>
    <dgm:cxn modelId="{4CA37FE5-CE1F-4347-964F-703A0A202ED2}" type="presParOf" srcId="{D3E7D492-921E-487E-8F17-BD370CD5907A}" destId="{3E9C3DF3-AFD9-4BBC-9D8A-018CA9CAFEB2}" srcOrd="0" destOrd="0" presId="urn:microsoft.com/office/officeart/2005/8/layout/hList1"/>
    <dgm:cxn modelId="{5BB5C826-CA35-4CC2-99A7-64564E863114}" type="presParOf" srcId="{D3E7D492-921E-487E-8F17-BD370CD5907A}" destId="{1199F10A-7090-4887-82F6-26E47BF2C831}" srcOrd="1" destOrd="0" presId="urn:microsoft.com/office/officeart/2005/8/layout/hList1"/>
    <dgm:cxn modelId="{08AF01BA-0D6A-460E-8319-F796956C64C8}" type="presParOf" srcId="{068CF55A-A25D-4F07-87D0-52FAEE9AA24F}" destId="{C1799E76-6842-4EA4-BDF8-6DBD68549D57}" srcOrd="1" destOrd="0" presId="urn:microsoft.com/office/officeart/2005/8/layout/hList1"/>
    <dgm:cxn modelId="{9F38BA5C-C59B-4290-883F-989A1F99EAEE}" type="presParOf" srcId="{068CF55A-A25D-4F07-87D0-52FAEE9AA24F}" destId="{D3465733-09BC-4269-B3C8-D4621FAA5546}" srcOrd="2" destOrd="0" presId="urn:microsoft.com/office/officeart/2005/8/layout/hList1"/>
    <dgm:cxn modelId="{CD920784-6878-4EF0-8DB9-B7BDB8D8E8A7}" type="presParOf" srcId="{D3465733-09BC-4269-B3C8-D4621FAA5546}" destId="{A54E1ABA-ADCE-45C0-9B60-E0C25F83472C}" srcOrd="0" destOrd="0" presId="urn:microsoft.com/office/officeart/2005/8/layout/hList1"/>
    <dgm:cxn modelId="{ECA99DCA-BA30-4A1E-9CC5-63B27516C96B}" type="presParOf" srcId="{D3465733-09BC-4269-B3C8-D4621FAA5546}" destId="{6B802761-F8ED-4C44-9412-E3B0344376D9}" srcOrd="1" destOrd="0" presId="urn:microsoft.com/office/officeart/2005/8/layout/hList1"/>
    <dgm:cxn modelId="{71D6509E-58C7-4F58-A2A9-92A88B0E1E7D}" type="presParOf" srcId="{068CF55A-A25D-4F07-87D0-52FAEE9AA24F}" destId="{FC593DF6-7BBA-4353-9AF3-CB2AA022D88A}" srcOrd="3" destOrd="0" presId="urn:microsoft.com/office/officeart/2005/8/layout/hList1"/>
    <dgm:cxn modelId="{CFC234CF-FE7D-4B38-9E19-992BAD939277}" type="presParOf" srcId="{068CF55A-A25D-4F07-87D0-52FAEE9AA24F}" destId="{4A57826C-5D15-4AA8-A422-B189A444B777}" srcOrd="4" destOrd="0" presId="urn:microsoft.com/office/officeart/2005/8/layout/hList1"/>
    <dgm:cxn modelId="{AD15911B-67DD-4B80-9A15-5DD252DF6A3D}" type="presParOf" srcId="{4A57826C-5D15-4AA8-A422-B189A444B777}" destId="{22A172EA-9823-4AEA-94BD-7E0B3FA36AF0}" srcOrd="0" destOrd="0" presId="urn:microsoft.com/office/officeart/2005/8/layout/hList1"/>
    <dgm:cxn modelId="{47ABFFDD-AF93-4FE9-9F87-50B9DE1ABA33}" type="presParOf" srcId="{4A57826C-5D15-4AA8-A422-B189A444B777}" destId="{5B02D022-2298-4BF5-BA1F-EF574C6AAE74}" srcOrd="1" destOrd="0" presId="urn:microsoft.com/office/officeart/2005/8/layout/hList1"/>
    <dgm:cxn modelId="{57F8B9DC-B3E8-4A27-8F4D-B57012783822}" type="presParOf" srcId="{068CF55A-A25D-4F07-87D0-52FAEE9AA24F}" destId="{171E2A57-4C1F-4DE2-A32C-75197796F760}" srcOrd="5" destOrd="0" presId="urn:microsoft.com/office/officeart/2005/8/layout/hList1"/>
    <dgm:cxn modelId="{048219F9-579E-4A1F-AEBB-AFE747E9DEF5}" type="presParOf" srcId="{068CF55A-A25D-4F07-87D0-52FAEE9AA24F}" destId="{0E24511C-167D-4C2C-9E79-02021A87958D}" srcOrd="6" destOrd="0" presId="urn:microsoft.com/office/officeart/2005/8/layout/hList1"/>
    <dgm:cxn modelId="{F1396496-A0E5-48E8-9C5A-E8DF20824824}" type="presParOf" srcId="{0E24511C-167D-4C2C-9E79-02021A87958D}" destId="{8BC533CA-AE8E-43F0-B88E-F8395159AB24}" srcOrd="0" destOrd="0" presId="urn:microsoft.com/office/officeart/2005/8/layout/hList1"/>
    <dgm:cxn modelId="{1A36F86B-998C-44B1-BF68-659479B72165}" type="presParOf" srcId="{0E24511C-167D-4C2C-9E79-02021A87958D}" destId="{E80EF130-42AA-4400-9983-9542FB7ECFFC}" srcOrd="1" destOrd="0" presId="urn:microsoft.com/office/officeart/2005/8/layout/hList1"/>
    <dgm:cxn modelId="{B0849EF8-B55A-4BA0-B144-989D835E4EEB}" type="presParOf" srcId="{068CF55A-A25D-4F07-87D0-52FAEE9AA24F}" destId="{0D588C4B-9B61-44A1-8606-6FA49F34C45D}" srcOrd="7" destOrd="0" presId="urn:microsoft.com/office/officeart/2005/8/layout/hList1"/>
    <dgm:cxn modelId="{EE22B3A4-40A3-4690-B70A-76018748EF2D}" type="presParOf" srcId="{068CF55A-A25D-4F07-87D0-52FAEE9AA24F}" destId="{AE225541-7F1C-42C9-A56E-5E92A647C08B}" srcOrd="8" destOrd="0" presId="urn:microsoft.com/office/officeart/2005/8/layout/hList1"/>
    <dgm:cxn modelId="{E5EBB537-F6BB-4868-BBB8-BB9BA033347E}" type="presParOf" srcId="{AE225541-7F1C-42C9-A56E-5E92A647C08B}" destId="{C70E2108-9B05-45DB-A6A5-7AF874C2DA56}" srcOrd="0" destOrd="0" presId="urn:microsoft.com/office/officeart/2005/8/layout/hList1"/>
    <dgm:cxn modelId="{191117B0-5FA0-438C-B110-4A0A142A925B}" type="presParOf" srcId="{AE225541-7F1C-42C9-A56E-5E92A647C08B}" destId="{757AC681-CDA2-4197-BDAE-411CD642BC6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module begins with an in-depth examination of the architecture of a provider-hosted app. Student will learn how to create a user interface experience in the pages of the remote web using a customer master page and the SharePoint 2013 Chrome Control. The module discusses</a:t>
            </a:r>
            <a:r>
              <a:rPr lang="en-US" sz="1200" kern="1200" baseline="0" dirty="0" smtClean="0">
                <a:solidFill>
                  <a:schemeClr val="tx1"/>
                </a:solidFill>
                <a:effectLst/>
                <a:latin typeface="+mn-lt"/>
                <a:ea typeface="+mn-ea"/>
                <a:cs typeface="+mn-cs"/>
              </a:rPr>
              <a:t> how to write and test server-side code which leverages ASP.NET and the libraries of the .NET Framework. Student will learn how to create remote event receivers as well as how to implement the remote web of a provider-hosted app in </a:t>
            </a:r>
            <a:r>
              <a:rPr lang="en-US" sz="1200" kern="1200" baseline="0" smtClean="0">
                <a:solidFill>
                  <a:schemeClr val="tx1"/>
                </a:solidFill>
                <a:effectLst/>
                <a:latin typeface="+mn-lt"/>
                <a:ea typeface="+mn-ea"/>
                <a:cs typeface="+mn-cs"/>
              </a:rPr>
              <a:t>Visual Studio 2012 using </a:t>
            </a:r>
            <a:r>
              <a:rPr lang="en-US" sz="1200" kern="1200" baseline="0" dirty="0" smtClean="0">
                <a:solidFill>
                  <a:schemeClr val="tx1"/>
                </a:solidFill>
                <a:effectLst/>
                <a:latin typeface="+mn-lt"/>
                <a:ea typeface="+mn-ea"/>
                <a:cs typeface="+mn-cs"/>
              </a:rPr>
              <a:t>an ASP.NET MVC4 project.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installation,</a:t>
            </a:r>
            <a:r>
              <a:rPr lang="en-US" baseline="0" dirty="0" smtClean="0"/>
              <a:t> upgrade and uninstallation of an app raises events that developers can trap. These are surfaced as remote event receivers where the app calls out to a well known endpoint where the developer can do something upon these events.</a:t>
            </a:r>
            <a:endParaRPr lang="en-US" dirty="0"/>
          </a:p>
        </p:txBody>
      </p:sp>
    </p:spTree>
    <p:extLst>
      <p:ext uri="{BB962C8B-B14F-4D97-AF65-F5344CB8AC3E}">
        <p14:creationId xmlns:p14="http://schemas.microsoft.com/office/powerpoint/2010/main" val="492316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Remote Event Receivers can also be set up for </a:t>
            </a:r>
            <a:r>
              <a:rPr lang="en-US" sz="1200" b="1" kern="1200" dirty="0" smtClean="0">
                <a:solidFill>
                  <a:schemeClr val="tx1"/>
                </a:solidFill>
                <a:effectLst/>
                <a:latin typeface="+mn-lt"/>
                <a:ea typeface="+mn-ea"/>
                <a:cs typeface="+mn-cs"/>
              </a:rPr>
              <a:t>Installed</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Uninstalling</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Upgrading</a:t>
            </a:r>
            <a:r>
              <a:rPr lang="en-US" sz="1200" kern="1200" dirty="0" smtClean="0">
                <a:solidFill>
                  <a:schemeClr val="tx1"/>
                </a:solidFill>
                <a:effectLst/>
                <a:latin typeface="+mn-lt"/>
                <a:ea typeface="+mn-ea"/>
                <a:cs typeface="+mn-cs"/>
              </a:rPr>
              <a:t> events in the App lifecycle.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To handle a SharePoint app event, set its event value to True in Visual Studio. The default value for the events is False. When you set the value of an app event to True, Visual Studio creates an app event receiver. To disable an app event receiver, set its value to False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33</a:t>
            </a:fld>
            <a:endParaRPr lang="en-US"/>
          </a:p>
        </p:txBody>
      </p:sp>
    </p:spTree>
    <p:extLst>
      <p:ext uri="{BB962C8B-B14F-4D97-AF65-F5344CB8AC3E}">
        <p14:creationId xmlns:p14="http://schemas.microsoft.com/office/powerpoint/2010/main" val="3300299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087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4838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 apps create a remote web and</a:t>
            </a:r>
            <a:r>
              <a:rPr lang="en-US" baseline="0" dirty="0" smtClean="0"/>
              <a:t> reside external to SharePoint. This doesn’t mean they cannot interact with SharePoint artifacts like lists and libraries, it just means that they primarily live outside of SharePoint like other Cloud-Hosted apps. In this scenario, the developer (or provider of the app) is responsible for deploying, installing &amp; configuring all resources that are external to SharePoint.</a:t>
            </a:r>
          </a:p>
          <a:p>
            <a:endParaRPr lang="en-US" baseline="0" dirty="0" smtClean="0"/>
          </a:p>
          <a:p>
            <a:r>
              <a:rPr lang="en-US" baseline="0" dirty="0" smtClean="0"/>
              <a:t>For instance, if a Provider Hosted app references an ASP.NET MVC application deployed to Windows Azure that leverages Azure services like Service Bus, Access Control Services and SQL Azure, the developer is responsible for standing up and configuring all the non-SharePoint pieces of the application.</a:t>
            </a:r>
          </a:p>
        </p:txBody>
      </p:sp>
    </p:spTree>
    <p:extLst>
      <p:ext uri="{BB962C8B-B14F-4D97-AF65-F5344CB8AC3E}">
        <p14:creationId xmlns:p14="http://schemas.microsoft.com/office/powerpoint/2010/main" val="149539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important aspect of provider-hosted apps is that you can have the same app installed multiple times across multiple SharePoint</a:t>
            </a:r>
            <a:r>
              <a:rPr lang="en-US" baseline="0" dirty="0" smtClean="0"/>
              <a:t> farms and/or SharePoint tenancies. However, all users that access the remote web of the app all connect through the same entry points as shown in the graphic in the slide. This can pose design issues when you are designing and developing a provider-hosted app for a multi-tenant environment and you are storing data for customers in a custom database. The database design often becomes more complex because you are usually required to isolate the data from different customers in separate tables and possibly separate database as well.</a:t>
            </a:r>
          </a:p>
        </p:txBody>
      </p:sp>
    </p:spTree>
    <p:extLst>
      <p:ext uri="{BB962C8B-B14F-4D97-AF65-F5344CB8AC3E}">
        <p14:creationId xmlns:p14="http://schemas.microsoft.com/office/powerpoint/2010/main" val="2383095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8256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MSDN: Apps for SharePoint UX design guidelines</a:t>
            </a:r>
          </a:p>
          <a:p>
            <a:r>
              <a:rPr lang="en-US" dirty="0" smtClean="0"/>
              <a:t>http://msdn.microsoft.com/en-us/library/office/apps/jj220046(v=office.15) </a:t>
            </a:r>
            <a:endParaRPr lang="en-US" dirty="0"/>
          </a:p>
        </p:txBody>
      </p:sp>
    </p:spTree>
    <p:extLst>
      <p:ext uri="{BB962C8B-B14F-4D97-AF65-F5344CB8AC3E}">
        <p14:creationId xmlns:p14="http://schemas.microsoft.com/office/powerpoint/2010/main" val="2142099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in the remote web of Cloud-Hosted Apps do not have access to the </a:t>
            </a:r>
            <a:r>
              <a:rPr lang="en-US" b="1" dirty="0" err="1" smtClean="0"/>
              <a:t>app.master</a:t>
            </a:r>
            <a:r>
              <a:rPr lang="en-US" dirty="0" smtClean="0"/>
              <a:t> and thus don’t have the same look</a:t>
            </a:r>
            <a:r>
              <a:rPr lang="en-US" baseline="0" dirty="0" smtClean="0"/>
              <a:t> &amp; feel of their hosted SharePoint sites. To address this Microsoft provides something called the chrome control which is a JavaScript library that writes the HTML that includes the header of the hosting SharePoint site as well as a reference to an ASP.NET HTTP Handler that pulls all the CSS from the parent site so the pages in the remote web can look the same as the host web.</a:t>
            </a:r>
            <a:endParaRPr lang="en-US" dirty="0"/>
          </a:p>
        </p:txBody>
      </p:sp>
    </p:spTree>
    <p:extLst>
      <p:ext uri="{BB962C8B-B14F-4D97-AF65-F5344CB8AC3E}">
        <p14:creationId xmlns:p14="http://schemas.microsoft.com/office/powerpoint/2010/main" val="3615238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2372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make the remote event receivers equivalent to the standard event receivers in SharePoint.</a:t>
            </a:r>
          </a:p>
          <a:p>
            <a:endParaRPr lang="en-US" dirty="0" smtClean="0"/>
          </a:p>
          <a:p>
            <a:r>
              <a:rPr lang="en-US" sz="1200" kern="1200" dirty="0" smtClean="0">
                <a:solidFill>
                  <a:schemeClr val="tx1"/>
                </a:solidFill>
                <a:effectLst/>
                <a:latin typeface="+mn-lt"/>
                <a:ea typeface="+mn-ea"/>
                <a:cs typeface="+mn-cs"/>
              </a:rPr>
              <a:t>In cases where latency is high, remote synchronous events could cause significant delays in the operations that the event is responding to. Synchronous events are available today, though, and they’re important, especially for complex data validation rules.</a:t>
            </a:r>
            <a:endParaRPr lang="en-US" dirty="0" smtClean="0"/>
          </a:p>
          <a:p>
            <a:endParaRPr lang="en-US" dirty="0"/>
          </a:p>
        </p:txBody>
      </p:sp>
    </p:spTree>
    <p:extLst>
      <p:ext uri="{BB962C8B-B14F-4D97-AF65-F5344CB8AC3E}">
        <p14:creationId xmlns:p14="http://schemas.microsoft.com/office/powerpoint/2010/main" val="9879223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localhost/"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Provider-hosted Apps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Code Behind Sample Start Page</a:t>
            </a:r>
            <a:endParaRPr lang="en-US" dirty="0"/>
          </a:p>
        </p:txBody>
      </p:sp>
      <p:pic>
        <p:nvPicPr>
          <p:cNvPr id="4" name="Picture 3"/>
          <p:cNvPicPr>
            <a:picLocks noChangeAspect="1"/>
          </p:cNvPicPr>
          <p:nvPr/>
        </p:nvPicPr>
        <p:blipFill>
          <a:blip r:embed="rId2"/>
          <a:stretch>
            <a:fillRect/>
          </a:stretch>
        </p:blipFill>
        <p:spPr>
          <a:xfrm>
            <a:off x="659606" y="1752600"/>
            <a:ext cx="7596188" cy="2514391"/>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2209800" y="3886200"/>
            <a:ext cx="5486401" cy="1477658"/>
          </a:xfrm>
          <a:prstGeom prst="rect">
            <a:avLst/>
          </a:prstGeom>
        </p:spPr>
      </p:pic>
    </p:spTree>
    <p:extLst>
      <p:ext uri="{BB962C8B-B14F-4D97-AF65-F5344CB8AC3E}">
        <p14:creationId xmlns:p14="http://schemas.microsoft.com/office/powerpoint/2010/main" val="3871727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the Remote Web in IIS Express</a:t>
            </a:r>
            <a:endParaRPr lang="en-US" dirty="0"/>
          </a:p>
        </p:txBody>
      </p:sp>
      <p:sp>
        <p:nvSpPr>
          <p:cNvPr id="3" name="Content Placeholder 2"/>
          <p:cNvSpPr>
            <a:spLocks noGrp="1"/>
          </p:cNvSpPr>
          <p:nvPr>
            <p:ph idx="1"/>
          </p:nvPr>
        </p:nvSpPr>
        <p:spPr/>
        <p:txBody>
          <a:bodyPr>
            <a:normAutofit/>
          </a:bodyPr>
          <a:lstStyle/>
          <a:p>
            <a:r>
              <a:rPr lang="en-US" sz="1800" dirty="0" smtClean="0"/>
              <a:t>Visual Studio debugging involves IIS Express</a:t>
            </a:r>
          </a:p>
          <a:p>
            <a:pPr lvl="1"/>
            <a:r>
              <a:rPr lang="en-US" sz="1600" dirty="0" smtClean="0"/>
              <a:t>URL created in </a:t>
            </a:r>
            <a:r>
              <a:rPr lang="en-US" sz="1600" b="1" dirty="0" err="1" smtClean="0">
                <a:solidFill>
                  <a:srgbClr val="0000CC"/>
                </a:solidFill>
              </a:rPr>
              <a:t>localhost</a:t>
            </a:r>
            <a:r>
              <a:rPr lang="en-US" sz="1600" dirty="0" smtClean="0">
                <a:solidFill>
                  <a:srgbClr val="0000CC"/>
                </a:solidFill>
              </a:rPr>
              <a:t> </a:t>
            </a:r>
            <a:r>
              <a:rPr lang="en-US" sz="1600" dirty="0" smtClean="0"/>
              <a:t>domain </a:t>
            </a:r>
            <a:r>
              <a:rPr lang="en-US" sz="1200" dirty="0" smtClean="0"/>
              <a:t>(e.g. </a:t>
            </a:r>
            <a:r>
              <a:rPr lang="en-US" sz="1200" b="1" dirty="0" smtClean="0">
                <a:solidFill>
                  <a:schemeClr val="tx2">
                    <a:lumMod val="90000"/>
                    <a:lumOff val="10000"/>
                  </a:schemeClr>
                </a:solidFill>
              </a:rPr>
              <a:t>https</a:t>
            </a:r>
            <a:r>
              <a:rPr lang="en-US" sz="1200" b="1" dirty="0" smtClean="0">
                <a:solidFill>
                  <a:schemeClr val="tx1">
                    <a:lumMod val="65000"/>
                    <a:lumOff val="35000"/>
                  </a:schemeClr>
                </a:solidFill>
              </a:rPr>
              <a:t>://</a:t>
            </a:r>
            <a:r>
              <a:rPr lang="en-US" sz="1200" b="1" dirty="0" smtClean="0">
                <a:solidFill>
                  <a:srgbClr val="0000CC"/>
                </a:solidFill>
              </a:rPr>
              <a:t>localhost</a:t>
            </a:r>
            <a:r>
              <a:rPr lang="en-US" sz="1200" b="1" dirty="0" smtClean="0">
                <a:solidFill>
                  <a:schemeClr val="tx1">
                    <a:lumMod val="50000"/>
                    <a:lumOff val="50000"/>
                  </a:schemeClr>
                </a:solidFill>
              </a:rPr>
              <a:t>:</a:t>
            </a:r>
            <a:r>
              <a:rPr lang="en-US" sz="1200" b="1" dirty="0" smtClean="0">
                <a:solidFill>
                  <a:srgbClr val="008000"/>
                </a:solidFill>
              </a:rPr>
              <a:t>57516</a:t>
            </a:r>
            <a:r>
              <a:rPr lang="en-US" sz="1200" dirty="0" smtClean="0"/>
              <a:t>)</a:t>
            </a:r>
            <a:endParaRPr lang="en-US" sz="1600" dirty="0" smtClean="0"/>
          </a:p>
          <a:p>
            <a:pPr lvl="1"/>
            <a:r>
              <a:rPr lang="en-US" sz="1600" dirty="0" smtClean="0"/>
              <a:t>Port number for Remote Web project selected automatically behind scenes</a:t>
            </a:r>
          </a:p>
          <a:p>
            <a:pPr lvl="1"/>
            <a:endParaRPr lang="en-US" sz="1600" dirty="0"/>
          </a:p>
          <a:p>
            <a:endParaRPr lang="en-US" sz="2000" dirty="0" smtClean="0"/>
          </a:p>
          <a:p>
            <a:pPr marL="12700" indent="0">
              <a:buNone/>
            </a:pPr>
            <a:endParaRPr lang="en-US" sz="2000" dirty="0" smtClean="0"/>
          </a:p>
          <a:p>
            <a:pPr marL="12700" indent="0">
              <a:buNone/>
            </a:pPr>
            <a:endParaRPr lang="en-US" sz="2000" dirty="0"/>
          </a:p>
          <a:p>
            <a:r>
              <a:rPr lang="en-US" sz="2000" dirty="0" smtClean="0"/>
              <a:t>IIS Express debugging support allows you to debug…</a:t>
            </a:r>
          </a:p>
          <a:p>
            <a:pPr lvl="1"/>
            <a:r>
              <a:rPr lang="en-US" sz="1600" dirty="0" smtClean="0"/>
              <a:t>Server-side C# code behind pages in the remote web</a:t>
            </a:r>
          </a:p>
          <a:p>
            <a:pPr lvl="1"/>
            <a:r>
              <a:rPr lang="en-US" sz="1600" dirty="0" smtClean="0"/>
              <a:t>Web service calls from browser to remote web</a:t>
            </a:r>
          </a:p>
          <a:p>
            <a:pPr lvl="1"/>
            <a:r>
              <a:rPr lang="en-US" sz="1600" dirty="0"/>
              <a:t>Web service </a:t>
            </a:r>
            <a:r>
              <a:rPr lang="en-US" sz="1600" dirty="0" smtClean="0"/>
              <a:t>calls from SharePoint to remote web</a:t>
            </a:r>
          </a:p>
          <a:p>
            <a:pPr lvl="1"/>
            <a:endParaRPr lang="en-US" sz="1600" dirty="0" smtClean="0"/>
          </a:p>
          <a:p>
            <a:pPr lvl="1"/>
            <a:endParaRPr lang="en-US" sz="1600" dirty="0" smtClean="0"/>
          </a:p>
          <a:p>
            <a:pPr lvl="1"/>
            <a:endParaRPr lang="en-US" sz="1600" dirty="0"/>
          </a:p>
        </p:txBody>
      </p:sp>
      <p:pic>
        <p:nvPicPr>
          <p:cNvPr id="4" name="Picture 3"/>
          <p:cNvPicPr>
            <a:picLocks noChangeAspect="1"/>
          </p:cNvPicPr>
          <p:nvPr/>
        </p:nvPicPr>
        <p:blipFill>
          <a:blip r:embed="rId2"/>
          <a:stretch>
            <a:fillRect/>
          </a:stretch>
        </p:blipFill>
        <p:spPr>
          <a:xfrm>
            <a:off x="1159474" y="2446638"/>
            <a:ext cx="5486401" cy="1477658"/>
          </a:xfrm>
          <a:prstGeom prst="rect">
            <a:avLst/>
          </a:prstGeom>
        </p:spPr>
      </p:pic>
      <p:sp>
        <p:nvSpPr>
          <p:cNvPr id="6" name="Rectangle 5"/>
          <p:cNvSpPr/>
          <p:nvPr/>
        </p:nvSpPr>
        <p:spPr>
          <a:xfrm>
            <a:off x="1196546" y="5486400"/>
            <a:ext cx="4648200" cy="123032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7" name="Rectangle 6"/>
          <p:cNvSpPr/>
          <p:nvPr/>
        </p:nvSpPr>
        <p:spPr>
          <a:xfrm>
            <a:off x="2994749" y="5583161"/>
            <a:ext cx="1130643" cy="342619"/>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SharePoint</a:t>
            </a:r>
            <a:endParaRPr lang="en-US" sz="700" dirty="0">
              <a:solidFill>
                <a:schemeClr val="tx1"/>
              </a:solidFill>
            </a:endParaRPr>
          </a:p>
          <a:p>
            <a:pPr algn="ctr"/>
            <a:r>
              <a:rPr lang="en-US" sz="700" dirty="0" smtClean="0">
                <a:solidFill>
                  <a:schemeClr val="tx1"/>
                </a:solidFill>
              </a:rPr>
              <a:t>Worker Process</a:t>
            </a:r>
          </a:p>
        </p:txBody>
      </p:sp>
      <p:sp>
        <p:nvSpPr>
          <p:cNvPr id="8" name="Rectangle 7"/>
          <p:cNvSpPr/>
          <p:nvPr/>
        </p:nvSpPr>
        <p:spPr>
          <a:xfrm>
            <a:off x="1305403" y="5913805"/>
            <a:ext cx="1130643" cy="342619"/>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Browser</a:t>
            </a:r>
          </a:p>
          <a:p>
            <a:pPr algn="ctr"/>
            <a:r>
              <a:rPr lang="en-US" sz="700" dirty="0" smtClean="0">
                <a:solidFill>
                  <a:schemeClr val="tx1"/>
                </a:solidFill>
              </a:rPr>
              <a:t>Client-side JavaScript</a:t>
            </a:r>
            <a:endParaRPr lang="en-US" sz="700" dirty="0">
              <a:solidFill>
                <a:schemeClr val="tx1"/>
              </a:solidFill>
            </a:endParaRPr>
          </a:p>
        </p:txBody>
      </p:sp>
      <p:sp>
        <p:nvSpPr>
          <p:cNvPr id="9" name="Rectangle 8"/>
          <p:cNvSpPr/>
          <p:nvPr/>
        </p:nvSpPr>
        <p:spPr>
          <a:xfrm>
            <a:off x="3005046" y="6256424"/>
            <a:ext cx="1130643" cy="342619"/>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Remote Web running locally in IIS Express</a:t>
            </a:r>
            <a:endParaRPr lang="en-US" sz="700" dirty="0">
              <a:solidFill>
                <a:schemeClr val="tx1"/>
              </a:solidFill>
            </a:endParaRPr>
          </a:p>
        </p:txBody>
      </p:sp>
      <p:cxnSp>
        <p:nvCxnSpPr>
          <p:cNvPr id="11" name="Straight Arrow Connector 10"/>
          <p:cNvCxnSpPr/>
          <p:nvPr/>
        </p:nvCxnSpPr>
        <p:spPr>
          <a:xfrm>
            <a:off x="2436046" y="6179127"/>
            <a:ext cx="555024" cy="279767"/>
          </a:xfrm>
          <a:prstGeom prst="straightConnector1">
            <a:avLst/>
          </a:prstGeom>
          <a:ln w="38100">
            <a:solidFill>
              <a:srgbClr val="8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9" idx="0"/>
          </p:cNvCxnSpPr>
          <p:nvPr/>
        </p:nvCxnSpPr>
        <p:spPr>
          <a:xfrm>
            <a:off x="3560070" y="5925780"/>
            <a:ext cx="10297" cy="330644"/>
          </a:xfrm>
          <a:prstGeom prst="straightConnector1">
            <a:avLst/>
          </a:prstGeom>
          <a:ln w="38100">
            <a:solidFill>
              <a:srgbClr val="8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1"/>
          </p:cNvCxnSpPr>
          <p:nvPr/>
        </p:nvCxnSpPr>
        <p:spPr>
          <a:xfrm flipV="1">
            <a:off x="2441195" y="5754471"/>
            <a:ext cx="553554" cy="252144"/>
          </a:xfrm>
          <a:prstGeom prst="straightConnector1">
            <a:avLst/>
          </a:prstGeom>
          <a:ln w="38100">
            <a:solidFill>
              <a:srgbClr val="8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724914" y="6206194"/>
            <a:ext cx="885054" cy="452279"/>
          </a:xfrm>
          <a:prstGeom prst="roundRect">
            <a:avLst/>
          </a:prstGeom>
          <a:solidFill>
            <a:srgbClr val="FFCC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Visual Studio .NET Debugger</a:t>
            </a:r>
            <a:endParaRPr lang="en-US" sz="700" b="1" dirty="0">
              <a:solidFill>
                <a:schemeClr val="tx1"/>
              </a:solidFill>
            </a:endParaRPr>
          </a:p>
        </p:txBody>
      </p:sp>
      <p:sp>
        <p:nvSpPr>
          <p:cNvPr id="24" name="Left Arrow 23"/>
          <p:cNvSpPr/>
          <p:nvPr/>
        </p:nvSpPr>
        <p:spPr>
          <a:xfrm>
            <a:off x="4075670" y="6293320"/>
            <a:ext cx="649244" cy="2789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attach</a:t>
            </a:r>
            <a:endParaRPr lang="en-US" sz="1050" dirty="0"/>
          </a:p>
        </p:txBody>
      </p:sp>
    </p:spTree>
    <p:extLst>
      <p:ext uri="{BB962C8B-B14F-4D97-AF65-F5344CB8AC3E}">
        <p14:creationId xmlns:p14="http://schemas.microsoft.com/office/powerpoint/2010/main" val="302095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Code in the Remote Web</a:t>
            </a:r>
            <a:endParaRPr lang="en-US" dirty="0"/>
          </a:p>
        </p:txBody>
      </p:sp>
      <p:sp>
        <p:nvSpPr>
          <p:cNvPr id="3" name="Content Placeholder 2"/>
          <p:cNvSpPr>
            <a:spLocks noGrp="1"/>
          </p:cNvSpPr>
          <p:nvPr>
            <p:ph idx="1"/>
          </p:nvPr>
        </p:nvSpPr>
        <p:spPr/>
        <p:txBody>
          <a:bodyPr>
            <a:normAutofit/>
          </a:bodyPr>
          <a:lstStyle/>
          <a:p>
            <a:r>
              <a:rPr lang="en-US" sz="2400" dirty="0" smtClean="0"/>
              <a:t>Remote Web can optionally use SSL</a:t>
            </a:r>
          </a:p>
          <a:p>
            <a:pPr lvl="1"/>
            <a:r>
              <a:rPr lang="en-US" sz="2000" dirty="0" smtClean="0"/>
              <a:t>Pages can be served using HTTPS or HTTP</a:t>
            </a:r>
          </a:p>
          <a:p>
            <a:pPr lvl="1"/>
            <a:r>
              <a:rPr lang="en-US" sz="2000" dirty="0" smtClean="0"/>
              <a:t>Use of SSL is usually preferred</a:t>
            </a:r>
          </a:p>
          <a:p>
            <a:pPr lvl="1"/>
            <a:r>
              <a:rPr lang="en-US" sz="2000" dirty="0" smtClean="0"/>
              <a:t>IIS Express can configure SSL through </a:t>
            </a:r>
            <a:r>
              <a:rPr lang="en-US" sz="2000" dirty="0" smtClean="0">
                <a:hlinkClick r:id="rId2"/>
              </a:rPr>
              <a:t>https://localhost</a:t>
            </a:r>
            <a:endParaRPr lang="en-US" sz="2000" dirty="0" smtClean="0"/>
          </a:p>
          <a:p>
            <a:pPr lvl="1"/>
            <a:r>
              <a:rPr lang="en-US" sz="2000" dirty="0" smtClean="0"/>
              <a:t>Visual Studio registers self-signed certificate on first use</a:t>
            </a:r>
            <a:endParaRPr lang="en-US" sz="2000" dirty="0"/>
          </a:p>
        </p:txBody>
      </p:sp>
      <p:pic>
        <p:nvPicPr>
          <p:cNvPr id="5" name="Picture 4"/>
          <p:cNvPicPr>
            <a:picLocks noChangeAspect="1"/>
          </p:cNvPicPr>
          <p:nvPr/>
        </p:nvPicPr>
        <p:blipFill>
          <a:blip r:embed="rId3"/>
          <a:stretch>
            <a:fillRect/>
          </a:stretch>
        </p:blipFill>
        <p:spPr>
          <a:xfrm>
            <a:off x="833408" y="3668969"/>
            <a:ext cx="4312508" cy="1931498"/>
          </a:xfrm>
          <a:prstGeom prst="rect">
            <a:avLst/>
          </a:prstGeom>
        </p:spPr>
      </p:pic>
      <p:pic>
        <p:nvPicPr>
          <p:cNvPr id="6" name="Picture 5"/>
          <p:cNvPicPr>
            <a:picLocks noChangeAspect="1"/>
          </p:cNvPicPr>
          <p:nvPr/>
        </p:nvPicPr>
        <p:blipFill>
          <a:blip r:embed="rId4"/>
          <a:stretch>
            <a:fillRect/>
          </a:stretch>
        </p:blipFill>
        <p:spPr>
          <a:xfrm>
            <a:off x="5486400" y="3668969"/>
            <a:ext cx="2936116" cy="2427031"/>
          </a:xfrm>
          <a:prstGeom prst="rect">
            <a:avLst/>
          </a:prstGeom>
        </p:spPr>
      </p:pic>
    </p:spTree>
    <p:extLst>
      <p:ext uri="{BB962C8B-B14F-4D97-AF65-F5344CB8AC3E}">
        <p14:creationId xmlns:p14="http://schemas.microsoft.com/office/powerpoint/2010/main" val="343149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‘Hello World’</a:t>
            </a:r>
            <a:br>
              <a:rPr lang="en-US" dirty="0" smtClean="0"/>
            </a:br>
            <a:r>
              <a:rPr lang="en-US" dirty="0" smtClean="0"/>
              <a:t>Provider-Hosted App</a:t>
            </a:r>
            <a:endParaRPr lang="en-US" dirty="0"/>
          </a:p>
        </p:txBody>
      </p:sp>
    </p:spTree>
    <p:extLst>
      <p:ext uri="{BB962C8B-B14F-4D97-AF65-F5344CB8AC3E}">
        <p14:creationId xmlns:p14="http://schemas.microsoft.com/office/powerpoint/2010/main" val="4190388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Getting Started with Provider-hosted Apps</a:t>
            </a:r>
          </a:p>
          <a:p>
            <a:pPr>
              <a:buFont typeface="Wingdings" panose="05000000000000000000" pitchFamily="2" charset="2"/>
              <a:buChar char="Ø"/>
            </a:pPr>
            <a:r>
              <a:rPr lang="en-US" dirty="0" smtClean="0"/>
              <a:t>User Interface Design for the Remote Web</a:t>
            </a:r>
          </a:p>
          <a:p>
            <a:r>
              <a:rPr lang="en-US" dirty="0" smtClean="0"/>
              <a:t>Remote </a:t>
            </a:r>
            <a:r>
              <a:rPr lang="en-US" dirty="0"/>
              <a:t>Event Receivers</a:t>
            </a:r>
          </a:p>
          <a:p>
            <a:r>
              <a:rPr lang="en-US" dirty="0" smtClean="0"/>
              <a:t>Using the Cross Domain Library</a:t>
            </a:r>
          </a:p>
        </p:txBody>
      </p:sp>
    </p:spTree>
    <p:extLst>
      <p:ext uri="{BB962C8B-B14F-4D97-AF65-F5344CB8AC3E}">
        <p14:creationId xmlns:p14="http://schemas.microsoft.com/office/powerpoint/2010/main" val="4196552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the Remote Web User Interface</a:t>
            </a:r>
            <a:endParaRPr lang="en-US" dirty="0"/>
          </a:p>
        </p:txBody>
      </p:sp>
      <p:sp>
        <p:nvSpPr>
          <p:cNvPr id="3" name="Content Placeholder 2"/>
          <p:cNvSpPr>
            <a:spLocks noGrp="1"/>
          </p:cNvSpPr>
          <p:nvPr>
            <p:ph idx="1"/>
          </p:nvPr>
        </p:nvSpPr>
        <p:spPr/>
        <p:txBody>
          <a:bodyPr>
            <a:normAutofit/>
          </a:bodyPr>
          <a:lstStyle/>
          <a:p>
            <a:r>
              <a:rPr lang="en-US" sz="2400" dirty="0" smtClean="0"/>
              <a:t>Create user interface using single page app pattern</a:t>
            </a:r>
          </a:p>
          <a:p>
            <a:pPr lvl="1"/>
            <a:r>
              <a:rPr lang="en-US" sz="2000" dirty="0" smtClean="0"/>
              <a:t>Start page serves as exclusive user entry point into remote web</a:t>
            </a:r>
          </a:p>
          <a:p>
            <a:pPr lvl="1"/>
            <a:r>
              <a:rPr lang="en-US" sz="2000" dirty="0" smtClean="0"/>
              <a:t>Start page designed with HTML markup and ASP.NET controls</a:t>
            </a:r>
          </a:p>
          <a:p>
            <a:pPr lvl="1"/>
            <a:r>
              <a:rPr lang="en-US" sz="2000" dirty="0" smtClean="0"/>
              <a:t>Start page can be written with server-side C# code</a:t>
            </a:r>
          </a:p>
          <a:p>
            <a:pPr lvl="1"/>
            <a:r>
              <a:rPr lang="en-US" sz="2000" dirty="0"/>
              <a:t>Start page can </a:t>
            </a:r>
            <a:r>
              <a:rPr lang="en-US" sz="2000" dirty="0" smtClean="0"/>
              <a:t>also include client-side JavaScript code</a:t>
            </a:r>
          </a:p>
          <a:p>
            <a:pPr lvl="1"/>
            <a:r>
              <a:rPr lang="en-US" sz="2000" dirty="0" smtClean="0"/>
              <a:t>JavaScript code can call to custom web services in remote web</a:t>
            </a:r>
            <a:endParaRPr lang="en-US" sz="2000" dirty="0"/>
          </a:p>
          <a:p>
            <a:pPr lvl="1"/>
            <a:endParaRPr lang="en-US" sz="2000" dirty="0" smtClean="0"/>
          </a:p>
          <a:p>
            <a:r>
              <a:rPr lang="en-US" sz="2400" dirty="0" smtClean="0"/>
              <a:t>Create user interface as a multi-page </a:t>
            </a:r>
            <a:r>
              <a:rPr lang="en-US" sz="2400" dirty="0"/>
              <a:t>a</a:t>
            </a:r>
            <a:r>
              <a:rPr lang="en-US" sz="2400" dirty="0" smtClean="0"/>
              <a:t>pp</a:t>
            </a:r>
          </a:p>
          <a:p>
            <a:pPr lvl="1"/>
            <a:r>
              <a:rPr lang="en-US" sz="2000" dirty="0" smtClean="0"/>
              <a:t>Users can navigate from start page to other pages in remote web</a:t>
            </a:r>
          </a:p>
          <a:p>
            <a:pPr lvl="1"/>
            <a:r>
              <a:rPr lang="en-US" sz="2000" dirty="0" smtClean="0"/>
              <a:t>ASP.NET master page can create consistent UI across pages</a:t>
            </a:r>
          </a:p>
          <a:p>
            <a:pPr lvl="1"/>
            <a:r>
              <a:rPr lang="en-US" sz="2000" dirty="0" smtClean="0"/>
              <a:t>Master page can leverage SharePoint Chrome control</a:t>
            </a:r>
          </a:p>
          <a:p>
            <a:pPr lvl="1"/>
            <a:r>
              <a:rPr lang="en-US" sz="2000" dirty="0"/>
              <a:t>Multi-page </a:t>
            </a:r>
            <a:r>
              <a:rPr lang="en-US" sz="2000" dirty="0" smtClean="0"/>
              <a:t>app loses major benefits of single-page app pattern</a:t>
            </a:r>
          </a:p>
          <a:p>
            <a:pPr lvl="1"/>
            <a:r>
              <a:rPr lang="en-US" sz="2000" dirty="0" smtClean="0"/>
              <a:t>Extra work required to track start page POST data across requests</a:t>
            </a:r>
          </a:p>
          <a:p>
            <a:pPr lvl="1"/>
            <a:endParaRPr lang="en-US" sz="2000" dirty="0" smtClean="0"/>
          </a:p>
          <a:p>
            <a:pPr lvl="1"/>
            <a:endParaRPr lang="en-US" sz="2000" dirty="0"/>
          </a:p>
        </p:txBody>
      </p:sp>
    </p:spTree>
    <p:extLst>
      <p:ext uri="{BB962C8B-B14F-4D97-AF65-F5344CB8AC3E}">
        <p14:creationId xmlns:p14="http://schemas.microsoft.com/office/powerpoint/2010/main" val="3571068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Master Pages in the Remote Web</a:t>
            </a:r>
            <a:endParaRPr lang="en-US" dirty="0"/>
          </a:p>
        </p:txBody>
      </p:sp>
      <p:sp>
        <p:nvSpPr>
          <p:cNvPr id="3" name="Content Placeholder 2"/>
          <p:cNvSpPr>
            <a:spLocks noGrp="1"/>
          </p:cNvSpPr>
          <p:nvPr>
            <p:ph idx="1"/>
          </p:nvPr>
        </p:nvSpPr>
        <p:spPr/>
        <p:txBody>
          <a:bodyPr/>
          <a:lstStyle/>
          <a:p>
            <a:r>
              <a:rPr lang="en-US" dirty="0" smtClean="0"/>
              <a:t>Pages in remote web live outside SharePoint</a:t>
            </a:r>
          </a:p>
          <a:p>
            <a:pPr lvl="1"/>
            <a:r>
              <a:rPr lang="en-US" dirty="0" smtClean="0"/>
              <a:t>You have responsibility and freedom to build entire UI</a:t>
            </a:r>
          </a:p>
          <a:p>
            <a:pPr lvl="1"/>
            <a:r>
              <a:rPr lang="en-US" dirty="0" smtClean="0"/>
              <a:t>Often </a:t>
            </a:r>
            <a:r>
              <a:rPr lang="en-US" dirty="0"/>
              <a:t>makes sense to create </a:t>
            </a:r>
            <a:r>
              <a:rPr lang="en-US" dirty="0" smtClean="0"/>
              <a:t>remote web master </a:t>
            </a:r>
            <a:r>
              <a:rPr lang="en-US" dirty="0"/>
              <a:t>page</a:t>
            </a:r>
          </a:p>
          <a:p>
            <a:pPr lvl="1"/>
            <a:endParaRPr lang="en-US" dirty="0"/>
          </a:p>
        </p:txBody>
      </p:sp>
      <p:pic>
        <p:nvPicPr>
          <p:cNvPr id="4" name="Picture 3"/>
          <p:cNvPicPr>
            <a:picLocks noChangeAspect="1"/>
          </p:cNvPicPr>
          <p:nvPr/>
        </p:nvPicPr>
        <p:blipFill>
          <a:blip r:embed="rId3"/>
          <a:stretch>
            <a:fillRect/>
          </a:stretch>
        </p:blipFill>
        <p:spPr>
          <a:xfrm>
            <a:off x="685800" y="3043816"/>
            <a:ext cx="2143783" cy="28194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3048000" y="2819400"/>
            <a:ext cx="5715000" cy="367543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&lt;%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Master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language</a:t>
            </a:r>
            <a:r>
              <a:rPr lang="en-US" sz="1000" kern="0" dirty="0">
                <a:solidFill>
                  <a:srgbClr val="0000FF"/>
                </a:solidFill>
                <a:latin typeface="Consolas" pitchFamily="49" charset="0"/>
                <a:ea typeface="Calibri" panose="020F0502020204030204" pitchFamily="34" charset="0"/>
                <a:cs typeface="Consolas" panose="020B0609020204030204" pitchFamily="49" charset="0"/>
              </a:rPr>
              <a:t>="C#"</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DOCTYPE</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html</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PUBLIC</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"-//W3C//DTD XHTML 1.0 Strict//EN"</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"http://www.w3.org/TR/xhtml1/DTD/xhtml1-strict.dtd"&gt;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html</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head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title</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Remote App Pages</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title</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link</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href</a:t>
            </a:r>
            <a:r>
              <a:rPr lang="en-US" sz="1000" kern="0" dirty="0">
                <a:solidFill>
                  <a:srgbClr val="0000FF"/>
                </a:solidFill>
                <a:latin typeface="Consolas" pitchFamily="49" charset="0"/>
                <a:ea typeface="Calibri" panose="020F0502020204030204" pitchFamily="34" charset="0"/>
                <a:cs typeface="Consolas" panose="020B0609020204030204" pitchFamily="49" charset="0"/>
              </a:rPr>
              <a:t>="/Contents/app.css"</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type</a:t>
            </a:r>
            <a:r>
              <a:rPr lang="en-US" sz="1000" kern="0" dirty="0">
                <a:solidFill>
                  <a:srgbClr val="0000FF"/>
                </a:solidFill>
                <a:latin typeface="Consolas" pitchFamily="49" charset="0"/>
                <a:ea typeface="Calibri" panose="020F0502020204030204" pitchFamily="34" charset="0"/>
                <a:cs typeface="Consolas" panose="020B0609020204030204" pitchFamily="49" charset="0"/>
              </a:rPr>
              <a:t>="text/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css</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rel</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stylesheet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err="1">
                <a:solidFill>
                  <a:srgbClr val="800000"/>
                </a:solidFill>
                <a:latin typeface="Consolas" pitchFamily="49" charset="0"/>
                <a:ea typeface="Calibri" panose="020F0502020204030204" pitchFamily="34" charset="0"/>
                <a:cs typeface="Consolas" panose="020B0609020204030204" pitchFamily="49" charset="0"/>
              </a:rPr>
              <a:t>asp</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800000"/>
                </a:solidFill>
                <a:latin typeface="Consolas" pitchFamily="49" charset="0"/>
                <a:ea typeface="Calibri" panose="020F0502020204030204" pitchFamily="34" charset="0"/>
                <a:cs typeface="Consolas" panose="020B0609020204030204" pitchFamily="49" charset="0"/>
              </a:rPr>
              <a:t>ContentPlaceHolder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PlaceholderAdditionalPageHead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runat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="server"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head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body</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form</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="form1"</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runat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="server"&gt;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pageWidth</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chrome_ctrl_container</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contentBody</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err="1">
                <a:solidFill>
                  <a:srgbClr val="800000"/>
                </a:solidFill>
                <a:latin typeface="Consolas" pitchFamily="49" charset="0"/>
                <a:ea typeface="Calibri" panose="020F0502020204030204" pitchFamily="34" charset="0"/>
                <a:cs typeface="Consolas" panose="020B0609020204030204" pitchFamily="49" charset="0"/>
              </a:rPr>
              <a:t>asp</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800000"/>
                </a:solidFill>
                <a:latin typeface="Consolas" pitchFamily="49" charset="0"/>
                <a:ea typeface="Calibri" panose="020F0502020204030204" pitchFamily="34" charset="0"/>
                <a:cs typeface="Consolas" panose="020B0609020204030204" pitchFamily="49" charset="0"/>
              </a:rPr>
              <a:t>ContentPlaceHolder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PlaceholderMain</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runat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="server"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form</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body</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html</a:t>
            </a:r>
            <a:r>
              <a:rPr lang="en-US" sz="1000" kern="0" dirty="0" smtClean="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p:txBody>
      </p:sp>
      <p:cxnSp>
        <p:nvCxnSpPr>
          <p:cNvPr id="7" name="Straight Arrow Connector 6"/>
          <p:cNvCxnSpPr/>
          <p:nvPr/>
        </p:nvCxnSpPr>
        <p:spPr>
          <a:xfrm flipV="1">
            <a:off x="2743200" y="5181600"/>
            <a:ext cx="609600" cy="11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196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Leveraging the Chrome Control</a:t>
            </a:r>
            <a:endParaRPr lang="en-US" dirty="0"/>
          </a:p>
        </p:txBody>
      </p:sp>
      <p:sp>
        <p:nvSpPr>
          <p:cNvPr id="3" name="Content Placeholder 2"/>
          <p:cNvSpPr>
            <a:spLocks noGrp="1"/>
          </p:cNvSpPr>
          <p:nvPr>
            <p:ph idx="1"/>
          </p:nvPr>
        </p:nvSpPr>
        <p:spPr/>
        <p:txBody>
          <a:bodyPr>
            <a:normAutofit/>
          </a:bodyPr>
          <a:lstStyle/>
          <a:p>
            <a:r>
              <a:rPr lang="en-US" sz="2400" dirty="0" smtClean="0"/>
              <a:t>Optional JavaScript component for use in Remote Web</a:t>
            </a:r>
          </a:p>
          <a:p>
            <a:pPr lvl="1"/>
            <a:r>
              <a:rPr lang="en-US" sz="2000" dirty="0" smtClean="0"/>
              <a:t>Used to create top banner of page with SharePoint look and feel</a:t>
            </a:r>
          </a:p>
          <a:p>
            <a:pPr lvl="1"/>
            <a:r>
              <a:rPr lang="en-US" sz="2000" dirty="0" smtClean="0"/>
              <a:t>Provides link to host web, configurable navigation and help link</a:t>
            </a:r>
          </a:p>
          <a:p>
            <a:pPr lvl="1"/>
            <a:r>
              <a:rPr lang="en-US" sz="2000" dirty="0" smtClean="0"/>
              <a:t>Can pull custom styles used in host web</a:t>
            </a:r>
            <a:endParaRPr lang="en-US" sz="2000" dirty="0"/>
          </a:p>
        </p:txBody>
      </p:sp>
      <p:pic>
        <p:nvPicPr>
          <p:cNvPr id="7" name="Picture 6"/>
          <p:cNvPicPr>
            <a:picLocks noChangeAspect="1"/>
          </p:cNvPicPr>
          <p:nvPr/>
        </p:nvPicPr>
        <p:blipFill>
          <a:blip r:embed="rId3"/>
          <a:stretch>
            <a:fillRect/>
          </a:stretch>
        </p:blipFill>
        <p:spPr>
          <a:xfrm>
            <a:off x="675503" y="3276600"/>
            <a:ext cx="6781800" cy="2612874"/>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7760816" y="3908275"/>
            <a:ext cx="991887" cy="1013450"/>
          </a:xfrm>
          <a:prstGeom prst="rect">
            <a:avLst/>
          </a:prstGeom>
        </p:spPr>
      </p:pic>
      <p:cxnSp>
        <p:nvCxnSpPr>
          <p:cNvPr id="10" name="Straight Arrow Connector 9"/>
          <p:cNvCxnSpPr/>
          <p:nvPr/>
        </p:nvCxnSpPr>
        <p:spPr>
          <a:xfrm>
            <a:off x="7000103" y="3451075"/>
            <a:ext cx="7620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741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Chrome control</a:t>
            </a:r>
            <a:endParaRPr lang="en-US" dirty="0"/>
          </a:p>
        </p:txBody>
      </p:sp>
      <p:pic>
        <p:nvPicPr>
          <p:cNvPr id="4" name="Picture 3"/>
          <p:cNvPicPr>
            <a:picLocks noChangeAspect="1"/>
          </p:cNvPicPr>
          <p:nvPr/>
        </p:nvPicPr>
        <p:blipFill>
          <a:blip r:embed="rId2"/>
          <a:stretch>
            <a:fillRect/>
          </a:stretch>
        </p:blipFill>
        <p:spPr>
          <a:xfrm>
            <a:off x="152400" y="1219200"/>
            <a:ext cx="8799384" cy="4658497"/>
          </a:xfrm>
          <a:prstGeom prst="rect">
            <a:avLst/>
          </a:prstGeom>
          <a:ln>
            <a:solidFill>
              <a:schemeClr val="bg1">
                <a:lumMod val="50000"/>
              </a:schemeClr>
            </a:solidFill>
          </a:ln>
        </p:spPr>
      </p:pic>
      <p:cxnSp>
        <p:nvCxnSpPr>
          <p:cNvPr id="6" name="Straight Arrow Connector 5"/>
          <p:cNvCxnSpPr/>
          <p:nvPr/>
        </p:nvCxnSpPr>
        <p:spPr>
          <a:xfrm>
            <a:off x="4827373" y="2800865"/>
            <a:ext cx="2092411" cy="560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17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the Chrome Control</a:t>
            </a:r>
            <a:endParaRPr lang="en-US" dirty="0"/>
          </a:p>
        </p:txBody>
      </p:sp>
      <p:pic>
        <p:nvPicPr>
          <p:cNvPr id="4" name="Picture 3"/>
          <p:cNvPicPr>
            <a:picLocks noChangeAspect="1"/>
          </p:cNvPicPr>
          <p:nvPr/>
        </p:nvPicPr>
        <p:blipFill>
          <a:blip r:embed="rId2"/>
          <a:stretch>
            <a:fillRect/>
          </a:stretch>
        </p:blipFill>
        <p:spPr>
          <a:xfrm>
            <a:off x="170935" y="1143000"/>
            <a:ext cx="7653419" cy="5486400"/>
          </a:xfrm>
          <a:prstGeom prst="rect">
            <a:avLst/>
          </a:prstGeom>
          <a:ln>
            <a:solidFill>
              <a:schemeClr val="bg1">
                <a:lumMod val="50000"/>
              </a:schemeClr>
            </a:solidFill>
          </a:ln>
        </p:spPr>
      </p:pic>
    </p:spTree>
    <p:extLst>
      <p:ext uri="{BB962C8B-B14F-4D97-AF65-F5344CB8AC3E}">
        <p14:creationId xmlns:p14="http://schemas.microsoft.com/office/powerpoint/2010/main" val="230828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Getting Started with Provider-hosted Apps</a:t>
            </a:r>
          </a:p>
          <a:p>
            <a:r>
              <a:rPr lang="en-US" dirty="0" smtClean="0"/>
              <a:t>User Interface Design for the Remote Web</a:t>
            </a:r>
          </a:p>
          <a:p>
            <a:r>
              <a:rPr lang="en-US" dirty="0" smtClean="0"/>
              <a:t>Remote </a:t>
            </a:r>
            <a:r>
              <a:rPr lang="en-US" dirty="0"/>
              <a:t>Event Receivers</a:t>
            </a:r>
          </a:p>
          <a:p>
            <a:r>
              <a:rPr lang="en-US" dirty="0" smtClean="0"/>
              <a:t>Using the Cross Domain Library</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Pages in the Remote Web using the Chrome Control</a:t>
            </a:r>
            <a:endParaRPr lang="en-US" dirty="0"/>
          </a:p>
        </p:txBody>
      </p:sp>
    </p:spTree>
    <p:extLst>
      <p:ext uri="{BB962C8B-B14F-4D97-AF65-F5344CB8AC3E}">
        <p14:creationId xmlns:p14="http://schemas.microsoft.com/office/powerpoint/2010/main" val="416822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Getting Started with Provider-hosted Apps</a:t>
            </a:r>
          </a:p>
          <a:p>
            <a:pPr>
              <a:buFont typeface="Wingdings" panose="05000000000000000000" pitchFamily="2" charset="2"/>
              <a:buChar char="ü"/>
            </a:pPr>
            <a:r>
              <a:rPr lang="en-US" dirty="0" smtClean="0"/>
              <a:t>User Interface Design for the Remote Web</a:t>
            </a:r>
          </a:p>
          <a:p>
            <a:pPr>
              <a:buFont typeface="Wingdings" panose="05000000000000000000" pitchFamily="2" charset="2"/>
              <a:buChar char="Ø"/>
            </a:pPr>
            <a:r>
              <a:rPr lang="en-US" dirty="0" smtClean="0"/>
              <a:t>Remote </a:t>
            </a:r>
            <a:r>
              <a:rPr lang="en-US" dirty="0"/>
              <a:t>Event Receivers</a:t>
            </a:r>
          </a:p>
          <a:p>
            <a:r>
              <a:rPr lang="en-US" dirty="0" smtClean="0"/>
              <a:t>Using the Cross Domain Library</a:t>
            </a:r>
          </a:p>
        </p:txBody>
      </p:sp>
    </p:spTree>
    <p:extLst>
      <p:ext uri="{BB962C8B-B14F-4D97-AF65-F5344CB8AC3E}">
        <p14:creationId xmlns:p14="http://schemas.microsoft.com/office/powerpoint/2010/main" val="29789082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Event Handling Support in SharePoint 2013</a:t>
            </a:r>
            <a:endParaRPr lang="en-US" dirty="0"/>
          </a:p>
        </p:txBody>
      </p:sp>
      <p:sp>
        <p:nvSpPr>
          <p:cNvPr id="3" name="Content Placeholder 2"/>
          <p:cNvSpPr>
            <a:spLocks noGrp="1"/>
          </p:cNvSpPr>
          <p:nvPr>
            <p:ph idx="1"/>
          </p:nvPr>
        </p:nvSpPr>
        <p:spPr/>
        <p:txBody>
          <a:bodyPr>
            <a:normAutofit/>
          </a:bodyPr>
          <a:lstStyle/>
          <a:p>
            <a:r>
              <a:rPr lang="en-US" sz="2400" dirty="0" smtClean="0"/>
              <a:t>Classic server-side events for SharePoint solutions</a:t>
            </a:r>
          </a:p>
          <a:p>
            <a:pPr lvl="1"/>
            <a:r>
              <a:rPr lang="en-US" sz="2000" dirty="0" smtClean="0"/>
              <a:t>Supported as early as SharePoint 2003</a:t>
            </a:r>
          </a:p>
          <a:p>
            <a:pPr lvl="1"/>
            <a:r>
              <a:rPr lang="en-US" sz="2000" dirty="0" smtClean="0"/>
              <a:t>Based on ‘before’ events and ‘after’ events</a:t>
            </a:r>
          </a:p>
          <a:p>
            <a:pPr lvl="1"/>
            <a:r>
              <a:rPr lang="en-US" sz="2000" dirty="0" smtClean="0"/>
              <a:t>Event handlers implemented using event receiver class in C#</a:t>
            </a:r>
          </a:p>
          <a:p>
            <a:pPr lvl="1"/>
            <a:r>
              <a:rPr lang="en-US" sz="2000" dirty="0" smtClean="0"/>
              <a:t>Event handler assembly loads into SharePoint worker process</a:t>
            </a:r>
          </a:p>
          <a:p>
            <a:pPr>
              <a:lnSpc>
                <a:spcPct val="150000"/>
              </a:lnSpc>
            </a:pPr>
            <a:r>
              <a:rPr lang="en-US" sz="2400" dirty="0" smtClean="0"/>
              <a:t>New remote event infrastructure introduced for app model</a:t>
            </a:r>
          </a:p>
          <a:p>
            <a:pPr lvl="1"/>
            <a:r>
              <a:rPr lang="en-US" sz="2000" dirty="0" smtClean="0"/>
              <a:t>Event handler code runs in remote web not in SharePoint host</a:t>
            </a:r>
          </a:p>
          <a:p>
            <a:pPr lvl="1"/>
            <a:r>
              <a:rPr lang="en-US" sz="2000" dirty="0" smtClean="0"/>
              <a:t>SharePoint calls web service in remote web to trigger event</a:t>
            </a:r>
          </a:p>
          <a:p>
            <a:pPr lvl="1"/>
            <a:r>
              <a:rPr lang="en-US" sz="2000" dirty="0" smtClean="0"/>
              <a:t>Set of supported remote events is subset of server-side events</a:t>
            </a:r>
          </a:p>
          <a:p>
            <a:pPr lvl="1"/>
            <a:r>
              <a:rPr lang="en-US" sz="2000" dirty="0" smtClean="0"/>
              <a:t>Remote “before” events implemented as two-way events</a:t>
            </a:r>
          </a:p>
          <a:p>
            <a:pPr lvl="1"/>
            <a:r>
              <a:rPr lang="en-US" sz="2000" dirty="0" smtClean="0"/>
              <a:t>Remote after events implemented as one-way events</a:t>
            </a:r>
          </a:p>
          <a:p>
            <a:pPr lvl="1"/>
            <a:endParaRPr lang="en-US" sz="2000" dirty="0"/>
          </a:p>
        </p:txBody>
      </p:sp>
    </p:spTree>
    <p:extLst>
      <p:ext uri="{BB962C8B-B14F-4D97-AF65-F5344CB8AC3E}">
        <p14:creationId xmlns:p14="http://schemas.microsoft.com/office/powerpoint/2010/main" val="2365199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Remote Events</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477402655"/>
              </p:ext>
            </p:extLst>
          </p:nvPr>
        </p:nvGraphicFramePr>
        <p:xfrm>
          <a:off x="185351" y="1447800"/>
          <a:ext cx="88392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4056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“Before” Events</a:t>
            </a:r>
            <a:endParaRPr lang="en-US" dirty="0"/>
          </a:p>
        </p:txBody>
      </p:sp>
      <p:sp>
        <p:nvSpPr>
          <p:cNvPr id="23" name="Content Placeholder 22"/>
          <p:cNvSpPr>
            <a:spLocks noGrp="1"/>
          </p:cNvSpPr>
          <p:nvPr>
            <p:ph idx="1"/>
          </p:nvPr>
        </p:nvSpPr>
        <p:spPr/>
        <p:txBody>
          <a:bodyPr>
            <a:normAutofit/>
          </a:bodyPr>
          <a:lstStyle/>
          <a:p>
            <a:r>
              <a:rPr lang="en-US" sz="2400" dirty="0" smtClean="0"/>
              <a:t>Remote before events modeled as two-way events</a:t>
            </a:r>
          </a:p>
          <a:p>
            <a:pPr lvl="1"/>
            <a:r>
              <a:rPr lang="en-US" sz="2000" dirty="0" smtClean="0"/>
              <a:t>Execution flow goes to remote web and then back to SharePoint</a:t>
            </a:r>
          </a:p>
          <a:p>
            <a:pPr lvl="1"/>
            <a:r>
              <a:rPr lang="en-US" sz="2000" dirty="0" smtClean="0"/>
              <a:t>Client is blocked while event processing occurs in remote web</a:t>
            </a:r>
          </a:p>
          <a:p>
            <a:r>
              <a:rPr lang="en-US" sz="2400" dirty="0" smtClean="0"/>
              <a:t>Sample execution flow for two-way event</a:t>
            </a:r>
          </a:p>
          <a:p>
            <a:pPr marL="804862" lvl="1" indent="-457200">
              <a:buFont typeface="+mj-lt"/>
              <a:buAutoNum type="arabicPeriod"/>
            </a:pPr>
            <a:r>
              <a:rPr lang="en-US" sz="2000" dirty="0" smtClean="0"/>
              <a:t>Client attempts action which triggers an event (e.g. update item)</a:t>
            </a:r>
          </a:p>
          <a:p>
            <a:pPr marL="804862" lvl="1" indent="-457200">
              <a:buFont typeface="+mj-lt"/>
              <a:buAutoNum type="arabicPeriod"/>
            </a:pPr>
            <a:r>
              <a:rPr lang="en-US" sz="2000" dirty="0" smtClean="0"/>
              <a:t>SharePoint host calls to web service in remote web</a:t>
            </a:r>
          </a:p>
          <a:p>
            <a:pPr marL="804862" lvl="1" indent="-457200">
              <a:buFont typeface="+mj-lt"/>
              <a:buAutoNum type="arabicPeriod"/>
            </a:pPr>
            <a:r>
              <a:rPr lang="en-US" sz="2000" dirty="0" smtClean="0"/>
              <a:t>SharePoint host blocks until call returns from remote web</a:t>
            </a:r>
            <a:br>
              <a:rPr lang="en-US" sz="2000" dirty="0" smtClean="0"/>
            </a:br>
            <a:r>
              <a:rPr lang="en-US" sz="1200" i="1" dirty="0" smtClean="0"/>
              <a:t>the key </a:t>
            </a:r>
            <a:r>
              <a:rPr lang="en-US" sz="1200" i="1" dirty="0"/>
              <a:t>point </a:t>
            </a:r>
            <a:r>
              <a:rPr lang="en-US" sz="1200" i="1" dirty="0" smtClean="0"/>
              <a:t>is </a:t>
            </a:r>
            <a:r>
              <a:rPr lang="en-US" sz="1200" i="1" dirty="0"/>
              <a:t>that </a:t>
            </a:r>
            <a:r>
              <a:rPr lang="en-US" sz="1200" i="1" dirty="0" smtClean="0"/>
              <a:t>two-way events block the SharePoint </a:t>
            </a:r>
            <a:r>
              <a:rPr lang="en-US" sz="1200" i="1" dirty="0"/>
              <a:t>host </a:t>
            </a:r>
            <a:r>
              <a:rPr lang="en-US" sz="1200" i="1" dirty="0" smtClean="0"/>
              <a:t>and delay </a:t>
            </a:r>
            <a:r>
              <a:rPr lang="en-US" sz="1200" i="1" dirty="0"/>
              <a:t>response back to user</a:t>
            </a:r>
            <a:endParaRPr lang="en-US" sz="1200" dirty="0" smtClean="0"/>
          </a:p>
          <a:p>
            <a:pPr marL="804862" lvl="1" indent="-457200">
              <a:buFont typeface="+mj-lt"/>
              <a:buAutoNum type="arabicPeriod"/>
            </a:pPr>
            <a:r>
              <a:rPr lang="en-US" sz="2000" dirty="0" smtClean="0"/>
              <a:t>SharePoint host commits action and returns to Client</a:t>
            </a:r>
            <a:endParaRPr lang="en-US" sz="2000" dirty="0"/>
          </a:p>
        </p:txBody>
      </p:sp>
      <p:sp>
        <p:nvSpPr>
          <p:cNvPr id="3" name="Rectangle 2"/>
          <p:cNvSpPr/>
          <p:nvPr/>
        </p:nvSpPr>
        <p:spPr>
          <a:xfrm>
            <a:off x="1372483" y="4957763"/>
            <a:ext cx="5561717" cy="16716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2">
                    <a:lumMod val="90000"/>
                    <a:lumOff val="10000"/>
                  </a:schemeClr>
                </a:solidFill>
              </a:rPr>
              <a:t>Two Way Event (aka before event)</a:t>
            </a:r>
            <a:endParaRPr lang="en-US" sz="1050" dirty="0">
              <a:solidFill>
                <a:schemeClr val="tx2">
                  <a:lumMod val="90000"/>
                  <a:lumOff val="10000"/>
                </a:schemeClr>
              </a:solidFill>
            </a:endParaRPr>
          </a:p>
        </p:txBody>
      </p:sp>
      <p:sp>
        <p:nvSpPr>
          <p:cNvPr id="4" name="Rectangle 3"/>
          <p:cNvSpPr/>
          <p:nvPr/>
        </p:nvSpPr>
        <p:spPr>
          <a:xfrm>
            <a:off x="3581398" y="5309903"/>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SharePoint Host</a:t>
            </a:r>
          </a:p>
        </p:txBody>
      </p:sp>
      <p:sp>
        <p:nvSpPr>
          <p:cNvPr id="5" name="Rectangle 4"/>
          <p:cNvSpPr/>
          <p:nvPr/>
        </p:nvSpPr>
        <p:spPr>
          <a:xfrm>
            <a:off x="1601083" y="5312685"/>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Client</a:t>
            </a:r>
          </a:p>
        </p:txBody>
      </p:sp>
      <p:sp>
        <p:nvSpPr>
          <p:cNvPr id="6" name="Rectangle 5"/>
          <p:cNvSpPr/>
          <p:nvPr/>
        </p:nvSpPr>
        <p:spPr>
          <a:xfrm>
            <a:off x="5575840" y="5333279"/>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Remote Web</a:t>
            </a:r>
            <a:endParaRPr lang="en-US" sz="1000" b="1" dirty="0">
              <a:solidFill>
                <a:schemeClr val="tx1"/>
              </a:solidFill>
            </a:endParaRPr>
          </a:p>
        </p:txBody>
      </p:sp>
      <p:cxnSp>
        <p:nvCxnSpPr>
          <p:cNvPr id="10" name="Straight Arrow Connector 9"/>
          <p:cNvCxnSpPr/>
          <p:nvPr/>
        </p:nvCxnSpPr>
        <p:spPr>
          <a:xfrm>
            <a:off x="2731726" y="54864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705571" y="56388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705571" y="60198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731726" y="61722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972683" y="533400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1</a:t>
            </a:r>
            <a:endParaRPr lang="en-US" sz="1400" b="1" dirty="0">
              <a:solidFill>
                <a:schemeClr val="accent6">
                  <a:lumMod val="50000"/>
                </a:schemeClr>
              </a:solidFill>
            </a:endParaRPr>
          </a:p>
        </p:txBody>
      </p:sp>
      <p:sp>
        <p:nvSpPr>
          <p:cNvPr id="20" name="Oval 19"/>
          <p:cNvSpPr/>
          <p:nvPr/>
        </p:nvSpPr>
        <p:spPr>
          <a:xfrm>
            <a:off x="4953883" y="548640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2</a:t>
            </a:r>
            <a:endParaRPr lang="en-US" sz="1400" b="1" dirty="0">
              <a:solidFill>
                <a:schemeClr val="accent6">
                  <a:lumMod val="50000"/>
                </a:schemeClr>
              </a:solidFill>
            </a:endParaRPr>
          </a:p>
        </p:txBody>
      </p:sp>
      <p:sp>
        <p:nvSpPr>
          <p:cNvPr id="21" name="Oval 20"/>
          <p:cNvSpPr/>
          <p:nvPr/>
        </p:nvSpPr>
        <p:spPr>
          <a:xfrm>
            <a:off x="4953883" y="588645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3</a:t>
            </a:r>
            <a:endParaRPr lang="en-US" sz="1400" b="1" dirty="0">
              <a:solidFill>
                <a:schemeClr val="accent6">
                  <a:lumMod val="50000"/>
                </a:schemeClr>
              </a:solidFill>
            </a:endParaRPr>
          </a:p>
        </p:txBody>
      </p:sp>
      <p:sp>
        <p:nvSpPr>
          <p:cNvPr id="22" name="Oval 21"/>
          <p:cNvSpPr/>
          <p:nvPr/>
        </p:nvSpPr>
        <p:spPr>
          <a:xfrm>
            <a:off x="2972683" y="603885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4</a:t>
            </a:r>
          </a:p>
        </p:txBody>
      </p:sp>
    </p:spTree>
    <p:extLst>
      <p:ext uri="{BB962C8B-B14F-4D97-AF65-F5344CB8AC3E}">
        <p14:creationId xmlns:p14="http://schemas.microsoft.com/office/powerpoint/2010/main" val="2191805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“After” Events</a:t>
            </a:r>
            <a:endParaRPr lang="en-US" dirty="0"/>
          </a:p>
        </p:txBody>
      </p:sp>
      <p:sp>
        <p:nvSpPr>
          <p:cNvPr id="23" name="Content Placeholder 22"/>
          <p:cNvSpPr>
            <a:spLocks noGrp="1"/>
          </p:cNvSpPr>
          <p:nvPr>
            <p:ph idx="1"/>
          </p:nvPr>
        </p:nvSpPr>
        <p:spPr/>
        <p:txBody>
          <a:bodyPr>
            <a:normAutofit/>
          </a:bodyPr>
          <a:lstStyle/>
          <a:p>
            <a:r>
              <a:rPr lang="en-US" sz="2400" dirty="0" smtClean="0"/>
              <a:t>Remote after events modeled as one-way events</a:t>
            </a:r>
          </a:p>
          <a:p>
            <a:pPr lvl="1"/>
            <a:r>
              <a:rPr lang="en-US" sz="2000" dirty="0" smtClean="0"/>
              <a:t>Execution flow goes to remote web but does not return</a:t>
            </a:r>
          </a:p>
          <a:p>
            <a:pPr lvl="1"/>
            <a:r>
              <a:rPr lang="en-US" sz="2000" dirty="0" smtClean="0"/>
              <a:t>Unlike before events, after events do not block client response</a:t>
            </a:r>
          </a:p>
          <a:p>
            <a:pPr>
              <a:lnSpc>
                <a:spcPct val="150000"/>
              </a:lnSpc>
            </a:pPr>
            <a:r>
              <a:rPr lang="en-US" sz="2400" dirty="0" smtClean="0"/>
              <a:t>Sample execution flow for one-way event</a:t>
            </a:r>
          </a:p>
          <a:p>
            <a:pPr marL="804862" lvl="1" indent="-457200">
              <a:buFont typeface="+mj-lt"/>
              <a:buAutoNum type="arabicPeriod"/>
            </a:pPr>
            <a:r>
              <a:rPr lang="en-US" sz="2000" dirty="0" smtClean="0"/>
              <a:t>Client attempts action which triggers an event (e.g. update item)</a:t>
            </a:r>
          </a:p>
          <a:p>
            <a:pPr marL="804862" lvl="1" indent="-457200">
              <a:buFont typeface="+mj-lt"/>
              <a:buAutoNum type="arabicPeriod"/>
            </a:pPr>
            <a:r>
              <a:rPr lang="en-US" sz="2000" dirty="0" smtClean="0"/>
              <a:t>SharePoint host commits action and returns to Client</a:t>
            </a:r>
          </a:p>
          <a:p>
            <a:pPr marL="804862" lvl="1" indent="-457200">
              <a:buFont typeface="+mj-lt"/>
              <a:buAutoNum type="arabicPeriod"/>
            </a:pPr>
            <a:r>
              <a:rPr lang="en-US" sz="2000" dirty="0"/>
              <a:t>SharePoint host </a:t>
            </a:r>
            <a:r>
              <a:rPr lang="en-US" sz="2000" dirty="0" smtClean="0"/>
              <a:t>executes one-way WCF call on remote web</a:t>
            </a:r>
            <a:br>
              <a:rPr lang="en-US" sz="2000" dirty="0" smtClean="0"/>
            </a:br>
            <a:r>
              <a:rPr lang="en-US" sz="1200" i="1" dirty="0" smtClean="0"/>
              <a:t>the key point is that one-way events do not block the SharePoint host nor delay response back to user </a:t>
            </a:r>
            <a:endParaRPr lang="en-US" sz="1600" i="1" dirty="0"/>
          </a:p>
        </p:txBody>
      </p:sp>
      <p:sp>
        <p:nvSpPr>
          <p:cNvPr id="3" name="Rectangle 2"/>
          <p:cNvSpPr/>
          <p:nvPr/>
        </p:nvSpPr>
        <p:spPr>
          <a:xfrm>
            <a:off x="1295400" y="4805363"/>
            <a:ext cx="5561717" cy="16716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2">
                    <a:lumMod val="90000"/>
                    <a:lumOff val="10000"/>
                  </a:schemeClr>
                </a:solidFill>
              </a:rPr>
              <a:t>One Way Event (aka after event)</a:t>
            </a:r>
            <a:endParaRPr lang="en-US" sz="1050" dirty="0">
              <a:solidFill>
                <a:schemeClr val="tx2">
                  <a:lumMod val="90000"/>
                  <a:lumOff val="10000"/>
                </a:schemeClr>
              </a:solidFill>
            </a:endParaRPr>
          </a:p>
        </p:txBody>
      </p:sp>
      <p:sp>
        <p:nvSpPr>
          <p:cNvPr id="4" name="Rectangle 3"/>
          <p:cNvSpPr/>
          <p:nvPr/>
        </p:nvSpPr>
        <p:spPr>
          <a:xfrm>
            <a:off x="3504315" y="5157503"/>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SharePoint Host</a:t>
            </a:r>
          </a:p>
        </p:txBody>
      </p:sp>
      <p:sp>
        <p:nvSpPr>
          <p:cNvPr id="5" name="Rectangle 4"/>
          <p:cNvSpPr/>
          <p:nvPr/>
        </p:nvSpPr>
        <p:spPr>
          <a:xfrm>
            <a:off x="1524000" y="5160285"/>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Client</a:t>
            </a:r>
          </a:p>
        </p:txBody>
      </p:sp>
      <p:sp>
        <p:nvSpPr>
          <p:cNvPr id="6" name="Rectangle 5"/>
          <p:cNvSpPr/>
          <p:nvPr/>
        </p:nvSpPr>
        <p:spPr>
          <a:xfrm>
            <a:off x="5498757" y="5180879"/>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Remote Web</a:t>
            </a:r>
            <a:endParaRPr lang="en-US" sz="1000" b="1" dirty="0">
              <a:solidFill>
                <a:schemeClr val="tx1"/>
              </a:solidFill>
            </a:endParaRPr>
          </a:p>
        </p:txBody>
      </p:sp>
      <p:cxnSp>
        <p:nvCxnSpPr>
          <p:cNvPr id="10" name="Straight Arrow Connector 9"/>
          <p:cNvCxnSpPr/>
          <p:nvPr/>
        </p:nvCxnSpPr>
        <p:spPr>
          <a:xfrm>
            <a:off x="2654643" y="541020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628488" y="581025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654643" y="577215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895600" y="525780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1</a:t>
            </a:r>
            <a:endParaRPr lang="en-US" sz="1400" b="1" dirty="0">
              <a:solidFill>
                <a:schemeClr val="accent6">
                  <a:lumMod val="50000"/>
                </a:schemeClr>
              </a:solidFill>
            </a:endParaRPr>
          </a:p>
        </p:txBody>
      </p:sp>
      <p:sp>
        <p:nvSpPr>
          <p:cNvPr id="20" name="Oval 19"/>
          <p:cNvSpPr/>
          <p:nvPr/>
        </p:nvSpPr>
        <p:spPr>
          <a:xfrm>
            <a:off x="4876800" y="565785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3</a:t>
            </a:r>
            <a:endParaRPr lang="en-US" sz="1400" b="1" dirty="0">
              <a:solidFill>
                <a:schemeClr val="accent6">
                  <a:lumMod val="50000"/>
                </a:schemeClr>
              </a:solidFill>
            </a:endParaRPr>
          </a:p>
        </p:txBody>
      </p:sp>
      <p:sp>
        <p:nvSpPr>
          <p:cNvPr id="22" name="Oval 21"/>
          <p:cNvSpPr/>
          <p:nvPr/>
        </p:nvSpPr>
        <p:spPr>
          <a:xfrm>
            <a:off x="2895600" y="563880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2</a:t>
            </a:r>
            <a:endParaRPr lang="en-US" sz="1400" b="1" dirty="0">
              <a:solidFill>
                <a:schemeClr val="accent6">
                  <a:lumMod val="50000"/>
                </a:schemeClr>
              </a:solidFill>
            </a:endParaRPr>
          </a:p>
        </p:txBody>
      </p:sp>
    </p:spTree>
    <p:extLst>
      <p:ext uri="{BB962C8B-B14F-4D97-AF65-F5344CB8AC3E}">
        <p14:creationId xmlns:p14="http://schemas.microsoft.com/office/powerpoint/2010/main" val="3722807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Remote Events Receivers</a:t>
            </a:r>
            <a:endParaRPr lang="en-US" dirty="0"/>
          </a:p>
        </p:txBody>
      </p:sp>
      <p:sp>
        <p:nvSpPr>
          <p:cNvPr id="3" name="Content Placeholder 2"/>
          <p:cNvSpPr>
            <a:spLocks noGrp="1"/>
          </p:cNvSpPr>
          <p:nvPr>
            <p:ph idx="1"/>
          </p:nvPr>
        </p:nvSpPr>
        <p:spPr/>
        <p:txBody>
          <a:bodyPr>
            <a:normAutofit/>
          </a:bodyPr>
          <a:lstStyle/>
          <a:p>
            <a:r>
              <a:rPr lang="en-US" sz="2400" dirty="0" smtClean="0"/>
              <a:t>Event receivers must be registered with SharePoint host</a:t>
            </a:r>
          </a:p>
          <a:p>
            <a:pPr lvl="1"/>
            <a:r>
              <a:rPr lang="en-US" sz="2000" dirty="0" smtClean="0"/>
              <a:t>Registration can be declaratively for events occurring in app web</a:t>
            </a:r>
          </a:p>
          <a:p>
            <a:pPr lvl="1"/>
            <a:r>
              <a:rPr lang="en-US" sz="2000" dirty="0" smtClean="0"/>
              <a:t>Registration </a:t>
            </a:r>
            <a:r>
              <a:rPr lang="en-US" sz="2000" dirty="0"/>
              <a:t>for events occurring in </a:t>
            </a:r>
            <a:r>
              <a:rPr lang="en-US" sz="2000" dirty="0" smtClean="0"/>
              <a:t>host web requires code</a:t>
            </a:r>
          </a:p>
          <a:p>
            <a:pPr lvl="1"/>
            <a:endParaRPr lang="en-US" sz="2000" dirty="0" smtClean="0"/>
          </a:p>
          <a:p>
            <a:pPr lvl="1"/>
            <a:endParaRPr lang="en-US" sz="2000" dirty="0" smtClean="0"/>
          </a:p>
          <a:p>
            <a:pPr lvl="1"/>
            <a:endParaRPr lang="en-US" sz="2000" dirty="0"/>
          </a:p>
        </p:txBody>
      </p:sp>
      <p:pic>
        <p:nvPicPr>
          <p:cNvPr id="4" name="Picture 3"/>
          <p:cNvPicPr>
            <a:picLocks noChangeAspect="1"/>
          </p:cNvPicPr>
          <p:nvPr/>
        </p:nvPicPr>
        <p:blipFill>
          <a:blip r:embed="rId2"/>
          <a:stretch>
            <a:fillRect/>
          </a:stretch>
        </p:blipFill>
        <p:spPr>
          <a:xfrm>
            <a:off x="3886200" y="3657600"/>
            <a:ext cx="4648200" cy="2347341"/>
          </a:xfrm>
          <a:prstGeom prst="rect">
            <a:avLst/>
          </a:prstGeom>
          <a:ln>
            <a:solidFill>
              <a:schemeClr val="tx1">
                <a:lumMod val="95000"/>
                <a:lumOff val="5000"/>
              </a:schemeClr>
            </a:solidFill>
          </a:ln>
        </p:spPr>
      </p:pic>
      <p:pic>
        <p:nvPicPr>
          <p:cNvPr id="5" name="Picture 4"/>
          <p:cNvPicPr>
            <a:picLocks noChangeAspect="1"/>
          </p:cNvPicPr>
          <p:nvPr/>
        </p:nvPicPr>
        <p:blipFill>
          <a:blip r:embed="rId3"/>
          <a:stretch>
            <a:fillRect/>
          </a:stretch>
        </p:blipFill>
        <p:spPr>
          <a:xfrm>
            <a:off x="1194385" y="2783267"/>
            <a:ext cx="2356123" cy="3024188"/>
          </a:xfrm>
          <a:prstGeom prst="rect">
            <a:avLst/>
          </a:prstGeom>
          <a:ln>
            <a:solidFill>
              <a:schemeClr val="bg1">
                <a:lumMod val="50000"/>
              </a:schemeClr>
            </a:solidFill>
          </a:ln>
        </p:spPr>
      </p:pic>
      <p:cxnSp>
        <p:nvCxnSpPr>
          <p:cNvPr id="7" name="Straight Arrow Connector 6"/>
          <p:cNvCxnSpPr/>
          <p:nvPr/>
        </p:nvCxnSpPr>
        <p:spPr>
          <a:xfrm>
            <a:off x="2267364" y="4158049"/>
            <a:ext cx="1499286" cy="247134"/>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055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Remote Event Receiver Entry Point</a:t>
            </a:r>
            <a:endParaRPr lang="en-US" dirty="0"/>
          </a:p>
        </p:txBody>
      </p:sp>
      <p:sp>
        <p:nvSpPr>
          <p:cNvPr id="8" name="Content Placeholder 7"/>
          <p:cNvSpPr>
            <a:spLocks noGrp="1"/>
          </p:cNvSpPr>
          <p:nvPr>
            <p:ph idx="1"/>
          </p:nvPr>
        </p:nvSpPr>
        <p:spPr/>
        <p:txBody>
          <a:bodyPr>
            <a:normAutofit/>
          </a:bodyPr>
          <a:lstStyle/>
          <a:p>
            <a:r>
              <a:rPr lang="en-US" sz="2000" dirty="0" smtClean="0"/>
              <a:t>Remote event receiver implemented with .svc file</a:t>
            </a:r>
          </a:p>
          <a:p>
            <a:pPr lvl="1"/>
            <a:r>
              <a:rPr lang="en-US" sz="1800" dirty="0" smtClean="0"/>
              <a:t>Event receiver code written as C# code code-behind .svc file </a:t>
            </a:r>
          </a:p>
          <a:p>
            <a:pPr lvl="1"/>
            <a:r>
              <a:rPr lang="en-US" sz="1800" dirty="0"/>
              <a:t>Event receiver </a:t>
            </a:r>
            <a:r>
              <a:rPr lang="en-US" sz="1800" dirty="0" smtClean="0"/>
              <a:t>is class that implements </a:t>
            </a:r>
            <a:r>
              <a:rPr lang="en-US" sz="1400" b="1" dirty="0" err="1" smtClean="0">
                <a:solidFill>
                  <a:schemeClr val="accent6">
                    <a:lumMod val="50000"/>
                  </a:schemeClr>
                </a:solidFill>
              </a:rPr>
              <a:t>IRemoteEventService</a:t>
            </a:r>
            <a:endParaRPr lang="en-US" sz="1800" b="1" dirty="0" smtClean="0">
              <a:solidFill>
                <a:schemeClr val="accent6">
                  <a:lumMod val="50000"/>
                </a:schemeClr>
              </a:solidFill>
            </a:endParaRPr>
          </a:p>
          <a:p>
            <a:pPr lvl="1"/>
            <a:r>
              <a:rPr lang="en-US" sz="1400" b="1" dirty="0" err="1" smtClean="0">
                <a:solidFill>
                  <a:schemeClr val="accent6">
                    <a:lumMod val="50000"/>
                  </a:schemeClr>
                </a:solidFill>
              </a:rPr>
              <a:t>ProcessEvent</a:t>
            </a:r>
            <a:r>
              <a:rPr lang="en-US" sz="1400" dirty="0" smtClean="0">
                <a:solidFill>
                  <a:schemeClr val="accent6">
                    <a:lumMod val="50000"/>
                  </a:schemeClr>
                </a:solidFill>
              </a:rPr>
              <a:t> </a:t>
            </a:r>
            <a:r>
              <a:rPr lang="en-US" sz="1800" dirty="0" smtClean="0"/>
              <a:t>method executes when two-way event is triggered</a:t>
            </a:r>
          </a:p>
          <a:p>
            <a:pPr lvl="1"/>
            <a:r>
              <a:rPr lang="en-US" sz="1400" b="1" dirty="0" err="1" smtClean="0">
                <a:solidFill>
                  <a:schemeClr val="accent6">
                    <a:lumMod val="50000"/>
                  </a:schemeClr>
                </a:solidFill>
              </a:rPr>
              <a:t>ProcessOneWayEvent</a:t>
            </a:r>
            <a:r>
              <a:rPr lang="en-US" sz="1800" dirty="0" smtClean="0"/>
              <a:t> </a:t>
            </a:r>
            <a:r>
              <a:rPr lang="en-US" sz="1800" dirty="0"/>
              <a:t>method executes when </a:t>
            </a:r>
            <a:r>
              <a:rPr lang="en-US" sz="1800" dirty="0" smtClean="0"/>
              <a:t>one-way </a:t>
            </a:r>
            <a:r>
              <a:rPr lang="en-US" sz="1800" dirty="0"/>
              <a:t>event is triggered</a:t>
            </a:r>
          </a:p>
          <a:p>
            <a:pPr lvl="1"/>
            <a:endParaRPr lang="en-US" sz="1800" dirty="0" smtClean="0"/>
          </a:p>
          <a:p>
            <a:pPr lvl="1"/>
            <a:endParaRPr lang="en-US" sz="1800" dirty="0"/>
          </a:p>
        </p:txBody>
      </p:sp>
      <p:pic>
        <p:nvPicPr>
          <p:cNvPr id="3" name="Picture 2"/>
          <p:cNvPicPr>
            <a:picLocks noChangeAspect="1"/>
          </p:cNvPicPr>
          <p:nvPr/>
        </p:nvPicPr>
        <p:blipFill>
          <a:blip r:embed="rId2"/>
          <a:stretch>
            <a:fillRect/>
          </a:stretch>
        </p:blipFill>
        <p:spPr>
          <a:xfrm>
            <a:off x="3638819" y="4357816"/>
            <a:ext cx="5272686" cy="2289685"/>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1097693" y="3429000"/>
            <a:ext cx="1981200" cy="2542958"/>
          </a:xfrm>
          <a:prstGeom prst="rect">
            <a:avLst/>
          </a:prstGeom>
          <a:ln>
            <a:solidFill>
              <a:schemeClr val="bg1">
                <a:lumMod val="50000"/>
              </a:schemeClr>
            </a:solidFill>
          </a:ln>
        </p:spPr>
      </p:pic>
      <p:cxnSp>
        <p:nvCxnSpPr>
          <p:cNvPr id="5" name="Straight Arrow Connector 4"/>
          <p:cNvCxnSpPr/>
          <p:nvPr/>
        </p:nvCxnSpPr>
        <p:spPr>
          <a:xfrm flipV="1">
            <a:off x="2667000" y="5494638"/>
            <a:ext cx="784654" cy="4602"/>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755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SPRemoteEventProperties</a:t>
            </a:r>
            <a:endParaRPr lang="en-US" dirty="0"/>
          </a:p>
        </p:txBody>
      </p:sp>
      <p:sp>
        <p:nvSpPr>
          <p:cNvPr id="3" name="Content Placeholder 2"/>
          <p:cNvSpPr>
            <a:spLocks noGrp="1"/>
          </p:cNvSpPr>
          <p:nvPr>
            <p:ph idx="1"/>
          </p:nvPr>
        </p:nvSpPr>
        <p:spPr/>
        <p:txBody>
          <a:bodyPr>
            <a:normAutofit/>
          </a:bodyPr>
          <a:lstStyle/>
          <a:p>
            <a:r>
              <a:rPr lang="en-US" sz="1700" b="1" dirty="0" err="1" smtClean="0">
                <a:solidFill>
                  <a:schemeClr val="tx2">
                    <a:lumMod val="90000"/>
                    <a:lumOff val="10000"/>
                  </a:schemeClr>
                </a:solidFill>
              </a:rPr>
              <a:t>SPRemoteEventProperties</a:t>
            </a:r>
            <a:r>
              <a:rPr lang="en-US" sz="1700" dirty="0" smtClean="0"/>
              <a:t> parameter passed to event handlers</a:t>
            </a:r>
          </a:p>
          <a:p>
            <a:pPr lvl="1"/>
            <a:r>
              <a:rPr lang="en-US" sz="1700" dirty="0" smtClean="0"/>
              <a:t>Provides you with contextual information about the current event</a:t>
            </a:r>
          </a:p>
          <a:p>
            <a:pPr lvl="1"/>
            <a:r>
              <a:rPr lang="en-US" sz="1700" dirty="0" smtClean="0"/>
              <a:t>Allows you to read and update user input during before event</a:t>
            </a:r>
          </a:p>
          <a:p>
            <a:pPr lvl="1"/>
            <a:r>
              <a:rPr lang="en-US" sz="1700" dirty="0" smtClean="0"/>
              <a:t>Makes it possible to perform validation in before events</a:t>
            </a:r>
            <a:endParaRPr lang="en-US" sz="1700" dirty="0"/>
          </a:p>
        </p:txBody>
      </p:sp>
      <p:pic>
        <p:nvPicPr>
          <p:cNvPr id="4" name="Picture 3"/>
          <p:cNvPicPr>
            <a:picLocks noChangeAspect="1"/>
          </p:cNvPicPr>
          <p:nvPr/>
        </p:nvPicPr>
        <p:blipFill>
          <a:blip r:embed="rId2"/>
          <a:stretch>
            <a:fillRect/>
          </a:stretch>
        </p:blipFill>
        <p:spPr>
          <a:xfrm>
            <a:off x="1219200" y="2895600"/>
            <a:ext cx="6108699" cy="1981200"/>
          </a:xfrm>
          <a:prstGeom prst="rect">
            <a:avLst/>
          </a:prstGeom>
          <a:ln>
            <a:solidFill>
              <a:schemeClr val="bg1">
                <a:lumMod val="50000"/>
              </a:schemeClr>
            </a:solidFill>
          </a:ln>
        </p:spPr>
      </p:pic>
    </p:spTree>
    <p:extLst>
      <p:ext uri="{BB962C8B-B14F-4D97-AF65-F5344CB8AC3E}">
        <p14:creationId xmlns:p14="http://schemas.microsoft.com/office/powerpoint/2010/main" val="2926862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SPRemoteEventResult</a:t>
            </a:r>
            <a:endParaRPr lang="en-US" dirty="0"/>
          </a:p>
        </p:txBody>
      </p:sp>
      <p:sp>
        <p:nvSpPr>
          <p:cNvPr id="4" name="Content Placeholder 3"/>
          <p:cNvSpPr>
            <a:spLocks noGrp="1"/>
          </p:cNvSpPr>
          <p:nvPr>
            <p:ph idx="1"/>
          </p:nvPr>
        </p:nvSpPr>
        <p:spPr/>
        <p:txBody>
          <a:bodyPr>
            <a:normAutofit/>
          </a:bodyPr>
          <a:lstStyle/>
          <a:p>
            <a:r>
              <a:rPr lang="en-US" sz="2000" dirty="0" smtClean="0"/>
              <a:t>Two-way event handlers return </a:t>
            </a:r>
            <a:r>
              <a:rPr lang="en-US" sz="1600" b="1" dirty="0" err="1" smtClean="0">
                <a:solidFill>
                  <a:schemeClr val="tx2">
                    <a:lumMod val="90000"/>
                    <a:lumOff val="10000"/>
                  </a:schemeClr>
                </a:solidFill>
              </a:rPr>
              <a:t>SPRemoteEventResult</a:t>
            </a:r>
            <a:r>
              <a:rPr lang="en-US" sz="2000" dirty="0" smtClean="0"/>
              <a:t> object</a:t>
            </a:r>
          </a:p>
          <a:p>
            <a:pPr lvl="1"/>
            <a:r>
              <a:rPr lang="en-US" sz="1200" b="1" dirty="0" err="1">
                <a:solidFill>
                  <a:schemeClr val="tx2">
                    <a:lumMod val="90000"/>
                    <a:lumOff val="10000"/>
                  </a:schemeClr>
                </a:solidFill>
              </a:rPr>
              <a:t>SPRemoteEventResult</a:t>
            </a:r>
            <a:r>
              <a:rPr lang="en-US" sz="1600" dirty="0"/>
              <a:t> </a:t>
            </a:r>
            <a:r>
              <a:rPr lang="en-US" sz="1600" dirty="0" smtClean="0"/>
              <a:t>object makes it possible to cancel action</a:t>
            </a:r>
          </a:p>
          <a:p>
            <a:pPr lvl="1"/>
            <a:endParaRPr lang="en-US" sz="1600" dirty="0"/>
          </a:p>
          <a:p>
            <a:pPr lvl="1"/>
            <a:endParaRPr lang="en-US" sz="1600" dirty="0" smtClean="0"/>
          </a:p>
          <a:p>
            <a:pPr lvl="1"/>
            <a:endParaRPr lang="en-US" sz="1600" dirty="0"/>
          </a:p>
          <a:p>
            <a:endParaRPr lang="en-US" sz="2000" dirty="0" smtClean="0"/>
          </a:p>
          <a:p>
            <a:endParaRPr lang="en-US" sz="2000" dirty="0"/>
          </a:p>
        </p:txBody>
      </p:sp>
      <p:pic>
        <p:nvPicPr>
          <p:cNvPr id="3" name="Picture 2"/>
          <p:cNvPicPr>
            <a:picLocks noChangeAspect="1"/>
          </p:cNvPicPr>
          <p:nvPr/>
        </p:nvPicPr>
        <p:blipFill>
          <a:blip r:embed="rId2"/>
          <a:stretch>
            <a:fillRect/>
          </a:stretch>
        </p:blipFill>
        <p:spPr>
          <a:xfrm>
            <a:off x="1219200" y="2286000"/>
            <a:ext cx="5715000" cy="1600965"/>
          </a:xfrm>
          <a:prstGeom prst="rect">
            <a:avLst/>
          </a:prstGeom>
          <a:ln>
            <a:solidFill>
              <a:schemeClr val="bg1">
                <a:lumMod val="50000"/>
              </a:schemeClr>
            </a:solidFill>
          </a:ln>
        </p:spPr>
      </p:pic>
    </p:spTree>
    <p:extLst>
      <p:ext uri="{BB962C8B-B14F-4D97-AF65-F5344CB8AC3E}">
        <p14:creationId xmlns:p14="http://schemas.microsoft.com/office/powerpoint/2010/main" val="191974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Provider-Hosted App</a:t>
            </a:r>
            <a:endParaRPr lang="en-US" dirty="0"/>
          </a:p>
        </p:txBody>
      </p:sp>
      <p:sp>
        <p:nvSpPr>
          <p:cNvPr id="3" name="Content Placeholder 2"/>
          <p:cNvSpPr>
            <a:spLocks noGrp="1"/>
          </p:cNvSpPr>
          <p:nvPr>
            <p:ph idx="1"/>
          </p:nvPr>
        </p:nvSpPr>
        <p:spPr/>
        <p:txBody>
          <a:bodyPr/>
          <a:lstStyle/>
          <a:p>
            <a:r>
              <a:rPr lang="en-US" dirty="0" smtClean="0"/>
              <a:t>Developer responsible for deploying remote web</a:t>
            </a:r>
            <a:endParaRPr lang="en-US" dirty="0"/>
          </a:p>
          <a:p>
            <a:pPr lvl="1"/>
            <a:r>
              <a:rPr lang="en-US" dirty="0"/>
              <a:t>App </a:t>
            </a:r>
            <a:r>
              <a:rPr lang="en-US" dirty="0" smtClean="0"/>
              <a:t>deployed </a:t>
            </a:r>
            <a:r>
              <a:rPr lang="en-US" dirty="0"/>
              <a:t>to remote web on remote web server</a:t>
            </a:r>
          </a:p>
          <a:p>
            <a:pPr lvl="1"/>
            <a:r>
              <a:rPr lang="en-US" dirty="0"/>
              <a:t>Developer deploys remote web prior to app installation</a:t>
            </a:r>
          </a:p>
          <a:p>
            <a:pPr lvl="1"/>
            <a:r>
              <a:rPr lang="en-US" dirty="0"/>
              <a:t>Developer often required to deploy database as well</a:t>
            </a:r>
          </a:p>
          <a:p>
            <a:endParaRPr lang="en-US" dirty="0"/>
          </a:p>
        </p:txBody>
      </p:sp>
      <p:pic>
        <p:nvPicPr>
          <p:cNvPr id="6" name="Picture 5"/>
          <p:cNvPicPr>
            <a:picLocks noChangeAspect="1"/>
          </p:cNvPicPr>
          <p:nvPr/>
        </p:nvPicPr>
        <p:blipFill>
          <a:blip r:embed="rId3"/>
          <a:stretch>
            <a:fillRect/>
          </a:stretch>
        </p:blipFill>
        <p:spPr>
          <a:xfrm>
            <a:off x="853874" y="3429000"/>
            <a:ext cx="7436251" cy="2414000"/>
          </a:xfrm>
          <a:prstGeom prst="rect">
            <a:avLst/>
          </a:prstGeom>
        </p:spPr>
      </p:pic>
    </p:spTree>
    <p:extLst>
      <p:ext uri="{BB962C8B-B14F-4D97-AF65-F5344CB8AC3E}">
        <p14:creationId xmlns:p14="http://schemas.microsoft.com/office/powerpoint/2010/main" val="36002210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Before Event with a List Item</a:t>
            </a:r>
            <a:endParaRPr lang="en-US" dirty="0"/>
          </a:p>
        </p:txBody>
      </p:sp>
      <p:pic>
        <p:nvPicPr>
          <p:cNvPr id="3" name="Picture 2"/>
          <p:cNvPicPr>
            <a:picLocks noChangeAspect="1"/>
          </p:cNvPicPr>
          <p:nvPr/>
        </p:nvPicPr>
        <p:blipFill>
          <a:blip r:embed="rId2"/>
          <a:stretch>
            <a:fillRect/>
          </a:stretch>
        </p:blipFill>
        <p:spPr>
          <a:xfrm>
            <a:off x="381000" y="1219200"/>
            <a:ext cx="8534400" cy="4079860"/>
          </a:xfrm>
          <a:prstGeom prst="rect">
            <a:avLst/>
          </a:prstGeom>
          <a:ln>
            <a:solidFill>
              <a:schemeClr val="bg1">
                <a:lumMod val="50000"/>
              </a:schemeClr>
            </a:solidFill>
          </a:ln>
        </p:spPr>
      </p:pic>
    </p:spTree>
    <p:extLst>
      <p:ext uri="{BB962C8B-B14F-4D97-AF65-F5344CB8AC3E}">
        <p14:creationId xmlns:p14="http://schemas.microsoft.com/office/powerpoint/2010/main" val="3864193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After Event </a:t>
            </a:r>
            <a:r>
              <a:rPr lang="en-US" dirty="0"/>
              <a:t>with a List Item</a:t>
            </a:r>
          </a:p>
        </p:txBody>
      </p:sp>
      <p:pic>
        <p:nvPicPr>
          <p:cNvPr id="3" name="Picture 2"/>
          <p:cNvPicPr>
            <a:picLocks noChangeAspect="1"/>
          </p:cNvPicPr>
          <p:nvPr/>
        </p:nvPicPr>
        <p:blipFill>
          <a:blip r:embed="rId2"/>
          <a:stretch>
            <a:fillRect/>
          </a:stretch>
        </p:blipFill>
        <p:spPr>
          <a:xfrm>
            <a:off x="381001" y="1371600"/>
            <a:ext cx="8382000" cy="3320869"/>
          </a:xfrm>
          <a:prstGeom prst="rect">
            <a:avLst/>
          </a:prstGeom>
          <a:ln>
            <a:solidFill>
              <a:schemeClr val="bg1">
                <a:lumMod val="50000"/>
              </a:schemeClr>
            </a:solidFill>
          </a:ln>
        </p:spPr>
      </p:pic>
    </p:spTree>
    <p:extLst>
      <p:ext uri="{BB962C8B-B14F-4D97-AF65-F5344CB8AC3E}">
        <p14:creationId xmlns:p14="http://schemas.microsoft.com/office/powerpoint/2010/main" val="3799581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 Lifecycle Events</a:t>
            </a:r>
            <a:endParaRPr lang="en-US" dirty="0"/>
          </a:p>
        </p:txBody>
      </p:sp>
      <p:sp>
        <p:nvSpPr>
          <p:cNvPr id="3" name="Content Placeholder 2"/>
          <p:cNvSpPr>
            <a:spLocks noGrp="1"/>
          </p:cNvSpPr>
          <p:nvPr>
            <p:ph idx="1"/>
          </p:nvPr>
        </p:nvSpPr>
        <p:spPr/>
        <p:txBody>
          <a:bodyPr/>
          <a:lstStyle/>
          <a:p>
            <a:r>
              <a:rPr lang="en-US" dirty="0" smtClean="0"/>
              <a:t>SharePoint app models support app events</a:t>
            </a:r>
          </a:p>
          <a:p>
            <a:pPr lvl="1"/>
            <a:r>
              <a:rPr lang="en-US" dirty="0" smtClean="0"/>
              <a:t>App events for installation, upgrade and uninstall</a:t>
            </a:r>
          </a:p>
          <a:p>
            <a:pPr lvl="1"/>
            <a:r>
              <a:rPr lang="en-US" dirty="0" smtClean="0"/>
              <a:t>Added to app project using property sheet</a:t>
            </a:r>
          </a:p>
          <a:p>
            <a:pPr lvl="1"/>
            <a:r>
              <a:rPr lang="en-US" dirty="0" smtClean="0"/>
              <a:t>Implemented as a remote event receiver</a:t>
            </a:r>
          </a:p>
          <a:p>
            <a:pPr lvl="1"/>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505200"/>
            <a:ext cx="3505199" cy="29491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7071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Lifecycle Event Registration</a:t>
            </a:r>
            <a:endParaRPr lang="en-US" dirty="0"/>
          </a:p>
        </p:txBody>
      </p:sp>
      <p:sp>
        <p:nvSpPr>
          <p:cNvPr id="2" name="Text Placeholder 1"/>
          <p:cNvSpPr>
            <a:spLocks noGrp="1"/>
          </p:cNvSpPr>
          <p:nvPr>
            <p:ph idx="1"/>
          </p:nvPr>
        </p:nvSpPr>
        <p:spPr/>
        <p:txBody>
          <a:bodyPr/>
          <a:lstStyle/>
          <a:p>
            <a:r>
              <a:rPr lang="en-US" dirty="0"/>
              <a:t>Declaratively </a:t>
            </a:r>
            <a:r>
              <a:rPr lang="en-US" dirty="0" smtClean="0"/>
              <a:t>register </a:t>
            </a:r>
            <a:r>
              <a:rPr lang="en-US" dirty="0"/>
              <a:t>remote event </a:t>
            </a:r>
            <a:r>
              <a:rPr lang="en-US" dirty="0" smtClean="0"/>
              <a:t>receivers</a:t>
            </a:r>
          </a:p>
          <a:p>
            <a:r>
              <a:rPr lang="en-US" dirty="0" smtClean="0"/>
              <a:t>Definitions found in </a:t>
            </a:r>
            <a:r>
              <a:rPr lang="en-US" sz="2400" dirty="0" smtClean="0">
                <a:latin typeface="Courier New" panose="02070309020205020404" pitchFamily="49" charset="0"/>
                <a:cs typeface="Courier New" panose="02070309020205020404" pitchFamily="49" charset="0"/>
              </a:rPr>
              <a:t>AppManifest.xml</a:t>
            </a:r>
            <a:endParaRPr lang="en-US" sz="2400" dirty="0">
              <a:latin typeface="Courier New" panose="02070309020205020404" pitchFamily="49" charset="0"/>
              <a:cs typeface="Courier New" panose="02070309020205020404" pitchFamily="49" charset="0"/>
            </a:endParaRPr>
          </a:p>
          <a:p>
            <a:pPr marL="0" indent="0">
              <a:buNone/>
            </a:pPr>
            <a:endParaRPr lang="en-US" dirty="0"/>
          </a:p>
        </p:txBody>
      </p:sp>
      <p:sp>
        <p:nvSpPr>
          <p:cNvPr id="7" name="TextBox 6"/>
          <p:cNvSpPr txBox="1"/>
          <p:nvPr/>
        </p:nvSpPr>
        <p:spPr>
          <a:xfrm>
            <a:off x="862924" y="2590800"/>
            <a:ext cx="7189551" cy="129065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lIns="87929" tIns="43964" rIns="87929" bIns="43964" rtlCol="0">
            <a:spAutoFit/>
          </a:bodyPr>
          <a:lstStyle/>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Properties</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Title</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smtClean="0">
                <a:solidFill>
                  <a:srgbClr val="000000"/>
                </a:solidFill>
                <a:latin typeface="Consolas" pitchFamily="49" charset="0"/>
                <a:ea typeface="Calibri" panose="020F0502020204030204" pitchFamily="34" charset="0"/>
                <a:cs typeface="Times New Roman" panose="02020603050405020304" pitchFamily="18" charset="0"/>
              </a:rPr>
              <a:t>App Lifecycle Event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Title</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StartPage</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smtClean="0">
                <a:solidFill>
                  <a:srgbClr val="000000"/>
                </a:solidFill>
                <a:latin typeface="Consolas" pitchFamily="49" charset="0"/>
                <a:ea typeface="Calibri" panose="020F0502020204030204" pitchFamily="34" charset="0"/>
                <a:cs typeface="Times New Roman" panose="02020603050405020304" pitchFamily="18" charset="0"/>
              </a:rPr>
              <a:t>~appWebUrl/Pages/Default.aspx?{StandardTokens}</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StartPage</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InstalledEventEndpoint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smtClean="0">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InstalledEventEndpoint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UninstallingEventEndpoint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smtClean="0">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UninstallingEventEndpoint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UpgradedEventEndpoint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smtClean="0">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UpgradedEventEndpoint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Properties</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07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the </a:t>
            </a:r>
            <a:r>
              <a:rPr lang="en-US" dirty="0" err="1" smtClean="0"/>
              <a:t>RemoteEventsDemo</a:t>
            </a:r>
            <a:r>
              <a:rPr lang="en-US" dirty="0" smtClean="0"/>
              <a:t> App Project</a:t>
            </a:r>
            <a:endParaRPr lang="en-US" dirty="0"/>
          </a:p>
        </p:txBody>
      </p:sp>
    </p:spTree>
    <p:extLst>
      <p:ext uri="{BB962C8B-B14F-4D97-AF65-F5344CB8AC3E}">
        <p14:creationId xmlns:p14="http://schemas.microsoft.com/office/powerpoint/2010/main" val="456933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Getting Started with Provider-hosted Apps</a:t>
            </a:r>
          </a:p>
          <a:p>
            <a:pPr>
              <a:buFont typeface="Wingdings" panose="05000000000000000000" pitchFamily="2" charset="2"/>
              <a:buChar char="ü"/>
            </a:pPr>
            <a:r>
              <a:rPr lang="en-US" dirty="0" smtClean="0"/>
              <a:t>User Interface Design for the Remote Web</a:t>
            </a:r>
          </a:p>
          <a:p>
            <a:pPr>
              <a:buFont typeface="Wingdings" panose="05000000000000000000" pitchFamily="2" charset="2"/>
              <a:buChar char="ü"/>
            </a:pPr>
            <a:r>
              <a:rPr lang="en-US" dirty="0" smtClean="0"/>
              <a:t>Remote </a:t>
            </a:r>
            <a:r>
              <a:rPr lang="en-US" dirty="0"/>
              <a:t>Event Receivers</a:t>
            </a:r>
          </a:p>
          <a:p>
            <a:pPr>
              <a:buFont typeface="Wingdings" panose="05000000000000000000" pitchFamily="2" charset="2"/>
              <a:buChar char="Ø"/>
            </a:pPr>
            <a:r>
              <a:rPr lang="en-US" dirty="0" smtClean="0"/>
              <a:t>Using the Cross Domain Library</a:t>
            </a:r>
          </a:p>
        </p:txBody>
      </p:sp>
    </p:spTree>
    <p:extLst>
      <p:ext uri="{BB962C8B-B14F-4D97-AF65-F5344CB8AC3E}">
        <p14:creationId xmlns:p14="http://schemas.microsoft.com/office/powerpoint/2010/main" val="926525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 Domain Library</a:t>
            </a:r>
            <a:endParaRPr lang="en-US" dirty="0"/>
          </a:p>
        </p:txBody>
      </p:sp>
      <p:sp>
        <p:nvSpPr>
          <p:cNvPr id="3" name="Content Placeholder 2"/>
          <p:cNvSpPr>
            <a:spLocks noGrp="1"/>
          </p:cNvSpPr>
          <p:nvPr>
            <p:ph idx="1"/>
          </p:nvPr>
        </p:nvSpPr>
        <p:spPr/>
        <p:txBody>
          <a:bodyPr>
            <a:normAutofit/>
          </a:bodyPr>
          <a:lstStyle/>
          <a:p>
            <a:r>
              <a:rPr lang="en-US" sz="2000" dirty="0" smtClean="0"/>
              <a:t>Where is it used?</a:t>
            </a:r>
          </a:p>
          <a:p>
            <a:pPr lvl="1"/>
            <a:r>
              <a:rPr lang="en-US" sz="1800" dirty="0" smtClean="0"/>
              <a:t>In client-side JavaScript code in pages of remote web</a:t>
            </a:r>
          </a:p>
          <a:p>
            <a:pPr lvl="1"/>
            <a:endParaRPr lang="en-US" sz="1800" dirty="0" smtClean="0"/>
          </a:p>
          <a:p>
            <a:r>
              <a:rPr lang="en-US" sz="2000" dirty="0" smtClean="0"/>
              <a:t>When do you need it?</a:t>
            </a:r>
          </a:p>
          <a:p>
            <a:pPr lvl="1"/>
            <a:r>
              <a:rPr lang="en-US" sz="1800" dirty="0" smtClean="0"/>
              <a:t>To enable CSOM and REST API calls from browser to host web</a:t>
            </a:r>
          </a:p>
          <a:p>
            <a:pPr lvl="1"/>
            <a:r>
              <a:rPr lang="en-US" sz="1800" dirty="0" smtClean="0"/>
              <a:t>In scenarios where external app authentication is not possible</a:t>
            </a:r>
          </a:p>
          <a:p>
            <a:pPr lvl="1"/>
            <a:endParaRPr lang="en-US" sz="1800" dirty="0" smtClean="0"/>
          </a:p>
          <a:p>
            <a:r>
              <a:rPr lang="en-US" sz="2000" dirty="0" smtClean="0"/>
              <a:t>How does it work?</a:t>
            </a:r>
          </a:p>
          <a:p>
            <a:pPr lvl="1"/>
            <a:r>
              <a:rPr lang="en-US" sz="1800" dirty="0" smtClean="0"/>
              <a:t>You use SharePoint Cross Domain library to execute calls</a:t>
            </a:r>
          </a:p>
          <a:p>
            <a:pPr lvl="1"/>
            <a:r>
              <a:rPr lang="en-US" sz="1800" dirty="0" smtClean="0"/>
              <a:t>Calls are routed through app web which use internal app authentication</a:t>
            </a:r>
          </a:p>
          <a:p>
            <a:pPr lvl="1"/>
            <a:r>
              <a:rPr lang="en-US" sz="1800" dirty="0" smtClean="0"/>
              <a:t>Cross domain library calls proxy page to deal with cross-domain issues</a:t>
            </a:r>
          </a:p>
          <a:p>
            <a:pPr lvl="1"/>
            <a:endParaRPr lang="en-US" sz="1800" dirty="0"/>
          </a:p>
        </p:txBody>
      </p:sp>
    </p:spTree>
    <p:extLst>
      <p:ext uri="{BB962C8B-B14F-4D97-AF65-F5344CB8AC3E}">
        <p14:creationId xmlns:p14="http://schemas.microsoft.com/office/powerpoint/2010/main" val="1709502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the </a:t>
            </a:r>
            <a:r>
              <a:rPr lang="en-US" dirty="0" err="1" smtClean="0"/>
              <a:t>RestCrossDomain</a:t>
            </a:r>
            <a:r>
              <a:rPr lang="en-US" dirty="0" smtClean="0"/>
              <a:t> App Project</a:t>
            </a:r>
            <a:endParaRPr lang="en-US" dirty="0"/>
          </a:p>
        </p:txBody>
      </p:sp>
    </p:spTree>
    <p:extLst>
      <p:ext uri="{BB962C8B-B14F-4D97-AF65-F5344CB8AC3E}">
        <p14:creationId xmlns:p14="http://schemas.microsoft.com/office/powerpoint/2010/main" val="1023812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Getting Started with Provider-hosted Apps</a:t>
            </a:r>
          </a:p>
          <a:p>
            <a:pPr>
              <a:buFont typeface="Wingdings" panose="05000000000000000000" pitchFamily="2" charset="2"/>
              <a:buChar char="ü"/>
            </a:pPr>
            <a:r>
              <a:rPr lang="en-US" dirty="0" smtClean="0"/>
              <a:t>User Interface Design for the Remote Web</a:t>
            </a:r>
          </a:p>
          <a:p>
            <a:pPr>
              <a:buFont typeface="Wingdings" panose="05000000000000000000" pitchFamily="2" charset="2"/>
              <a:buChar char="ü"/>
            </a:pPr>
            <a:r>
              <a:rPr lang="en-US" dirty="0" smtClean="0"/>
              <a:t>Remote </a:t>
            </a:r>
            <a:r>
              <a:rPr lang="en-US" dirty="0"/>
              <a:t>Event Receivers</a:t>
            </a:r>
          </a:p>
          <a:p>
            <a:pPr>
              <a:buFont typeface="Wingdings" panose="05000000000000000000" pitchFamily="2" charset="2"/>
              <a:buChar char="ü"/>
            </a:pPr>
            <a:r>
              <a:rPr lang="en-US" dirty="0" smtClean="0"/>
              <a:t>Using the Cross Domain Library</a:t>
            </a:r>
          </a:p>
        </p:txBody>
      </p:sp>
    </p:spTree>
    <p:extLst>
      <p:ext uri="{BB962C8B-B14F-4D97-AF65-F5344CB8AC3E}">
        <p14:creationId xmlns:p14="http://schemas.microsoft.com/office/powerpoint/2010/main" val="3851871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Provider-Hosted App with Multi-tenancy</a:t>
            </a:r>
            <a:endParaRPr lang="en-US" dirty="0"/>
          </a:p>
        </p:txBody>
      </p:sp>
      <p:sp>
        <p:nvSpPr>
          <p:cNvPr id="3" name="Content Placeholder 2"/>
          <p:cNvSpPr>
            <a:spLocks noGrp="1"/>
          </p:cNvSpPr>
          <p:nvPr>
            <p:ph idx="1"/>
          </p:nvPr>
        </p:nvSpPr>
        <p:spPr/>
        <p:txBody>
          <a:bodyPr/>
          <a:lstStyle/>
          <a:p>
            <a:r>
              <a:rPr lang="en-US" dirty="0" smtClean="0"/>
              <a:t>Many customers access the same remote web</a:t>
            </a:r>
          </a:p>
          <a:p>
            <a:pPr lvl="1"/>
            <a:r>
              <a:rPr lang="en-US" dirty="0" smtClean="0"/>
              <a:t>Remote web must be able to scale as needed</a:t>
            </a:r>
          </a:p>
          <a:p>
            <a:pPr lvl="1"/>
            <a:r>
              <a:rPr lang="en-US" dirty="0" smtClean="0"/>
              <a:t>App design must isolate data on per-customer basis</a:t>
            </a:r>
          </a:p>
          <a:p>
            <a:pPr lvl="1"/>
            <a:r>
              <a:rPr lang="en-US" dirty="0" smtClean="0"/>
              <a:t>Complexity increases time and cost of development</a:t>
            </a:r>
          </a:p>
        </p:txBody>
      </p:sp>
      <p:pic>
        <p:nvPicPr>
          <p:cNvPr id="6" name="Picture 5"/>
          <p:cNvPicPr>
            <a:picLocks noChangeAspect="1"/>
          </p:cNvPicPr>
          <p:nvPr/>
        </p:nvPicPr>
        <p:blipFill>
          <a:blip r:embed="rId3"/>
          <a:stretch>
            <a:fillRect/>
          </a:stretch>
        </p:blipFill>
        <p:spPr>
          <a:xfrm>
            <a:off x="1638300" y="3276600"/>
            <a:ext cx="5867400" cy="34759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1198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Provider-hosted Apps</a:t>
            </a:r>
            <a:endParaRPr lang="en-US" dirty="0"/>
          </a:p>
        </p:txBody>
      </p:sp>
      <p:sp>
        <p:nvSpPr>
          <p:cNvPr id="3" name="Content Placeholder 2"/>
          <p:cNvSpPr>
            <a:spLocks noGrp="1"/>
          </p:cNvSpPr>
          <p:nvPr>
            <p:ph idx="1"/>
          </p:nvPr>
        </p:nvSpPr>
        <p:spPr>
          <a:ln>
            <a:solidFill>
              <a:schemeClr val="bg1"/>
            </a:solidFill>
          </a:ln>
        </p:spPr>
        <p:txBody>
          <a:bodyPr>
            <a:normAutofit/>
          </a:bodyPr>
          <a:lstStyle/>
          <a:p>
            <a:r>
              <a:rPr lang="en-US" sz="2400" dirty="0" smtClean="0"/>
              <a:t>Benefits of provider-hosted over SharePoint-hosted apps</a:t>
            </a:r>
          </a:p>
          <a:p>
            <a:pPr lvl="1"/>
            <a:r>
              <a:rPr lang="en-US" sz="2000" dirty="0" smtClean="0"/>
              <a:t>You can write server-side .NET code using C# or VB.NET </a:t>
            </a:r>
            <a:r>
              <a:rPr lang="en-US" sz="1600" b="1" dirty="0" smtClean="0">
                <a:solidFill>
                  <a:schemeClr val="accent6">
                    <a:lumMod val="75000"/>
                  </a:schemeClr>
                </a:solidFill>
              </a:rPr>
              <a:t>([wahoo!])</a:t>
            </a:r>
            <a:endParaRPr lang="en-US" sz="2000" b="1" dirty="0" smtClean="0">
              <a:solidFill>
                <a:schemeClr val="accent6">
                  <a:lumMod val="75000"/>
                </a:schemeClr>
              </a:solidFill>
            </a:endParaRPr>
          </a:p>
          <a:p>
            <a:pPr lvl="1"/>
            <a:r>
              <a:rPr lang="en-US" sz="2000" dirty="0" smtClean="0"/>
              <a:t>You can make HTTP calls w/o cross-domain scripting constraints</a:t>
            </a:r>
          </a:p>
          <a:p>
            <a:pPr lvl="1"/>
            <a:r>
              <a:rPr lang="en-US" sz="2000" dirty="0" smtClean="0"/>
              <a:t>Your server-side code can access data in a custom database</a:t>
            </a:r>
          </a:p>
          <a:p>
            <a:pPr lvl="1"/>
            <a:r>
              <a:rPr lang="en-US" sz="2000" dirty="0" smtClean="0"/>
              <a:t>You can leverage the support for remote event receivers</a:t>
            </a:r>
          </a:p>
          <a:p>
            <a:pPr lvl="1"/>
            <a:r>
              <a:rPr lang="en-US" sz="2000" dirty="0" smtClean="0"/>
              <a:t>You can make CSOM/REST API calls using App-only permissions</a:t>
            </a:r>
          </a:p>
          <a:p>
            <a:pPr lvl="1"/>
            <a:r>
              <a:rPr lang="en-US" sz="2000" dirty="0" smtClean="0"/>
              <a:t>Provider-hosted apps more strategic for Microsoft moving forward</a:t>
            </a:r>
          </a:p>
          <a:p>
            <a:pPr lvl="1"/>
            <a:endParaRPr lang="en-US" sz="2000" dirty="0" smtClean="0"/>
          </a:p>
          <a:p>
            <a:r>
              <a:rPr lang="en-US" sz="2400" dirty="0" smtClean="0"/>
              <a:t>Negatives when compared to SharePoint-hosted apps</a:t>
            </a:r>
          </a:p>
          <a:p>
            <a:pPr lvl="1"/>
            <a:r>
              <a:rPr lang="en-US" sz="2000" dirty="0" smtClean="0"/>
              <a:t>You must deploy and manage the remote web</a:t>
            </a:r>
          </a:p>
          <a:p>
            <a:pPr lvl="1"/>
            <a:r>
              <a:rPr lang="en-US" sz="2000" dirty="0" smtClean="0"/>
              <a:t>Requires extra code to acquire and manage security tokens</a:t>
            </a:r>
          </a:p>
          <a:p>
            <a:pPr lvl="1"/>
            <a:r>
              <a:rPr lang="en-US" sz="2000" dirty="0" smtClean="0"/>
              <a:t>Multi-tenant aware app design can introduce significant complexity</a:t>
            </a:r>
            <a:endParaRPr lang="en-US" sz="2000" dirty="0"/>
          </a:p>
        </p:txBody>
      </p:sp>
    </p:spTree>
    <p:extLst>
      <p:ext uri="{BB962C8B-B14F-4D97-AF65-F5344CB8AC3E}">
        <p14:creationId xmlns:p14="http://schemas.microsoft.com/office/powerpoint/2010/main" val="235123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Provider-hosted App Project</a:t>
            </a:r>
            <a:endParaRPr lang="en-US" dirty="0"/>
          </a:p>
        </p:txBody>
      </p:sp>
      <p:pic>
        <p:nvPicPr>
          <p:cNvPr id="5" name="Picture 4"/>
          <p:cNvPicPr>
            <a:picLocks noChangeAspect="1"/>
          </p:cNvPicPr>
          <p:nvPr/>
        </p:nvPicPr>
        <p:blipFill>
          <a:blip r:embed="rId2"/>
          <a:stretch>
            <a:fillRect/>
          </a:stretch>
        </p:blipFill>
        <p:spPr>
          <a:xfrm>
            <a:off x="377560" y="1537815"/>
            <a:ext cx="3906970" cy="2693194"/>
          </a:xfrm>
          <a:prstGeom prst="rect">
            <a:avLst/>
          </a:prstGeom>
        </p:spPr>
      </p:pic>
      <p:pic>
        <p:nvPicPr>
          <p:cNvPr id="6" name="Picture 5"/>
          <p:cNvPicPr>
            <a:picLocks noChangeAspect="1"/>
          </p:cNvPicPr>
          <p:nvPr/>
        </p:nvPicPr>
        <p:blipFill>
          <a:blip r:embed="rId3"/>
          <a:stretch>
            <a:fillRect/>
          </a:stretch>
        </p:blipFill>
        <p:spPr>
          <a:xfrm>
            <a:off x="2189030" y="2362200"/>
            <a:ext cx="3906970" cy="2861363"/>
          </a:xfrm>
          <a:prstGeom prst="rect">
            <a:avLst/>
          </a:prstGeom>
        </p:spPr>
      </p:pic>
      <p:pic>
        <p:nvPicPr>
          <p:cNvPr id="7" name="Picture 6"/>
          <p:cNvPicPr>
            <a:picLocks noChangeAspect="1"/>
          </p:cNvPicPr>
          <p:nvPr/>
        </p:nvPicPr>
        <p:blipFill>
          <a:blip r:embed="rId4"/>
          <a:stretch>
            <a:fillRect/>
          </a:stretch>
        </p:blipFill>
        <p:spPr>
          <a:xfrm>
            <a:off x="4856030" y="3200400"/>
            <a:ext cx="3906970" cy="2847548"/>
          </a:xfrm>
          <a:prstGeom prst="rect">
            <a:avLst/>
          </a:prstGeom>
        </p:spPr>
      </p:pic>
    </p:spTree>
    <p:extLst>
      <p:ext uri="{BB962C8B-B14F-4D97-AF65-F5344CB8AC3E}">
        <p14:creationId xmlns:p14="http://schemas.microsoft.com/office/powerpoint/2010/main" val="1090931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Provider-hosted App Projects</a:t>
            </a:r>
            <a:endParaRPr lang="en-US" dirty="0"/>
          </a:p>
        </p:txBody>
      </p:sp>
      <p:sp>
        <p:nvSpPr>
          <p:cNvPr id="4" name="Content Placeholder 3"/>
          <p:cNvSpPr>
            <a:spLocks noGrp="1"/>
          </p:cNvSpPr>
          <p:nvPr>
            <p:ph idx="1"/>
          </p:nvPr>
        </p:nvSpPr>
        <p:spPr/>
        <p:txBody>
          <a:bodyPr/>
          <a:lstStyle/>
          <a:p>
            <a:r>
              <a:rPr lang="en-US" dirty="0" smtClean="0"/>
              <a:t>Visual Studio create solution with two projects</a:t>
            </a:r>
          </a:p>
          <a:p>
            <a:pPr lvl="1"/>
            <a:r>
              <a:rPr lang="en-US" dirty="0" smtClean="0"/>
              <a:t>SharePoint app project</a:t>
            </a:r>
          </a:p>
          <a:p>
            <a:pPr lvl="1"/>
            <a:r>
              <a:rPr lang="en-US" dirty="0" smtClean="0"/>
              <a:t>ASP.NET Website project for remote web</a:t>
            </a:r>
            <a:br>
              <a:rPr lang="en-US" dirty="0" smtClean="0"/>
            </a:br>
            <a:r>
              <a:rPr lang="en-US" sz="1800" i="1" dirty="0" smtClean="0"/>
              <a:t>this project is known as the “web project”</a:t>
            </a:r>
            <a:endParaRPr lang="en-US" dirty="0"/>
          </a:p>
        </p:txBody>
      </p:sp>
      <p:pic>
        <p:nvPicPr>
          <p:cNvPr id="3" name="Picture 2"/>
          <p:cNvPicPr>
            <a:picLocks noChangeAspect="1"/>
          </p:cNvPicPr>
          <p:nvPr/>
        </p:nvPicPr>
        <p:blipFill>
          <a:blip r:embed="rId2"/>
          <a:stretch>
            <a:fillRect/>
          </a:stretch>
        </p:blipFill>
        <p:spPr>
          <a:xfrm>
            <a:off x="1219200" y="3200400"/>
            <a:ext cx="3638550" cy="3324225"/>
          </a:xfrm>
          <a:prstGeom prst="rect">
            <a:avLst/>
          </a:prstGeom>
        </p:spPr>
      </p:pic>
    </p:spTree>
    <p:extLst>
      <p:ext uri="{BB962C8B-B14F-4D97-AF65-F5344CB8AC3E}">
        <p14:creationId xmlns:p14="http://schemas.microsoft.com/office/powerpoint/2010/main" val="414652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AppManifest.xml</a:t>
            </a:r>
            <a:endParaRPr lang="en-US" dirty="0"/>
          </a:p>
        </p:txBody>
      </p:sp>
      <p:sp>
        <p:nvSpPr>
          <p:cNvPr id="3" name="Content Placeholder 2"/>
          <p:cNvSpPr>
            <a:spLocks noGrp="1"/>
          </p:cNvSpPr>
          <p:nvPr>
            <p:ph idx="1"/>
          </p:nvPr>
        </p:nvSpPr>
        <p:spPr/>
        <p:txBody>
          <a:bodyPr>
            <a:normAutofit/>
          </a:bodyPr>
          <a:lstStyle/>
          <a:p>
            <a:r>
              <a:rPr lang="en-US" sz="2400" dirty="0" smtClean="0"/>
              <a:t>Provider-hosted app adds requirements to App Manifest</a:t>
            </a:r>
          </a:p>
          <a:p>
            <a:pPr lvl="1"/>
            <a:r>
              <a:rPr lang="en-US" sz="2000" dirty="0" err="1" smtClean="0"/>
              <a:t>StartPage</a:t>
            </a:r>
            <a:r>
              <a:rPr lang="en-US" sz="2000" dirty="0" smtClean="0"/>
              <a:t> must point to page in remote web</a:t>
            </a:r>
          </a:p>
          <a:p>
            <a:pPr lvl="1"/>
            <a:r>
              <a:rPr lang="en-US" sz="2000" dirty="0" err="1" smtClean="0"/>
              <a:t>AppPrincipal</a:t>
            </a:r>
            <a:r>
              <a:rPr lang="en-US" sz="2000" dirty="0" smtClean="0"/>
              <a:t> requires app authentication settings</a:t>
            </a:r>
          </a:p>
          <a:p>
            <a:pPr lvl="1"/>
            <a:r>
              <a:rPr lang="en-US" sz="2000" dirty="0" smtClean="0"/>
              <a:t>External app authentication can be disabled using Internal setting</a:t>
            </a:r>
            <a:endParaRPr lang="en-US" sz="2000" dirty="0"/>
          </a:p>
        </p:txBody>
      </p:sp>
      <p:pic>
        <p:nvPicPr>
          <p:cNvPr id="4" name="Picture 3"/>
          <p:cNvPicPr>
            <a:picLocks noChangeAspect="1"/>
          </p:cNvPicPr>
          <p:nvPr/>
        </p:nvPicPr>
        <p:blipFill>
          <a:blip r:embed="rId2"/>
          <a:stretch>
            <a:fillRect/>
          </a:stretch>
        </p:blipFill>
        <p:spPr>
          <a:xfrm>
            <a:off x="1143000" y="3200400"/>
            <a:ext cx="7138988" cy="3005456"/>
          </a:xfrm>
          <a:prstGeom prst="rect">
            <a:avLst/>
          </a:prstGeom>
          <a:ln>
            <a:solidFill>
              <a:schemeClr val="bg1">
                <a:lumMod val="50000"/>
              </a:schemeClr>
            </a:solidFill>
          </a:ln>
        </p:spPr>
      </p:pic>
    </p:spTree>
    <p:extLst>
      <p:ext uri="{BB962C8B-B14F-4D97-AF65-F5344CB8AC3E}">
        <p14:creationId xmlns:p14="http://schemas.microsoft.com/office/powerpoint/2010/main" val="269191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Start Page</a:t>
            </a:r>
            <a:endParaRPr lang="en-US" dirty="0"/>
          </a:p>
        </p:txBody>
      </p:sp>
      <p:pic>
        <p:nvPicPr>
          <p:cNvPr id="4" name="Picture 3"/>
          <p:cNvPicPr>
            <a:picLocks noChangeAspect="1"/>
          </p:cNvPicPr>
          <p:nvPr/>
        </p:nvPicPr>
        <p:blipFill>
          <a:blip r:embed="rId2"/>
          <a:stretch>
            <a:fillRect/>
          </a:stretch>
        </p:blipFill>
        <p:spPr>
          <a:xfrm>
            <a:off x="342900" y="1295400"/>
            <a:ext cx="8420100" cy="4537498"/>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2362200" y="5181600"/>
            <a:ext cx="5486401" cy="1477658"/>
          </a:xfrm>
          <a:prstGeom prst="rect">
            <a:avLst/>
          </a:prstGeom>
        </p:spPr>
      </p:pic>
    </p:spTree>
    <p:extLst>
      <p:ext uri="{BB962C8B-B14F-4D97-AF65-F5344CB8AC3E}">
        <p14:creationId xmlns:p14="http://schemas.microsoft.com/office/powerpoint/2010/main" val="847734249"/>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5644</TotalTime>
  <Words>2025</Words>
  <Application>Microsoft Office PowerPoint</Application>
  <PresentationFormat>On-screen Show (4:3)</PresentationFormat>
  <Paragraphs>275</Paragraphs>
  <Slides>38</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Arial Black</vt:lpstr>
      <vt:lpstr>Calibri</vt:lpstr>
      <vt:lpstr>Consolas</vt:lpstr>
      <vt:lpstr>Courier New</vt:lpstr>
      <vt:lpstr>Lucida Console</vt:lpstr>
      <vt:lpstr>Times New Roman</vt:lpstr>
      <vt:lpstr>Wingdings</vt:lpstr>
      <vt:lpstr>CPT Course Module</vt:lpstr>
      <vt:lpstr>Developing Provider-hosted Apps</vt:lpstr>
      <vt:lpstr>Agenda</vt:lpstr>
      <vt:lpstr>Provider-Hosted App</vt:lpstr>
      <vt:lpstr>Provider-Hosted App with Multi-tenancy</vt:lpstr>
      <vt:lpstr>Pros and Cons of Provider-hosted Apps</vt:lpstr>
      <vt:lpstr>Creating a Provider-hosted App Project</vt:lpstr>
      <vt:lpstr>Provider-hosted App Projects</vt:lpstr>
      <vt:lpstr>AppManifest.xml</vt:lpstr>
      <vt:lpstr>A Sample Start Page</vt:lpstr>
      <vt:lpstr>C# Code Behind Sample Start Page</vt:lpstr>
      <vt:lpstr>Debugging the Remote Web in IIS Express</vt:lpstr>
      <vt:lpstr>Debugging Code in the Remote Web</vt:lpstr>
      <vt:lpstr>Creating the ‘Hello World’ Provider-Hosted App</vt:lpstr>
      <vt:lpstr>Agenda</vt:lpstr>
      <vt:lpstr>Designing the Remote Web User Interface</vt:lpstr>
      <vt:lpstr>Using Master Pages in the Remote Web</vt:lpstr>
      <vt:lpstr>Leveraging the Chrome Control</vt:lpstr>
      <vt:lpstr>Using the Chrome control</vt:lpstr>
      <vt:lpstr>Initializing the Chrome Control</vt:lpstr>
      <vt:lpstr>Creating Pages in the Remote Web using the Chrome Control</vt:lpstr>
      <vt:lpstr>Agenda</vt:lpstr>
      <vt:lpstr>Event Handling Support in SharePoint 2013</vt:lpstr>
      <vt:lpstr>Supported Remote Events</vt:lpstr>
      <vt:lpstr>Remote “Before” Events</vt:lpstr>
      <vt:lpstr>Remote “After” Events</vt:lpstr>
      <vt:lpstr>Registering Remote Events Receivers</vt:lpstr>
      <vt:lpstr>The Remote Event Receiver Entry Point</vt:lpstr>
      <vt:lpstr>SPRemoteEventProperties</vt:lpstr>
      <vt:lpstr>SPRemoteEventResult</vt:lpstr>
      <vt:lpstr>Example Before Event with a List Item</vt:lpstr>
      <vt:lpstr>Example After Event with a List Item</vt:lpstr>
      <vt:lpstr>App Lifecycle Events</vt:lpstr>
      <vt:lpstr>App Lifecycle Event Registration</vt:lpstr>
      <vt:lpstr>Exploring the RemoteEventsDemo App Project</vt:lpstr>
      <vt:lpstr>Agenda</vt:lpstr>
      <vt:lpstr>Cross Domain Library</vt:lpstr>
      <vt:lpstr>Exploring the RestCrossDomain App Project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Provider-hosted Apps</dc:title>
  <dc:creator>Windows User</dc:creator>
  <cp:lastModifiedBy>Ted Pattison</cp:lastModifiedBy>
  <cp:revision>144</cp:revision>
  <dcterms:created xsi:type="dcterms:W3CDTF">2012-07-07T16:17:22Z</dcterms:created>
  <dcterms:modified xsi:type="dcterms:W3CDTF">2015-09-04T14:07:42Z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