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8"/>
  </p:notesMasterIdLst>
  <p:handoutMasterIdLst>
    <p:handoutMasterId r:id="rId29"/>
  </p:handoutMasterIdLst>
  <p:sldIdLst>
    <p:sldId id="279" r:id="rId6"/>
    <p:sldId id="278" r:id="rId7"/>
    <p:sldId id="287" r:id="rId8"/>
    <p:sldId id="282" r:id="rId9"/>
    <p:sldId id="280" r:id="rId10"/>
    <p:sldId id="281" r:id="rId11"/>
    <p:sldId id="288" r:id="rId12"/>
    <p:sldId id="283" r:id="rId13"/>
    <p:sldId id="291" r:id="rId14"/>
    <p:sldId id="293" r:id="rId15"/>
    <p:sldId id="294" r:id="rId16"/>
    <p:sldId id="295" r:id="rId17"/>
    <p:sldId id="300" r:id="rId18"/>
    <p:sldId id="304" r:id="rId19"/>
    <p:sldId id="284" r:id="rId20"/>
    <p:sldId id="297" r:id="rId21"/>
    <p:sldId id="302" r:id="rId22"/>
    <p:sldId id="305" r:id="rId23"/>
    <p:sldId id="298" r:id="rId24"/>
    <p:sldId id="307" r:id="rId25"/>
    <p:sldId id="306" r:id="rId26"/>
    <p:sldId id="30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1052" autoAdjust="0"/>
  </p:normalViewPr>
  <p:slideViewPr>
    <p:cSldViewPr>
      <p:cViewPr varScale="1">
        <p:scale>
          <a:sx n="78" d="100"/>
          <a:sy n="78" d="100"/>
        </p:scale>
        <p:origin x="1354" y="43"/>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3115"/>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an in-depth examination of the supporting architecture</a:t>
            </a:r>
            <a:r>
              <a:rPr lang="en-US" sz="1200" kern="1200" baseline="0" dirty="0" smtClean="0">
                <a:solidFill>
                  <a:schemeClr val="tx1"/>
                </a:solidFill>
                <a:effectLst/>
                <a:latin typeface="+mn-lt"/>
                <a:ea typeface="+mn-ea"/>
                <a:cs typeface="+mn-cs"/>
              </a:rPr>
              <a:t> for </a:t>
            </a:r>
            <a:r>
              <a:rPr lang="en-US" sz="1200" kern="1200" dirty="0" smtClean="0">
                <a:solidFill>
                  <a:schemeClr val="tx1"/>
                </a:solidFill>
                <a:effectLst/>
                <a:latin typeface="+mn-lt"/>
                <a:ea typeface="+mn-ea"/>
                <a:cs typeface="+mn-cs"/>
              </a:rPr>
              <a:t>SharePoint-hosted</a:t>
            </a:r>
            <a:r>
              <a:rPr lang="en-US" sz="1200" kern="1200" baseline="0" dirty="0" smtClean="0">
                <a:solidFill>
                  <a:schemeClr val="tx1"/>
                </a:solidFill>
                <a:effectLst/>
                <a:latin typeface="+mn-lt"/>
                <a:ea typeface="+mn-ea"/>
                <a:cs typeface="+mn-cs"/>
              </a:rPr>
              <a:t> apps. Students will learn about the role of the app web and how to design the user interface for an app start page. Students will also learn how to leverage the app web as a storage container for creating lists and document libraries that are private to the app. The module concludes with a discussion of how to develop and test app parts in the host web where the app is installed.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by default, use a specific master page (</a:t>
            </a:r>
            <a:r>
              <a:rPr lang="en-US" baseline="0" dirty="0" err="1" smtClean="0"/>
              <a:t>app.master</a:t>
            </a:r>
            <a:r>
              <a:rPr lang="en-US" baseline="0" dirty="0" smtClean="0"/>
              <a:t>) that SharePoint provides. One thing you’ll notice is that many things from a typical SharePoint page are missing such as the Quick Launch, the top navigation bar, the site actions menu, etc.</a:t>
            </a:r>
            <a:endParaRPr lang="en-US" dirty="0"/>
          </a:p>
        </p:txBody>
      </p:sp>
    </p:spTree>
    <p:extLst>
      <p:ext uri="{BB962C8B-B14F-4D97-AF65-F5344CB8AC3E}">
        <p14:creationId xmlns:p14="http://schemas.microsoft.com/office/powerpoint/2010/main" val="359215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are free to create custom master pages used by the pages</a:t>
            </a:r>
            <a:r>
              <a:rPr lang="en-US" baseline="0" dirty="0" smtClean="0"/>
              <a:t> within a SharePoint-Hosted app. Things work the same way they work in traditional ASP.NET sites in the sense that the developer is responsible for wiring things up manually.</a:t>
            </a:r>
            <a:endParaRPr lang="en-US" dirty="0"/>
          </a:p>
        </p:txBody>
      </p:sp>
    </p:spTree>
    <p:extLst>
      <p:ext uri="{BB962C8B-B14F-4D97-AF65-F5344CB8AC3E}">
        <p14:creationId xmlns:p14="http://schemas.microsoft.com/office/powerpoint/2010/main" val="20626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9766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a new artifact to supplement the server-side nature of the Web Part</a:t>
            </a:r>
            <a:r>
              <a:rPr lang="en-US" baseline="0" dirty="0" smtClean="0"/>
              <a:t> and Visual Web Part. The Client Web Part is meant to provide Web Part like functionality but without the server-side code and thus, to make apps more useful. Effectively what happens is the Client Web Part renders an HTML </a:t>
            </a:r>
            <a:r>
              <a:rPr lang="en-US" baseline="0" dirty="0" err="1" smtClean="0"/>
              <a:t>IFrame</a:t>
            </a:r>
            <a:r>
              <a:rPr lang="en-US" baseline="0" dirty="0" smtClean="0"/>
              <a:t> that loads another page but looks and acts like a regular Web Part. This other page can come from a page hosted in the app web or in the remote web.</a:t>
            </a:r>
            <a:endParaRPr lang="en-US" dirty="0"/>
          </a:p>
        </p:txBody>
      </p:sp>
    </p:spTree>
    <p:extLst>
      <p:ext uri="{BB962C8B-B14F-4D97-AF65-F5344CB8AC3E}">
        <p14:creationId xmlns:p14="http://schemas.microsoft.com/office/powerpoint/2010/main" val="114427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307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previous versions of SharePoint,</a:t>
            </a:r>
            <a:r>
              <a:rPr lang="en-US" baseline="0" dirty="0" smtClean="0"/>
              <a:t> SharePoint 2013 includes Custom Actions which allows developers to add navigation elements to various places in SharePoint. New in SharePoint 2013 is the ability to make these custom actions launch a dialog and not just redirect to another page.</a:t>
            </a:r>
            <a:endParaRPr lang="en-US" dirty="0"/>
          </a:p>
        </p:txBody>
      </p:sp>
    </p:spTree>
    <p:extLst>
      <p:ext uri="{BB962C8B-B14F-4D97-AF65-F5344CB8AC3E}">
        <p14:creationId xmlns:p14="http://schemas.microsoft.com/office/powerpoint/2010/main" val="1786460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Tokens that can be used within the URL you create for your apps:</a:t>
            </a:r>
          </a:p>
          <a:p>
            <a:pPr marL="171450" indent="-171450">
              <a:buFont typeface="Arial" panose="020B0604020202020204" pitchFamily="34" charset="0"/>
              <a:buChar char="•"/>
            </a:pPr>
            <a:r>
              <a:rPr lang="en-US" sz="1050" b="1" dirty="0" smtClean="0"/>
              <a:t>{</a:t>
            </a:r>
            <a:r>
              <a:rPr lang="en-US" sz="1050" b="1" dirty="0" err="1" smtClean="0"/>
              <a:t>AppWebUrl</a:t>
            </a:r>
            <a:r>
              <a:rPr lang="en-US" sz="1050" b="1" dirty="0" smtClean="0"/>
              <a:t>}: </a:t>
            </a:r>
            <a:r>
              <a:rPr lang="en-US" sz="1050" dirty="0" smtClean="0"/>
              <a:t>URL of the app web in an app for SharePoint.</a:t>
            </a:r>
          </a:p>
          <a:p>
            <a:pPr marL="171450" indent="-171450">
              <a:buFont typeface="Arial" panose="020B0604020202020204" pitchFamily="34" charset="0"/>
              <a:buChar char="•"/>
            </a:pPr>
            <a:r>
              <a:rPr lang="en-US" sz="1050" b="1" dirty="0" smtClean="0"/>
              <a:t>{</a:t>
            </a:r>
            <a:r>
              <a:rPr lang="en-US" sz="1050" b="1" dirty="0" err="1" smtClean="0"/>
              <a:t>HostLogoUrl</a:t>
            </a:r>
            <a:r>
              <a:rPr lang="en-US" sz="1050" b="1" dirty="0" smtClean="0"/>
              <a:t>}: </a:t>
            </a:r>
            <a:r>
              <a:rPr lang="en-US" sz="1050" dirty="0" smtClean="0"/>
              <a:t>logo for the host web of an app for SharePoint.</a:t>
            </a:r>
          </a:p>
          <a:p>
            <a:pPr marL="171450" indent="-171450">
              <a:buFont typeface="Arial" panose="020B0604020202020204" pitchFamily="34" charset="0"/>
              <a:buChar char="•"/>
            </a:pPr>
            <a:r>
              <a:rPr lang="en-US" sz="1050" b="1" dirty="0" smtClean="0"/>
              <a:t>{</a:t>
            </a:r>
            <a:r>
              <a:rPr lang="en-US" sz="1050" b="1" dirty="0" err="1" smtClean="0"/>
              <a:t>HostTitle</a:t>
            </a:r>
            <a:r>
              <a:rPr lang="en-US" sz="1050" b="1" dirty="0" smtClean="0"/>
              <a:t>}:</a:t>
            </a:r>
            <a:r>
              <a:rPr lang="en-US" sz="1050" b="1" baseline="0" dirty="0" smtClean="0"/>
              <a:t> </a:t>
            </a:r>
            <a:r>
              <a:rPr lang="en-US" sz="1050" dirty="0" smtClean="0"/>
              <a:t>title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HostUrl</a:t>
            </a:r>
            <a:r>
              <a:rPr lang="en-US" sz="1050" b="1" baseline="0" dirty="0" smtClean="0"/>
              <a:t>}: </a:t>
            </a:r>
            <a:r>
              <a:rPr lang="en-US" sz="1050" dirty="0" smtClean="0"/>
              <a:t>URL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ItemId</a:t>
            </a:r>
            <a:r>
              <a:rPr lang="en-US" sz="1050" b="1" baseline="0" dirty="0" smtClean="0"/>
              <a:t>}: </a:t>
            </a:r>
            <a:r>
              <a:rPr lang="en-US" sz="1050" b="0" baseline="0" dirty="0" smtClean="0"/>
              <a:t>integer-based </a:t>
            </a:r>
            <a:r>
              <a:rPr lang="en-US" sz="1050" dirty="0" smtClean="0"/>
              <a:t>ID of item (ECB menu actions).</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SelectedItemId</a:t>
            </a:r>
            <a:r>
              <a:rPr lang="en-US" sz="1050" b="1" baseline="0" dirty="0" smtClean="0"/>
              <a:t>}: </a:t>
            </a:r>
            <a:r>
              <a:rPr lang="en-US" sz="1050" b="0" baseline="0" dirty="0" smtClean="0"/>
              <a:t>array of item </a:t>
            </a:r>
            <a:r>
              <a:rPr lang="en-US" sz="1050" dirty="0" smtClean="0"/>
              <a:t>IDs in list (Ribbon menu actions).</a:t>
            </a:r>
            <a:endParaRPr lang="en-US" sz="105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baseline="0" dirty="0" smtClean="0"/>
              <a:t>{</a:t>
            </a:r>
            <a:r>
              <a:rPr lang="en-US" sz="1050" b="1" baseline="0" dirty="0" err="1" smtClean="0"/>
              <a:t>ItemUrl</a:t>
            </a:r>
            <a:r>
              <a:rPr lang="en-US" sz="1050" b="1" baseline="0" dirty="0" smtClean="0"/>
              <a:t>}: </a:t>
            </a:r>
            <a:r>
              <a:rPr lang="en-US" sz="1050" dirty="0" smtClean="0"/>
              <a:t>URL of target</a:t>
            </a:r>
            <a:r>
              <a:rPr lang="en-US" sz="1050" baseline="0" dirty="0" smtClean="0"/>
              <a:t> </a:t>
            </a:r>
            <a:r>
              <a:rPr lang="en-US" sz="1050" dirty="0" smtClean="0"/>
              <a:t>item (ECB menu actions). </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SelectedItemUrl</a:t>
            </a:r>
            <a:r>
              <a:rPr lang="en-US" sz="1050" b="1" baseline="0" dirty="0" smtClean="0"/>
              <a:t>}: </a:t>
            </a:r>
            <a:r>
              <a:rPr lang="en-US" sz="1050" dirty="0" smtClean="0"/>
              <a:t>URL</a:t>
            </a:r>
            <a:r>
              <a:rPr lang="en-US" sz="1050" baseline="0" dirty="0" smtClean="0"/>
              <a:t> </a:t>
            </a:r>
            <a:r>
              <a:rPr lang="en-US" sz="1050" b="0" baseline="0" dirty="0" smtClean="0"/>
              <a:t>array </a:t>
            </a:r>
            <a:r>
              <a:rPr lang="en-US" sz="1050" dirty="0" smtClean="0"/>
              <a:t>of target items (Ribbon menu actions). </a:t>
            </a:r>
            <a:endParaRPr lang="en-US" sz="1050" baseline="0" dirty="0" smtClean="0"/>
          </a:p>
          <a:p>
            <a:pPr marL="171450" indent="-171450">
              <a:buFont typeface="Arial" panose="020B0604020202020204" pitchFamily="34" charset="0"/>
              <a:buChar char="•"/>
            </a:pPr>
            <a:r>
              <a:rPr lang="en-US" sz="1050" b="1" baseline="0" dirty="0" smtClean="0"/>
              <a:t>{Language}: </a:t>
            </a:r>
            <a:r>
              <a:rPr lang="en-US" sz="1050" dirty="0" smtClean="0"/>
              <a:t>current language/culture of host web.</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ListId</a:t>
            </a:r>
            <a:r>
              <a:rPr lang="en-US" sz="1050" b="1" baseline="0" dirty="0" smtClean="0"/>
              <a:t>}: </a:t>
            </a:r>
            <a:r>
              <a:rPr lang="en-US" sz="1050" dirty="0" smtClean="0"/>
              <a:t>ID of the current list (a GUID).</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RecurrenceId</a:t>
            </a:r>
            <a:r>
              <a:rPr lang="en-US" sz="1050" b="1" baseline="0" dirty="0" smtClean="0"/>
              <a:t>}: </a:t>
            </a:r>
            <a:r>
              <a:rPr lang="en-US" sz="1050" dirty="0" smtClean="0"/>
              <a:t>recurrence index of a recurring event.</a:t>
            </a:r>
            <a:endParaRPr lang="en-US" sz="1050" baseline="0" dirty="0" smtClean="0"/>
          </a:p>
          <a:p>
            <a:pPr marL="171450" indent="-171450">
              <a:buFont typeface="Arial" panose="020B0604020202020204" pitchFamily="34" charset="0"/>
              <a:buChar char="•"/>
            </a:pPr>
            <a:r>
              <a:rPr lang="en-US" sz="1050" b="1" baseline="0" dirty="0" smtClean="0"/>
              <a:t>{Site</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SiteCollection</a:t>
            </a:r>
            <a:r>
              <a:rPr lang="en-US" sz="1050" b="1" baseline="0" dirty="0" smtClean="0">
                <a:sym typeface="Wingdings" panose="05000000000000000000" pitchFamily="2" charset="2"/>
              </a:rPr>
              <a:t>}: </a:t>
            </a:r>
            <a:r>
              <a:rPr lang="en-US" sz="1050" dirty="0" smtClean="0"/>
              <a:t>URL of the parent site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SiteUrl</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p:txBody>
      </p:sp>
    </p:spTree>
    <p:extLst>
      <p:ext uri="{BB962C8B-B14F-4D97-AF65-F5344CB8AC3E}">
        <p14:creationId xmlns:p14="http://schemas.microsoft.com/office/powerpoint/2010/main" val="360419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127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014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covered, an</a:t>
            </a:r>
            <a:r>
              <a:rPr lang="en-US" baseline="0" dirty="0" smtClean="0"/>
              <a:t> app web is where the app is installed. This is only created when an app package contains a WSP. Therefore </a:t>
            </a:r>
            <a:r>
              <a:rPr lang="en-US" baseline="0" dirty="0" smtClean="0"/>
              <a:t>provider-hosted </a:t>
            </a:r>
            <a:r>
              <a:rPr lang="en-US" baseline="0" dirty="0" smtClean="0"/>
              <a:t>apps don’t necessarily create an app web unless they contain something that gets provisioned in SharePoint and is deployed with a WSP.</a:t>
            </a:r>
            <a:endParaRPr lang="en-US" dirty="0"/>
          </a:p>
        </p:txBody>
      </p:sp>
    </p:spTree>
    <p:extLst>
      <p:ext uri="{BB962C8B-B14F-4D97-AF65-F5344CB8AC3E}">
        <p14:creationId xmlns:p14="http://schemas.microsoft.com/office/powerpoint/2010/main" val="400839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app webs are created, they are given their own top-level domain name. The reason for this is to block cross-site-scripting attacks. The parts of this URL are specified on this slide.</a:t>
            </a:r>
            <a:endParaRPr lang="en-US" dirty="0"/>
          </a:p>
        </p:txBody>
      </p:sp>
    </p:spTree>
    <p:extLst>
      <p:ext uri="{BB962C8B-B14F-4D97-AF65-F5344CB8AC3E}">
        <p14:creationId xmlns:p14="http://schemas.microsoft.com/office/powerpoint/2010/main" val="209774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a:t>
            </a:r>
            <a:r>
              <a:rPr lang="en-US" baseline="0" dirty="0" smtClean="0"/>
              <a:t> are two types of tokens that can be used in projects: those found at the start of a URL and those that can be used within a URL. The ones that can be used at the start of a URL start with a ~ character while those used within a URL are wrapped in curly brackets {}. </a:t>
            </a:r>
          </a:p>
          <a:p>
            <a:endParaRPr lang="en-US" baseline="0" dirty="0" smtClean="0"/>
          </a:p>
          <a:p>
            <a:r>
              <a:rPr lang="en-US" baseline="0" dirty="0" smtClean="0"/>
              <a:t>A complete token list follows and additional details can be found here:</a:t>
            </a:r>
          </a:p>
          <a:p>
            <a:r>
              <a:rPr lang="en-US" b="1" baseline="0" dirty="0" smtClean="0"/>
              <a:t>http://msdn.microsoft.com/en-us/library/jj163816(v=office.15) </a:t>
            </a:r>
          </a:p>
        </p:txBody>
      </p:sp>
    </p:spTree>
    <p:extLst>
      <p:ext uri="{BB962C8B-B14F-4D97-AF65-F5344CB8AC3E}">
        <p14:creationId xmlns:p14="http://schemas.microsoft.com/office/powerpoint/2010/main" val="1953517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465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host web Feature, just a standard SharePoint Feature, is something that is deployed to</a:t>
            </a:r>
            <a:r>
              <a:rPr lang="en-US" baseline="0" dirty="0" smtClean="0"/>
              <a:t> the host web by an app. The only things that can be included in a host web Feature are the start page, app parts and custom UI actions.</a:t>
            </a:r>
            <a:endParaRPr lang="en-US" dirty="0"/>
          </a:p>
        </p:txBody>
      </p:sp>
    </p:spTree>
    <p:extLst>
      <p:ext uri="{BB962C8B-B14F-4D97-AF65-F5344CB8AC3E}">
        <p14:creationId xmlns:p14="http://schemas.microsoft.com/office/powerpoint/2010/main" val="215325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a:t>
            </a:r>
            <a:r>
              <a:rPr lang="en-US" baseline="0" dirty="0" smtClean="0"/>
              <a:t> adds a few SharePoint modules to a project when creating a SharePoint-Hosted App. These are used to provision style sheets, scripts, pages and images used by the application.</a:t>
            </a:r>
            <a:endParaRPr lang="en-US" dirty="0"/>
          </a:p>
        </p:txBody>
      </p:sp>
    </p:spTree>
    <p:extLst>
      <p:ext uri="{BB962C8B-B14F-4D97-AF65-F5344CB8AC3E}">
        <p14:creationId xmlns:p14="http://schemas.microsoft.com/office/powerpoint/2010/main" val="2855416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SharePoint-hosted Apps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 a SharePoint-Hosted App</a:t>
            </a:r>
            <a:endParaRPr lang="en-US" dirty="0"/>
          </a:p>
        </p:txBody>
      </p:sp>
      <p:sp>
        <p:nvSpPr>
          <p:cNvPr id="3" name="Content Placeholder 2"/>
          <p:cNvSpPr>
            <a:spLocks noGrp="1"/>
          </p:cNvSpPr>
          <p:nvPr>
            <p:ph idx="1"/>
          </p:nvPr>
        </p:nvSpPr>
        <p:spPr/>
        <p:txBody>
          <a:bodyPr/>
          <a:lstStyle/>
          <a:p>
            <a:r>
              <a:rPr lang="en-US" dirty="0" smtClean="0"/>
              <a:t>Visual Studio adds Modules to each new project</a:t>
            </a:r>
          </a:p>
          <a:p>
            <a:pPr marL="804862" lvl="1" indent="-457200">
              <a:buFont typeface="+mj-lt"/>
              <a:buAutoNum type="arabicPeriod"/>
            </a:pPr>
            <a:r>
              <a:rPr lang="en-US" dirty="0" smtClean="0"/>
              <a:t>Content</a:t>
            </a:r>
          </a:p>
          <a:p>
            <a:pPr marL="804862" lvl="1" indent="-457200">
              <a:buFont typeface="+mj-lt"/>
              <a:buAutoNum type="arabicPeriod"/>
            </a:pPr>
            <a:r>
              <a:rPr lang="en-US" dirty="0" smtClean="0"/>
              <a:t>Images</a:t>
            </a:r>
          </a:p>
          <a:p>
            <a:pPr marL="804862" lvl="1" indent="-457200">
              <a:buFont typeface="+mj-lt"/>
              <a:buAutoNum type="arabicPeriod"/>
            </a:pPr>
            <a:r>
              <a:rPr lang="en-US" dirty="0" smtClean="0"/>
              <a:t>Pages</a:t>
            </a:r>
          </a:p>
          <a:p>
            <a:pPr marL="804862" lvl="1" indent="-457200">
              <a:buFont typeface="+mj-lt"/>
              <a:buAutoNum type="arabicPeriod"/>
            </a:pPr>
            <a:r>
              <a:rPr lang="en-US" dirty="0" smtClean="0"/>
              <a:t>Scripts</a:t>
            </a:r>
          </a:p>
          <a:p>
            <a:pPr marL="804862"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3429000" y="2286000"/>
            <a:ext cx="2667000" cy="4168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5801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App.master</a:t>
            </a:r>
            <a:endParaRPr lang="en-US" dirty="0"/>
          </a:p>
        </p:txBody>
      </p:sp>
      <p:sp>
        <p:nvSpPr>
          <p:cNvPr id="3" name="Content Placeholder 2"/>
          <p:cNvSpPr>
            <a:spLocks noGrp="1"/>
          </p:cNvSpPr>
          <p:nvPr>
            <p:ph idx="1"/>
          </p:nvPr>
        </p:nvSpPr>
        <p:spPr/>
        <p:txBody>
          <a:bodyPr/>
          <a:lstStyle/>
          <a:p>
            <a:r>
              <a:rPr lang="en-US" dirty="0" smtClean="0"/>
              <a:t>App web uses </a:t>
            </a:r>
            <a:r>
              <a:rPr lang="en-US" dirty="0" err="1" smtClean="0">
                <a:latin typeface="Courier New" panose="02070309020205020404" pitchFamily="49" charset="0"/>
                <a:cs typeface="Courier New" panose="02070309020205020404" pitchFamily="49" charset="0"/>
              </a:rPr>
              <a:t>app.master</a:t>
            </a:r>
            <a:r>
              <a:rPr lang="en-US" dirty="0" smtClean="0"/>
              <a:t> by default</a:t>
            </a:r>
          </a:p>
          <a:p>
            <a:pPr lvl="1"/>
            <a:r>
              <a:rPr lang="en-US" dirty="0" smtClean="0"/>
              <a:t>Gives app SharePoint look and feel</a:t>
            </a:r>
          </a:p>
          <a:p>
            <a:pPr lvl="1"/>
            <a:r>
              <a:rPr lang="en-US" dirty="0" smtClean="0"/>
              <a:t>Provides app with required link back to host web</a:t>
            </a:r>
          </a:p>
          <a:p>
            <a:pPr lvl="1"/>
            <a:r>
              <a:rPr lang="en-US" dirty="0" smtClean="0"/>
              <a:t>Does not have Site Actions menu or top link bar</a:t>
            </a:r>
          </a:p>
          <a:p>
            <a:endParaRPr lang="en-US" dirty="0" smtClean="0"/>
          </a:p>
        </p:txBody>
      </p:sp>
      <p:pic>
        <p:nvPicPr>
          <p:cNvPr id="4" name="Picture 3"/>
          <p:cNvPicPr>
            <a:picLocks noChangeAspect="1"/>
          </p:cNvPicPr>
          <p:nvPr/>
        </p:nvPicPr>
        <p:blipFill>
          <a:blip r:embed="rId3"/>
          <a:stretch>
            <a:fillRect/>
          </a:stretch>
        </p:blipFill>
        <p:spPr>
          <a:xfrm>
            <a:off x="2243643" y="3429000"/>
            <a:ext cx="4656715"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5461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Multi-page App with Custom Master Pages</a:t>
            </a:r>
            <a:endParaRPr lang="en-US" dirty="0"/>
          </a:p>
        </p:txBody>
      </p:sp>
      <p:sp>
        <p:nvSpPr>
          <p:cNvPr id="3" name="Content Placeholder 2"/>
          <p:cNvSpPr>
            <a:spLocks noGrp="1"/>
          </p:cNvSpPr>
          <p:nvPr>
            <p:ph idx="1"/>
          </p:nvPr>
        </p:nvSpPr>
        <p:spPr/>
        <p:txBody>
          <a:bodyPr/>
          <a:lstStyle/>
          <a:p>
            <a:r>
              <a:rPr lang="en-US" dirty="0" smtClean="0"/>
              <a:t>Multiple pages can use same master page</a:t>
            </a:r>
          </a:p>
          <a:p>
            <a:pPr lvl="1"/>
            <a:r>
              <a:rPr lang="en-US" dirty="0" smtClean="0"/>
              <a:t>Link to host web can be added to master page</a:t>
            </a:r>
          </a:p>
          <a:p>
            <a:pPr lvl="1"/>
            <a:r>
              <a:rPr lang="en-US" dirty="0" smtClean="0"/>
              <a:t>Navigation can be added to master page</a:t>
            </a:r>
          </a:p>
          <a:p>
            <a:pPr lvl="1"/>
            <a:r>
              <a:rPr lang="en-US" b="1" dirty="0" smtClean="0">
                <a:solidFill>
                  <a:srgbClr val="800000"/>
                </a:solidFill>
              </a:rPr>
              <a:t>Issue</a:t>
            </a:r>
            <a:r>
              <a:rPr lang="en-US" dirty="0" smtClean="0"/>
              <a:t>: query string parameters only sent to start page</a:t>
            </a:r>
            <a:endParaRPr lang="en-US" dirty="0"/>
          </a:p>
        </p:txBody>
      </p:sp>
      <p:pic>
        <p:nvPicPr>
          <p:cNvPr id="7" name="Picture 6"/>
          <p:cNvPicPr>
            <a:picLocks noChangeAspect="1"/>
          </p:cNvPicPr>
          <p:nvPr/>
        </p:nvPicPr>
        <p:blipFill>
          <a:blip r:embed="rId3"/>
          <a:stretch>
            <a:fillRect/>
          </a:stretch>
        </p:blipFill>
        <p:spPr>
          <a:xfrm>
            <a:off x="379828" y="3581400"/>
            <a:ext cx="1906172" cy="2924988"/>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743200" y="4449117"/>
            <a:ext cx="6337519" cy="2332683"/>
          </a:xfrm>
          <a:prstGeom prst="rect">
            <a:avLst/>
          </a:prstGeom>
        </p:spPr>
      </p:pic>
    </p:spTree>
    <p:extLst>
      <p:ext uri="{BB962C8B-B14F-4D97-AF65-F5344CB8AC3E}">
        <p14:creationId xmlns:p14="http://schemas.microsoft.com/office/powerpoint/2010/main" val="3427398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 Page Web App Model</a:t>
            </a:r>
            <a:endParaRPr lang="en-US" dirty="0"/>
          </a:p>
        </p:txBody>
      </p:sp>
      <p:sp>
        <p:nvSpPr>
          <p:cNvPr id="3" name="Content Placeholder 2"/>
          <p:cNvSpPr>
            <a:spLocks noGrp="1"/>
          </p:cNvSpPr>
          <p:nvPr>
            <p:ph idx="1"/>
          </p:nvPr>
        </p:nvSpPr>
        <p:spPr/>
        <p:txBody>
          <a:bodyPr/>
          <a:lstStyle/>
          <a:p>
            <a:r>
              <a:rPr lang="en-US" dirty="0" smtClean="0"/>
              <a:t>Benefits of single page app</a:t>
            </a:r>
          </a:p>
          <a:p>
            <a:pPr lvl="1"/>
            <a:r>
              <a:rPr lang="en-US" dirty="0" smtClean="0"/>
              <a:t>Request data posted to start page is always there</a:t>
            </a:r>
          </a:p>
          <a:p>
            <a:pPr lvl="1"/>
            <a:r>
              <a:rPr lang="en-US" dirty="0" smtClean="0"/>
              <a:t>JavaScript variables do not unload/reload</a:t>
            </a:r>
          </a:p>
          <a:p>
            <a:pPr lvl="1"/>
            <a:r>
              <a:rPr lang="en-US" dirty="0"/>
              <a:t>App makes AJAX calls and uses client-side JavaScript</a:t>
            </a:r>
          </a:p>
          <a:p>
            <a:pPr lvl="1"/>
            <a:r>
              <a:rPr lang="en-US" dirty="0"/>
              <a:t>Design leads to better and more fluid user experience</a:t>
            </a:r>
          </a:p>
          <a:p>
            <a:pPr lvl="1"/>
            <a:endParaRPr lang="en-US" dirty="0" smtClean="0"/>
          </a:p>
          <a:p>
            <a:pPr lvl="1"/>
            <a:endParaRPr lang="en-US" dirty="0"/>
          </a:p>
          <a:p>
            <a:endParaRPr lang="en-US" dirty="0"/>
          </a:p>
        </p:txBody>
      </p:sp>
      <p:sp>
        <p:nvSpPr>
          <p:cNvPr id="6" name="Rectangle 5"/>
          <p:cNvSpPr/>
          <p:nvPr/>
        </p:nvSpPr>
        <p:spPr>
          <a:xfrm>
            <a:off x="5911947" y="3767797"/>
            <a:ext cx="2362200" cy="2895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smtClean="0">
                <a:solidFill>
                  <a:srgbClr val="800000"/>
                </a:solidFill>
              </a:rPr>
              <a:t>Web Server</a:t>
            </a:r>
            <a:endParaRPr lang="en-US" sz="1600" dirty="0">
              <a:solidFill>
                <a:srgbClr val="800000"/>
              </a:solidFill>
            </a:endParaRPr>
          </a:p>
        </p:txBody>
      </p:sp>
      <p:sp>
        <p:nvSpPr>
          <p:cNvPr id="5" name="Rectangle 4"/>
          <p:cNvSpPr/>
          <p:nvPr/>
        </p:nvSpPr>
        <p:spPr>
          <a:xfrm>
            <a:off x="6369147" y="3996397"/>
            <a:ext cx="914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Page</a:t>
            </a:r>
            <a:endParaRPr lang="en-US" sz="1600" dirty="0"/>
          </a:p>
        </p:txBody>
      </p:sp>
      <p:sp>
        <p:nvSpPr>
          <p:cNvPr id="7" name="Rectangle 6"/>
          <p:cNvSpPr/>
          <p:nvPr/>
        </p:nvSpPr>
        <p:spPr>
          <a:xfrm>
            <a:off x="6369147" y="5253697"/>
            <a:ext cx="1600200" cy="99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800000"/>
                </a:solidFill>
              </a:rPr>
              <a:t>Web Service Entry Points</a:t>
            </a:r>
            <a:endParaRPr lang="en-US" sz="1600" dirty="0">
              <a:solidFill>
                <a:srgbClr val="800000"/>
              </a:solidFill>
            </a:endParaRPr>
          </a:p>
        </p:txBody>
      </p:sp>
      <p:cxnSp>
        <p:nvCxnSpPr>
          <p:cNvPr id="9" name="Straight Arrow Connector 8"/>
          <p:cNvCxnSpPr>
            <a:stCxn id="5" idx="1"/>
          </p:cNvCxnSpPr>
          <p:nvPr/>
        </p:nvCxnSpPr>
        <p:spPr>
          <a:xfrm flipH="1">
            <a:off x="4304127" y="4491697"/>
            <a:ext cx="2065020" cy="252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304127" y="50631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311747" y="52155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311747" y="53679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29907" y="5139397"/>
            <a:ext cx="853440" cy="628652"/>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800000"/>
                </a:solidFill>
              </a:rPr>
              <a:t>AJAX</a:t>
            </a:r>
            <a:endParaRPr lang="en-US" sz="1200" b="1" dirty="0">
              <a:solidFill>
                <a:srgbClr val="800000"/>
              </a:solidFill>
            </a:endParaRPr>
          </a:p>
        </p:txBody>
      </p:sp>
      <p:pic>
        <p:nvPicPr>
          <p:cNvPr id="8" name="Picture 7"/>
          <p:cNvPicPr>
            <a:picLocks noChangeAspect="1"/>
          </p:cNvPicPr>
          <p:nvPr/>
        </p:nvPicPr>
        <p:blipFill>
          <a:blip r:embed="rId2"/>
          <a:stretch>
            <a:fillRect/>
          </a:stretch>
        </p:blipFill>
        <p:spPr>
          <a:xfrm>
            <a:off x="304800" y="4038600"/>
            <a:ext cx="3900227" cy="2223281"/>
          </a:xfrm>
          <a:prstGeom prst="rect">
            <a:avLst/>
          </a:prstGeom>
        </p:spPr>
      </p:pic>
    </p:spTree>
    <p:extLst>
      <p:ext uri="{BB962C8B-B14F-4D97-AF65-F5344CB8AC3E}">
        <p14:creationId xmlns:p14="http://schemas.microsoft.com/office/powerpoint/2010/main" val="4186147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Single Page App</a:t>
            </a:r>
            <a:endParaRPr lang="en-US" dirty="0"/>
          </a:p>
        </p:txBody>
      </p:sp>
    </p:spTree>
    <p:extLst>
      <p:ext uri="{BB962C8B-B14F-4D97-AF65-F5344CB8AC3E}">
        <p14:creationId xmlns:p14="http://schemas.microsoft.com/office/powerpoint/2010/main" val="124780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ü"/>
            </a:pPr>
            <a:r>
              <a:rPr lang="en-US" dirty="0" smtClean="0"/>
              <a:t>Understanding the App Web</a:t>
            </a:r>
          </a:p>
          <a:p>
            <a:pPr>
              <a:buFont typeface="Wingdings" panose="05000000000000000000" pitchFamily="2" charset="2"/>
              <a:buChar char="ü"/>
            </a:pPr>
            <a:r>
              <a:rPr lang="en-US" dirty="0" smtClean="0"/>
              <a:t>User Interface Design Techniques</a:t>
            </a:r>
          </a:p>
          <a:p>
            <a:pPr>
              <a:buFont typeface="Wingdings" panose="05000000000000000000" pitchFamily="2" charset="2"/>
              <a:buChar char="Ø"/>
            </a:pPr>
            <a:r>
              <a:rPr lang="en-US" dirty="0" smtClean="0"/>
              <a:t>Developing App Parts</a:t>
            </a:r>
          </a:p>
          <a:p>
            <a:r>
              <a:rPr lang="en-US" dirty="0" smtClean="0"/>
              <a:t>Adding UI Custom Actions</a:t>
            </a:r>
          </a:p>
        </p:txBody>
      </p:sp>
    </p:spTree>
    <p:extLst>
      <p:ext uri="{BB962C8B-B14F-4D97-AF65-F5344CB8AC3E}">
        <p14:creationId xmlns:p14="http://schemas.microsoft.com/office/powerpoint/2010/main" val="981045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 </a:t>
            </a:r>
            <a:r>
              <a:rPr lang="en-US" smtClean="0"/>
              <a:t>Parts Using </a:t>
            </a:r>
            <a:r>
              <a:rPr lang="en-US" dirty="0" smtClean="0"/>
              <a:t>Client Web Parts</a:t>
            </a:r>
            <a:endParaRPr lang="en-US" dirty="0"/>
          </a:p>
        </p:txBody>
      </p:sp>
      <p:sp>
        <p:nvSpPr>
          <p:cNvPr id="3" name="Content Placeholder 2"/>
          <p:cNvSpPr>
            <a:spLocks noGrp="1"/>
          </p:cNvSpPr>
          <p:nvPr>
            <p:ph idx="1"/>
          </p:nvPr>
        </p:nvSpPr>
        <p:spPr/>
        <p:txBody>
          <a:bodyPr/>
          <a:lstStyle/>
          <a:p>
            <a:r>
              <a:rPr lang="en-US" dirty="0" smtClean="0"/>
              <a:t>App parts are implemented using client Web Part</a:t>
            </a:r>
          </a:p>
          <a:p>
            <a:endParaRPr lang="en-US" dirty="0"/>
          </a:p>
          <a:p>
            <a:endParaRPr lang="en-US" dirty="0" smtClean="0"/>
          </a:p>
          <a:p>
            <a:pPr marL="334962" lvl="1" indent="0">
              <a:buNone/>
            </a:pPr>
            <a:endParaRPr lang="en-US" dirty="0" smtClean="0"/>
          </a:p>
          <a:p>
            <a:pPr marL="334962" lvl="1" indent="0">
              <a:buNone/>
            </a:pPr>
            <a:endParaRPr lang="en-US" dirty="0" smtClean="0"/>
          </a:p>
          <a:p>
            <a:r>
              <a:rPr lang="en-US" dirty="0" smtClean="0"/>
              <a:t>App parts added to host web pages as Web Parts</a:t>
            </a:r>
            <a:endParaRPr lang="en-US" dirty="0"/>
          </a:p>
        </p:txBody>
      </p:sp>
      <p:pic>
        <p:nvPicPr>
          <p:cNvPr id="5" name="Picture 4"/>
          <p:cNvPicPr>
            <a:picLocks noChangeAspect="1"/>
          </p:cNvPicPr>
          <p:nvPr/>
        </p:nvPicPr>
        <p:blipFill>
          <a:blip r:embed="rId3"/>
          <a:stretch>
            <a:fillRect/>
          </a:stretch>
        </p:blipFill>
        <p:spPr>
          <a:xfrm>
            <a:off x="1903810" y="4556560"/>
            <a:ext cx="5336381" cy="21490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28700" y="2057400"/>
            <a:ext cx="7086600" cy="173893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Name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AppPart1</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Wingtip App Part Title</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Description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My app part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DefaultWidth</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600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DefaultHeight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360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Content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Type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html</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Src</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/Pages/AppPart.aspx?{</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686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ü"/>
            </a:pPr>
            <a:r>
              <a:rPr lang="en-US" dirty="0" smtClean="0"/>
              <a:t>Understanding the App Web</a:t>
            </a:r>
          </a:p>
          <a:p>
            <a:pPr>
              <a:buFont typeface="Wingdings" panose="05000000000000000000" pitchFamily="2" charset="2"/>
              <a:buChar char="ü"/>
            </a:pPr>
            <a:r>
              <a:rPr lang="en-US" dirty="0" smtClean="0"/>
              <a:t>User Interface Design Techniques</a:t>
            </a:r>
          </a:p>
          <a:p>
            <a:pPr>
              <a:buFont typeface="Wingdings" panose="05000000000000000000" pitchFamily="2" charset="2"/>
              <a:buChar char="ü"/>
            </a:pPr>
            <a:r>
              <a:rPr lang="en-US" dirty="0" smtClean="0"/>
              <a:t>Developing App Parts</a:t>
            </a:r>
          </a:p>
          <a:p>
            <a:pPr>
              <a:buFont typeface="Wingdings" panose="05000000000000000000" pitchFamily="2" charset="2"/>
              <a:buChar char="Ø"/>
            </a:pPr>
            <a:r>
              <a:rPr lang="en-US" dirty="0" smtClean="0"/>
              <a:t>Adding UI Custom Actions</a:t>
            </a:r>
          </a:p>
        </p:txBody>
      </p:sp>
    </p:spTree>
    <p:extLst>
      <p:ext uri="{BB962C8B-B14F-4D97-AF65-F5344CB8AC3E}">
        <p14:creationId xmlns:p14="http://schemas.microsoft.com/office/powerpoint/2010/main" val="105565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App Parts</a:t>
            </a:r>
            <a:endParaRPr lang="en-US" dirty="0"/>
          </a:p>
        </p:txBody>
      </p:sp>
    </p:spTree>
    <p:extLst>
      <p:ext uri="{BB962C8B-B14F-4D97-AF65-F5344CB8AC3E}">
        <p14:creationId xmlns:p14="http://schemas.microsoft.com/office/powerpoint/2010/main" val="13056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UI Custom Actions</a:t>
            </a:r>
            <a:endParaRPr lang="en-US" dirty="0"/>
          </a:p>
        </p:txBody>
      </p:sp>
      <p:sp>
        <p:nvSpPr>
          <p:cNvPr id="3" name="Content Placeholder 2"/>
          <p:cNvSpPr>
            <a:spLocks noGrp="1"/>
          </p:cNvSpPr>
          <p:nvPr>
            <p:ph idx="1"/>
          </p:nvPr>
        </p:nvSpPr>
        <p:spPr/>
        <p:txBody>
          <a:bodyPr/>
          <a:lstStyle/>
          <a:p>
            <a:r>
              <a:rPr lang="en-US" dirty="0" smtClean="0"/>
              <a:t>UI custom actions used to extend host web UI</a:t>
            </a:r>
          </a:p>
          <a:p>
            <a:pPr lvl="1"/>
            <a:r>
              <a:rPr lang="en-US" dirty="0" smtClean="0"/>
              <a:t>Used to create ECB menu items and ribbon buttons</a:t>
            </a:r>
          </a:p>
          <a:p>
            <a:pPr lvl="1"/>
            <a:r>
              <a:rPr lang="en-US" dirty="0" smtClean="0"/>
              <a:t>Cannot use JavaScript or other types of custom actions</a:t>
            </a:r>
          </a:p>
          <a:p>
            <a:pPr lvl="1"/>
            <a:r>
              <a:rPr lang="en-US" dirty="0" smtClean="0"/>
              <a:t>Supports many dynamic tokens related to host page, item and list</a:t>
            </a:r>
            <a:endParaRPr lang="en-US" dirty="0"/>
          </a:p>
        </p:txBody>
      </p:sp>
      <p:pic>
        <p:nvPicPr>
          <p:cNvPr id="5" name="Picture 4"/>
          <p:cNvPicPr>
            <a:picLocks noChangeAspect="1"/>
          </p:cNvPicPr>
          <p:nvPr/>
        </p:nvPicPr>
        <p:blipFill>
          <a:blip r:embed="rId3"/>
          <a:stretch>
            <a:fillRect/>
          </a:stretch>
        </p:blipFill>
        <p:spPr>
          <a:xfrm>
            <a:off x="3935307" y="3352800"/>
            <a:ext cx="4675293" cy="23907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57200" y="4038600"/>
            <a:ext cx="6858000" cy="26200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CustomAction1</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RegistrationType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List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Location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EditControlBlock</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Sequence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 Action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UrlAction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/Pages/</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CustomAction.aspx?Source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={Source}</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&amp;amp;</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48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SharePoint-hosted App </a:t>
            </a:r>
            <a:r>
              <a:rPr lang="en-US" dirty="0" smtClean="0"/>
              <a:t>Architecture</a:t>
            </a:r>
          </a:p>
          <a:p>
            <a:r>
              <a:rPr lang="en-US" dirty="0" smtClean="0"/>
              <a:t>Understanding the App Web</a:t>
            </a:r>
          </a:p>
          <a:p>
            <a:r>
              <a:rPr lang="en-US" dirty="0" smtClean="0"/>
              <a:t>User 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Tokens for Custom Actions</a:t>
            </a:r>
            <a:endParaRPr lang="en-US" dirty="0"/>
          </a:p>
        </p:txBody>
      </p:sp>
      <p:sp>
        <p:nvSpPr>
          <p:cNvPr id="4" name="Content Placeholder 3"/>
          <p:cNvSpPr>
            <a:spLocks noGrp="1"/>
          </p:cNvSpPr>
          <p:nvPr>
            <p:ph idx="1"/>
          </p:nvPr>
        </p:nvSpPr>
        <p:spPr/>
        <p:txBody>
          <a:bodyPr>
            <a:normAutofit/>
          </a:bodyPr>
          <a:lstStyle/>
          <a:p>
            <a:r>
              <a:rPr lang="en-US" sz="2400" dirty="0" smtClean="0"/>
              <a:t>Certain tokens must be used with certain actions</a:t>
            </a:r>
          </a:p>
          <a:p>
            <a:pPr lvl="1"/>
            <a:r>
              <a:rPr lang="en-US" sz="2000" dirty="0" smtClean="0"/>
              <a:t>Token use changes between ECB actions and Ribbon actions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493132582"/>
              </p:ext>
            </p:extLst>
          </p:nvPr>
        </p:nvGraphicFramePr>
        <p:xfrm>
          <a:off x="1143000" y="2316478"/>
          <a:ext cx="7086600" cy="4389122"/>
        </p:xfrm>
        <a:graphic>
          <a:graphicData uri="http://schemas.openxmlformats.org/drawingml/2006/table">
            <a:tbl>
              <a:tblPr firstRow="1" firstCol="1" bandRow="1">
                <a:tableStyleId>{5C22544A-7EE6-4342-B048-85BDC9FD1C3A}</a:tableStyleId>
              </a:tblPr>
              <a:tblGrid>
                <a:gridCol w="1828800"/>
                <a:gridCol w="5257800"/>
              </a:tblGrid>
              <a:tr h="356706">
                <a:tc>
                  <a:txBody>
                    <a:bodyPr/>
                    <a:lstStyle/>
                    <a:p>
                      <a:pPr algn="ctr"/>
                      <a:r>
                        <a:rPr lang="en-US" sz="1200" b="1" dirty="0" smtClean="0"/>
                        <a:t>Token</a:t>
                      </a:r>
                      <a:endParaRPr lang="en-US" sz="1200" b="1" dirty="0"/>
                    </a:p>
                  </a:txBody>
                  <a:tcPr anchor="ctr"/>
                </a:tc>
                <a:tc>
                  <a:txBody>
                    <a:bodyPr/>
                    <a:lstStyle/>
                    <a:p>
                      <a:pPr algn="ctr"/>
                      <a:r>
                        <a:rPr lang="en-US" sz="1200" b="1" dirty="0" smtClean="0"/>
                        <a:t>Purpose</a:t>
                      </a:r>
                      <a:endParaRPr lang="en-US" sz="1200" b="1" dirty="0"/>
                    </a:p>
                  </a:txBody>
                  <a:tcPr anchor="ct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AppWebUrl</a:t>
                      </a:r>
                      <a:r>
                        <a:rPr lang="en-US" sz="1100" dirty="0" smtClean="0"/>
                        <a:t>}</a:t>
                      </a:r>
                    </a:p>
                  </a:txBody>
                  <a:tcPr/>
                </a:tc>
                <a:tc>
                  <a:txBody>
                    <a:bodyPr/>
                    <a:lstStyle/>
                    <a:p>
                      <a:r>
                        <a:rPr lang="en-US" sz="1100" dirty="0" smtClean="0"/>
                        <a:t>URL of the app web in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HostLogoUrl</a:t>
                      </a:r>
                      <a:r>
                        <a:rPr lang="en-US" sz="1100" dirty="0" smtClean="0"/>
                        <a:t>}</a:t>
                      </a:r>
                    </a:p>
                  </a:txBody>
                  <a:tcPr/>
                </a:tc>
                <a:tc>
                  <a:txBody>
                    <a:bodyPr/>
                    <a:lstStyle/>
                    <a:p>
                      <a:r>
                        <a:rPr lang="en-US" sz="1100" dirty="0" smtClean="0"/>
                        <a:t>Logo for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HostTitle</a:t>
                      </a:r>
                      <a:r>
                        <a:rPr lang="en-US" sz="1100" dirty="0" smtClean="0"/>
                        <a:t>}</a:t>
                      </a:r>
                    </a:p>
                  </a:txBody>
                  <a:tcPr/>
                </a:tc>
                <a:tc>
                  <a:txBody>
                    <a:bodyPr/>
                    <a:lstStyle/>
                    <a:p>
                      <a:r>
                        <a:rPr lang="en-US" sz="1100" dirty="0" smtClean="0"/>
                        <a:t>Title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HostUrl</a:t>
                      </a:r>
                      <a:r>
                        <a:rPr lang="en-US" sz="1100" dirty="0" smtClean="0"/>
                        <a:t>}</a:t>
                      </a:r>
                    </a:p>
                  </a:txBody>
                  <a:tcPr/>
                </a:tc>
                <a:tc>
                  <a:txBody>
                    <a:bodyPr/>
                    <a:lstStyle/>
                    <a:p>
                      <a:r>
                        <a:rPr lang="en-US" sz="1100" dirty="0" smtClean="0"/>
                        <a:t>URL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ItemId</a:t>
                      </a:r>
                      <a:r>
                        <a:rPr lang="en-US" sz="1100" dirty="0" smtClean="0"/>
                        <a:t>}</a:t>
                      </a:r>
                    </a:p>
                  </a:txBody>
                  <a:tcPr/>
                </a:tc>
                <a:tc>
                  <a:txBody>
                    <a:bodyPr/>
                    <a:lstStyle/>
                    <a:p>
                      <a:r>
                        <a:rPr lang="en-US" sz="1100" dirty="0" smtClean="0"/>
                        <a:t>Integer-based ID of item in a list or library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SelectedItemId</a:t>
                      </a:r>
                      <a:r>
                        <a:rPr lang="en-US" sz="1100" dirty="0" smtClean="0"/>
                        <a:t>}</a:t>
                      </a:r>
                    </a:p>
                  </a:txBody>
                  <a:tcPr/>
                </a:tc>
                <a:tc>
                  <a:txBody>
                    <a:bodyPr/>
                    <a:lstStyle/>
                    <a:p>
                      <a:r>
                        <a:rPr lang="en-US" sz="1100" dirty="0" smtClean="0"/>
                        <a:t>Array of item IDs in a list or library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ItemUrl</a:t>
                      </a:r>
                      <a:r>
                        <a:rPr lang="en-US" sz="1100" dirty="0" smtClean="0"/>
                        <a:t>}</a:t>
                      </a:r>
                    </a:p>
                  </a:txBody>
                  <a:tcPr/>
                </a:tc>
                <a:tc>
                  <a:txBody>
                    <a:bodyPr/>
                    <a:lstStyle/>
                    <a:p>
                      <a:r>
                        <a:rPr lang="en-US" sz="1100" dirty="0" smtClean="0"/>
                        <a:t>URL of target</a:t>
                      </a:r>
                      <a:r>
                        <a:rPr lang="en-US" sz="1100" baseline="0" dirty="0" smtClean="0"/>
                        <a:t> </a:t>
                      </a:r>
                      <a:r>
                        <a:rPr lang="en-US" sz="1100" dirty="0" smtClean="0"/>
                        <a:t>item being acted upon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SelectedItemUrl</a:t>
                      </a:r>
                      <a:r>
                        <a:rPr lang="en-US" sz="1100" dirty="0" smtClean="0"/>
                        <a:t>}</a:t>
                      </a:r>
                    </a:p>
                  </a:txBody>
                  <a:tcPr/>
                </a:tc>
                <a:tc>
                  <a:txBody>
                    <a:bodyPr/>
                    <a:lstStyle/>
                    <a:p>
                      <a:r>
                        <a:rPr lang="en-US" sz="1100" dirty="0" smtClean="0"/>
                        <a:t>URL array of target</a:t>
                      </a:r>
                      <a:r>
                        <a:rPr lang="en-US" sz="1100" baseline="0" dirty="0" smtClean="0"/>
                        <a:t> </a:t>
                      </a:r>
                      <a:r>
                        <a:rPr lang="en-US" sz="1100" dirty="0" smtClean="0"/>
                        <a:t>items being acted upon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{Language}</a:t>
                      </a:r>
                    </a:p>
                  </a:txBody>
                  <a:tcPr/>
                </a:tc>
                <a:tc>
                  <a:txBody>
                    <a:bodyPr/>
                    <a:lstStyle/>
                    <a:p>
                      <a:r>
                        <a:rPr lang="en-US" sz="1100" dirty="0" smtClean="0"/>
                        <a:t>current language/culture of the host web of an app for SharePoint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ListId</a:t>
                      </a:r>
                      <a:r>
                        <a:rPr lang="en-US" sz="1100" dirty="0" smtClean="0"/>
                        <a:t>}</a:t>
                      </a:r>
                    </a:p>
                  </a:txBody>
                  <a:tcPr/>
                </a:tc>
                <a:tc>
                  <a:txBody>
                    <a:bodyPr/>
                    <a:lstStyle/>
                    <a:p>
                      <a:r>
                        <a:rPr lang="en-US" sz="1100" dirty="0" smtClean="0"/>
                        <a:t>ID of the current list (a GUID).</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RecurrenceId</a:t>
                      </a:r>
                      <a:r>
                        <a:rPr lang="en-US" sz="1100" dirty="0" smtClean="0"/>
                        <a:t>}</a:t>
                      </a:r>
                    </a:p>
                  </a:txBody>
                  <a:tcPr/>
                </a:tc>
                <a:tc>
                  <a:txBody>
                    <a:bodyPr/>
                    <a:lstStyle/>
                    <a:p>
                      <a:r>
                        <a:rPr lang="en-US" sz="1100" dirty="0" smtClean="0"/>
                        <a:t>Recurrence index of a recurring event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{Site}</a:t>
                      </a:r>
                    </a:p>
                  </a:txBody>
                  <a:tcPr/>
                </a:tc>
                <a:tc>
                  <a:txBody>
                    <a:bodyPr/>
                    <a:lstStyle/>
                    <a:p>
                      <a:r>
                        <a:rPr lang="en-US" sz="1100" dirty="0" smtClean="0"/>
                        <a:t>URL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SiteCollection</a:t>
                      </a:r>
                      <a:r>
                        <a:rPr lang="en-US" sz="1100" dirty="0" smtClean="0"/>
                        <a:t>}</a:t>
                      </a:r>
                    </a:p>
                  </a:txBody>
                  <a:tcPr/>
                </a:tc>
                <a:tc>
                  <a:txBody>
                    <a:bodyPr/>
                    <a:lstStyle/>
                    <a:p>
                      <a:r>
                        <a:rPr lang="en-US" sz="1100" dirty="0" smtClean="0"/>
                        <a:t>URL of the parent site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SiteUrl</a:t>
                      </a:r>
                      <a:r>
                        <a:rPr lang="en-US" sz="1100" dirty="0" smtClean="0"/>
                        <a:t>}</a:t>
                      </a:r>
                    </a:p>
                  </a:txBody>
                  <a:tcPr/>
                </a:tc>
                <a:tc>
                  <a:txBody>
                    <a:bodyPr/>
                    <a:lstStyle/>
                    <a:p>
                      <a:r>
                        <a:rPr lang="en-US" sz="1100" dirty="0" smtClean="0"/>
                        <a:t>URL of the current website</a:t>
                      </a:r>
                      <a:endParaRPr lang="en-US" sz="1100" dirty="0"/>
                    </a:p>
                  </a:txBody>
                  <a:tcPr/>
                </a:tc>
              </a:tr>
            </a:tbl>
          </a:graphicData>
        </a:graphic>
      </p:graphicFrame>
    </p:spTree>
    <p:extLst>
      <p:ext uri="{BB962C8B-B14F-4D97-AF65-F5344CB8AC3E}">
        <p14:creationId xmlns:p14="http://schemas.microsoft.com/office/powerpoint/2010/main" val="111078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UI Custom Actions</a:t>
            </a:r>
            <a:endParaRPr lang="en-US" dirty="0"/>
          </a:p>
        </p:txBody>
      </p:sp>
    </p:spTree>
    <p:extLst>
      <p:ext uri="{BB962C8B-B14F-4D97-AF65-F5344CB8AC3E}">
        <p14:creationId xmlns:p14="http://schemas.microsoft.com/office/powerpoint/2010/main" val="425229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ü"/>
            </a:pPr>
            <a:r>
              <a:rPr lang="en-US" dirty="0" smtClean="0"/>
              <a:t>Understanding the App Web</a:t>
            </a:r>
          </a:p>
          <a:p>
            <a:pPr>
              <a:buFont typeface="Wingdings" panose="05000000000000000000" pitchFamily="2" charset="2"/>
              <a:buChar char="ü"/>
            </a:pPr>
            <a:r>
              <a:rPr lang="en-US" dirty="0" smtClean="0"/>
              <a:t>User Interface Design Techniques</a:t>
            </a:r>
          </a:p>
          <a:p>
            <a:pPr>
              <a:buFont typeface="Wingdings" panose="05000000000000000000" pitchFamily="2" charset="2"/>
              <a:buChar char="ü"/>
            </a:pPr>
            <a:r>
              <a:rPr lang="en-US" dirty="0" smtClean="0"/>
              <a:t>Developing App Parts</a:t>
            </a:r>
          </a:p>
          <a:p>
            <a:pPr>
              <a:buFont typeface="Wingdings" panose="05000000000000000000" pitchFamily="2" charset="2"/>
              <a:buChar char="ü"/>
            </a:pPr>
            <a:r>
              <a:rPr lang="en-US" dirty="0" smtClean="0"/>
              <a:t>Adding UI Custom Actions</a:t>
            </a:r>
          </a:p>
        </p:txBody>
      </p:sp>
    </p:spTree>
    <p:extLst>
      <p:ext uri="{BB962C8B-B14F-4D97-AF65-F5344CB8AC3E}">
        <p14:creationId xmlns:p14="http://schemas.microsoft.com/office/powerpoint/2010/main" val="963477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SharePoint-hosted App </a:t>
            </a:r>
            <a:r>
              <a:rPr lang="en-US" dirty="0" smtClean="0"/>
              <a:t>Architecture</a:t>
            </a:r>
            <a:endParaRPr lang="en-US" dirty="0"/>
          </a:p>
        </p:txBody>
      </p:sp>
      <p:sp>
        <p:nvSpPr>
          <p:cNvPr id="9" name="Content Placeholder 8"/>
          <p:cNvSpPr>
            <a:spLocks noGrp="1"/>
          </p:cNvSpPr>
          <p:nvPr>
            <p:ph idx="1"/>
          </p:nvPr>
        </p:nvSpPr>
        <p:spPr/>
        <p:txBody>
          <a:bodyPr/>
          <a:lstStyle/>
          <a:p>
            <a:r>
              <a:rPr lang="en-US" dirty="0" smtClean="0"/>
              <a:t>SharePoint-hosted app fundamentals</a:t>
            </a:r>
          </a:p>
          <a:p>
            <a:pPr lvl="1"/>
            <a:r>
              <a:rPr lang="en-US" dirty="0" smtClean="0"/>
              <a:t>SharePoint host creates app web during installation</a:t>
            </a:r>
          </a:p>
          <a:p>
            <a:pPr lvl="1"/>
            <a:r>
              <a:rPr lang="en-US" dirty="0" smtClean="0"/>
              <a:t>App start page and resources are added into app web</a:t>
            </a:r>
          </a:p>
          <a:p>
            <a:pPr lvl="1"/>
            <a:r>
              <a:rPr lang="en-US" dirty="0" smtClean="0"/>
              <a:t>All app logic must be written in client-side JavaScript</a:t>
            </a:r>
          </a:p>
          <a:p>
            <a:pPr lvl="1"/>
            <a:r>
              <a:rPr lang="en-US" dirty="0" smtClean="0"/>
              <a:t>App authentication happens behind the scenes</a:t>
            </a:r>
            <a:endParaRPr lang="en-US" dirty="0"/>
          </a:p>
        </p:txBody>
      </p:sp>
      <p:sp>
        <p:nvSpPr>
          <p:cNvPr id="4" name="Rectangle 3"/>
          <p:cNvSpPr/>
          <p:nvPr/>
        </p:nvSpPr>
        <p:spPr>
          <a:xfrm>
            <a:off x="1143000" y="3962400"/>
            <a:ext cx="2743200" cy="2223868"/>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SharePoint Tenancy</a:t>
            </a:r>
            <a:endParaRPr lang="en-US" sz="1000" b="1" dirty="0">
              <a:solidFill>
                <a:srgbClr val="800000"/>
              </a:solidFill>
            </a:endParaRPr>
          </a:p>
        </p:txBody>
      </p:sp>
      <p:sp>
        <p:nvSpPr>
          <p:cNvPr id="5" name="Rectangle 4"/>
          <p:cNvSpPr/>
          <p:nvPr/>
        </p:nvSpPr>
        <p:spPr>
          <a:xfrm>
            <a:off x="1371600" y="4273742"/>
            <a:ext cx="2362200" cy="1779094"/>
          </a:xfrm>
          <a:prstGeom prst="rect">
            <a:avLst/>
          </a:prstGeom>
          <a:solidFill>
            <a:schemeClr val="bg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Collection</a:t>
            </a:r>
            <a:endParaRPr lang="en-US" sz="1000" b="1" dirty="0">
              <a:solidFill>
                <a:srgbClr val="800000"/>
              </a:solidFill>
            </a:endParaRPr>
          </a:p>
        </p:txBody>
      </p:sp>
      <p:sp>
        <p:nvSpPr>
          <p:cNvPr id="6" name="Rectangle 5"/>
          <p:cNvSpPr/>
          <p:nvPr/>
        </p:nvSpPr>
        <p:spPr>
          <a:xfrm>
            <a:off x="1600201" y="4585083"/>
            <a:ext cx="1981200" cy="1334321"/>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(Host Web)</a:t>
            </a:r>
            <a:endParaRPr lang="en-US" sz="1000" b="1" dirty="0">
              <a:solidFill>
                <a:srgbClr val="800000"/>
              </a:solidFill>
            </a:endParaRPr>
          </a:p>
        </p:txBody>
      </p:sp>
      <p:sp>
        <p:nvSpPr>
          <p:cNvPr id="7" name="Rectangle 6"/>
          <p:cNvSpPr/>
          <p:nvPr/>
        </p:nvSpPr>
        <p:spPr>
          <a:xfrm>
            <a:off x="1881267" y="4940903"/>
            <a:ext cx="1547733" cy="845069"/>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App Web</a:t>
            </a:r>
            <a:endParaRPr lang="en-US" sz="1000" b="1" dirty="0">
              <a:solidFill>
                <a:srgbClr val="800000"/>
              </a:solidFill>
            </a:endParaRPr>
          </a:p>
        </p:txBody>
      </p:sp>
      <p:sp>
        <p:nvSpPr>
          <p:cNvPr id="8" name="Rounded Rectangle 7"/>
          <p:cNvSpPr/>
          <p:nvPr/>
        </p:nvSpPr>
        <p:spPr>
          <a:xfrm>
            <a:off x="2270029" y="5224437"/>
            <a:ext cx="685800" cy="40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Start Page</a:t>
            </a:r>
            <a:endParaRPr lang="en-US" sz="1000" b="1" dirty="0"/>
          </a:p>
        </p:txBody>
      </p:sp>
    </p:spTree>
    <p:extLst>
      <p:ext uri="{BB962C8B-B14F-4D97-AF65-F5344CB8AC3E}">
        <p14:creationId xmlns:p14="http://schemas.microsoft.com/office/powerpoint/2010/main" val="23676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Ø"/>
            </a:pPr>
            <a:r>
              <a:rPr lang="en-US" dirty="0" smtClean="0"/>
              <a:t>Understanding the App Web</a:t>
            </a:r>
          </a:p>
          <a:p>
            <a:r>
              <a:rPr lang="en-US" dirty="0" smtClean="0"/>
              <a:t>User 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2434235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a:t>
            </a:r>
            <a:endParaRPr lang="en-US" dirty="0"/>
          </a:p>
        </p:txBody>
      </p:sp>
      <p:sp>
        <p:nvSpPr>
          <p:cNvPr id="3" name="Content Placeholder 2"/>
          <p:cNvSpPr>
            <a:spLocks noGrp="1"/>
          </p:cNvSpPr>
          <p:nvPr>
            <p:ph idx="1"/>
          </p:nvPr>
        </p:nvSpPr>
        <p:spPr/>
        <p:txBody>
          <a:bodyPr/>
          <a:lstStyle/>
          <a:p>
            <a:r>
              <a:rPr lang="en-US" dirty="0" smtClean="0"/>
              <a:t>App web is created during app installation</a:t>
            </a:r>
          </a:p>
          <a:p>
            <a:pPr lvl="1"/>
            <a:r>
              <a:rPr lang="en-US" dirty="0" smtClean="0"/>
              <a:t>App web created as child to site where app is installed</a:t>
            </a:r>
          </a:p>
          <a:p>
            <a:pPr lvl="1"/>
            <a:endParaRPr lang="en-US" dirty="0" smtClean="0"/>
          </a:p>
          <a:p>
            <a:r>
              <a:rPr lang="en-US" dirty="0" smtClean="0"/>
              <a:t>SharePoint-Hosted apps must create app web</a:t>
            </a:r>
          </a:p>
          <a:p>
            <a:pPr lvl="1"/>
            <a:r>
              <a:rPr lang="en-US" dirty="0" smtClean="0"/>
              <a:t>App must add start page and related resources</a:t>
            </a:r>
          </a:p>
          <a:p>
            <a:pPr lvl="1"/>
            <a:r>
              <a:rPr lang="en-US" dirty="0" smtClean="0"/>
              <a:t>App can add other SharePoint elements (e.g. lists)</a:t>
            </a:r>
          </a:p>
          <a:p>
            <a:pPr lvl="1"/>
            <a:endParaRPr lang="en-US" dirty="0"/>
          </a:p>
          <a:p>
            <a:r>
              <a:rPr lang="en-US" dirty="0" smtClean="0"/>
              <a:t>Provider-hosted apps </a:t>
            </a:r>
            <a:r>
              <a:rPr lang="en-US" i="1" dirty="0" smtClean="0"/>
              <a:t>can </a:t>
            </a:r>
            <a:r>
              <a:rPr lang="en-US" dirty="0" smtClean="0"/>
              <a:t>create </a:t>
            </a:r>
            <a:r>
              <a:rPr lang="en-US" dirty="0" smtClean="0"/>
              <a:t>app web</a:t>
            </a:r>
          </a:p>
          <a:p>
            <a:pPr lvl="1"/>
            <a:r>
              <a:rPr lang="en-US" dirty="0" smtClean="0"/>
              <a:t>Provider-hosted </a:t>
            </a:r>
            <a:r>
              <a:rPr lang="en-US" dirty="0" smtClean="0"/>
              <a:t>apps will not create </a:t>
            </a:r>
            <a:r>
              <a:rPr lang="en-US" dirty="0" smtClean="0"/>
              <a:t>app web by default</a:t>
            </a:r>
            <a:endParaRPr lang="en-US" dirty="0" smtClean="0"/>
          </a:p>
          <a:p>
            <a:pPr lvl="1"/>
            <a:r>
              <a:rPr lang="en-US" dirty="0" smtClean="0"/>
              <a:t>Provider-hosted </a:t>
            </a:r>
            <a:r>
              <a:rPr lang="en-US" dirty="0" smtClean="0"/>
              <a:t>app can create app web if needed</a:t>
            </a:r>
          </a:p>
          <a:p>
            <a:pPr lvl="1"/>
            <a:endParaRPr lang="en-US" dirty="0" smtClean="0"/>
          </a:p>
          <a:p>
            <a:pPr lvl="1"/>
            <a:endParaRPr lang="en-US" dirty="0"/>
          </a:p>
        </p:txBody>
      </p:sp>
    </p:spTree>
    <p:extLst>
      <p:ext uri="{BB962C8B-B14F-4D97-AF65-F5344CB8AC3E}">
        <p14:creationId xmlns:p14="http://schemas.microsoft.com/office/powerpoint/2010/main" val="1518068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 Hosting Domain</a:t>
            </a:r>
            <a:endParaRPr lang="en-US" dirty="0"/>
          </a:p>
        </p:txBody>
      </p:sp>
      <p:sp>
        <p:nvSpPr>
          <p:cNvPr id="3" name="Content Placeholder 2"/>
          <p:cNvSpPr>
            <a:spLocks noGrp="1"/>
          </p:cNvSpPr>
          <p:nvPr>
            <p:ph idx="1"/>
          </p:nvPr>
        </p:nvSpPr>
        <p:spPr/>
        <p:txBody>
          <a:bodyPr/>
          <a:lstStyle/>
          <a:p>
            <a:r>
              <a:rPr lang="en-US" dirty="0" smtClean="0"/>
              <a:t>App web pages served out of isolated domain</a:t>
            </a:r>
          </a:p>
          <a:p>
            <a:pPr lvl="1"/>
            <a:r>
              <a:rPr lang="en-US" dirty="0" smtClean="0"/>
              <a:t>Isolates JavaScript code on app web pages</a:t>
            </a:r>
          </a:p>
          <a:p>
            <a:pPr lvl="1"/>
            <a:r>
              <a:rPr lang="en-US" dirty="0" smtClean="0"/>
              <a:t>Allows SharePoint to authenticate callbacks from app</a:t>
            </a:r>
          </a:p>
          <a:p>
            <a:pPr lvl="1"/>
            <a:endParaRPr lang="en-US" dirty="0" smtClean="0"/>
          </a:p>
          <a:p>
            <a:pPr lvl="1"/>
            <a:endParaRPr lang="en-US" dirty="0" smtClean="0"/>
          </a:p>
          <a:p>
            <a:r>
              <a:rPr lang="en-US" dirty="0" smtClean="0"/>
              <a:t>URL to app web made up of 4 parts</a:t>
            </a:r>
          </a:p>
          <a:p>
            <a:pPr lvl="1"/>
            <a:r>
              <a:rPr lang="en-US" b="1" dirty="0" smtClean="0"/>
              <a:t>Tenancy name: </a:t>
            </a:r>
            <a:r>
              <a:rPr lang="en-US" dirty="0" err="1" smtClean="0"/>
              <a:t>wingtiptenant</a:t>
            </a:r>
            <a:endParaRPr lang="en-US" dirty="0" smtClean="0"/>
          </a:p>
          <a:p>
            <a:pPr lvl="1"/>
            <a:r>
              <a:rPr lang="en-US" b="1" dirty="0" smtClean="0"/>
              <a:t>APPUID: </a:t>
            </a:r>
            <a:r>
              <a:rPr lang="en-US" dirty="0" smtClean="0"/>
              <a:t>ee060af276f95a</a:t>
            </a:r>
          </a:p>
          <a:p>
            <a:pPr lvl="1"/>
            <a:r>
              <a:rPr lang="en-US" b="1" dirty="0" smtClean="0"/>
              <a:t>App web hosting domain: </a:t>
            </a:r>
            <a:r>
              <a:rPr lang="en-US" dirty="0" smtClean="0"/>
              <a:t>apps.wingtip.com</a:t>
            </a:r>
          </a:p>
          <a:p>
            <a:pPr lvl="1"/>
            <a:r>
              <a:rPr lang="en-US" b="1" dirty="0" smtClean="0"/>
              <a:t>App name: </a:t>
            </a:r>
            <a:r>
              <a:rPr lang="en-US" dirty="0" err="1" smtClean="0"/>
              <a:t>MyFirstApp</a:t>
            </a:r>
            <a:endParaRPr lang="en-US" dirty="0" smtClean="0"/>
          </a:p>
          <a:p>
            <a:pPr lvl="1"/>
            <a:endParaRPr lang="en-US" dirty="0"/>
          </a:p>
        </p:txBody>
      </p:sp>
      <p:sp>
        <p:nvSpPr>
          <p:cNvPr id="4" name="Rectangle 3"/>
          <p:cNvSpPr/>
          <p:nvPr/>
        </p:nvSpPr>
        <p:spPr>
          <a:xfrm>
            <a:off x="381000" y="3048000"/>
            <a:ext cx="822960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Lucida Console" panose="020B0609040504020204" pitchFamily="49" charset="0"/>
              </a:rPr>
              <a:t>https://</a:t>
            </a:r>
            <a:r>
              <a:rPr lang="en-US" sz="1600" b="1" dirty="0" smtClean="0">
                <a:solidFill>
                  <a:schemeClr val="tx1"/>
                </a:solidFill>
                <a:latin typeface="Lucida Console" panose="020B0609040504020204" pitchFamily="49" charset="0"/>
              </a:rPr>
              <a:t>wingtiptenant-ee060af276f95a.apps.wingtip.com/MyFirstApp</a:t>
            </a:r>
            <a:endParaRPr lang="en-US" sz="1600" b="1"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661756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Page URL</a:t>
            </a:r>
            <a:endParaRPr lang="en-US" dirty="0"/>
          </a:p>
        </p:txBody>
      </p:sp>
      <p:sp>
        <p:nvSpPr>
          <p:cNvPr id="3" name="Content Placeholder 2"/>
          <p:cNvSpPr>
            <a:spLocks noGrp="1"/>
          </p:cNvSpPr>
          <p:nvPr>
            <p:ph idx="1"/>
          </p:nvPr>
        </p:nvSpPr>
        <p:spPr/>
        <p:txBody>
          <a:bodyPr/>
          <a:lstStyle/>
          <a:p>
            <a:r>
              <a:rPr lang="en-US" dirty="0" smtClean="0"/>
              <a:t>Dynamic tokens used in start page URL</a:t>
            </a:r>
          </a:p>
          <a:p>
            <a:pPr lvl="1">
              <a:spcBef>
                <a:spcPts val="1200"/>
              </a:spcBef>
            </a:pPr>
            <a:r>
              <a:rPr lang="en-US" dirty="0" smtClean="0"/>
              <a:t>SharePoint-Hosted apps use </a:t>
            </a:r>
            <a:r>
              <a:rPr lang="en-US" b="1" dirty="0" smtClean="0"/>
              <a:t>~</a:t>
            </a:r>
            <a:r>
              <a:rPr lang="en-US" b="1" dirty="0" err="1" smtClean="0"/>
              <a:t>appWebUrl</a:t>
            </a:r>
            <a:r>
              <a:rPr lang="en-US" b="1" dirty="0" smtClean="0"/>
              <a:t> </a:t>
            </a:r>
            <a:r>
              <a:rPr lang="en-US" dirty="0" smtClean="0"/>
              <a:t>token</a:t>
            </a:r>
          </a:p>
          <a:p>
            <a:pPr lvl="2"/>
            <a:r>
              <a:rPr lang="en-US" b="1" dirty="0" smtClean="0"/>
              <a:t>~</a:t>
            </a:r>
            <a:r>
              <a:rPr lang="en-US" b="1" dirty="0" err="1" smtClean="0"/>
              <a:t>appWebUrl</a:t>
            </a:r>
            <a:r>
              <a:rPr lang="en-US" dirty="0" smtClean="0">
                <a:solidFill>
                  <a:schemeClr val="tx1">
                    <a:lumMod val="50000"/>
                    <a:lumOff val="50000"/>
                  </a:schemeClr>
                </a:solidFill>
              </a:rPr>
              <a:t>/Pages/Default.aspx</a:t>
            </a:r>
          </a:p>
          <a:p>
            <a:pPr lvl="1">
              <a:spcBef>
                <a:spcPts val="3000"/>
              </a:spcBef>
            </a:pPr>
            <a:r>
              <a:rPr lang="en-US" dirty="0" smtClean="0"/>
              <a:t>All apps should use </a:t>
            </a:r>
            <a:r>
              <a:rPr lang="en-US" b="1" dirty="0" smtClean="0"/>
              <a:t>{</a:t>
            </a:r>
            <a:r>
              <a:rPr lang="en-US" b="1" dirty="0" err="1" smtClean="0"/>
              <a:t>StandardTokens</a:t>
            </a:r>
            <a:r>
              <a:rPr lang="en-US" b="1" dirty="0" smtClean="0"/>
              <a:t>} </a:t>
            </a:r>
            <a:r>
              <a:rPr lang="en-US" dirty="0" smtClean="0"/>
              <a:t>token</a:t>
            </a:r>
          </a:p>
          <a:p>
            <a:pPr lvl="2">
              <a:spcBef>
                <a:spcPts val="1200"/>
              </a:spcBef>
            </a:pPr>
            <a:r>
              <a:rPr lang="en-US" dirty="0" smtClean="0">
                <a:solidFill>
                  <a:schemeClr val="tx1">
                    <a:lumMod val="50000"/>
                    <a:lumOff val="50000"/>
                  </a:schemeClr>
                </a:solidFill>
              </a:rPr>
              <a:t>~</a:t>
            </a:r>
            <a:r>
              <a:rPr lang="en-US" dirty="0" err="1" smtClean="0">
                <a:solidFill>
                  <a:schemeClr val="tx1">
                    <a:lumMod val="50000"/>
                    <a:lumOff val="50000"/>
                  </a:schemeClr>
                </a:solidFill>
              </a:rPr>
              <a:t>appWebUrl</a:t>
            </a:r>
            <a:r>
              <a:rPr lang="en-US" dirty="0" smtClean="0">
                <a:solidFill>
                  <a:schemeClr val="tx1">
                    <a:lumMod val="50000"/>
                    <a:lumOff val="50000"/>
                  </a:schemeClr>
                </a:solidFill>
              </a:rPr>
              <a:t>/Pages/Default.aspx?</a:t>
            </a:r>
            <a:r>
              <a:rPr lang="en-US" b="1" dirty="0" smtClean="0"/>
              <a:t>{</a:t>
            </a:r>
            <a:r>
              <a:rPr lang="en-US" b="1" dirty="0" err="1" smtClean="0"/>
              <a:t>StandardTokens</a:t>
            </a:r>
            <a:r>
              <a:rPr lang="en-US" b="1" dirty="0" smtClean="0"/>
              <a:t>}</a:t>
            </a:r>
          </a:p>
        </p:txBody>
      </p:sp>
    </p:spTree>
    <p:extLst>
      <p:ext uri="{BB962C8B-B14F-4D97-AF65-F5344CB8AC3E}">
        <p14:creationId xmlns:p14="http://schemas.microsoft.com/office/powerpoint/2010/main" val="485857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SharePoint-hosted App </a:t>
            </a:r>
            <a:r>
              <a:rPr lang="en-US" dirty="0" smtClean="0"/>
              <a:t>Architecture</a:t>
            </a:r>
          </a:p>
          <a:p>
            <a:pPr>
              <a:buFont typeface="Wingdings" panose="05000000000000000000" pitchFamily="2" charset="2"/>
              <a:buChar char="ü"/>
            </a:pPr>
            <a:r>
              <a:rPr lang="en-US" dirty="0" smtClean="0"/>
              <a:t>Understanding the App Web</a:t>
            </a:r>
          </a:p>
          <a:p>
            <a:pPr>
              <a:buFont typeface="Wingdings" panose="05000000000000000000" pitchFamily="2" charset="2"/>
              <a:buChar char="Ø"/>
            </a:pPr>
            <a:r>
              <a:rPr lang="en-US" dirty="0" smtClean="0"/>
              <a:t>User Interface Design Techniques</a:t>
            </a:r>
          </a:p>
          <a:p>
            <a:r>
              <a:rPr lang="en-US" dirty="0"/>
              <a:t>Developing App Parts</a:t>
            </a:r>
          </a:p>
          <a:p>
            <a:r>
              <a:rPr lang="en-US" dirty="0"/>
              <a:t>Adding UI Custom Actions</a:t>
            </a:r>
          </a:p>
        </p:txBody>
      </p:sp>
    </p:spTree>
    <p:extLst>
      <p:ext uri="{BB962C8B-B14F-4D97-AF65-F5344CB8AC3E}">
        <p14:creationId xmlns:p14="http://schemas.microsoft.com/office/powerpoint/2010/main" val="961615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App User Interface Design</a:t>
            </a:r>
            <a:endParaRPr lang="en-US" dirty="0"/>
          </a:p>
        </p:txBody>
      </p:sp>
      <p:sp>
        <p:nvSpPr>
          <p:cNvPr id="3" name="Content Placeholder 2"/>
          <p:cNvSpPr>
            <a:spLocks noGrp="1"/>
          </p:cNvSpPr>
          <p:nvPr>
            <p:ph idx="1"/>
          </p:nvPr>
        </p:nvSpPr>
        <p:spPr/>
        <p:txBody>
          <a:bodyPr/>
          <a:lstStyle/>
          <a:p>
            <a:r>
              <a:rPr lang="en-US" dirty="0" smtClean="0"/>
              <a:t>Start page (required)</a:t>
            </a:r>
          </a:p>
          <a:p>
            <a:pPr lvl="1"/>
            <a:r>
              <a:rPr lang="en-US" dirty="0" smtClean="0"/>
              <a:t>Represents user entry point into app</a:t>
            </a:r>
          </a:p>
          <a:p>
            <a:pPr lvl="1"/>
            <a:r>
              <a:rPr lang="en-US" dirty="0" smtClean="0"/>
              <a:t>Can be implemented with .</a:t>
            </a:r>
            <a:r>
              <a:rPr lang="en-US" dirty="0" err="1" smtClean="0"/>
              <a:t>aspx</a:t>
            </a:r>
            <a:r>
              <a:rPr lang="en-US" dirty="0"/>
              <a:t> file or .</a:t>
            </a:r>
            <a:r>
              <a:rPr lang="en-US" dirty="0" err="1"/>
              <a:t>htm</a:t>
            </a:r>
            <a:r>
              <a:rPr lang="en-US" dirty="0"/>
              <a:t> file </a:t>
            </a:r>
            <a:endParaRPr lang="en-US" dirty="0" smtClean="0"/>
          </a:p>
          <a:p>
            <a:pPr>
              <a:lnSpc>
                <a:spcPct val="150000"/>
              </a:lnSpc>
            </a:pPr>
            <a:r>
              <a:rPr lang="en-US" dirty="0" smtClean="0"/>
              <a:t>App part</a:t>
            </a:r>
          </a:p>
          <a:p>
            <a:pPr lvl="1"/>
            <a:r>
              <a:rPr lang="en-US" dirty="0" smtClean="0"/>
              <a:t>External page (e.g. from app web) surfaced in host web</a:t>
            </a:r>
          </a:p>
          <a:p>
            <a:pPr lvl="1"/>
            <a:r>
              <a:rPr lang="en-US" dirty="0" smtClean="0"/>
              <a:t>Displayed on host web pages using </a:t>
            </a:r>
            <a:r>
              <a:rPr lang="en-US" dirty="0" err="1" smtClean="0"/>
              <a:t>iFrame</a:t>
            </a:r>
            <a:endParaRPr lang="en-US" dirty="0" smtClean="0"/>
          </a:p>
          <a:p>
            <a:pPr>
              <a:lnSpc>
                <a:spcPct val="150000"/>
              </a:lnSpc>
            </a:pPr>
            <a:r>
              <a:rPr lang="en-US" dirty="0" smtClean="0"/>
              <a:t>UI custom action</a:t>
            </a:r>
          </a:p>
          <a:p>
            <a:pPr lvl="1"/>
            <a:r>
              <a:rPr lang="en-US" dirty="0" smtClean="0"/>
              <a:t>URL-based command surfaced in host web</a:t>
            </a:r>
          </a:p>
          <a:p>
            <a:pPr lvl="1"/>
            <a:r>
              <a:rPr lang="en-US" dirty="0" smtClean="0"/>
              <a:t>Used to create ECB commands and ribbon controls</a:t>
            </a:r>
            <a:endParaRPr lang="en-US" dirty="0"/>
          </a:p>
        </p:txBody>
      </p:sp>
    </p:spTree>
    <p:extLst>
      <p:ext uri="{BB962C8B-B14F-4D97-AF65-F5344CB8AC3E}">
        <p14:creationId xmlns:p14="http://schemas.microsoft.com/office/powerpoint/2010/main" val="669290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purl.org/dc/terms/"/>
    <ds:schemaRef ds:uri="http://purl.org/dc/dcmitype/"/>
    <ds:schemaRef ds:uri="http://schemas.microsoft.com/office/2006/metadata/propertie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4134</TotalTime>
  <Words>1726</Words>
  <Application>Microsoft Office PowerPoint</Application>
  <PresentationFormat>On-screen Show (4:3)</PresentationFormat>
  <Paragraphs>214</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Consolas</vt:lpstr>
      <vt:lpstr>Courier New</vt:lpstr>
      <vt:lpstr>Lucida Console</vt:lpstr>
      <vt:lpstr>Times New Roman</vt:lpstr>
      <vt:lpstr>Wingdings</vt:lpstr>
      <vt:lpstr>CPT Course Module</vt:lpstr>
      <vt:lpstr>Developing SharePoint-hosted Apps</vt:lpstr>
      <vt:lpstr>Agenda</vt:lpstr>
      <vt:lpstr>SharePoint-hosted App Architecture</vt:lpstr>
      <vt:lpstr>Agenda</vt:lpstr>
      <vt:lpstr>App Web</vt:lpstr>
      <vt:lpstr>App Web Hosting Domain</vt:lpstr>
      <vt:lpstr>Start Page URL</vt:lpstr>
      <vt:lpstr>Agenda</vt:lpstr>
      <vt:lpstr>SharePoint App User Interface Design</vt:lpstr>
      <vt:lpstr>Modules in a SharePoint-Hosted App</vt:lpstr>
      <vt:lpstr>App.master</vt:lpstr>
      <vt:lpstr>Multi-page App with Custom Master Pages</vt:lpstr>
      <vt:lpstr>The Single Page Web App Model</vt:lpstr>
      <vt:lpstr>Creating a Single Page App</vt:lpstr>
      <vt:lpstr>Agenda</vt:lpstr>
      <vt:lpstr>Creating App Parts Using Client Web Parts</vt:lpstr>
      <vt:lpstr>Agenda</vt:lpstr>
      <vt:lpstr>Developing App Parts</vt:lpstr>
      <vt:lpstr>Creating UI Custom Actions</vt:lpstr>
      <vt:lpstr>URL Tokens for Custom Actions</vt:lpstr>
      <vt:lpstr>Adding UI Custom Actions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SharePoint-hosted Apps</dc:title>
  <dc:creator>Windows User</dc:creator>
  <cp:lastModifiedBy>Ted Pattison</cp:lastModifiedBy>
  <cp:revision>119</cp:revision>
  <dcterms:created xsi:type="dcterms:W3CDTF">2012-07-07T16:17:22Z</dcterms:created>
  <dcterms:modified xsi:type="dcterms:W3CDTF">2015-04-07T13:19:35Z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