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79" r:id="rId6"/>
    <p:sldId id="278" r:id="rId7"/>
    <p:sldId id="282" r:id="rId8"/>
    <p:sldId id="281" r:id="rId9"/>
    <p:sldId id="280" r:id="rId10"/>
    <p:sldId id="283" r:id="rId11"/>
    <p:sldId id="284" r:id="rId12"/>
    <p:sldId id="293" r:id="rId13"/>
    <p:sldId id="294" r:id="rId14"/>
    <p:sldId id="295" r:id="rId15"/>
    <p:sldId id="289" r:id="rId16"/>
    <p:sldId id="285" r:id="rId17"/>
    <p:sldId id="296" r:id="rId18"/>
    <p:sldId id="297" r:id="rId19"/>
    <p:sldId id="298" r:id="rId20"/>
    <p:sldId id="299" r:id="rId21"/>
    <p:sldId id="300" r:id="rId22"/>
    <p:sldId id="290" r:id="rId23"/>
    <p:sldId id="286" r:id="rId24"/>
    <p:sldId id="301" r:id="rId25"/>
    <p:sldId id="302" r:id="rId26"/>
    <p:sldId id="303" r:id="rId27"/>
    <p:sldId id="304" r:id="rId28"/>
    <p:sldId id="291" r:id="rId29"/>
    <p:sldId id="287" r:id="rId30"/>
    <p:sldId id="305" r:id="rId31"/>
    <p:sldId id="307" r:id="rId32"/>
    <p:sldId id="309" r:id="rId33"/>
    <p:sldId id="313" r:id="rId34"/>
    <p:sldId id="310" r:id="rId35"/>
    <p:sldId id="314" r:id="rId36"/>
    <p:sldId id="312" r:id="rId37"/>
    <p:sldId id="292" r:id="rId38"/>
    <p:sldId id="288"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9056" autoAdjust="0"/>
  </p:normalViewPr>
  <p:slideViewPr>
    <p:cSldViewPr>
      <p:cViewPr varScale="1">
        <p:scale>
          <a:sx n="66" d="100"/>
          <a:sy n="66" d="100"/>
        </p:scale>
        <p:origin x="2616" y="60"/>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3" d="100"/>
          <a:sy n="83" d="100"/>
        </p:scale>
        <p:origin x="373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discusses how</a:t>
            </a:r>
            <a:r>
              <a:rPr lang="en-US" sz="1200" kern="1200" baseline="0" dirty="0" smtClean="0">
                <a:solidFill>
                  <a:schemeClr val="tx1"/>
                </a:solidFill>
                <a:effectLst/>
                <a:latin typeface="+mn-lt"/>
                <a:ea typeface="+mn-ea"/>
                <a:cs typeface="+mn-cs"/>
              </a:rPr>
              <a:t> to incorporate SharePoint 2013 services into the design and implementation of a SharePoint App. You will learn how to create SharePoint Apps that consume services from the </a:t>
            </a:r>
            <a:r>
              <a:rPr lang="en-US" dirty="0" smtClean="0"/>
              <a:t>Business Data Connectivity Services (BCS), the Secure Store Service the Managed Metadata Service, the User Profile Service and the SharePoint Search Service.</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00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687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959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937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909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526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6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973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4572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564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a:t>
            </a:r>
            <a:r>
              <a:rPr lang="en-US" b="1" dirty="0" smtClean="0"/>
              <a:t>crawl component</a:t>
            </a:r>
            <a:r>
              <a:rPr lang="en-US" dirty="0" smtClean="0"/>
              <a:t> crawls content sources to collect crawled properties and metadata from crawled items. It sends this information to the content processing component.</a:t>
            </a:r>
          </a:p>
          <a:p>
            <a:r>
              <a:rPr lang="en-US" dirty="0" smtClean="0"/>
              <a:t>The </a:t>
            </a:r>
            <a:r>
              <a:rPr lang="en-US" b="1" dirty="0" smtClean="0"/>
              <a:t>content processing component</a:t>
            </a:r>
            <a:r>
              <a:rPr lang="en-US" dirty="0" smtClean="0"/>
              <a:t> transforms the crawled items so that they can be included in the search index. The component also maps crawled properties to managed properties. In addition, the content processing component interacts with the analytics processing component.</a:t>
            </a:r>
          </a:p>
          <a:p>
            <a:r>
              <a:rPr lang="en-US" dirty="0" smtClean="0"/>
              <a:t>The </a:t>
            </a:r>
            <a:r>
              <a:rPr lang="en-US" b="1" dirty="0" smtClean="0"/>
              <a:t>analytics processing component</a:t>
            </a:r>
            <a:r>
              <a:rPr lang="en-US" dirty="0" smtClean="0"/>
              <a:t> analyzes the crawled items and how users interact with their search results. The information is used to improve the search relevance, and to create search reports and recommendations.</a:t>
            </a:r>
          </a:p>
          <a:p>
            <a:r>
              <a:rPr lang="en-US" dirty="0" smtClean="0"/>
              <a:t>The </a:t>
            </a:r>
            <a:r>
              <a:rPr lang="en-US" b="1" dirty="0" smtClean="0"/>
              <a:t>index component</a:t>
            </a:r>
            <a:r>
              <a:rPr lang="en-US" dirty="0" smtClean="0"/>
              <a:t> receives the processed items from the content processing component and writes them to the search index. The component also handles incoming queries, retrieves information from the search index and sends the results back to the query processing component.</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query processing component</a:t>
            </a:r>
            <a:r>
              <a:rPr lang="en-US" sz="1200" kern="1200" dirty="0" smtClean="0">
                <a:solidFill>
                  <a:schemeClr val="tx1"/>
                </a:solidFill>
                <a:effectLst/>
                <a:latin typeface="+mn-lt"/>
                <a:ea typeface="+mn-ea"/>
                <a:cs typeface="+mn-cs"/>
              </a:rPr>
              <a:t> analyzes incoming queries to help optimize precision, recall (which items are returned in the results) and ranking (the order of those items). The query is then sent to the index component which returns a set of search results for the query. The results can then be further processed before they are presented to the user as the search results for his/her query.</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component</a:t>
            </a:r>
            <a:r>
              <a:rPr lang="en-US" sz="1200" kern="1200" dirty="0" smtClean="0">
                <a:solidFill>
                  <a:schemeClr val="tx1"/>
                </a:solidFill>
                <a:effectLst/>
                <a:latin typeface="+mn-lt"/>
                <a:ea typeface="+mn-ea"/>
                <a:cs typeface="+mn-cs"/>
              </a:rPr>
              <a:t> runs the required search processes and adds and initializes new instances of search components.</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crawl database</a:t>
            </a:r>
            <a:r>
              <a:rPr lang="en-US" sz="1200" kern="1200" dirty="0" smtClean="0">
                <a:solidFill>
                  <a:schemeClr val="tx1"/>
                </a:solidFill>
                <a:effectLst/>
                <a:latin typeface="+mn-lt"/>
                <a:ea typeface="+mn-ea"/>
                <a:cs typeface="+mn-cs"/>
              </a:rPr>
              <a:t> contains detailed tracking and historical information about crawled items such as documents and links. The database holds information such as the last crawl time, the last crawl ID and the type of update during the last crawl (add, update, delete).</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link database</a:t>
            </a:r>
            <a:r>
              <a:rPr lang="en-US" sz="1200" kern="1200" dirty="0" smtClean="0">
                <a:solidFill>
                  <a:schemeClr val="tx1"/>
                </a:solidFill>
                <a:effectLst/>
                <a:latin typeface="+mn-lt"/>
                <a:ea typeface="+mn-ea"/>
                <a:cs typeface="+mn-cs"/>
              </a:rPr>
              <a:t> stores the information extracted by the content processing component and click-through information.</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analytics reporting database</a:t>
            </a:r>
            <a:r>
              <a:rPr lang="en-US" sz="1200" kern="1200" dirty="0" smtClean="0">
                <a:solidFill>
                  <a:schemeClr val="tx1"/>
                </a:solidFill>
                <a:effectLst/>
                <a:latin typeface="+mn-lt"/>
                <a:ea typeface="+mn-ea"/>
                <a:cs typeface="+mn-cs"/>
              </a:rPr>
              <a:t> stores the results of search and usage analysis, such as the number of times an item has been viewed.</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database</a:t>
            </a:r>
            <a:r>
              <a:rPr lang="en-US" sz="1200" kern="1200" dirty="0" smtClean="0">
                <a:solidFill>
                  <a:schemeClr val="tx1"/>
                </a:solidFill>
                <a:effectLst/>
                <a:latin typeface="+mn-lt"/>
                <a:ea typeface="+mn-ea"/>
                <a:cs typeface="+mn-cs"/>
              </a:rPr>
              <a:t> stores settings for the Search service application, such as the topology, crawl rules, query rules and the mappings between crawled and managed properties.</a:t>
            </a:r>
            <a:endParaRPr lang="en-US" dirty="0" smtClean="0"/>
          </a:p>
          <a:p>
            <a:endParaRPr lang="en-US" dirty="0" smtClean="0"/>
          </a:p>
          <a:p>
            <a:endParaRPr lang="en-US" dirty="0"/>
          </a:p>
        </p:txBody>
      </p:sp>
    </p:spTree>
    <p:extLst>
      <p:ext uri="{BB962C8B-B14F-4D97-AF65-F5344CB8AC3E}">
        <p14:creationId xmlns:p14="http://schemas.microsoft.com/office/powerpoint/2010/main" val="719205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2182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409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673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1271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5790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integration.BCS is a set of out-of-box features, services and tools that streamline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Tree>
    <p:extLst>
      <p:ext uri="{BB962C8B-B14F-4D97-AF65-F5344CB8AC3E}">
        <p14:creationId xmlns:p14="http://schemas.microsoft.com/office/powerpoint/2010/main" val="604317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809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BCS in SharePoint Online</a:t>
            </a:r>
          </a:p>
          <a:p>
            <a:r>
              <a:rPr lang="en-US" sz="1200" kern="1200" dirty="0" smtClean="0">
                <a:solidFill>
                  <a:schemeClr val="tx1"/>
                </a:solidFill>
                <a:effectLst/>
                <a:latin typeface="+mn-lt"/>
                <a:ea typeface="+mn-ea"/>
                <a:cs typeface="+mn-cs"/>
              </a:rPr>
              <a:t>BCS and SSS will be enabled at the tenant level for SharePoint Online </a:t>
            </a:r>
          </a:p>
          <a:p>
            <a:endParaRPr lang="en-US" dirty="0"/>
          </a:p>
        </p:txBody>
      </p:sp>
    </p:spTree>
    <p:extLst>
      <p:ext uri="{BB962C8B-B14F-4D97-AF65-F5344CB8AC3E}">
        <p14:creationId xmlns:p14="http://schemas.microsoft.com/office/powerpoint/2010/main" val="40431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In SharePoint 2013, External Content Types could only be installed and used at the farm level.  This caused a problem for developers because, even for simple applications, an administrator had to be involved because of the access rights needed to install at the farm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SharePoint 2013, a new paradigm is introduced that more or less isolates applications into more autonomous units, more simply, Apps.  They generally will contain all the resources they need within the App itself and will be insulated from other Apps.  The benefit of this architecture is that 1) Developers can create Apps that are aligned with the new Apps model of SharePoint 2013, 2) developers can create Apps that access external data from SAP, Netflix, proprietary and other types of data without involving the tenant administrator and 3) access to external applications is maintained through BCS, which provides a consistent and uniform interface that can be used by other SharePoint Apps .</a:t>
            </a:r>
          </a:p>
          <a:p>
            <a:endParaRPr lang="en-US" sz="1200" kern="1200" dirty="0" smtClean="0">
              <a:solidFill>
                <a:schemeClr val="tx1"/>
              </a:solidFill>
              <a:effectLst/>
              <a:latin typeface="+mn-lt"/>
              <a:ea typeface="+mn-ea"/>
              <a:cs typeface="+mn-cs"/>
            </a:endParaRPr>
          </a:p>
          <a:p>
            <a:r>
              <a:rPr lang="en-US" dirty="0" smtClean="0"/>
              <a:t>BDC Metadata Models will be saved in library named </a:t>
            </a:r>
            <a:r>
              <a:rPr lang="en-US" b="1" dirty="0" err="1" smtClean="0"/>
              <a:t>BusinessDataMetadataCatalog</a:t>
            </a:r>
            <a:r>
              <a:rPr lang="en-US" dirty="0" smtClean="0"/>
              <a:t>. This means you can upload a BDC Metadata Model to the site, or include it within the definition of an App.</a:t>
            </a:r>
          </a:p>
          <a:p>
            <a:endParaRPr lang="en-US" dirty="0" smtClean="0"/>
          </a:p>
          <a:p>
            <a:r>
              <a:rPr lang="en-US" dirty="0" smtClean="0"/>
              <a:t>External List will have new property named </a:t>
            </a:r>
            <a:r>
              <a:rPr lang="en-US" b="1" dirty="0" err="1" smtClean="0"/>
              <a:t>MetadataCatalogFileName</a:t>
            </a:r>
            <a:r>
              <a:rPr lang="en-US" dirty="0" smtClean="0"/>
              <a:t> that refers</a:t>
            </a:r>
            <a:r>
              <a:rPr lang="en-US" baseline="0" dirty="0" smtClean="0"/>
              <a:t> to the BDCM model file located in the library.</a:t>
            </a:r>
          </a:p>
          <a:p>
            <a:endParaRPr lang="en-US" dirty="0" smtClean="0"/>
          </a:p>
          <a:p>
            <a:r>
              <a:rPr lang="en-US" dirty="0" smtClean="0"/>
              <a:t>The </a:t>
            </a:r>
            <a:r>
              <a:rPr lang="en-US" b="1" dirty="0" err="1" smtClean="0"/>
              <a:t>FileBackedMetadataCatalog</a:t>
            </a:r>
            <a:r>
              <a:rPr lang="en-US" dirty="0" smtClean="0"/>
              <a:t> class will load the BDC Metadata Model and then the External List will render.</a:t>
            </a:r>
          </a:p>
          <a:p>
            <a:endParaRPr lang="en-US" dirty="0" smtClean="0"/>
          </a:p>
          <a:p>
            <a:r>
              <a:rPr lang="en-US" dirty="0" smtClean="0"/>
              <a:t>Support for </a:t>
            </a:r>
            <a:r>
              <a:rPr lang="en-US" dirty="0" err="1" smtClean="0"/>
              <a:t>OData</a:t>
            </a:r>
            <a:r>
              <a:rPr lang="en-US" dirty="0" smtClean="0"/>
              <a:t>, WCF, and SQL only. No support for .NET Assembly Connectors or Custom Connectors.</a:t>
            </a:r>
          </a:p>
        </p:txBody>
      </p:sp>
    </p:spTree>
    <p:extLst>
      <p:ext uri="{BB962C8B-B14F-4D97-AF65-F5344CB8AC3E}">
        <p14:creationId xmlns:p14="http://schemas.microsoft.com/office/powerpoint/2010/main" val="375763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4305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a:t>
            </a: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Tree>
    <p:extLst>
      <p:ext uri="{BB962C8B-B14F-4D97-AF65-F5344CB8AC3E}">
        <p14:creationId xmlns:p14="http://schemas.microsoft.com/office/powerpoint/2010/main" val="357928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224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to use the BCS object model through CSOM &amp; </a:t>
            </a:r>
            <a:r>
              <a:rPr lang="en-US" baseline="0" smtClean="0"/>
              <a:t>REST APIs</a:t>
            </a:r>
            <a:endParaRPr lang="en-US" dirty="0"/>
          </a:p>
        </p:txBody>
      </p:sp>
    </p:spTree>
    <p:extLst>
      <p:ext uri="{BB962C8B-B14F-4D97-AF65-F5344CB8AC3E}">
        <p14:creationId xmlns:p14="http://schemas.microsoft.com/office/powerpoint/2010/main" val="1449772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612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81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958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586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149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429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236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6704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Apps </a:t>
            </a:r>
            <a:r>
              <a:rPr lang="en-US" dirty="0" smtClean="0"/>
              <a:t>with SharePoint Services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1671439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Managed Metadata</a:t>
            </a:r>
            <a:endParaRPr lang="en-US" dirty="0"/>
          </a:p>
        </p:txBody>
      </p:sp>
    </p:spTree>
    <p:extLst>
      <p:ext uri="{BB962C8B-B14F-4D97-AF65-F5344CB8AC3E}">
        <p14:creationId xmlns:p14="http://schemas.microsoft.com/office/powerpoint/2010/main" val="147449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Services Overview</a:t>
            </a:r>
          </a:p>
          <a:p>
            <a:pPr>
              <a:buFont typeface="Wingdings" panose="05000000000000000000" pitchFamily="2" charset="2"/>
              <a:buChar char="ü"/>
            </a:pPr>
            <a:r>
              <a:rPr lang="en-US" dirty="0" smtClean="0"/>
              <a:t>Managed Metadata Service</a:t>
            </a:r>
          </a:p>
          <a:p>
            <a:pPr>
              <a:buFont typeface="Wingdings" panose="05000000000000000000" pitchFamily="2" charset="2"/>
              <a:buChar char="Ø"/>
            </a:pPr>
            <a:r>
              <a:rPr lang="en-US" dirty="0" smtClean="0"/>
              <a:t>User Profile Service</a:t>
            </a:r>
          </a:p>
          <a:p>
            <a:r>
              <a:rPr lang="en-US" dirty="0" smtClean="0"/>
              <a:t>SharePoint Search Service</a:t>
            </a:r>
          </a:p>
          <a:p>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1357089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Profile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User Profile Data</a:t>
            </a:r>
          </a:p>
          <a:p>
            <a:r>
              <a:rPr lang="en-US" dirty="0" smtClean="0"/>
              <a:t>User Profile Synchronization</a:t>
            </a:r>
          </a:p>
          <a:p>
            <a:pPr lvl="1"/>
            <a:r>
              <a:rPr lang="en-US" dirty="0" smtClean="0"/>
              <a:t>Active Directory</a:t>
            </a:r>
          </a:p>
          <a:p>
            <a:pPr lvl="1"/>
            <a:r>
              <a:rPr lang="en-US" dirty="0" smtClean="0"/>
              <a:t>Third Party Stores for augmentation via BCS</a:t>
            </a:r>
          </a:p>
          <a:p>
            <a:r>
              <a:rPr lang="en-US" dirty="0" smtClean="0"/>
              <a:t>Audiences</a:t>
            </a:r>
          </a:p>
          <a:p>
            <a:pPr lvl="1"/>
            <a:r>
              <a:rPr lang="en-US" dirty="0" smtClean="0"/>
              <a:t>Based on User Attributes</a:t>
            </a:r>
          </a:p>
          <a:p>
            <a:pPr lvl="1"/>
            <a:r>
              <a:rPr lang="en-US" dirty="0" smtClean="0"/>
              <a:t>Based on User Profile Properties</a:t>
            </a:r>
          </a:p>
          <a:p>
            <a:r>
              <a:rPr lang="en-US" dirty="0" smtClean="0"/>
              <a:t>Supports </a:t>
            </a:r>
            <a:r>
              <a:rPr lang="en-US" dirty="0" err="1" smtClean="0"/>
              <a:t>MySite</a:t>
            </a:r>
            <a:r>
              <a:rPr lang="en-US" dirty="0" smtClean="0"/>
              <a:t> Data</a:t>
            </a:r>
          </a:p>
          <a:p>
            <a:pPr lvl="1"/>
            <a:r>
              <a:rPr lang="en-US" dirty="0" smtClean="0"/>
              <a:t>Social Tags</a:t>
            </a:r>
          </a:p>
          <a:p>
            <a:pPr lvl="1"/>
            <a:r>
              <a:rPr lang="en-US" dirty="0" smtClean="0"/>
              <a:t>Followers and Following</a:t>
            </a:r>
          </a:p>
          <a:p>
            <a:pPr lvl="1"/>
            <a:r>
              <a:rPr lang="en-US" dirty="0" smtClean="0"/>
              <a:t>Social Feeds</a:t>
            </a:r>
            <a:endParaRPr lang="en-US" dirty="0"/>
          </a:p>
        </p:txBody>
      </p:sp>
    </p:spTree>
    <p:extLst>
      <p:ext uri="{BB962C8B-B14F-4D97-AF65-F5344CB8AC3E}">
        <p14:creationId xmlns:p14="http://schemas.microsoft.com/office/powerpoint/2010/main" val="163020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MySites</a:t>
            </a:r>
            <a:endParaRPr lang="en-US" dirty="0"/>
          </a:p>
        </p:txBody>
      </p:sp>
      <p:sp>
        <p:nvSpPr>
          <p:cNvPr id="3" name="Content Placeholder 2"/>
          <p:cNvSpPr>
            <a:spLocks noGrp="1"/>
          </p:cNvSpPr>
          <p:nvPr>
            <p:ph idx="1"/>
          </p:nvPr>
        </p:nvSpPr>
        <p:spPr/>
        <p:txBody>
          <a:bodyPr>
            <a:normAutofit/>
          </a:bodyPr>
          <a:lstStyle/>
          <a:p>
            <a:r>
              <a:rPr lang="en-US" dirty="0" smtClean="0"/>
              <a:t>My Site Host (http://my)</a:t>
            </a:r>
          </a:p>
          <a:p>
            <a:pPr lvl="1"/>
            <a:r>
              <a:rPr lang="en-US" dirty="0" smtClean="0"/>
              <a:t>Profile</a:t>
            </a:r>
          </a:p>
          <a:p>
            <a:pPr lvl="1"/>
            <a:r>
              <a:rPr lang="en-US" dirty="0" smtClean="0"/>
              <a:t>Newsfeed Social Views</a:t>
            </a:r>
          </a:p>
          <a:p>
            <a:r>
              <a:rPr lang="en-US" dirty="0" smtClean="0"/>
              <a:t>Personal Site (http://my/personal/kens)</a:t>
            </a:r>
          </a:p>
          <a:p>
            <a:pPr lvl="1"/>
            <a:r>
              <a:rPr lang="en-US" dirty="0" smtClean="0"/>
              <a:t>Personal Content and Apps</a:t>
            </a:r>
          </a:p>
          <a:p>
            <a:pPr lvl="1"/>
            <a:r>
              <a:rPr lang="en-US" dirty="0" smtClean="0"/>
              <a:t>Manage Following</a:t>
            </a:r>
          </a:p>
          <a:p>
            <a:pPr lvl="1"/>
            <a:r>
              <a:rPr lang="en-US" dirty="0" smtClean="0"/>
              <a:t>Task Management</a:t>
            </a:r>
          </a:p>
          <a:p>
            <a:r>
              <a:rPr lang="en-US" dirty="0" err="1" smtClean="0"/>
              <a:t>MySite</a:t>
            </a:r>
            <a:r>
              <a:rPr lang="en-US" dirty="0" smtClean="0"/>
              <a:t> links are everywhere</a:t>
            </a:r>
          </a:p>
          <a:p>
            <a:pPr lvl="1"/>
            <a:r>
              <a:rPr lang="en-US" dirty="0" smtClean="0"/>
              <a:t>About Me</a:t>
            </a:r>
          </a:p>
          <a:p>
            <a:pPr lvl="1"/>
            <a:r>
              <a:rPr lang="en-US" dirty="0" smtClean="0"/>
              <a:t>People search results</a:t>
            </a:r>
          </a:p>
          <a:p>
            <a:pPr lvl="1"/>
            <a:r>
              <a:rPr lang="en-US" dirty="0" smtClean="0"/>
              <a:t>Anywhere you see a person’s presence</a:t>
            </a:r>
          </a:p>
          <a:p>
            <a:endParaRPr lang="en-US" dirty="0"/>
          </a:p>
        </p:txBody>
      </p:sp>
    </p:spTree>
    <p:extLst>
      <p:ext uri="{BB962C8B-B14F-4D97-AF65-F5344CB8AC3E}">
        <p14:creationId xmlns:p14="http://schemas.microsoft.com/office/powerpoint/2010/main" val="360189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Services for Social Networking</a:t>
            </a:r>
            <a:endParaRPr lang="en-US" dirty="0"/>
          </a:p>
        </p:txBody>
      </p:sp>
      <p:sp>
        <p:nvSpPr>
          <p:cNvPr id="3" name="Content Placeholder 2"/>
          <p:cNvSpPr>
            <a:spLocks noGrp="1"/>
          </p:cNvSpPr>
          <p:nvPr>
            <p:ph idx="1"/>
          </p:nvPr>
        </p:nvSpPr>
        <p:spPr/>
        <p:txBody>
          <a:bodyPr/>
          <a:lstStyle/>
          <a:p>
            <a:r>
              <a:rPr lang="en-US" dirty="0" smtClean="0"/>
              <a:t>REST APIs in SharePoint 2013</a:t>
            </a:r>
          </a:p>
          <a:p>
            <a:pPr lvl="1"/>
            <a:r>
              <a:rPr lang="en-US" dirty="0" smtClean="0"/>
              <a:t>User Profile</a:t>
            </a:r>
          </a:p>
          <a:p>
            <a:pPr lvl="1"/>
            <a:r>
              <a:rPr lang="en-US" dirty="0" smtClean="0"/>
              <a:t>Social</a:t>
            </a:r>
          </a:p>
          <a:p>
            <a:r>
              <a:rPr lang="en-US" dirty="0" smtClean="0"/>
              <a:t>Creating the required URIs</a:t>
            </a:r>
          </a:p>
          <a:p>
            <a:pPr lvl="2"/>
            <a:r>
              <a:rPr lang="en-US" sz="1800" dirty="0"/>
              <a:t>http://&lt;site&gt;/_api/social.feed/my/Feed/Post</a:t>
            </a:r>
          </a:p>
          <a:p>
            <a:pPr lvl="2"/>
            <a:r>
              <a:rPr lang="en-US" sz="1800" dirty="0" smtClean="0"/>
              <a:t>http</a:t>
            </a:r>
            <a:r>
              <a:rPr lang="en-US" sz="1800" dirty="0"/>
              <a:t>://&lt;site&gt;/_</a:t>
            </a:r>
            <a:r>
              <a:rPr lang="en-US" sz="1800" dirty="0" smtClean="0"/>
              <a:t>api/social.feed/post/Reply</a:t>
            </a:r>
          </a:p>
          <a:p>
            <a:pPr lvl="2"/>
            <a:r>
              <a:rPr lang="en-US" sz="1800" dirty="0"/>
              <a:t>http://&lt;siteUri&gt;/_api/SP.UserProfiles.PeopleManager</a:t>
            </a:r>
          </a:p>
          <a:p>
            <a:pPr lvl="2"/>
            <a:r>
              <a:rPr lang="en-US" sz="1800" dirty="0" smtClean="0"/>
              <a:t/>
            </a:r>
            <a:br>
              <a:rPr lang="en-US" sz="1800" dirty="0" smtClean="0"/>
            </a:br>
            <a:r>
              <a:rPr lang="en-US" sz="1800" dirty="0" err="1" smtClean="0"/>
              <a:t>PeopleManager</a:t>
            </a:r>
            <a:r>
              <a:rPr lang="en-US" sz="1800" dirty="0" smtClean="0"/>
              <a:t>/</a:t>
            </a:r>
            <a:r>
              <a:rPr lang="en-US" sz="1800" dirty="0" err="1" smtClean="0"/>
              <a:t>GetUserProfilePropertyFor</a:t>
            </a:r>
            <a:r>
              <a:rPr lang="en-US" sz="1800" dirty="0" smtClean="0"/>
              <a:t>(</a:t>
            </a:r>
            <a:br>
              <a:rPr lang="en-US" sz="1800" dirty="0" smtClean="0"/>
            </a:br>
            <a:r>
              <a:rPr lang="en-US" sz="1800" dirty="0" smtClean="0"/>
              <a:t>  </a:t>
            </a:r>
            <a:r>
              <a:rPr lang="en-US" sz="1800" dirty="0" err="1" smtClean="0"/>
              <a:t>accountName</a:t>
            </a:r>
            <a:r>
              <a:rPr lang="en-US" sz="1800" dirty="0"/>
              <a:t>=@</a:t>
            </a:r>
            <a:r>
              <a:rPr lang="en-US" sz="1800" dirty="0" smtClean="0"/>
              <a:t>v,</a:t>
            </a:r>
            <a:br>
              <a:rPr lang="en-US" sz="1800" dirty="0" smtClean="0"/>
            </a:br>
            <a:r>
              <a:rPr lang="en-US" sz="1800" dirty="0" smtClean="0"/>
              <a:t>  </a:t>
            </a:r>
            <a:r>
              <a:rPr lang="en-US" sz="1800" dirty="0" err="1" smtClean="0"/>
              <a:t>propertyName</a:t>
            </a:r>
            <a:r>
              <a:rPr lang="en-US" sz="1800" dirty="0"/>
              <a:t>='PreferredName')?@v='domain\user'</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72538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can do…</a:t>
            </a:r>
            <a:endParaRPr lang="en-US" dirty="0"/>
          </a:p>
        </p:txBody>
      </p:sp>
      <p:sp>
        <p:nvSpPr>
          <p:cNvPr id="3" name="Text Placeholder 2"/>
          <p:cNvSpPr>
            <a:spLocks noGrp="1"/>
          </p:cNvSpPr>
          <p:nvPr>
            <p:ph idx="1"/>
          </p:nvPr>
        </p:nvSpPr>
        <p:spPr/>
        <p:txBody>
          <a:bodyPr/>
          <a:lstStyle/>
          <a:p>
            <a:r>
              <a:rPr lang="en-US" dirty="0" smtClean="0"/>
              <a:t>Get Profiles and Properties</a:t>
            </a:r>
          </a:p>
          <a:p>
            <a:r>
              <a:rPr lang="en-US" dirty="0" smtClean="0"/>
              <a:t>Get Feeds and Replies*</a:t>
            </a:r>
          </a:p>
          <a:p>
            <a:r>
              <a:rPr lang="en-US" dirty="0" smtClean="0"/>
              <a:t>Update the Current Users Picture</a:t>
            </a:r>
          </a:p>
          <a:p>
            <a:r>
              <a:rPr lang="en-US" dirty="0" smtClean="0"/>
              <a:t>Create posts for the Current </a:t>
            </a:r>
            <a:r>
              <a:rPr lang="en-US" dirty="0"/>
              <a:t>U</a:t>
            </a:r>
            <a:r>
              <a:rPr lang="en-US" dirty="0" smtClean="0"/>
              <a:t>ser</a:t>
            </a:r>
          </a:p>
          <a:p>
            <a:endParaRPr lang="en-US" dirty="0" smtClean="0"/>
          </a:p>
          <a:p>
            <a:pPr marL="0" indent="0">
              <a:buNone/>
            </a:pPr>
            <a:r>
              <a:rPr lang="en-US" sz="2000" dirty="0"/>
              <a:t>* (some assembly required)</a:t>
            </a:r>
          </a:p>
        </p:txBody>
      </p:sp>
    </p:spTree>
    <p:extLst>
      <p:ext uri="{BB962C8B-B14F-4D97-AF65-F5344CB8AC3E}">
        <p14:creationId xmlns:p14="http://schemas.microsoft.com/office/powerpoint/2010/main" val="380533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5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50"/>
                                        <p:tgtEl>
                                          <p:spTgt spid="3">
                                            <p:txEl>
                                              <p:pRg st="2" end="2"/>
                                            </p:txEl>
                                          </p:spTgt>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50"/>
                                        <p:tgtEl>
                                          <p:spTgt spid="3">
                                            <p:txEl>
                                              <p:pRg st="3" end="3"/>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cannot do…</a:t>
            </a:r>
            <a:endParaRPr lang="en-US" dirty="0"/>
          </a:p>
        </p:txBody>
      </p:sp>
      <p:sp>
        <p:nvSpPr>
          <p:cNvPr id="3" name="Text Placeholder 2"/>
          <p:cNvSpPr>
            <a:spLocks noGrp="1"/>
          </p:cNvSpPr>
          <p:nvPr>
            <p:ph idx="1"/>
          </p:nvPr>
        </p:nvSpPr>
        <p:spPr/>
        <p:txBody>
          <a:bodyPr/>
          <a:lstStyle/>
          <a:p>
            <a:r>
              <a:rPr lang="en-US" dirty="0" smtClean="0"/>
              <a:t>Find out if an account exists</a:t>
            </a:r>
          </a:p>
          <a:p>
            <a:r>
              <a:rPr lang="en-US" dirty="0" smtClean="0"/>
              <a:t>Create a User Profile</a:t>
            </a:r>
          </a:p>
          <a:p>
            <a:r>
              <a:rPr lang="en-US" dirty="0" smtClean="0"/>
              <a:t>Change a User Profile*</a:t>
            </a:r>
          </a:p>
          <a:p>
            <a:r>
              <a:rPr lang="en-US" dirty="0" smtClean="0"/>
              <a:t>Delete a User Profile</a:t>
            </a:r>
          </a:p>
          <a:p>
            <a:r>
              <a:rPr lang="en-US" dirty="0" smtClean="0"/>
              <a:t>Create posts for another user</a:t>
            </a:r>
            <a:endParaRPr lang="en-US" dirty="0"/>
          </a:p>
        </p:txBody>
      </p:sp>
    </p:spTree>
    <p:extLst>
      <p:ext uri="{BB962C8B-B14F-4D97-AF65-F5344CB8AC3E}">
        <p14:creationId xmlns:p14="http://schemas.microsoft.com/office/powerpoint/2010/main" val="146835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User Profiles</a:t>
            </a:r>
            <a:endParaRPr lang="en-US" dirty="0"/>
          </a:p>
        </p:txBody>
      </p:sp>
    </p:spTree>
    <p:extLst>
      <p:ext uri="{BB962C8B-B14F-4D97-AF65-F5344CB8AC3E}">
        <p14:creationId xmlns:p14="http://schemas.microsoft.com/office/powerpoint/2010/main" val="338594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Services Overview</a:t>
            </a:r>
          </a:p>
          <a:p>
            <a:pPr>
              <a:buFont typeface="Wingdings" panose="05000000000000000000" pitchFamily="2" charset="2"/>
              <a:buChar char="ü"/>
            </a:pPr>
            <a:r>
              <a:rPr lang="en-US" dirty="0" smtClean="0"/>
              <a:t>Managed Metadata Service</a:t>
            </a:r>
          </a:p>
          <a:p>
            <a:pPr>
              <a:buFont typeface="Wingdings" panose="05000000000000000000" pitchFamily="2" charset="2"/>
              <a:buChar char="ü"/>
            </a:pPr>
            <a:r>
              <a:rPr lang="en-US" dirty="0" smtClean="0"/>
              <a:t>User Profile Service</a:t>
            </a:r>
          </a:p>
          <a:p>
            <a:pPr>
              <a:buFont typeface="Wingdings" panose="05000000000000000000" pitchFamily="2" charset="2"/>
              <a:buChar char="Ø"/>
            </a:pPr>
            <a:r>
              <a:rPr lang="en-US" dirty="0" smtClean="0"/>
              <a:t>SharePoint Search Service</a:t>
            </a:r>
          </a:p>
          <a:p>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3113571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Services Overview</a:t>
            </a:r>
          </a:p>
          <a:p>
            <a:r>
              <a:rPr lang="en-US" dirty="0"/>
              <a:t>User Profile Service</a:t>
            </a:r>
          </a:p>
          <a:p>
            <a:r>
              <a:rPr lang="en-US" dirty="0" smtClean="0"/>
              <a:t>Managed </a:t>
            </a:r>
            <a:r>
              <a:rPr lang="en-US" dirty="0" smtClean="0"/>
              <a:t>Metadata Service</a:t>
            </a:r>
          </a:p>
          <a:p>
            <a:r>
              <a:rPr lang="en-US" dirty="0" smtClean="0"/>
              <a:t>SharePoint </a:t>
            </a:r>
            <a:r>
              <a:rPr lang="en-US" dirty="0" smtClean="0"/>
              <a:t>Search Service</a:t>
            </a:r>
          </a:p>
          <a:p>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Search Architecture</a:t>
            </a:r>
            <a:endParaRPr lang="en-US" dirty="0"/>
          </a:p>
        </p:txBody>
      </p:sp>
      <p:sp>
        <p:nvSpPr>
          <p:cNvPr id="4" name="Rectangle 3"/>
          <p:cNvSpPr/>
          <p:nvPr/>
        </p:nvSpPr>
        <p:spPr>
          <a:xfrm>
            <a:off x="6226467" y="5819466"/>
            <a:ext cx="1300247" cy="896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Search</a:t>
            </a:r>
          </a:p>
          <a:p>
            <a:pPr defTabSz="914188"/>
            <a:r>
              <a:rPr lang="en-US" sz="1568" dirty="0">
                <a:solidFill>
                  <a:srgbClr val="FFFFFF">
                    <a:alpha val="99000"/>
                  </a:srgbClr>
                </a:solidFill>
              </a:rPr>
              <a:t>Admin</a:t>
            </a:r>
          </a:p>
        </p:txBody>
      </p:sp>
      <p:grpSp>
        <p:nvGrpSpPr>
          <p:cNvPr id="5" name="Group 4"/>
          <p:cNvGrpSpPr/>
          <p:nvPr/>
        </p:nvGrpSpPr>
        <p:grpSpPr>
          <a:xfrm>
            <a:off x="152400" y="2428438"/>
            <a:ext cx="1362595" cy="1853057"/>
            <a:chOff x="-1" y="1708150"/>
            <a:chExt cx="1879085" cy="1853320"/>
          </a:xfrm>
        </p:grpSpPr>
        <p:sp>
          <p:nvSpPr>
            <p:cNvPr id="6" name="TextBox 5"/>
            <p:cNvSpPr txBox="1"/>
            <p:nvPr/>
          </p:nvSpPr>
          <p:spPr>
            <a:xfrm>
              <a:off x="-1" y="3118209"/>
              <a:ext cx="1865435" cy="443261"/>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400" spc="0" dirty="0">
                  <a:ln w="0"/>
                  <a:solidFill>
                    <a:schemeClr val="tx1"/>
                  </a:solidFill>
                  <a:effectLst>
                    <a:outerShdw blurRad="38100" dist="19050" dir="2700000" algn="tl" rotWithShape="0">
                      <a:schemeClr val="dk1">
                        <a:alpha val="40000"/>
                      </a:schemeClr>
                    </a:outerShdw>
                  </a:effectLst>
                  <a:latin typeface="Segoe UI Light"/>
                </a:rPr>
                <a:t>Content</a:t>
              </a:r>
            </a:p>
          </p:txBody>
        </p:sp>
        <p:sp>
          <p:nvSpPr>
            <p:cNvPr id="7" name="Rectangle 6"/>
            <p:cNvSpPr/>
            <p:nvPr/>
          </p:nvSpPr>
          <p:spPr bwMode="auto">
            <a:xfrm>
              <a:off x="-1" y="1708150"/>
              <a:ext cx="1879085" cy="12984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a:off x="7795515" y="2427501"/>
            <a:ext cx="1194249" cy="13217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983109" y="3811284"/>
            <a:ext cx="819063" cy="509748"/>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800" spc="0" dirty="0">
                <a:ln w="0"/>
                <a:solidFill>
                  <a:schemeClr val="tx1"/>
                </a:solidFill>
                <a:effectLst>
                  <a:outerShdw blurRad="38100" dist="19050" dir="2700000" algn="tl" rotWithShape="0">
                    <a:schemeClr val="dk1">
                      <a:alpha val="40000"/>
                    </a:schemeClr>
                  </a:outerShdw>
                </a:effectLst>
                <a:latin typeface="Segoe UI Light"/>
              </a:rPr>
              <a:t>UX</a:t>
            </a:r>
          </a:p>
        </p:txBody>
      </p:sp>
      <p:sp>
        <p:nvSpPr>
          <p:cNvPr id="11" name="Rectangle 10"/>
          <p:cNvSpPr/>
          <p:nvPr/>
        </p:nvSpPr>
        <p:spPr>
          <a:xfrm>
            <a:off x="1698844" y="2427503"/>
            <a:ext cx="801946" cy="1977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Crawl</a:t>
            </a:r>
          </a:p>
        </p:txBody>
      </p:sp>
      <p:sp>
        <p:nvSpPr>
          <p:cNvPr id="12" name="Rectangle 11"/>
          <p:cNvSpPr/>
          <p:nvPr/>
        </p:nvSpPr>
        <p:spPr>
          <a:xfrm>
            <a:off x="2591352" y="2427502"/>
            <a:ext cx="94899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Content</a:t>
            </a:r>
            <a:br>
              <a:rPr lang="en-US" sz="1568" dirty="0">
                <a:solidFill>
                  <a:srgbClr val="FFFFFF">
                    <a:alpha val="99000"/>
                  </a:srgbClr>
                </a:solidFill>
              </a:rPr>
            </a:br>
            <a:r>
              <a:rPr lang="en-US" sz="1200" dirty="0">
                <a:solidFill>
                  <a:srgbClr val="FFFFFF">
                    <a:alpha val="99000"/>
                  </a:srgbClr>
                </a:solidFill>
              </a:rPr>
              <a:t>Processing</a:t>
            </a:r>
            <a:endParaRPr lang="en-US" sz="1568" dirty="0">
              <a:solidFill>
                <a:srgbClr val="FFFFFF">
                  <a:alpha val="99000"/>
                </a:srgbClr>
              </a:solidFill>
            </a:endParaRPr>
          </a:p>
        </p:txBody>
      </p:sp>
      <p:sp>
        <p:nvSpPr>
          <p:cNvPr id="13" name="Rectangle 12"/>
          <p:cNvSpPr/>
          <p:nvPr/>
        </p:nvSpPr>
        <p:spPr>
          <a:xfrm>
            <a:off x="3630913" y="2427502"/>
            <a:ext cx="205701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Index</a:t>
            </a:r>
          </a:p>
        </p:txBody>
      </p:sp>
      <p:sp>
        <p:nvSpPr>
          <p:cNvPr id="14" name="Rectangle 13"/>
          <p:cNvSpPr/>
          <p:nvPr/>
        </p:nvSpPr>
        <p:spPr>
          <a:xfrm>
            <a:off x="5778494" y="2427502"/>
            <a:ext cx="875471"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algn="ctr" defTabSz="914188"/>
            <a:r>
              <a:rPr lang="en-US" sz="1568" dirty="0" smtClean="0">
                <a:solidFill>
                  <a:srgbClr val="FFFFFF">
                    <a:alpha val="99000"/>
                  </a:srgbClr>
                </a:solidFill>
              </a:rPr>
              <a:t>Query</a:t>
            </a:r>
            <a:r>
              <a:rPr lang="en-US" sz="1568" dirty="0">
                <a:solidFill>
                  <a:srgbClr val="FFFFFF">
                    <a:alpha val="99000"/>
                  </a:srgbClr>
                </a:solidFill>
              </a:rPr>
              <a:t/>
            </a:r>
            <a:br>
              <a:rPr lang="en-US" sz="1568" dirty="0">
                <a:solidFill>
                  <a:srgbClr val="FFFFFF">
                    <a:alpha val="99000"/>
                  </a:srgbClr>
                </a:solidFill>
              </a:rPr>
            </a:br>
            <a:r>
              <a:rPr lang="en-US" sz="1100" dirty="0" smtClean="0">
                <a:solidFill>
                  <a:srgbClr val="FFFFFF">
                    <a:alpha val="99000"/>
                  </a:srgbClr>
                </a:solidFill>
              </a:rPr>
              <a:t>Processing</a:t>
            </a:r>
            <a:endParaRPr lang="en-US" sz="1568" dirty="0">
              <a:solidFill>
                <a:srgbClr val="FFFFFF">
                  <a:alpha val="99000"/>
                </a:srgbClr>
              </a:solidFill>
            </a:endParaRPr>
          </a:p>
        </p:txBody>
      </p:sp>
      <p:sp>
        <p:nvSpPr>
          <p:cNvPr id="15" name="Rectangle 14"/>
          <p:cNvSpPr/>
          <p:nvPr/>
        </p:nvSpPr>
        <p:spPr>
          <a:xfrm>
            <a:off x="6744528" y="2427502"/>
            <a:ext cx="875472"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WFE</a:t>
            </a:r>
          </a:p>
        </p:txBody>
      </p:sp>
      <p:sp>
        <p:nvSpPr>
          <p:cNvPr id="16" name="Rectangle 15"/>
          <p:cNvSpPr/>
          <p:nvPr/>
        </p:nvSpPr>
        <p:spPr bwMode="auto">
          <a:xfrm>
            <a:off x="7390528" y="2521116"/>
            <a:ext cx="227706" cy="11541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571" tIns="45786" rIns="45786" bIns="91571"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568" spc="-50" dirty="0">
                <a:gradFill>
                  <a:gsLst>
                    <a:gs pos="0">
                      <a:srgbClr val="FFFFFF"/>
                    </a:gs>
                    <a:gs pos="100000">
                      <a:srgbClr val="FFFFFF"/>
                    </a:gs>
                  </a:gsLst>
                  <a:lin ang="5400000" scaled="0"/>
                </a:gradFill>
                <a:ea typeface="Segoe UI" pitchFamily="34" charset="0"/>
                <a:cs typeface="Segoe UI" pitchFamily="34" charset="0"/>
              </a:rPr>
              <a:t>API</a:t>
            </a:r>
          </a:p>
        </p:txBody>
      </p:sp>
      <p:sp>
        <p:nvSpPr>
          <p:cNvPr id="17" name="Rectangle 16"/>
          <p:cNvSpPr/>
          <p:nvPr/>
        </p:nvSpPr>
        <p:spPr>
          <a:xfrm>
            <a:off x="4038600" y="4999445"/>
            <a:ext cx="1300247" cy="895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Analytics</a:t>
            </a:r>
          </a:p>
          <a:p>
            <a:pPr defTabSz="914188"/>
            <a:r>
              <a:rPr lang="en-US" sz="1568" dirty="0">
                <a:solidFill>
                  <a:srgbClr val="FFFFFF">
                    <a:alpha val="99000"/>
                  </a:srgbClr>
                </a:solidFill>
              </a:rPr>
              <a:t>Processing</a:t>
            </a:r>
          </a:p>
        </p:txBody>
      </p:sp>
      <p:sp>
        <p:nvSpPr>
          <p:cNvPr id="18" name="Freeform 83"/>
          <p:cNvSpPr>
            <a:spLocks noEditPoints="1"/>
          </p:cNvSpPr>
          <p:nvPr/>
        </p:nvSpPr>
        <p:spPr bwMode="black">
          <a:xfrm>
            <a:off x="742479" y="2551898"/>
            <a:ext cx="364778" cy="5309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19" name="Freeform 79"/>
          <p:cNvSpPr>
            <a:spLocks noEditPoints="1"/>
          </p:cNvSpPr>
          <p:nvPr/>
        </p:nvSpPr>
        <p:spPr bwMode="black">
          <a:xfrm>
            <a:off x="807953" y="3155080"/>
            <a:ext cx="265038" cy="412669"/>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20" name="Freeform 7"/>
          <p:cNvSpPr>
            <a:spLocks noEditPoints="1"/>
          </p:cNvSpPr>
          <p:nvPr/>
        </p:nvSpPr>
        <p:spPr bwMode="black">
          <a:xfrm>
            <a:off x="480960" y="2938675"/>
            <a:ext cx="294963" cy="412669"/>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sp>
        <p:nvSpPr>
          <p:cNvPr id="21" name="Rounded Rectangle 6"/>
          <p:cNvSpPr/>
          <p:nvPr/>
        </p:nvSpPr>
        <p:spPr bwMode="black">
          <a:xfrm rot="16200000">
            <a:off x="8018875" y="2669633"/>
            <a:ext cx="747473" cy="78322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grpSp>
        <p:nvGrpSpPr>
          <p:cNvPr id="22" name="Group 21"/>
          <p:cNvGrpSpPr/>
          <p:nvPr/>
        </p:nvGrpSpPr>
        <p:grpSpPr bwMode="black">
          <a:xfrm>
            <a:off x="2700511" y="5359839"/>
            <a:ext cx="470777" cy="530983"/>
            <a:chOff x="5184775" y="225425"/>
            <a:chExt cx="1500188" cy="1220788"/>
          </a:xfrm>
          <a:solidFill>
            <a:srgbClr val="FFFFFF"/>
          </a:solidFill>
        </p:grpSpPr>
        <p:sp>
          <p:nvSpPr>
            <p:cNvPr id="2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grpSp>
      <p:cxnSp>
        <p:nvCxnSpPr>
          <p:cNvPr id="26" name="Straight Connector 56"/>
          <p:cNvCxnSpPr>
            <a:endCxn id="15" idx="2"/>
          </p:cNvCxnSpPr>
          <p:nvPr/>
        </p:nvCxnSpPr>
        <p:spPr>
          <a:xfrm flipV="1">
            <a:off x="5311194" y="4404606"/>
            <a:ext cx="1871070" cy="1042361"/>
          </a:xfrm>
          <a:prstGeom prst="bentConnector2">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56"/>
          <p:cNvCxnSpPr>
            <a:stCxn id="12" idx="2"/>
          </p:cNvCxnSpPr>
          <p:nvPr/>
        </p:nvCxnSpPr>
        <p:spPr>
          <a:xfrm rot="16200000" flipH="1">
            <a:off x="3017218" y="4453238"/>
            <a:ext cx="1042362" cy="945096"/>
          </a:xfrm>
          <a:prstGeom prst="bentConnector2">
            <a:avLst/>
          </a:prstGeom>
          <a:ln w="38100">
            <a:solidFill>
              <a:schemeClr val="tx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915573" y="2427501"/>
            <a:ext cx="1485560" cy="14268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smtClean="0">
                <a:solidFill>
                  <a:srgbClr val="FFFFFF">
                    <a:alpha val="99000"/>
                  </a:srgbClr>
                </a:solidFill>
              </a:rPr>
              <a:t>Search </a:t>
            </a:r>
            <a:r>
              <a:rPr lang="en-US" sz="1568" dirty="0">
                <a:solidFill>
                  <a:srgbClr val="FFFFFF">
                    <a:alpha val="99000"/>
                  </a:srgbClr>
                </a:solidFill>
              </a:rPr>
              <a:t>Index</a:t>
            </a:r>
          </a:p>
        </p:txBody>
      </p:sp>
      <p:sp>
        <p:nvSpPr>
          <p:cNvPr id="29" name="Freeform 104"/>
          <p:cNvSpPr>
            <a:spLocks noEditPoints="1"/>
          </p:cNvSpPr>
          <p:nvPr/>
        </p:nvSpPr>
        <p:spPr bwMode="black">
          <a:xfrm>
            <a:off x="4267200" y="2590800"/>
            <a:ext cx="663050" cy="669464"/>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89646" tIns="44823" rIns="89646" bIns="44823" numCol="1" anchor="t" anchorCtr="0" compatLnSpc="1">
            <a:prstTxWarp prst="textNoShape">
              <a:avLst/>
            </a:prstTxWarp>
          </a:bodyPr>
          <a:lstStyle/>
          <a:p>
            <a:pPr defTabSz="896354"/>
            <a:endParaRPr lang="en-US" sz="1730" dirty="0">
              <a:solidFill>
                <a:srgbClr val="000000"/>
              </a:solidFill>
            </a:endParaRPr>
          </a:p>
        </p:txBody>
      </p:sp>
      <p:cxnSp>
        <p:nvCxnSpPr>
          <p:cNvPr id="30" name="Straight Connector 29"/>
          <p:cNvCxnSpPr/>
          <p:nvPr/>
        </p:nvCxnSpPr>
        <p:spPr>
          <a:xfrm>
            <a:off x="2484745"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50780"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97822" y="3149666"/>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64395" y="314502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97822" y="2973973"/>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64395" y="2969329"/>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2"/>
          </p:cNvCxnSpPr>
          <p:nvPr/>
        </p:nvCxnSpPr>
        <p:spPr>
          <a:xfrm flipH="1" flipV="1">
            <a:off x="4659422" y="4404606"/>
            <a:ext cx="1648" cy="594839"/>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6226467" y="1276336"/>
            <a:ext cx="2765133" cy="84524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71" tIns="45786" rIns="45786" bIns="91571"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6400800" y="1433568"/>
            <a:ext cx="99757" cy="239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400800" y="1738543"/>
            <a:ext cx="99757" cy="2393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a:xfrm>
            <a:off x="6557211" y="1412514"/>
            <a:ext cx="1443789" cy="271806"/>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Public API</a:t>
            </a:r>
          </a:p>
        </p:txBody>
      </p:sp>
      <p:sp>
        <p:nvSpPr>
          <p:cNvPr id="41" name="Rectangle 40"/>
          <p:cNvSpPr/>
          <p:nvPr/>
        </p:nvSpPr>
        <p:spPr>
          <a:xfrm>
            <a:off x="6557210" y="1709746"/>
            <a:ext cx="2216965" cy="269522"/>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Unit of scale/role boundary</a:t>
            </a:r>
          </a:p>
        </p:txBody>
      </p:sp>
    </p:spTree>
    <p:extLst>
      <p:ext uri="{BB962C8B-B14F-4D97-AF65-F5344CB8AC3E}">
        <p14:creationId xmlns:p14="http://schemas.microsoft.com/office/powerpoint/2010/main" val="3792164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SharePoint Search Service</a:t>
            </a:r>
            <a:endParaRPr lang="en-US" dirty="0"/>
          </a:p>
        </p:txBody>
      </p:sp>
      <p:sp>
        <p:nvSpPr>
          <p:cNvPr id="3" name="Content Placeholder 2"/>
          <p:cNvSpPr>
            <a:spLocks noGrp="1"/>
          </p:cNvSpPr>
          <p:nvPr>
            <p:ph idx="1"/>
          </p:nvPr>
        </p:nvSpPr>
        <p:spPr/>
        <p:txBody>
          <a:bodyPr/>
          <a:lstStyle/>
          <a:p>
            <a:r>
              <a:rPr lang="en-US" dirty="0" smtClean="0"/>
              <a:t>Central Administration (SSA)</a:t>
            </a:r>
          </a:p>
          <a:p>
            <a:pPr lvl="1"/>
            <a:r>
              <a:rPr lang="en-US" dirty="0" smtClean="0"/>
              <a:t>Content Sources</a:t>
            </a:r>
          </a:p>
          <a:p>
            <a:pPr lvl="1"/>
            <a:r>
              <a:rPr lang="en-US" dirty="0" smtClean="0"/>
              <a:t>Result Sources</a:t>
            </a:r>
          </a:p>
          <a:p>
            <a:pPr lvl="1"/>
            <a:r>
              <a:rPr lang="en-US" dirty="0" smtClean="0"/>
              <a:t>Query Rules</a:t>
            </a:r>
          </a:p>
          <a:p>
            <a:pPr lvl="1"/>
            <a:r>
              <a:rPr lang="en-US" dirty="0" smtClean="0"/>
              <a:t>New Managed Properties</a:t>
            </a:r>
          </a:p>
          <a:p>
            <a:r>
              <a:rPr lang="en-US" dirty="0" smtClean="0"/>
              <a:t>Site Collection and Site</a:t>
            </a:r>
          </a:p>
          <a:p>
            <a:pPr lvl="1"/>
            <a:r>
              <a:rPr lang="en-US" dirty="0" smtClean="0"/>
              <a:t>Result Sources</a:t>
            </a:r>
          </a:p>
          <a:p>
            <a:pPr lvl="1"/>
            <a:r>
              <a:rPr lang="en-US" dirty="0" smtClean="0"/>
              <a:t>Result Types</a:t>
            </a:r>
          </a:p>
          <a:p>
            <a:pPr lvl="1"/>
            <a:r>
              <a:rPr lang="en-US" dirty="0" smtClean="0"/>
              <a:t>Query Rules</a:t>
            </a:r>
          </a:p>
          <a:p>
            <a:pPr lvl="1"/>
            <a:r>
              <a:rPr lang="en-US" dirty="0" smtClean="0"/>
              <a:t>Reassign Managed Properties</a:t>
            </a:r>
            <a:endParaRPr lang="en-US" dirty="0"/>
          </a:p>
        </p:txBody>
      </p:sp>
    </p:spTree>
    <p:extLst>
      <p:ext uri="{BB962C8B-B14F-4D97-AF65-F5344CB8AC3E}">
        <p14:creationId xmlns:p14="http://schemas.microsoft.com/office/powerpoint/2010/main" val="1431396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lstStyle/>
          <a:p>
            <a:r>
              <a:rPr lang="en-US" dirty="0" smtClean="0"/>
              <a:t>Not only for Administrators anymore</a:t>
            </a:r>
          </a:p>
          <a:p>
            <a:pPr lvl="1"/>
            <a:r>
              <a:rPr lang="en-US" dirty="0" smtClean="0"/>
              <a:t>Farm</a:t>
            </a:r>
          </a:p>
          <a:p>
            <a:pPr lvl="1"/>
            <a:r>
              <a:rPr lang="en-US" dirty="0" smtClean="0"/>
              <a:t>Site Collection</a:t>
            </a:r>
          </a:p>
          <a:p>
            <a:pPr lvl="1"/>
            <a:r>
              <a:rPr lang="en-US" dirty="0" smtClean="0"/>
              <a:t>Site</a:t>
            </a:r>
          </a:p>
          <a:p>
            <a:r>
              <a:rPr lang="en-US" dirty="0" smtClean="0"/>
              <a:t>Managed Property Controls</a:t>
            </a:r>
          </a:p>
          <a:p>
            <a:pPr lvl="1"/>
            <a:r>
              <a:rPr lang="en-US" dirty="0" smtClean="0"/>
              <a:t>Type &amp; </a:t>
            </a:r>
            <a:r>
              <a:rPr lang="en-US" dirty="0" err="1" smtClean="0"/>
              <a:t>Multivalue</a:t>
            </a:r>
            <a:endParaRPr lang="en-US" dirty="0" smtClean="0"/>
          </a:p>
          <a:p>
            <a:pPr lvl="1"/>
            <a:r>
              <a:rPr lang="en-US" dirty="0" smtClean="0"/>
              <a:t>Query, Search, Retrieve, Refine, Sort, Safe</a:t>
            </a:r>
          </a:p>
          <a:p>
            <a:endParaRPr lang="en-US" dirty="0"/>
          </a:p>
        </p:txBody>
      </p:sp>
    </p:spTree>
    <p:extLst>
      <p:ext uri="{BB962C8B-B14F-4D97-AF65-F5344CB8AC3E}">
        <p14:creationId xmlns:p14="http://schemas.microsoft.com/office/powerpoint/2010/main" val="19545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Query Language (KQL)</a:t>
            </a:r>
            <a:endParaRPr lang="en-US" dirty="0"/>
          </a:p>
        </p:txBody>
      </p:sp>
      <p:sp>
        <p:nvSpPr>
          <p:cNvPr id="3" name="Content Placeholder 2"/>
          <p:cNvSpPr>
            <a:spLocks noGrp="1"/>
          </p:cNvSpPr>
          <p:nvPr>
            <p:ph idx="1"/>
          </p:nvPr>
        </p:nvSpPr>
        <p:spPr/>
        <p:txBody>
          <a:bodyPr/>
          <a:lstStyle/>
          <a:p>
            <a:r>
              <a:rPr lang="en-US" dirty="0" smtClean="0"/>
              <a:t>Free text</a:t>
            </a:r>
          </a:p>
          <a:p>
            <a:pPr lvl="1"/>
            <a:r>
              <a:rPr lang="en-US" dirty="0" smtClean="0"/>
              <a:t>SharePoint</a:t>
            </a:r>
          </a:p>
          <a:p>
            <a:r>
              <a:rPr lang="en-US" dirty="0" smtClean="0"/>
              <a:t>Wildcard</a:t>
            </a:r>
          </a:p>
          <a:p>
            <a:pPr lvl="1"/>
            <a:r>
              <a:rPr lang="en-US" dirty="0" smtClean="0"/>
              <a:t>Share*</a:t>
            </a:r>
          </a:p>
          <a:p>
            <a:r>
              <a:rPr lang="en-US" dirty="0" smtClean="0"/>
              <a:t>Property</a:t>
            </a:r>
          </a:p>
          <a:p>
            <a:pPr lvl="1"/>
            <a:r>
              <a:rPr lang="en-US" dirty="0" err="1" smtClean="0"/>
              <a:t>Author:McD</a:t>
            </a:r>
            <a:r>
              <a:rPr lang="en-US" dirty="0" smtClean="0"/>
              <a:t>*, </a:t>
            </a:r>
            <a:r>
              <a:rPr lang="en-US" dirty="0" err="1" smtClean="0"/>
              <a:t>ContentType:Image</a:t>
            </a:r>
            <a:endParaRPr lang="en-US" dirty="0" smtClean="0"/>
          </a:p>
          <a:p>
            <a:r>
              <a:rPr lang="en-US" dirty="0" smtClean="0"/>
              <a:t>NEAR, ONEAR</a:t>
            </a:r>
          </a:p>
          <a:p>
            <a:pPr lvl="1"/>
            <a:r>
              <a:rPr lang="en-US" dirty="0" smtClean="0"/>
              <a:t>SharePoint NEAR Social</a:t>
            </a:r>
          </a:p>
          <a:p>
            <a:pPr lvl="1"/>
            <a:endParaRPr lang="en-US" dirty="0" smtClean="0"/>
          </a:p>
          <a:p>
            <a:pPr lvl="1"/>
            <a:endParaRPr lang="en-US" dirty="0"/>
          </a:p>
        </p:txBody>
      </p:sp>
    </p:spTree>
    <p:extLst>
      <p:ext uri="{BB962C8B-B14F-4D97-AF65-F5344CB8AC3E}">
        <p14:creationId xmlns:p14="http://schemas.microsoft.com/office/powerpoint/2010/main" val="20021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Executing Queries against the SharePoint Search Service</a:t>
            </a:r>
            <a:endParaRPr lang="en-US" dirty="0"/>
          </a:p>
        </p:txBody>
      </p:sp>
    </p:spTree>
    <p:extLst>
      <p:ext uri="{BB962C8B-B14F-4D97-AF65-F5344CB8AC3E}">
        <p14:creationId xmlns:p14="http://schemas.microsoft.com/office/powerpoint/2010/main" val="39854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Services Overview</a:t>
            </a:r>
          </a:p>
          <a:p>
            <a:pPr>
              <a:buFont typeface="Wingdings" panose="05000000000000000000" pitchFamily="2" charset="2"/>
              <a:buChar char="ü"/>
            </a:pPr>
            <a:r>
              <a:rPr lang="en-US" dirty="0" smtClean="0"/>
              <a:t>Managed Metadata Service</a:t>
            </a:r>
          </a:p>
          <a:p>
            <a:pPr>
              <a:buFont typeface="Wingdings" panose="05000000000000000000" pitchFamily="2" charset="2"/>
              <a:buChar char="ü"/>
            </a:pPr>
            <a:r>
              <a:rPr lang="en-US" dirty="0" smtClean="0"/>
              <a:t>User Profile Service</a:t>
            </a:r>
          </a:p>
          <a:p>
            <a:pPr>
              <a:buFont typeface="Wingdings" panose="05000000000000000000" pitchFamily="2" charset="2"/>
              <a:buChar char="ü"/>
            </a:pPr>
            <a:r>
              <a:rPr lang="en-US" dirty="0" smtClean="0"/>
              <a:t>SharePoint Search Service</a:t>
            </a:r>
          </a:p>
          <a:p>
            <a:pPr>
              <a:buFont typeface="Wingdings" panose="05000000000000000000" pitchFamily="2" charset="2"/>
              <a:buChar char="Ø"/>
            </a:pPr>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440885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Business Data Connectivity Services (BCS)</a:t>
            </a:r>
            <a:endParaRPr lang="en-US" dirty="0"/>
          </a:p>
        </p:txBody>
      </p:sp>
      <p:sp>
        <p:nvSpPr>
          <p:cNvPr id="3" name="Content Placeholder 2"/>
          <p:cNvSpPr>
            <a:spLocks noGrp="1"/>
          </p:cNvSpPr>
          <p:nvPr>
            <p:ph idx="1"/>
          </p:nvPr>
        </p:nvSpPr>
        <p:spPr/>
        <p:txBody>
          <a:bodyPr/>
          <a:lstStyle/>
          <a:p>
            <a:pPr lvl="0"/>
            <a:r>
              <a:rPr lang="en-US" dirty="0" smtClean="0"/>
              <a:t>Integrates SharePoint with external data sources</a:t>
            </a:r>
          </a:p>
          <a:p>
            <a:pPr lvl="1"/>
            <a:r>
              <a:rPr lang="en-US" dirty="0" smtClean="0"/>
              <a:t>External data can be surfaced through SharePoint sites</a:t>
            </a:r>
          </a:p>
          <a:p>
            <a:pPr lvl="1"/>
            <a:r>
              <a:rPr lang="en-US" dirty="0" smtClean="0"/>
              <a:t>Supports write back to external data source</a:t>
            </a:r>
          </a:p>
          <a:p>
            <a:pPr lvl="1"/>
            <a:r>
              <a:rPr lang="en-US" dirty="0"/>
              <a:t>External data can </a:t>
            </a:r>
            <a:r>
              <a:rPr lang="en-US" dirty="0" smtClean="0"/>
              <a:t>also be </a:t>
            </a:r>
            <a:r>
              <a:rPr lang="en-US" dirty="0"/>
              <a:t>surfaced </a:t>
            </a:r>
            <a:r>
              <a:rPr lang="en-US" dirty="0" smtClean="0"/>
              <a:t>in Office clients</a:t>
            </a:r>
            <a:endParaRPr lang="en-US" dirty="0"/>
          </a:p>
        </p:txBody>
      </p:sp>
    </p:spTree>
    <p:extLst>
      <p:ext uri="{BB962C8B-B14F-4D97-AF65-F5344CB8AC3E}">
        <p14:creationId xmlns:p14="http://schemas.microsoft.com/office/powerpoint/2010/main" val="304436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4" name="Picture 3"/>
          <p:cNvPicPr>
            <a:picLocks noChangeAspect="1"/>
          </p:cNvPicPr>
          <p:nvPr/>
        </p:nvPicPr>
        <p:blipFill>
          <a:blip r:embed="rId3"/>
          <a:stretch>
            <a:fillRect/>
          </a:stretch>
        </p:blipFill>
        <p:spPr>
          <a:xfrm>
            <a:off x="1664665" y="1159377"/>
            <a:ext cx="5814670" cy="5631977"/>
          </a:xfrm>
          <a:prstGeom prst="rect">
            <a:avLst/>
          </a:prstGeom>
        </p:spPr>
      </p:pic>
    </p:spTree>
    <p:extLst>
      <p:ext uri="{BB962C8B-B14F-4D97-AF65-F5344CB8AC3E}">
        <p14:creationId xmlns:p14="http://schemas.microsoft.com/office/powerpoint/2010/main" val="2113625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ECTs with OData Data Sources</a:t>
            </a:r>
            <a:endParaRPr lang="en-US" dirty="0"/>
          </a:p>
        </p:txBody>
      </p:sp>
      <p:sp>
        <p:nvSpPr>
          <p:cNvPr id="5" name="Content Placeholder 4"/>
          <p:cNvSpPr>
            <a:spLocks noGrp="1"/>
          </p:cNvSpPr>
          <p:nvPr>
            <p:ph idx="1"/>
          </p:nvPr>
        </p:nvSpPr>
        <p:spPr/>
        <p:txBody>
          <a:bodyPr>
            <a:normAutofit/>
          </a:bodyPr>
          <a:lstStyle/>
          <a:p>
            <a:r>
              <a:rPr lang="en-US" dirty="0"/>
              <a:t>O</a:t>
            </a:r>
            <a:r>
              <a:rPr lang="en-US" dirty="0" smtClean="0"/>
              <a:t>Data support is new to SharePoint 2013</a:t>
            </a:r>
          </a:p>
          <a:p>
            <a:pPr lvl="1"/>
            <a:r>
              <a:rPr lang="en-US" dirty="0"/>
              <a:t>I</a:t>
            </a:r>
            <a:r>
              <a:rPr lang="en-US" dirty="0" smtClean="0"/>
              <a:t>mportant protocol for services on Internet</a:t>
            </a:r>
          </a:p>
          <a:p>
            <a:endParaRPr lang="en-US" dirty="0" smtClean="0"/>
          </a:p>
          <a:p>
            <a:r>
              <a:rPr lang="en-US" dirty="0" smtClean="0"/>
              <a:t>Visual </a:t>
            </a:r>
            <a:r>
              <a:rPr lang="en-US" dirty="0"/>
              <a:t>Studio </a:t>
            </a:r>
            <a:r>
              <a:rPr lang="en-US" dirty="0" smtClean="0"/>
              <a:t>can generate ECT metadata </a:t>
            </a:r>
          </a:p>
          <a:p>
            <a:pPr lvl="1"/>
            <a:r>
              <a:rPr lang="en-US" dirty="0" smtClean="0"/>
              <a:t>You simply point it to an OData data source</a:t>
            </a:r>
          </a:p>
          <a:p>
            <a:pPr lvl="1"/>
            <a:r>
              <a:rPr lang="en-US" dirty="0" smtClean="0"/>
              <a:t>It builds the ECT and adds it to your app project</a:t>
            </a:r>
            <a:endParaRPr lang="en-US" dirty="0"/>
          </a:p>
        </p:txBody>
      </p:sp>
    </p:spTree>
    <p:extLst>
      <p:ext uri="{BB962C8B-B14F-4D97-AF65-F5344CB8AC3E}">
        <p14:creationId xmlns:p14="http://schemas.microsoft.com/office/powerpoint/2010/main" val="23973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8600" y="3124200"/>
            <a:ext cx="3124200" cy="28194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smtClean="0"/>
              <a:t>SharePoint Site</a:t>
            </a:r>
            <a:endParaRPr lang="en-US" b="1" dirty="0"/>
          </a:p>
        </p:txBody>
      </p:sp>
      <p:sp>
        <p:nvSpPr>
          <p:cNvPr id="3" name="Title 2"/>
          <p:cNvSpPr>
            <a:spLocks noGrp="1"/>
          </p:cNvSpPr>
          <p:nvPr>
            <p:ph type="title"/>
          </p:nvPr>
        </p:nvSpPr>
        <p:spPr/>
        <p:txBody>
          <a:bodyPr/>
          <a:lstStyle/>
          <a:p>
            <a:r>
              <a:rPr lang="en-US" dirty="0" smtClean="0"/>
              <a:t>SharePoint App Scoped ECTs</a:t>
            </a:r>
            <a:endParaRPr lang="en-US" dirty="0"/>
          </a:p>
        </p:txBody>
      </p:sp>
      <p:sp>
        <p:nvSpPr>
          <p:cNvPr id="5" name="Content Placeholder 4"/>
          <p:cNvSpPr>
            <a:spLocks noGrp="1"/>
          </p:cNvSpPr>
          <p:nvPr>
            <p:ph idx="1"/>
          </p:nvPr>
        </p:nvSpPr>
        <p:spPr>
          <a:xfrm>
            <a:off x="381000" y="1524000"/>
            <a:ext cx="8382000" cy="5181600"/>
          </a:xfrm>
        </p:spPr>
        <p:txBody>
          <a:bodyPr>
            <a:normAutofit/>
          </a:bodyPr>
          <a:lstStyle/>
          <a:p>
            <a:r>
              <a:rPr lang="en-US" sz="2400" dirty="0" smtClean="0"/>
              <a:t>In SharePoint 2010, all ECTs were farm scoped</a:t>
            </a:r>
          </a:p>
          <a:p>
            <a:r>
              <a:rPr lang="en-US" sz="2400" dirty="0" smtClean="0"/>
              <a:t>SharePoint 2013 model offers more granularity</a:t>
            </a:r>
          </a:p>
          <a:p>
            <a:pPr lvl="1"/>
            <a:r>
              <a:rPr lang="en-US" sz="2000" dirty="0" smtClean="0"/>
              <a:t>You can define ECTs within a SharePoint App</a:t>
            </a:r>
            <a:endParaRPr lang="en-US" sz="2000" dirty="0"/>
          </a:p>
        </p:txBody>
      </p:sp>
      <p:sp>
        <p:nvSpPr>
          <p:cNvPr id="21" name="Rounded Rectangle 20"/>
          <p:cNvSpPr/>
          <p:nvPr/>
        </p:nvSpPr>
        <p:spPr>
          <a:xfrm>
            <a:off x="4038600" y="3352800"/>
            <a:ext cx="2286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FileBackedMetadataCatalog</a:t>
            </a:r>
            <a:endParaRPr lang="en-US" sz="1200" dirty="0" smtClean="0"/>
          </a:p>
          <a:p>
            <a:pPr algn="ctr"/>
            <a:endParaRPr lang="en-US" sz="1400" dirty="0"/>
          </a:p>
          <a:p>
            <a:pPr algn="ctr"/>
            <a:r>
              <a:rPr lang="en-US" b="1" dirty="0" smtClean="0"/>
              <a:t>BDC Runtime</a:t>
            </a:r>
            <a:endParaRPr lang="en-US" b="1" dirty="0"/>
          </a:p>
        </p:txBody>
      </p:sp>
      <p:sp>
        <p:nvSpPr>
          <p:cNvPr id="22" name="Rounded Rectangle 21"/>
          <p:cNvSpPr/>
          <p:nvPr/>
        </p:nvSpPr>
        <p:spPr>
          <a:xfrm>
            <a:off x="838200" y="4724400"/>
            <a:ext cx="1828800" cy="990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External List</a:t>
            </a:r>
            <a:endParaRPr lang="en-US" dirty="0"/>
          </a:p>
        </p:txBody>
      </p:sp>
      <p:sp>
        <p:nvSpPr>
          <p:cNvPr id="23" name="Rounded Rectangle 22"/>
          <p:cNvSpPr/>
          <p:nvPr/>
        </p:nvSpPr>
        <p:spPr>
          <a:xfrm>
            <a:off x="457200" y="3657600"/>
            <a:ext cx="2590800" cy="8001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smtClean="0"/>
              <a:t>BusinessDataMetadataCatalog</a:t>
            </a:r>
            <a:endParaRPr lang="en-US" sz="1200" dirty="0" smtClean="0"/>
          </a:p>
          <a:p>
            <a:pPr algn="ctr"/>
            <a:endParaRPr lang="en-US" sz="1200" dirty="0"/>
          </a:p>
          <a:p>
            <a:pPr algn="ctr"/>
            <a:r>
              <a:rPr lang="en-US" b="1" dirty="0" smtClean="0"/>
              <a:t>SP List</a:t>
            </a:r>
            <a:endParaRPr lang="en-US" b="1" dirty="0"/>
          </a:p>
        </p:txBody>
      </p:sp>
      <p:cxnSp>
        <p:nvCxnSpPr>
          <p:cNvPr id="26" name="Straight Arrow Connector 25"/>
          <p:cNvCxnSpPr/>
          <p:nvPr/>
        </p:nvCxnSpPr>
        <p:spPr>
          <a:xfrm>
            <a:off x="3124200" y="4057650"/>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2895600" y="4771611"/>
            <a:ext cx="2209800" cy="409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flipH="1">
            <a:off x="6477000" y="3996359"/>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Flowchart: Magnetic Disk 33"/>
          <p:cNvSpPr/>
          <p:nvPr/>
        </p:nvSpPr>
        <p:spPr>
          <a:xfrm>
            <a:off x="7467600" y="3276600"/>
            <a:ext cx="1447800" cy="1447800"/>
          </a:xfrm>
          <a:prstGeom prst="flowChartMagneticDisk">
            <a:avLst/>
          </a:prstGeom>
        </p:spPr>
        <p:style>
          <a:lnRef idx="1">
            <a:schemeClr val="accent3"/>
          </a:lnRef>
          <a:fillRef idx="2">
            <a:schemeClr val="accent3"/>
          </a:fillRef>
          <a:effectRef idx="1">
            <a:schemeClr val="accent3"/>
          </a:effectRef>
          <a:fontRef idx="minor">
            <a:schemeClr val="dk1"/>
          </a:fontRef>
        </p:style>
        <p:txBody>
          <a:bodyPr lIns="87929" tIns="43964" rIns="87929" bIns="43964" rtlCol="0" anchor="ctr"/>
          <a:lstStyle/>
          <a:p>
            <a:pPr algn="ctr"/>
            <a:r>
              <a:rPr lang="en-US" sz="1600" b="1" dirty="0">
                <a:solidFill>
                  <a:schemeClr val="bg1"/>
                </a:solidFill>
              </a:rPr>
              <a:t>External System</a:t>
            </a:r>
          </a:p>
        </p:txBody>
      </p:sp>
    </p:spTree>
    <p:extLst>
      <p:ext uri="{BB962C8B-B14F-4D97-AF65-F5344CB8AC3E}">
        <p14:creationId xmlns:p14="http://schemas.microsoft.com/office/powerpoint/2010/main" val="352500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Services</a:t>
            </a:r>
            <a:endParaRPr lang="en-US" dirty="0"/>
          </a:p>
        </p:txBody>
      </p:sp>
      <p:sp>
        <p:nvSpPr>
          <p:cNvPr id="3" name="Content Placeholder 2"/>
          <p:cNvSpPr>
            <a:spLocks noGrp="1"/>
          </p:cNvSpPr>
          <p:nvPr>
            <p:ph idx="1"/>
          </p:nvPr>
        </p:nvSpPr>
        <p:spPr/>
        <p:txBody>
          <a:bodyPr>
            <a:normAutofit/>
          </a:bodyPr>
          <a:lstStyle/>
          <a:p>
            <a:r>
              <a:rPr lang="en-US" sz="2400" dirty="0" smtClean="0"/>
              <a:t>SharePoint Services accessible to app developers</a:t>
            </a:r>
          </a:p>
          <a:p>
            <a:pPr lvl="1"/>
            <a:r>
              <a:rPr lang="en-US" sz="2000" dirty="0" smtClean="0"/>
              <a:t>Provides familiar functionality (e.g. user profiles, search)</a:t>
            </a:r>
          </a:p>
          <a:p>
            <a:endParaRPr lang="en-US" sz="2400" dirty="0" smtClean="0"/>
          </a:p>
          <a:p>
            <a:r>
              <a:rPr lang="en-US" sz="2400" dirty="0" smtClean="0"/>
              <a:t>Apps might be installed in varying environments</a:t>
            </a:r>
          </a:p>
          <a:p>
            <a:pPr lvl="1"/>
            <a:r>
              <a:rPr lang="en-US" sz="2000" dirty="0" smtClean="0"/>
              <a:t>SharePoint farm might not have specific services available</a:t>
            </a:r>
          </a:p>
          <a:p>
            <a:pPr lvl="1"/>
            <a:r>
              <a:rPr lang="en-US" sz="2000" dirty="0" smtClean="0"/>
              <a:t>SharePoint tenancy can be restricted from using specific services</a:t>
            </a:r>
          </a:p>
          <a:p>
            <a:pPr lvl="1"/>
            <a:r>
              <a:rPr lang="en-US" sz="2000" dirty="0" smtClean="0"/>
              <a:t>SharePoint site might not have certain features enabled</a:t>
            </a:r>
          </a:p>
          <a:p>
            <a:pPr lvl="1"/>
            <a:endParaRPr lang="en-US" sz="2000" dirty="0" smtClean="0"/>
          </a:p>
          <a:p>
            <a:r>
              <a:rPr lang="en-US" sz="2400" dirty="0" smtClean="0"/>
              <a:t>App can define App Prerequisites</a:t>
            </a:r>
          </a:p>
          <a:p>
            <a:pPr lvl="1"/>
            <a:r>
              <a:rPr lang="en-US" sz="2000" dirty="0" smtClean="0"/>
              <a:t>App will not install unless prerequisites are met by host</a:t>
            </a:r>
          </a:p>
          <a:p>
            <a:pPr lvl="1"/>
            <a:endParaRPr lang="en-US" sz="2000" dirty="0" smtClean="0"/>
          </a:p>
          <a:p>
            <a:pPr lvl="1"/>
            <a:endParaRPr lang="en-US" sz="2000" dirty="0"/>
          </a:p>
        </p:txBody>
      </p:sp>
    </p:spTree>
    <p:extLst>
      <p:ext uri="{BB962C8B-B14F-4D97-AF65-F5344CB8AC3E}">
        <p14:creationId xmlns:p14="http://schemas.microsoft.com/office/powerpoint/2010/main" val="4166063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OData Sources</a:t>
            </a:r>
            <a:endParaRPr lang="en-US" dirty="0"/>
          </a:p>
        </p:txBody>
      </p:sp>
      <p:sp>
        <p:nvSpPr>
          <p:cNvPr id="2" name="Text Placeholder 1"/>
          <p:cNvSpPr>
            <a:spLocks noGrp="1"/>
          </p:cNvSpPr>
          <p:nvPr>
            <p:ph idx="1"/>
          </p:nvPr>
        </p:nvSpPr>
        <p:spPr/>
        <p:txBody>
          <a:bodyPr/>
          <a:lstStyle/>
          <a:p>
            <a:r>
              <a:rPr lang="en-US" dirty="0" smtClean="0"/>
              <a:t>Creating External Content Types</a:t>
            </a:r>
            <a:endParaRPr lang="en-US" dirty="0"/>
          </a:p>
        </p:txBody>
      </p:sp>
      <p:sp>
        <p:nvSpPr>
          <p:cNvPr id="5" name="Text Placeholder 4"/>
          <p:cNvSpPr txBox="1">
            <a:spLocks/>
          </p:cNvSpPr>
          <p:nvPr/>
        </p:nvSpPr>
        <p:spPr>
          <a:xfrm>
            <a:off x="342900" y="2133600"/>
            <a:ext cx="8458200" cy="4419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ODataWebNorthwindModel</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ODataServiceMetadataUrl</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http://services.odata.org/Northwind/Northwind.svc/$metadata</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ODataMetadataAuthenticationMode</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ODataServicesVersion</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http://services.odata.org/Northwind/Northwind.svc</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ODataServiceUrl</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ODataServiceAuthenticationMode</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ODataFormat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noProof="1"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application/atom+xml</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2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54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15400" cy="838200"/>
          </a:xfrm>
        </p:spPr>
        <p:txBody>
          <a:bodyPr/>
          <a:lstStyle/>
          <a:p>
            <a:r>
              <a:rPr lang="en-US" dirty="0" smtClean="0"/>
              <a:t>External List Instances for App Scoped ECTs</a:t>
            </a:r>
            <a:endParaRPr lang="en-US" dirty="0"/>
          </a:p>
        </p:txBody>
      </p:sp>
      <p:sp>
        <p:nvSpPr>
          <p:cNvPr id="4" name="Text Placeholder 3"/>
          <p:cNvSpPr txBox="1">
            <a:spLocks/>
          </p:cNvSpPr>
          <p:nvPr/>
        </p:nvSpPr>
        <p:spPr>
          <a:xfrm>
            <a:off x="304800" y="1905000"/>
            <a:ext cx="8534400" cy="3657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AppScopedList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 App Scoped 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 App Scoped 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Resources:core,lists_Folder</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AppScopedList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DataSource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LobSystemInstance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EntityNamespace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Entity</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SpecificFinder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Value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MetadataCatalogFileName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BDCMetadata.bdcm</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DataSource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6625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BCS CSOM and REST API</a:t>
            </a:r>
            <a:endParaRPr lang="en-US" dirty="0"/>
          </a:p>
        </p:txBody>
      </p:sp>
      <p:sp>
        <p:nvSpPr>
          <p:cNvPr id="2" name="Text Placeholder 1"/>
          <p:cNvSpPr>
            <a:spLocks noGrp="1"/>
          </p:cNvSpPr>
          <p:nvPr>
            <p:ph idx="1"/>
          </p:nvPr>
        </p:nvSpPr>
        <p:spPr/>
        <p:txBody>
          <a:bodyPr/>
          <a:lstStyle/>
          <a:p>
            <a:pPr marL="0" indent="0">
              <a:buNone/>
            </a:pPr>
            <a:r>
              <a:rPr lang="en-US" dirty="0" smtClean="0"/>
              <a:t>CSOM:</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REST API:</a:t>
            </a:r>
            <a:endParaRPr lang="en-US" dirty="0"/>
          </a:p>
        </p:txBody>
      </p:sp>
      <p:sp>
        <p:nvSpPr>
          <p:cNvPr id="6" name="Text Placeholder 4"/>
          <p:cNvSpPr txBox="1">
            <a:spLocks/>
          </p:cNvSpPr>
          <p:nvPr/>
        </p:nvSpPr>
        <p:spPr>
          <a:xfrm>
            <a:off x="2819400" y="3581400"/>
            <a:ext cx="6172200" cy="3124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AppLevelECT.Grid.prototype =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init: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query = siteUrl +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"_api/lists/getbytitle('Person')/items?$select=FirstName,LastName"</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$.ajax({</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url: query,</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headers: {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"ACCEPT"</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"application/json"</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"X-RequestDigest"</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"#__REQUESTDIGEST"</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success: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.showItems</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showItems: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(data)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resultString =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$.each(data.d.results, </a:t>
            </a:r>
            <a:r>
              <a:rPr lang="en-US" sz="900" noProof="1"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(key, val)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resultString += val.FirstName +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 val.LastName + </a:t>
            </a:r>
            <a:r>
              <a:rPr lang="en-US" sz="900" noProof="1"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alert(resultString);</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noProof="1"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900" noProof="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noProof="1">
              <a:latin typeface="Consolas" panose="020B0609020204030204" pitchFamily="49" charset="0"/>
              <a:ea typeface="Calibri" panose="020F0502020204030204" pitchFamily="34" charset="0"/>
              <a:cs typeface="Consolas" panose="020B0609020204030204" pitchFamily="49" charset="0"/>
            </a:endParaRPr>
          </a:p>
        </p:txBody>
      </p:sp>
      <p:sp>
        <p:nvSpPr>
          <p:cNvPr id="8" name="Text Placeholder 4"/>
          <p:cNvSpPr txBox="1">
            <a:spLocks/>
          </p:cNvSpPr>
          <p:nvPr/>
        </p:nvSpPr>
        <p:spPr bwMode="auto">
          <a:xfrm>
            <a:off x="2819400" y="1524000"/>
            <a:ext cx="6172200" cy="19050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900" kern="0" noProof="1" smtClean="0">
                <a:solidFill>
                  <a:srgbClr val="0000FF"/>
                </a:solidFill>
                <a:ea typeface="Calibri" panose="020F0502020204030204" pitchFamily="34" charset="0"/>
                <a:cs typeface="Consolas" panose="020B0609020204030204" pitchFamily="49" charset="0"/>
              </a:rPr>
              <a:t>var</a:t>
            </a:r>
            <a:r>
              <a:rPr lang="en-US" sz="900" kern="0" noProof="1" smtClean="0">
                <a:solidFill>
                  <a:srgbClr val="000000"/>
                </a:solidFill>
                <a:ea typeface="Calibri" panose="020F0502020204030204" pitchFamily="34" charset="0"/>
                <a:cs typeface="Consolas" panose="020B0609020204030204" pitchFamily="49" charset="0"/>
              </a:rPr>
              <a:t> ctx = </a:t>
            </a:r>
            <a:r>
              <a:rPr lang="en-US" sz="900" kern="0" noProof="1" smtClean="0">
                <a:solidFill>
                  <a:srgbClr val="0000FF"/>
                </a:solidFill>
                <a:ea typeface="Calibri" panose="020F0502020204030204" pitchFamily="34" charset="0"/>
                <a:cs typeface="Consolas" panose="020B0609020204030204" pitchFamily="49" charset="0"/>
              </a:rPr>
              <a:t>new</a:t>
            </a:r>
            <a:r>
              <a:rPr lang="en-US" sz="900" kern="0" noProof="1" smtClean="0">
                <a:solidFill>
                  <a:srgbClr val="000000"/>
                </a:solidFill>
                <a:ea typeface="Calibri" panose="020F0502020204030204" pitchFamily="34" charset="0"/>
                <a:cs typeface="Consolas" panose="020B0609020204030204" pitchFamily="49" charset="0"/>
              </a:rPr>
              <a:t> SP.ClientContext();</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FF"/>
                </a:solidFill>
                <a:ea typeface="Calibri" panose="020F0502020204030204" pitchFamily="34" charset="0"/>
                <a:cs typeface="Consolas" panose="020B0609020204030204" pitchFamily="49" charset="0"/>
              </a:rPr>
              <a:t>var</a:t>
            </a:r>
            <a:r>
              <a:rPr lang="en-US" sz="900" kern="0" noProof="1" smtClean="0">
                <a:solidFill>
                  <a:srgbClr val="000000"/>
                </a:solidFill>
                <a:ea typeface="Calibri" panose="020F0502020204030204" pitchFamily="34" charset="0"/>
                <a:cs typeface="Consolas" panose="020B0609020204030204" pitchFamily="49" charset="0"/>
              </a:rPr>
              <a:t> web = ctx.get_web();</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entity = web.getAppBdcCatalog().getEntity(entityNameSpace, entityName);</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ctx.load(entity);</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 </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lobSystem = entity.getLobSystem();</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ctx.load(lobSystem);</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 </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lobSystemInstances = lobSystem.getLobSystemInstances();</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ctx.load(lobSystemInstances);</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 </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900" kern="0" noProof="1" smtClean="0">
                <a:solidFill>
                  <a:srgbClr val="000000"/>
                </a:solidFill>
                <a:ea typeface="Calibri" panose="020F0502020204030204" pitchFamily="34" charset="0"/>
                <a:cs typeface="Consolas" panose="020B0609020204030204" pitchFamily="49" charset="0"/>
              </a:rPr>
              <a:t>ctx.executeQueryAsync(success, failure);</a:t>
            </a:r>
            <a:endParaRPr lang="en-US" sz="900" kern="100" noProof="1" smtClean="0">
              <a:ea typeface="Calibri" panose="020F0502020204030204" pitchFamily="34" charset="0"/>
              <a:cs typeface="Consolas" panose="020B0609020204030204" pitchFamily="49" charset="0"/>
            </a:endParaRPr>
          </a:p>
          <a:p>
            <a:pPr marL="0" marR="0">
              <a:lnSpc>
                <a:spcPct val="107000"/>
              </a:lnSpc>
              <a:spcBef>
                <a:spcPts val="0"/>
              </a:spcBef>
              <a:spcAft>
                <a:spcPts val="800"/>
              </a:spcAft>
            </a:pPr>
            <a:r>
              <a:rPr lang="en-US" sz="900" kern="100" noProof="1" smtClean="0">
                <a:ea typeface="Calibri" panose="020F0502020204030204" pitchFamily="34" charset="0"/>
                <a:cs typeface="Consolas" panose="020B0609020204030204" pitchFamily="49" charset="0"/>
              </a:rPr>
              <a:t> </a:t>
            </a:r>
            <a:endParaRPr lang="en-US" sz="900" kern="100" noProof="1">
              <a:effectLst/>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1169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External Content Type Scoped at the App Level</a:t>
            </a:r>
            <a:endParaRPr lang="en-US" dirty="0"/>
          </a:p>
        </p:txBody>
      </p:sp>
    </p:spTree>
    <p:extLst>
      <p:ext uri="{BB962C8B-B14F-4D97-AF65-F5344CB8AC3E}">
        <p14:creationId xmlns:p14="http://schemas.microsoft.com/office/powerpoint/2010/main" val="3043616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Services Overview</a:t>
            </a:r>
          </a:p>
          <a:p>
            <a:pPr>
              <a:buFont typeface="Wingdings" panose="05000000000000000000" pitchFamily="2" charset="2"/>
              <a:buChar char="ü"/>
            </a:pPr>
            <a:r>
              <a:rPr lang="en-US" dirty="0" smtClean="0"/>
              <a:t>Managed Metadata Service</a:t>
            </a:r>
          </a:p>
          <a:p>
            <a:pPr>
              <a:buFont typeface="Wingdings" panose="05000000000000000000" pitchFamily="2" charset="2"/>
              <a:buChar char="ü"/>
            </a:pPr>
            <a:r>
              <a:rPr lang="en-US" dirty="0" smtClean="0"/>
              <a:t>User Profile Service</a:t>
            </a:r>
          </a:p>
          <a:p>
            <a:pPr>
              <a:buFont typeface="Wingdings" panose="05000000000000000000" pitchFamily="2" charset="2"/>
              <a:buChar char="ü"/>
            </a:pPr>
            <a:r>
              <a:rPr lang="en-US" dirty="0" smtClean="0"/>
              <a:t>SharePoint Search Service</a:t>
            </a:r>
          </a:p>
          <a:p>
            <a:pPr>
              <a:buFont typeface="Wingdings" panose="05000000000000000000" pitchFamily="2" charset="2"/>
              <a:buChar char="ü"/>
            </a:pPr>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3175589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Prerequisites</a:t>
            </a:r>
            <a:endParaRPr lang="en-US" dirty="0"/>
          </a:p>
        </p:txBody>
      </p:sp>
      <p:sp>
        <p:nvSpPr>
          <p:cNvPr id="3" name="Content Placeholder 2"/>
          <p:cNvSpPr>
            <a:spLocks noGrp="1"/>
          </p:cNvSpPr>
          <p:nvPr>
            <p:ph idx="1"/>
          </p:nvPr>
        </p:nvSpPr>
        <p:spPr/>
        <p:txBody>
          <a:bodyPr/>
          <a:lstStyle/>
          <a:p>
            <a:r>
              <a:rPr lang="en-US" dirty="0" smtClean="0"/>
              <a:t>App prerequisites defined in </a:t>
            </a:r>
            <a:r>
              <a:rPr lang="en-US" b="1" dirty="0" smtClean="0"/>
              <a:t>AppManifest.xml</a:t>
            </a:r>
          </a:p>
          <a:p>
            <a:pPr lvl="1"/>
            <a:r>
              <a:rPr lang="en-US" dirty="0" smtClean="0"/>
              <a:t>Service prerequisites defined as type </a:t>
            </a:r>
            <a:r>
              <a:rPr lang="en-US" b="1" dirty="0" smtClean="0"/>
              <a:t>Capability</a:t>
            </a:r>
            <a:endParaRPr lang="en-US" dirty="0" smtClean="0"/>
          </a:p>
          <a:p>
            <a:pPr lvl="1"/>
            <a:r>
              <a:rPr lang="en-US" dirty="0" smtClean="0"/>
              <a:t>Each SharePoint service identified using a GUID</a:t>
            </a:r>
            <a:endParaRPr lang="en-US" dirty="0"/>
          </a:p>
        </p:txBody>
      </p:sp>
      <p:pic>
        <p:nvPicPr>
          <p:cNvPr id="5" name="Picture 4"/>
          <p:cNvPicPr>
            <a:picLocks noChangeAspect="1"/>
          </p:cNvPicPr>
          <p:nvPr/>
        </p:nvPicPr>
        <p:blipFill>
          <a:blip r:embed="rId3"/>
          <a:stretch>
            <a:fillRect/>
          </a:stretch>
        </p:blipFill>
        <p:spPr>
          <a:xfrm>
            <a:off x="907256" y="3252238"/>
            <a:ext cx="7100888" cy="3377162"/>
          </a:xfrm>
          <a:prstGeom prst="rect">
            <a:avLst/>
          </a:prstGeom>
          <a:ln>
            <a:solidFill>
              <a:schemeClr val="bg1">
                <a:lumMod val="50000"/>
              </a:schemeClr>
            </a:solidFill>
          </a:ln>
        </p:spPr>
      </p:pic>
    </p:spTree>
    <p:extLst>
      <p:ext uri="{BB962C8B-B14F-4D97-AF65-F5344CB8AC3E}">
        <p14:creationId xmlns:p14="http://schemas.microsoft.com/office/powerpoint/2010/main" val="333414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Capability Prerequisites</a:t>
            </a:r>
            <a:endParaRPr lang="en-US" dirty="0"/>
          </a:p>
        </p:txBody>
      </p:sp>
      <p:pic>
        <p:nvPicPr>
          <p:cNvPr id="3" name="Picture 2"/>
          <p:cNvPicPr>
            <a:picLocks noChangeAspect="1"/>
          </p:cNvPicPr>
          <p:nvPr/>
        </p:nvPicPr>
        <p:blipFill>
          <a:blip r:embed="rId3"/>
          <a:stretch>
            <a:fillRect/>
          </a:stretch>
        </p:blipFill>
        <p:spPr>
          <a:xfrm>
            <a:off x="213820" y="1219200"/>
            <a:ext cx="8549180" cy="4158092"/>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3507531" y="3962400"/>
            <a:ext cx="5159161" cy="2362200"/>
          </a:xfrm>
          <a:prstGeom prst="rect">
            <a:avLst/>
          </a:prstGeom>
          <a:ln w="57150">
            <a:solidFill>
              <a:schemeClr val="tx1">
                <a:lumMod val="65000"/>
                <a:lumOff val="35000"/>
              </a:schemeClr>
            </a:solidFill>
          </a:ln>
        </p:spPr>
      </p:pic>
      <p:cxnSp>
        <p:nvCxnSpPr>
          <p:cNvPr id="6" name="Straight Arrow Connector 5"/>
          <p:cNvCxnSpPr/>
          <p:nvPr/>
        </p:nvCxnSpPr>
        <p:spPr>
          <a:xfrm>
            <a:off x="1981200" y="4724400"/>
            <a:ext cx="1268437" cy="2696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6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Configuring a SharePoint App with Capability Prerequisites</a:t>
            </a:r>
            <a:endParaRPr lang="en-US" dirty="0"/>
          </a:p>
        </p:txBody>
      </p:sp>
    </p:spTree>
    <p:extLst>
      <p:ext uri="{BB962C8B-B14F-4D97-AF65-F5344CB8AC3E}">
        <p14:creationId xmlns:p14="http://schemas.microsoft.com/office/powerpoint/2010/main" val="262921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Services Overview</a:t>
            </a:r>
          </a:p>
          <a:p>
            <a:pPr>
              <a:buFont typeface="Wingdings" panose="05000000000000000000" pitchFamily="2" charset="2"/>
              <a:buChar char="Ø"/>
            </a:pPr>
            <a:r>
              <a:rPr lang="en-US" dirty="0" smtClean="0"/>
              <a:t>Managed Metadata Service</a:t>
            </a:r>
          </a:p>
          <a:p>
            <a:r>
              <a:rPr lang="en-US" dirty="0" smtClean="0"/>
              <a:t>User Profile Service</a:t>
            </a:r>
          </a:p>
          <a:p>
            <a:r>
              <a:rPr lang="en-US" dirty="0" smtClean="0"/>
              <a:t>SharePoint Search Service</a:t>
            </a:r>
          </a:p>
          <a:p>
            <a:r>
              <a:rPr lang="en-US" dirty="0"/>
              <a:t>Business Connectivity Services (BCS</a:t>
            </a:r>
            <a:r>
              <a:rPr lang="en-US" dirty="0" smtClean="0"/>
              <a:t>)</a:t>
            </a:r>
            <a:endParaRPr lang="en-US" dirty="0"/>
          </a:p>
        </p:txBody>
      </p:sp>
    </p:spTree>
    <p:extLst>
      <p:ext uri="{BB962C8B-B14F-4D97-AF65-F5344CB8AC3E}">
        <p14:creationId xmlns:p14="http://schemas.microsoft.com/office/powerpoint/2010/main" val="243204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1762096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9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www.w3.org/XML/1998/namespace"/>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1354</TotalTime>
  <Words>2248</Words>
  <Application>Microsoft Office PowerPoint</Application>
  <PresentationFormat>On-screen Show (4:3)</PresentationFormat>
  <Paragraphs>323</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Consolas</vt:lpstr>
      <vt:lpstr>Lucida Console</vt:lpstr>
      <vt:lpstr>Segoe Light</vt:lpstr>
      <vt:lpstr>Segoe UI</vt:lpstr>
      <vt:lpstr>Segoe UI Light</vt:lpstr>
      <vt:lpstr>Wingdings</vt:lpstr>
      <vt:lpstr>CPT Course Module</vt:lpstr>
      <vt:lpstr>Building Apps with SharePoint Services</vt:lpstr>
      <vt:lpstr>Agenda</vt:lpstr>
      <vt:lpstr>SharePoint Services</vt:lpstr>
      <vt:lpstr>App Prerequisites</vt:lpstr>
      <vt:lpstr>Configuring Capability Prerequisites</vt:lpstr>
      <vt:lpstr>Configuring a SharePoint App with Capability Prerequisites</vt:lpstr>
      <vt:lpstr>Agenda</vt:lpstr>
      <vt:lpstr>Managed Metadata Service</vt:lpstr>
      <vt:lpstr>Understanding Terms and Term Sets</vt:lpstr>
      <vt:lpstr>Term Sets</vt:lpstr>
      <vt:lpstr>Programming Managed Metadata</vt:lpstr>
      <vt:lpstr>Agenda</vt:lpstr>
      <vt:lpstr>The User Profile Service</vt:lpstr>
      <vt:lpstr>Working with MySites</vt:lpstr>
      <vt:lpstr>REST Services for Social Networking</vt:lpstr>
      <vt:lpstr>What you can do…</vt:lpstr>
      <vt:lpstr>What you cannot do…</vt:lpstr>
      <vt:lpstr>Programming User Profiles</vt:lpstr>
      <vt:lpstr>Agenda</vt:lpstr>
      <vt:lpstr>SharePoint 2013 Search Architecture</vt:lpstr>
      <vt:lpstr>Configuring the SharePoint Search Service</vt:lpstr>
      <vt:lpstr>Managed Properties</vt:lpstr>
      <vt:lpstr>Keyword Query Language (KQL)</vt:lpstr>
      <vt:lpstr>Executing Queries against the SharePoint Search Service</vt:lpstr>
      <vt:lpstr>Agenda</vt:lpstr>
      <vt:lpstr>Business Data Connectivity Services (BCS)</vt:lpstr>
      <vt:lpstr>BCS Architecture</vt:lpstr>
      <vt:lpstr>Creating ECTs with OData Data Sources</vt:lpstr>
      <vt:lpstr>SharePoint App Scoped ECTs</vt:lpstr>
      <vt:lpstr>OData Sources</vt:lpstr>
      <vt:lpstr>External List Instances for App Scoped ECTs</vt:lpstr>
      <vt:lpstr>New BCS CSOM and REST API</vt:lpstr>
      <vt:lpstr>Creating an External Content Type Scoped at the App Level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Apps with SharePoint Services</dc:title>
  <dc:creator>Windows User</dc:creator>
  <cp:lastModifiedBy>Ted Pattison</cp:lastModifiedBy>
  <cp:revision>102</cp:revision>
  <dcterms:created xsi:type="dcterms:W3CDTF">2012-07-07T16:17:22Z</dcterms:created>
  <dcterms:modified xsi:type="dcterms:W3CDTF">2014-01-28T18:09:24Z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