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38"/>
  </p:notesMasterIdLst>
  <p:handoutMasterIdLst>
    <p:handoutMasterId r:id="rId39"/>
  </p:handoutMasterIdLst>
  <p:sldIdLst>
    <p:sldId id="279" r:id="rId6"/>
    <p:sldId id="354" r:id="rId7"/>
    <p:sldId id="361" r:id="rId8"/>
    <p:sldId id="362" r:id="rId9"/>
    <p:sldId id="363" r:id="rId10"/>
    <p:sldId id="364" r:id="rId11"/>
    <p:sldId id="366" r:id="rId12"/>
    <p:sldId id="370" r:id="rId13"/>
    <p:sldId id="367" r:id="rId14"/>
    <p:sldId id="368" r:id="rId15"/>
    <p:sldId id="369" r:id="rId16"/>
    <p:sldId id="371" r:id="rId17"/>
    <p:sldId id="372" r:id="rId18"/>
    <p:sldId id="365" r:id="rId19"/>
    <p:sldId id="373" r:id="rId20"/>
    <p:sldId id="374" r:id="rId21"/>
    <p:sldId id="375" r:id="rId22"/>
    <p:sldId id="376" r:id="rId23"/>
    <p:sldId id="377" r:id="rId24"/>
    <p:sldId id="378" r:id="rId25"/>
    <p:sldId id="379" r:id="rId26"/>
    <p:sldId id="380" r:id="rId27"/>
    <p:sldId id="381" r:id="rId28"/>
    <p:sldId id="382" r:id="rId29"/>
    <p:sldId id="383" r:id="rId30"/>
    <p:sldId id="384" r:id="rId31"/>
    <p:sldId id="385" r:id="rId32"/>
    <p:sldId id="386" r:id="rId33"/>
    <p:sldId id="388" r:id="rId34"/>
    <p:sldId id="387" r:id="rId35"/>
    <p:sldId id="389" r:id="rId36"/>
    <p:sldId id="360"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65415" autoAdjust="0"/>
  </p:normalViewPr>
  <p:slideViewPr>
    <p:cSldViewPr>
      <p:cViewPr varScale="1">
        <p:scale>
          <a:sx n="76" d="100"/>
          <a:sy n="76" d="100"/>
        </p:scale>
        <p:origin x="2346" y="84"/>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0x - Lecture Title</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2010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module provides an introduction to the techniques and concepts required to develop custom web services using the Web API. Students will learn how to create API Controllers as well as how to call API Controllers from client-side code on the pages of an MVC App. Students will learn the difference between implementing a RESTful service and an OData service with the Web API. </a:t>
            </a:r>
            <a:r>
              <a:rPr lang="en-US" smtClean="0">
                <a:effectLst/>
              </a:rPr>
              <a:t>The module concludes with an examination of using Cross Origin Resource Sharing (CORS) with the Web API in a provider-hosted app.</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81252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7461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2842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a:xfrm>
            <a:off x="3884613" y="0"/>
            <a:ext cx="2971800" cy="457200"/>
          </a:xfrm>
          <a:prstGeom prst="rect">
            <a:avLst/>
          </a:prstGeom>
        </p:spPr>
        <p:txBody>
          <a:bodyPr/>
          <a:lstStyle/>
          <a:p>
            <a:fld id="{E74353ED-ACB2-44BF-A903-985B0AF962B7}" type="datetime1">
              <a:rPr lang="en-US" smtClean="0"/>
              <a:t>3/8/2014</a:t>
            </a:fld>
            <a:endParaRPr lang="en-US" dirty="0"/>
          </a:p>
        </p:txBody>
      </p:sp>
      <p:sp>
        <p:nvSpPr>
          <p:cNvPr id="6" name="Slide Number Placeholder 5"/>
          <p:cNvSpPr>
            <a:spLocks noGrp="1"/>
          </p:cNvSpPr>
          <p:nvPr>
            <p:ph type="sldNum" sz="quarter" idx="12"/>
          </p:nvPr>
        </p:nvSpPr>
        <p:spPr>
          <a:xfrm>
            <a:off x="5909309" y="8685213"/>
            <a:ext cx="947103" cy="457200"/>
          </a:xfrm>
          <a:prstGeom prst="rect">
            <a:avLst/>
          </a:prstGeom>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339626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9D9266AB-C3C8-4E89-B71E-C894D62E3781}" type="slidenum">
              <a:rPr lang="en-US" smtClean="0"/>
              <a:t>30</a:t>
            </a:fld>
            <a:endParaRPr lang="en-US"/>
          </a:p>
        </p:txBody>
      </p:sp>
    </p:spTree>
    <p:extLst>
      <p:ext uri="{BB962C8B-B14F-4D97-AF65-F5344CB8AC3E}">
        <p14:creationId xmlns:p14="http://schemas.microsoft.com/office/powerpoint/2010/main" val="886780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673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4096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8882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5005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8118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09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2689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1852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2457"/>
            <a:ext cx="8060249" cy="609398"/>
          </a:xfrm>
        </p:spPr>
        <p:txBody>
          <a:bodyPr anchor="b" anchorCtr="0">
            <a:noAutofit/>
          </a:bodyPr>
          <a:lstStyle>
            <a:lvl1pPr>
              <a:defRPr sz="3001">
                <a:solidFill>
                  <a:srgbClr val="0072C6"/>
                </a:solidFill>
              </a:defRPr>
            </a:lvl1pPr>
          </a:lstStyle>
          <a:p>
            <a:r>
              <a:rPr lang="en-US" smtClean="0"/>
              <a:t>Click to edit Master title style</a:t>
            </a:r>
            <a:endParaRPr lang="en-US" dirty="0"/>
          </a:p>
        </p:txBody>
      </p:sp>
      <p:sp>
        <p:nvSpPr>
          <p:cNvPr id="5" name="Rectangle 4"/>
          <p:cNvSpPr/>
          <p:nvPr userDrawn="1"/>
        </p:nvSpPr>
        <p:spPr bwMode="gray">
          <a:xfrm flipV="1">
            <a:off x="456129" y="6476999"/>
            <a:ext cx="8231743"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6" name="Rectangle 5"/>
          <p:cNvSpPr/>
          <p:nvPr userDrawn="1"/>
        </p:nvSpPr>
        <p:spPr bwMode="gray">
          <a:xfrm>
            <a:off x="0" y="1217029"/>
            <a:ext cx="8687871" cy="45719"/>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644451261"/>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smtClean="0"/>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W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Creating </a:t>
            </a:r>
            <a:r>
              <a:rPr lang="en-US" dirty="0" smtClean="0"/>
              <a:t>Web </a:t>
            </a:r>
            <a:r>
              <a:rPr lang="en-US" dirty="0"/>
              <a:t>Services with </a:t>
            </a:r>
            <a:r>
              <a:rPr lang="en-US" dirty="0" smtClean="0"/>
              <a:t>the Web API</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295400"/>
            <a:ext cx="6477000" cy="5129038"/>
          </a:xfrm>
          <a:prstGeom prst="rect">
            <a:avLst/>
          </a:prstGeom>
        </p:spPr>
      </p:pic>
      <p:sp>
        <p:nvSpPr>
          <p:cNvPr id="2" name="Title 1"/>
          <p:cNvSpPr>
            <a:spLocks noGrp="1"/>
          </p:cNvSpPr>
          <p:nvPr>
            <p:ph type="title"/>
          </p:nvPr>
        </p:nvSpPr>
        <p:spPr>
          <a:xfrm>
            <a:off x="533400" y="228600"/>
            <a:ext cx="8060249" cy="609398"/>
          </a:xfrm>
        </p:spPr>
        <p:txBody>
          <a:bodyPr/>
          <a:lstStyle/>
          <a:p>
            <a:r>
              <a:rPr lang="en-US" dirty="0" smtClean="0">
                <a:solidFill>
                  <a:schemeClr val="bg1"/>
                </a:solidFill>
              </a:rPr>
              <a:t>Modifying the </a:t>
            </a:r>
            <a:r>
              <a:rPr lang="en-US" dirty="0" err="1" smtClean="0">
                <a:solidFill>
                  <a:schemeClr val="bg1"/>
                </a:solidFill>
              </a:rPr>
              <a:t>Global.asax</a:t>
            </a:r>
            <a:r>
              <a:rPr lang="en-US" dirty="0" smtClean="0">
                <a:solidFill>
                  <a:schemeClr val="bg1"/>
                </a:solidFill>
              </a:rPr>
              <a:t> File</a:t>
            </a:r>
            <a:endParaRPr lang="en-US" dirty="0">
              <a:solidFill>
                <a:schemeClr val="bg1"/>
              </a:solidFill>
            </a:endParaRPr>
          </a:p>
        </p:txBody>
      </p:sp>
      <p:sp>
        <p:nvSpPr>
          <p:cNvPr id="4" name="Line Callout 2 (No Border) 3"/>
          <p:cNvSpPr/>
          <p:nvPr/>
        </p:nvSpPr>
        <p:spPr>
          <a:xfrm>
            <a:off x="5867400" y="4191000"/>
            <a:ext cx="2726249" cy="304800"/>
          </a:xfrm>
          <a:prstGeom prst="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Must be first line</a:t>
            </a:r>
            <a:endParaRPr lang="en-US" dirty="0"/>
          </a:p>
        </p:txBody>
      </p:sp>
    </p:spTree>
    <p:extLst>
      <p:ext uri="{BB962C8B-B14F-4D97-AF65-F5344CB8AC3E}">
        <p14:creationId xmlns:p14="http://schemas.microsoft.com/office/powerpoint/2010/main" val="177505805"/>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an API Controller</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pPr>
              <a:buFont typeface="Wingdings" panose="05000000000000000000" pitchFamily="2" charset="2"/>
              <a:buChar char="§"/>
            </a:pPr>
            <a:r>
              <a:rPr lang="en-US" dirty="0" smtClean="0"/>
              <a:t>Add a new MVC5 Controller</a:t>
            </a:r>
          </a:p>
          <a:p>
            <a:pPr lvl="1">
              <a:buFont typeface="Wingdings" panose="05000000000000000000" pitchFamily="2" charset="2"/>
              <a:buChar char="§"/>
            </a:pPr>
            <a:r>
              <a:rPr lang="en-US" dirty="0" smtClean="0"/>
              <a:t>Use existing Index method</a:t>
            </a:r>
          </a:p>
          <a:p>
            <a:pPr lvl="1">
              <a:buFont typeface="Wingdings" panose="05000000000000000000" pitchFamily="2" charset="2"/>
              <a:buChar char="§"/>
            </a:pPr>
            <a:r>
              <a:rPr lang="en-US" dirty="0" smtClean="0"/>
              <a:t>Or add a new method to an existing controller</a:t>
            </a:r>
          </a:p>
          <a:p>
            <a:pPr>
              <a:buFont typeface="Wingdings" panose="05000000000000000000" pitchFamily="2" charset="2"/>
              <a:buChar char="§"/>
            </a:pPr>
            <a:r>
              <a:rPr lang="en-US" dirty="0" smtClean="0"/>
              <a:t>Add a View for the Method</a:t>
            </a:r>
          </a:p>
          <a:p>
            <a:pPr>
              <a:buFont typeface="Wingdings" panose="05000000000000000000" pitchFamily="2" charset="2"/>
              <a:buChar char="§"/>
            </a:pPr>
            <a:r>
              <a:rPr lang="en-US" dirty="0" smtClean="0"/>
              <a:t>Call from Managed </a:t>
            </a:r>
            <a:r>
              <a:rPr lang="en-US" dirty="0"/>
              <a:t>C</a:t>
            </a:r>
            <a:r>
              <a:rPr lang="en-US" dirty="0" smtClean="0"/>
              <a:t>ode</a:t>
            </a:r>
          </a:p>
          <a:p>
            <a:pPr lvl="1">
              <a:buFont typeface="Wingdings" panose="05000000000000000000" pitchFamily="2" charset="2"/>
              <a:buChar char="§"/>
            </a:pPr>
            <a:r>
              <a:rPr lang="en-US" dirty="0" err="1" smtClean="0"/>
              <a:t>HttpWebRequest</a:t>
            </a:r>
            <a:endParaRPr lang="en-US" dirty="0" smtClean="0"/>
          </a:p>
          <a:p>
            <a:pPr>
              <a:buFont typeface="Wingdings" panose="05000000000000000000" pitchFamily="2" charset="2"/>
              <a:buChar char="§"/>
            </a:pPr>
            <a:r>
              <a:rPr lang="en-US" dirty="0" smtClean="0"/>
              <a:t>Call from JavaScript</a:t>
            </a:r>
          </a:p>
          <a:p>
            <a:pPr lvl="1">
              <a:buFont typeface="Wingdings" panose="05000000000000000000" pitchFamily="2" charset="2"/>
              <a:buChar char="§"/>
            </a:pPr>
            <a:r>
              <a:rPr lang="en-US" dirty="0" smtClean="0"/>
              <a:t>jQuery </a:t>
            </a:r>
            <a:r>
              <a:rPr lang="en-US" dirty="0" err="1" smtClean="0"/>
              <a:t>ajax</a:t>
            </a:r>
            <a:endParaRPr lang="en-US" dirty="0"/>
          </a:p>
        </p:txBody>
      </p:sp>
    </p:spTree>
    <p:extLst>
      <p:ext uri="{BB962C8B-B14F-4D97-AF65-F5344CB8AC3E}">
        <p14:creationId xmlns:p14="http://schemas.microsoft.com/office/powerpoint/2010/main" val="1277327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Calling with Managed Code</a:t>
            </a:r>
            <a:endParaRPr lang="en-US" dirty="0"/>
          </a:p>
        </p:txBody>
      </p:sp>
      <p:pic>
        <p:nvPicPr>
          <p:cNvPr id="3" name="Picture 2"/>
          <p:cNvPicPr>
            <a:picLocks noChangeAspect="1"/>
          </p:cNvPicPr>
          <p:nvPr/>
        </p:nvPicPr>
        <p:blipFill>
          <a:blip r:embed="rId2"/>
          <a:stretch>
            <a:fillRect/>
          </a:stretch>
        </p:blipFill>
        <p:spPr>
          <a:xfrm>
            <a:off x="544901" y="1371599"/>
            <a:ext cx="8048747" cy="5029339"/>
          </a:xfrm>
          <a:prstGeom prst="rect">
            <a:avLst/>
          </a:prstGeom>
          <a:ln>
            <a:solidFill>
              <a:schemeClr val="bg1">
                <a:lumMod val="85000"/>
              </a:schemeClr>
            </a:solidFill>
          </a:ln>
        </p:spPr>
      </p:pic>
    </p:spTree>
    <p:extLst>
      <p:ext uri="{BB962C8B-B14F-4D97-AF65-F5344CB8AC3E}">
        <p14:creationId xmlns:p14="http://schemas.microsoft.com/office/powerpoint/2010/main" val="1323411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Calling with JavaScript</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685800" y="1447800"/>
            <a:ext cx="5715000" cy="4945303"/>
          </a:xfrm>
          <a:prstGeom prst="rect">
            <a:avLst/>
          </a:prstGeom>
          <a:ln>
            <a:solidFill>
              <a:schemeClr val="bg1">
                <a:lumMod val="50000"/>
              </a:schemeClr>
            </a:solidFill>
          </a:ln>
        </p:spPr>
      </p:pic>
    </p:spTree>
    <p:extLst>
      <p:ext uri="{BB962C8B-B14F-4D97-AF65-F5344CB8AC3E}">
        <p14:creationId xmlns:p14="http://schemas.microsoft.com/office/powerpoint/2010/main" val="3395724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Calling API Controllers from MVC Apps</a:t>
            </a:r>
            <a:endParaRPr lang="en-US" dirty="0"/>
          </a:p>
        </p:txBody>
      </p:sp>
    </p:spTree>
    <p:extLst>
      <p:ext uri="{BB962C8B-B14F-4D97-AF65-F5344CB8AC3E}">
        <p14:creationId xmlns:p14="http://schemas.microsoft.com/office/powerpoint/2010/main" val="3076100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API Controllers from MVC Apps</a:t>
            </a:r>
          </a:p>
          <a:p>
            <a:pPr>
              <a:buFont typeface="Wingdings" panose="05000000000000000000" pitchFamily="2" charset="2"/>
              <a:buChar char="§"/>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4156935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Constraints</a:t>
            </a:r>
            <a:endParaRPr lang="en-US" dirty="0"/>
          </a:p>
        </p:txBody>
      </p:sp>
      <p:sp>
        <p:nvSpPr>
          <p:cNvPr id="3" name="Content Placeholder 2"/>
          <p:cNvSpPr>
            <a:spLocks noGrp="1"/>
          </p:cNvSpPr>
          <p:nvPr>
            <p:ph idx="4294967295"/>
          </p:nvPr>
        </p:nvSpPr>
        <p:spPr>
          <a:xfrm>
            <a:off x="381000" y="1524000"/>
            <a:ext cx="7885581" cy="4727630"/>
          </a:xfrm>
          <a:prstGeom prst="rect">
            <a:avLst/>
          </a:prstGeom>
        </p:spPr>
        <p:txBody>
          <a:bodyPr>
            <a:normAutofit fontScale="70000" lnSpcReduction="20000"/>
          </a:bodyPr>
          <a:lstStyle/>
          <a:p>
            <a:r>
              <a:rPr lang="en-US" dirty="0" smtClean="0"/>
              <a:t>Client-Server</a:t>
            </a:r>
          </a:p>
          <a:p>
            <a:pPr lvl="1"/>
            <a:r>
              <a:rPr lang="en-US" dirty="0"/>
              <a:t>Client pulls representations from the </a:t>
            </a:r>
            <a:r>
              <a:rPr lang="en-US" dirty="0" smtClean="0"/>
              <a:t>server</a:t>
            </a:r>
          </a:p>
          <a:p>
            <a:pPr lvl="1"/>
            <a:r>
              <a:rPr lang="en-US" dirty="0" smtClean="0"/>
              <a:t>Separation of concerns</a:t>
            </a:r>
            <a:endParaRPr lang="en-US" dirty="0"/>
          </a:p>
          <a:p>
            <a:r>
              <a:rPr lang="en-US" dirty="0"/>
              <a:t>Stateless </a:t>
            </a:r>
            <a:endParaRPr lang="en-US" dirty="0" smtClean="0"/>
          </a:p>
          <a:p>
            <a:pPr lvl="1"/>
            <a:r>
              <a:rPr lang="en-US" dirty="0" smtClean="0"/>
              <a:t>Client provides all necessary context</a:t>
            </a:r>
          </a:p>
          <a:p>
            <a:pPr lvl="1"/>
            <a:r>
              <a:rPr lang="en-US" dirty="0" smtClean="0"/>
              <a:t>Server returns all necessary state</a:t>
            </a:r>
          </a:p>
          <a:p>
            <a:r>
              <a:rPr lang="en-US" dirty="0" smtClean="0"/>
              <a:t>Cache</a:t>
            </a:r>
          </a:p>
          <a:p>
            <a:pPr lvl="1"/>
            <a:r>
              <a:rPr lang="en-US" dirty="0" smtClean="0"/>
              <a:t>Responses indicate whether or not they can be cached</a:t>
            </a:r>
          </a:p>
          <a:p>
            <a:pPr lvl="1"/>
            <a:r>
              <a:rPr lang="en-US" dirty="0" err="1" smtClean="0"/>
              <a:t>eTag</a:t>
            </a:r>
            <a:r>
              <a:rPr lang="en-US" dirty="0" smtClean="0"/>
              <a:t>, Date, Expires headers</a:t>
            </a:r>
            <a:endParaRPr lang="en-US" dirty="0"/>
          </a:p>
          <a:p>
            <a:r>
              <a:rPr lang="en-US" dirty="0" smtClean="0"/>
              <a:t>Interface</a:t>
            </a:r>
          </a:p>
          <a:p>
            <a:pPr lvl="1"/>
            <a:r>
              <a:rPr lang="en-US" dirty="0" smtClean="0"/>
              <a:t>Resources </a:t>
            </a:r>
            <a:r>
              <a:rPr lang="en-US" dirty="0"/>
              <a:t>are accessible through URIs</a:t>
            </a:r>
          </a:p>
          <a:p>
            <a:pPr lvl="1"/>
            <a:r>
              <a:rPr lang="en-US" dirty="0"/>
              <a:t>Resources operations are through HTTP </a:t>
            </a:r>
            <a:r>
              <a:rPr lang="en-US" dirty="0" smtClean="0"/>
              <a:t>verbs</a:t>
            </a:r>
          </a:p>
          <a:p>
            <a:pPr lvl="1"/>
            <a:r>
              <a:rPr lang="en-US" dirty="0" smtClean="0"/>
              <a:t>The same representations can be used for all operations</a:t>
            </a:r>
          </a:p>
          <a:p>
            <a:pPr lvl="1"/>
            <a:r>
              <a:rPr lang="en-US" dirty="0"/>
              <a:t>Resources are interconnected to allow linking</a:t>
            </a:r>
          </a:p>
          <a:p>
            <a:r>
              <a:rPr lang="en-US" dirty="0" smtClean="0"/>
              <a:t>Layered</a:t>
            </a:r>
            <a:endParaRPr lang="en-US" dirty="0"/>
          </a:p>
          <a:p>
            <a:pPr lvl="1"/>
            <a:r>
              <a:rPr lang="en-US" dirty="0"/>
              <a:t>Resources are unaffected by proxy servers, gateways, etc</a:t>
            </a:r>
            <a:r>
              <a:rPr lang="en-US" dirty="0" smtClean="0"/>
              <a:t>.</a:t>
            </a:r>
          </a:p>
          <a:p>
            <a:endParaRPr lang="en-US" dirty="0"/>
          </a:p>
          <a:p>
            <a:endParaRPr lang="en-US" dirty="0"/>
          </a:p>
        </p:txBody>
      </p:sp>
    </p:spTree>
    <p:extLst>
      <p:ext uri="{BB962C8B-B14F-4D97-AF65-F5344CB8AC3E}">
        <p14:creationId xmlns:p14="http://schemas.microsoft.com/office/powerpoint/2010/main" val="1376099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Stand-Alone </a:t>
            </a:r>
            <a:r>
              <a:rPr lang="en-US" dirty="0" err="1" smtClean="0"/>
              <a:t>RESTful</a:t>
            </a:r>
            <a:r>
              <a:rPr lang="en-US" dirty="0" smtClean="0"/>
              <a:t> Service</a:t>
            </a:r>
            <a:endParaRPr lang="en-US" dirty="0"/>
          </a:p>
        </p:txBody>
      </p:sp>
      <p:pic>
        <p:nvPicPr>
          <p:cNvPr id="5" name="Picture 4"/>
          <p:cNvPicPr>
            <a:picLocks noChangeAspect="1"/>
          </p:cNvPicPr>
          <p:nvPr/>
        </p:nvPicPr>
        <p:blipFill>
          <a:blip r:embed="rId3"/>
          <a:stretch>
            <a:fillRect/>
          </a:stretch>
        </p:blipFill>
        <p:spPr>
          <a:xfrm>
            <a:off x="914400" y="1371600"/>
            <a:ext cx="7254869" cy="5014395"/>
          </a:xfrm>
          <a:prstGeom prst="rect">
            <a:avLst/>
          </a:prstGeom>
        </p:spPr>
      </p:pic>
    </p:spTree>
    <p:extLst>
      <p:ext uri="{BB962C8B-B14F-4D97-AF65-F5344CB8AC3E}">
        <p14:creationId xmlns:p14="http://schemas.microsoft.com/office/powerpoint/2010/main" val="31341382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Stand-Alone </a:t>
            </a:r>
            <a:r>
              <a:rPr lang="en-US" dirty="0" err="1" smtClean="0"/>
              <a:t>RESTful</a:t>
            </a:r>
            <a:r>
              <a:rPr lang="en-US" dirty="0" smtClean="0"/>
              <a:t> Service</a:t>
            </a:r>
            <a:endParaRPr lang="en-US" dirty="0"/>
          </a:p>
        </p:txBody>
      </p:sp>
      <p:pic>
        <p:nvPicPr>
          <p:cNvPr id="3" name="Picture 2"/>
          <p:cNvPicPr>
            <a:picLocks noChangeAspect="1"/>
          </p:cNvPicPr>
          <p:nvPr/>
        </p:nvPicPr>
        <p:blipFill>
          <a:blip r:embed="rId3"/>
          <a:stretch>
            <a:fillRect/>
          </a:stretch>
        </p:blipFill>
        <p:spPr>
          <a:xfrm>
            <a:off x="1676400" y="1752600"/>
            <a:ext cx="5852667" cy="4099915"/>
          </a:xfrm>
          <a:prstGeom prst="rect">
            <a:avLst/>
          </a:prstGeom>
        </p:spPr>
      </p:pic>
    </p:spTree>
    <p:extLst>
      <p:ext uri="{BB962C8B-B14F-4D97-AF65-F5344CB8AC3E}">
        <p14:creationId xmlns:p14="http://schemas.microsoft.com/office/powerpoint/2010/main" val="2098284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Testing a </a:t>
            </a:r>
            <a:r>
              <a:rPr lang="en-US" dirty="0" err="1" smtClean="0"/>
              <a:t>RESTful</a:t>
            </a:r>
            <a:r>
              <a:rPr lang="en-US" dirty="0" smtClean="0"/>
              <a:t> Service</a:t>
            </a:r>
            <a:endParaRPr lang="en-US" dirty="0"/>
          </a:p>
        </p:txBody>
      </p:sp>
    </p:spTree>
    <p:extLst>
      <p:ext uri="{BB962C8B-B14F-4D97-AF65-F5344CB8AC3E}">
        <p14:creationId xmlns:p14="http://schemas.microsoft.com/office/powerpoint/2010/main" val="2374023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Introducing </a:t>
            </a:r>
            <a:r>
              <a:rPr lang="en-US" dirty="0" err="1" smtClean="0"/>
              <a:t>WebAPI</a:t>
            </a:r>
            <a:endParaRPr lang="en-US" dirty="0" smtClean="0"/>
          </a:p>
          <a:p>
            <a:pPr>
              <a:buFont typeface="Wingdings" panose="05000000000000000000" pitchFamily="2" charset="2"/>
              <a:buChar char="§"/>
            </a:pPr>
            <a:r>
              <a:rPr lang="en-US" dirty="0" smtClean="0"/>
              <a:t>Calling API Controllers from MVC Apps</a:t>
            </a:r>
          </a:p>
          <a:p>
            <a:pPr>
              <a:buFont typeface="Wingdings" panose="05000000000000000000" pitchFamily="2" charset="2"/>
              <a:buChar char="§"/>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1814128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API Controllers from MVC Apps</a:t>
            </a:r>
          </a:p>
          <a:p>
            <a:pPr>
              <a:buFont typeface="Wingdings" panose="05000000000000000000" pitchFamily="2" charset="2"/>
              <a:buChar char="ü"/>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2458347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Data Protocol (OData)</a:t>
            </a:r>
            <a:endParaRPr lang="en-US" dirty="0"/>
          </a:p>
        </p:txBody>
      </p:sp>
      <p:sp>
        <p:nvSpPr>
          <p:cNvPr id="3" name="Content Placeholder 2"/>
          <p:cNvSpPr>
            <a:spLocks noGrp="1"/>
          </p:cNvSpPr>
          <p:nvPr>
            <p:ph idx="4294967295"/>
          </p:nvPr>
        </p:nvSpPr>
        <p:spPr>
          <a:xfrm>
            <a:off x="381000" y="1328989"/>
            <a:ext cx="7885581" cy="3895911"/>
          </a:xfrm>
          <a:prstGeom prst="rect">
            <a:avLst/>
          </a:prstGeom>
        </p:spPr>
        <p:txBody>
          <a:bodyPr>
            <a:normAutofit/>
          </a:bodyPr>
          <a:lstStyle/>
          <a:p>
            <a:r>
              <a:rPr lang="en-US" dirty="0" smtClean="0"/>
              <a:t>Standardized REST API for CRUD operations</a:t>
            </a:r>
          </a:p>
          <a:p>
            <a:r>
              <a:rPr lang="en-US" dirty="0" smtClean="0"/>
              <a:t>Standardized Data Types</a:t>
            </a:r>
          </a:p>
          <a:p>
            <a:endParaRPr lang="en-US" dirty="0"/>
          </a:p>
          <a:p>
            <a:endParaRPr lang="en-US" dirty="0"/>
          </a:p>
          <a:p>
            <a:endParaRPr lang="en-US" dirty="0" smtClean="0"/>
          </a:p>
          <a:p>
            <a:r>
              <a:rPr lang="en-US" dirty="0" smtClean="0"/>
              <a:t>Standardized URI format</a:t>
            </a:r>
          </a:p>
          <a:p>
            <a:endParaRPr lang="en-US" dirty="0"/>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706167" y="4528527"/>
            <a:ext cx="5844091" cy="397338"/>
          </a:xfrm>
          <a:prstGeom prst="rect">
            <a:avLst/>
          </a:prstGeom>
          <a:ln>
            <a:noFill/>
          </a:ln>
        </p:spPr>
      </p:pic>
      <p:pic>
        <p:nvPicPr>
          <p:cNvPr id="5" name="Picture 4"/>
          <p:cNvPicPr>
            <a:picLocks noChangeAspect="1"/>
          </p:cNvPicPr>
          <p:nvPr/>
        </p:nvPicPr>
        <p:blipFill>
          <a:blip r:embed="rId3"/>
          <a:stretch>
            <a:fillRect/>
          </a:stretch>
        </p:blipFill>
        <p:spPr>
          <a:xfrm>
            <a:off x="706167" y="4974746"/>
            <a:ext cx="5844091" cy="696373"/>
          </a:xfrm>
          <a:prstGeom prst="rect">
            <a:avLst/>
          </a:prstGeom>
          <a:ln>
            <a:noFill/>
          </a:ln>
        </p:spPr>
      </p:pic>
      <p:sp>
        <p:nvSpPr>
          <p:cNvPr id="6" name="TextBox 5"/>
          <p:cNvSpPr txBox="1"/>
          <p:nvPr/>
        </p:nvSpPr>
        <p:spPr>
          <a:xfrm>
            <a:off x="730610" y="2448071"/>
            <a:ext cx="6805068" cy="1131079"/>
          </a:xfrm>
          <a:prstGeom prst="rect">
            <a:avLst/>
          </a:prstGeom>
          <a:noFill/>
        </p:spPr>
        <p:txBody>
          <a:bodyPr wrap="none" rtlCol="0">
            <a:spAutoFit/>
          </a:bodyPr>
          <a:lstStyle/>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Property</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"Id"</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Edm.Guid</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Nullable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"false"</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Property</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"Title"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Edm.String</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Property</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TreeViewEnabled</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Edm.Boolean</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Nullable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"false"</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Property</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UIVersion</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"Edm.Int32"</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Nullable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"false"</a:t>
            </a:r>
            <a:r>
              <a:rPr lang="en-US" sz="1350" dirty="0">
                <a:latin typeface="Consolas" panose="020B0609020204030204" pitchFamily="49" charset="0"/>
                <a:cs typeface="Consolas" panose="020B0609020204030204" pitchFamily="49" charset="0"/>
              </a:rPr>
              <a:t>/&gt;</a:t>
            </a:r>
          </a:p>
          <a:p>
            <a:endParaRPr lang="en-US" sz="1350" dirty="0"/>
          </a:p>
        </p:txBody>
      </p:sp>
    </p:spTree>
    <p:extLst>
      <p:ext uri="{BB962C8B-B14F-4D97-AF65-F5344CB8AC3E}">
        <p14:creationId xmlns:p14="http://schemas.microsoft.com/office/powerpoint/2010/main" val="846183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Entity Model</a:t>
            </a:r>
            <a:endParaRPr lang="en-US" dirty="0"/>
          </a:p>
        </p:txBody>
      </p:sp>
      <p:sp>
        <p:nvSpPr>
          <p:cNvPr id="3" name="Content Placeholder 2"/>
          <p:cNvSpPr>
            <a:spLocks noGrp="1"/>
          </p:cNvSpPr>
          <p:nvPr>
            <p:ph idx="4294967295"/>
          </p:nvPr>
        </p:nvSpPr>
        <p:spPr>
          <a:xfrm>
            <a:off x="414906" y="1524000"/>
            <a:ext cx="7885581" cy="3263041"/>
          </a:xfrm>
          <a:prstGeom prst="rect">
            <a:avLst/>
          </a:prstGeom>
        </p:spPr>
        <p:txBody>
          <a:bodyPr>
            <a:normAutofit fontScale="85000" lnSpcReduction="20000"/>
          </a:bodyPr>
          <a:lstStyle/>
          <a:p>
            <a:r>
              <a:rPr lang="en-US" dirty="0" smtClean="0"/>
              <a:t>Service Document</a:t>
            </a:r>
          </a:p>
          <a:p>
            <a:pPr marL="342869" lvl="1" indent="0">
              <a:buNone/>
            </a:pPr>
            <a:r>
              <a:rPr lang="en-US" sz="1500" dirty="0">
                <a:latin typeface="Consolas" panose="020B0609020204030204" pitchFamily="49" charset="0"/>
                <a:cs typeface="Consolas" panose="020B0609020204030204" pitchFamily="49" charset="0"/>
              </a:rPr>
              <a:t>$metadata</a:t>
            </a:r>
          </a:p>
          <a:p>
            <a:r>
              <a:rPr lang="en-US" dirty="0" smtClean="0"/>
              <a:t>Entity Types define entities</a:t>
            </a:r>
          </a:p>
          <a:p>
            <a:endParaRPr lang="en-US" dirty="0" smtClean="0"/>
          </a:p>
          <a:p>
            <a:endParaRPr lang="en-US" dirty="0"/>
          </a:p>
          <a:p>
            <a:endParaRPr lang="en-US" dirty="0"/>
          </a:p>
          <a:p>
            <a:r>
              <a:rPr lang="en-US" dirty="0" smtClean="0"/>
              <a:t>Entity Key defines unique property</a:t>
            </a:r>
          </a:p>
          <a:p>
            <a:endParaRPr lang="en-US" dirty="0" smtClean="0"/>
          </a:p>
          <a:p>
            <a:r>
              <a:rPr lang="en-US" dirty="0" smtClean="0"/>
              <a:t>Associations link entities together</a:t>
            </a:r>
          </a:p>
          <a:p>
            <a:endParaRPr lang="en-US" dirty="0"/>
          </a:p>
        </p:txBody>
      </p:sp>
      <p:sp>
        <p:nvSpPr>
          <p:cNvPr id="4" name="TextBox 3"/>
          <p:cNvSpPr txBox="1"/>
          <p:nvPr/>
        </p:nvSpPr>
        <p:spPr>
          <a:xfrm>
            <a:off x="766007" y="2471611"/>
            <a:ext cx="7183377" cy="923330"/>
          </a:xfrm>
          <a:prstGeom prst="rect">
            <a:avLst/>
          </a:prstGeom>
          <a:noFill/>
        </p:spPr>
        <p:txBody>
          <a:bodyPr wrap="none" rtlCol="0">
            <a:spAutoFit/>
          </a:bodyPr>
          <a:lstStyle/>
          <a:p>
            <a:r>
              <a:rPr lang="en-US" sz="1350" dirty="0">
                <a:latin typeface="Consolas" panose="020B0609020204030204" pitchFamily="49" charset="0"/>
                <a:cs typeface="Consolas" panose="020B0609020204030204" pitchFamily="49" charset="0"/>
              </a:rPr>
              <a:t>&lt;</a:t>
            </a:r>
            <a:r>
              <a:rPr lang="en-US" sz="1350" dirty="0" err="1">
                <a:solidFill>
                  <a:srgbClr val="C00000"/>
                </a:solidFill>
                <a:latin typeface="Consolas" panose="020B0609020204030204" pitchFamily="49" charset="0"/>
                <a:cs typeface="Consolas" panose="020B0609020204030204" pitchFamily="49" charset="0"/>
              </a:rPr>
              <a:t>EntityType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"Site"</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err="1">
                <a:solidFill>
                  <a:srgbClr val="C00000"/>
                </a:solidFill>
                <a:latin typeface="Consolas" panose="020B0609020204030204" pitchFamily="49" charset="0"/>
                <a:cs typeface="Consolas" panose="020B0609020204030204" pitchFamily="49" charset="0"/>
              </a:rPr>
              <a:t>EntityType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"Web"</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BaseType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SP.SecurableObject</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err="1">
                <a:solidFill>
                  <a:srgbClr val="C00000"/>
                </a:solidFill>
                <a:latin typeface="Consolas" panose="020B0609020204030204" pitchFamily="49" charset="0"/>
                <a:cs typeface="Consolas" panose="020B0609020204030204" pitchFamily="49" charset="0"/>
              </a:rPr>
              <a:t>EntityType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"List"</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BaseType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SP.SecurableObject</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&gt;</a:t>
            </a:r>
          </a:p>
          <a:p>
            <a:r>
              <a:rPr lang="en-US" sz="1350" dirty="0">
                <a:latin typeface="Consolas" panose="020B0609020204030204" pitchFamily="49" charset="0"/>
                <a:cs typeface="Consolas" panose="020B0609020204030204" pitchFamily="49" charset="0"/>
              </a:rPr>
              <a:t>&lt;</a:t>
            </a:r>
            <a:r>
              <a:rPr lang="en-US" sz="1350" dirty="0" err="1">
                <a:solidFill>
                  <a:srgbClr val="C00000"/>
                </a:solidFill>
                <a:latin typeface="Consolas" panose="020B0609020204030204" pitchFamily="49" charset="0"/>
                <a:cs typeface="Consolas" panose="020B0609020204030204" pitchFamily="49" charset="0"/>
              </a:rPr>
              <a:t>EntityType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ListItem</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BaseType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SP.SecurableObject</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err="1">
                <a:solidFill>
                  <a:srgbClr val="FF0000"/>
                </a:solidFill>
                <a:latin typeface="Consolas" panose="020B0609020204030204" pitchFamily="49" charset="0"/>
                <a:cs typeface="Consolas" panose="020B0609020204030204" pitchFamily="49" charset="0"/>
              </a:rPr>
              <a:t>OpenType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"true"</a:t>
            </a:r>
            <a:r>
              <a:rPr lang="en-US" sz="1350" dirty="0">
                <a:latin typeface="Consolas" panose="020B0609020204030204" pitchFamily="49" charset="0"/>
                <a:cs typeface="Consolas" panose="020B0609020204030204" pitchFamily="49" charset="0"/>
              </a:rPr>
              <a:t>&gt;</a:t>
            </a:r>
          </a:p>
        </p:txBody>
      </p:sp>
      <p:sp>
        <p:nvSpPr>
          <p:cNvPr id="5" name="TextBox 4"/>
          <p:cNvSpPr txBox="1"/>
          <p:nvPr/>
        </p:nvSpPr>
        <p:spPr>
          <a:xfrm>
            <a:off x="814737" y="3895273"/>
            <a:ext cx="3542958" cy="300082"/>
          </a:xfrm>
          <a:prstGeom prst="rect">
            <a:avLst/>
          </a:prstGeom>
          <a:noFill/>
        </p:spPr>
        <p:txBody>
          <a:bodyPr wrap="none" rtlCol="0">
            <a:spAutoFit/>
          </a:bodyPr>
          <a:lstStyle/>
          <a:p>
            <a:r>
              <a:rPr lang="en-US" sz="1350" dirty="0"/>
              <a:t> </a:t>
            </a:r>
            <a:r>
              <a:rPr lang="en-US" sz="1350" dirty="0">
                <a:latin typeface="Consolas" panose="020B0609020204030204" pitchFamily="49" charset="0"/>
                <a:cs typeface="Consolas" panose="020B0609020204030204" pitchFamily="49" charset="0"/>
              </a:rPr>
              <a:t>&lt;</a:t>
            </a:r>
            <a:r>
              <a:rPr lang="en-US" sz="1350" dirty="0">
                <a:solidFill>
                  <a:srgbClr val="C00000"/>
                </a:solidFill>
                <a:latin typeface="Consolas" panose="020B0609020204030204" pitchFamily="49" charset="0"/>
                <a:cs typeface="Consolas" panose="020B0609020204030204" pitchFamily="49" charset="0"/>
              </a:rPr>
              <a:t>Key</a:t>
            </a:r>
            <a:r>
              <a:rPr lang="en-US" sz="1350" dirty="0">
                <a:latin typeface="Consolas" panose="020B0609020204030204" pitchFamily="49" charset="0"/>
                <a:cs typeface="Consolas" panose="020B0609020204030204" pitchFamily="49" charset="0"/>
              </a:rPr>
              <a:t>&gt;&lt;</a:t>
            </a:r>
            <a:r>
              <a:rPr lang="en-US" sz="1350" dirty="0" err="1">
                <a:solidFill>
                  <a:srgbClr val="C00000"/>
                </a:solidFill>
                <a:latin typeface="Consolas" panose="020B0609020204030204" pitchFamily="49" charset="0"/>
                <a:cs typeface="Consolas" panose="020B0609020204030204" pitchFamily="49" charset="0"/>
              </a:rPr>
              <a:t>PropertyRef</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"Id"</a:t>
            </a:r>
            <a:r>
              <a:rPr lang="en-US" sz="1350" dirty="0">
                <a:latin typeface="Consolas" panose="020B0609020204030204" pitchFamily="49" charset="0"/>
                <a:cs typeface="Consolas" panose="020B0609020204030204" pitchFamily="49" charset="0"/>
              </a:rPr>
              <a:t>/&gt;&lt;/</a:t>
            </a:r>
            <a:r>
              <a:rPr lang="en-US" sz="1350" dirty="0">
                <a:solidFill>
                  <a:srgbClr val="C00000"/>
                </a:solidFill>
                <a:latin typeface="Consolas" panose="020B0609020204030204" pitchFamily="49" charset="0"/>
                <a:cs typeface="Consolas" panose="020B0609020204030204" pitchFamily="49" charset="0"/>
              </a:rPr>
              <a:t>Key</a:t>
            </a:r>
            <a:r>
              <a:rPr lang="en-US" sz="1350" dirty="0">
                <a:latin typeface="Consolas" panose="020B0609020204030204" pitchFamily="49" charset="0"/>
                <a:cs typeface="Consolas" panose="020B0609020204030204" pitchFamily="49" charset="0"/>
              </a:rPr>
              <a:t>&gt;</a:t>
            </a:r>
          </a:p>
        </p:txBody>
      </p:sp>
      <p:sp>
        <p:nvSpPr>
          <p:cNvPr id="6" name="TextBox 5"/>
          <p:cNvSpPr txBox="1"/>
          <p:nvPr/>
        </p:nvSpPr>
        <p:spPr>
          <a:xfrm>
            <a:off x="868256" y="4695688"/>
            <a:ext cx="3589444" cy="300082"/>
          </a:xfrm>
          <a:prstGeom prst="rect">
            <a:avLst/>
          </a:prstGeom>
          <a:noFill/>
        </p:spPr>
        <p:txBody>
          <a:bodyPr wrap="none" rtlCol="0">
            <a:spAutoFit/>
          </a:bodyPr>
          <a:lstStyle/>
          <a:p>
            <a:r>
              <a:rPr lang="en-US" sz="1350" dirty="0">
                <a:latin typeface="Consolas" panose="020B0609020204030204" pitchFamily="49" charset="0"/>
                <a:cs typeface="Consolas" panose="020B0609020204030204" pitchFamily="49" charset="0"/>
              </a:rPr>
              <a:t>&lt;</a:t>
            </a:r>
            <a:r>
              <a:rPr lang="en-US" sz="1350" dirty="0" err="1">
                <a:solidFill>
                  <a:srgbClr val="C00000"/>
                </a:solidFill>
                <a:latin typeface="Consolas" panose="020B0609020204030204" pitchFamily="49" charset="0"/>
                <a:cs typeface="Consolas" panose="020B0609020204030204" pitchFamily="49" charset="0"/>
              </a:rPr>
              <a:t>NavigationProperty</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Name</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a:t>
            </a:r>
            <a:r>
              <a:rPr lang="en-US" sz="1350" dirty="0" err="1">
                <a:solidFill>
                  <a:srgbClr val="00B0F0"/>
                </a:solidFill>
                <a:latin typeface="Consolas" panose="020B0609020204030204" pitchFamily="49" charset="0"/>
                <a:cs typeface="Consolas" panose="020B0609020204030204" pitchFamily="49" charset="0"/>
              </a:rPr>
              <a:t>RootWeb</a:t>
            </a:r>
            <a:r>
              <a:rPr lang="en-US" sz="1350" dirty="0">
                <a:solidFill>
                  <a:srgbClr val="00B0F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81256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OData Query Options</a:t>
            </a:r>
            <a:endParaRPr lang="en-US" dirty="0"/>
          </a:p>
        </p:txBody>
      </p:sp>
      <p:sp>
        <p:nvSpPr>
          <p:cNvPr id="3" name="Content Placeholder 2"/>
          <p:cNvSpPr>
            <a:spLocks noGrp="1"/>
          </p:cNvSpPr>
          <p:nvPr>
            <p:ph idx="4294967295"/>
          </p:nvPr>
        </p:nvSpPr>
        <p:spPr>
          <a:xfrm>
            <a:off x="381000" y="1447800"/>
            <a:ext cx="7885581" cy="3263041"/>
          </a:xfrm>
          <a:prstGeom prst="rect">
            <a:avLst/>
          </a:prstGeom>
        </p:spPr>
        <p:txBody>
          <a:bodyPr/>
          <a:lstStyle/>
          <a:p>
            <a:r>
              <a:rPr lang="en-US" dirty="0" smtClean="0"/>
              <a:t>$select</a:t>
            </a:r>
          </a:p>
          <a:p>
            <a:r>
              <a:rPr lang="en-US" dirty="0" smtClean="0"/>
              <a:t>$filter</a:t>
            </a:r>
          </a:p>
          <a:p>
            <a:r>
              <a:rPr lang="en-US" dirty="0" smtClean="0"/>
              <a:t>$</a:t>
            </a:r>
            <a:r>
              <a:rPr lang="en-US" dirty="0" err="1" smtClean="0"/>
              <a:t>orderby</a:t>
            </a:r>
            <a:endParaRPr lang="en-US" dirty="0" smtClean="0"/>
          </a:p>
          <a:p>
            <a:r>
              <a:rPr lang="en-US" dirty="0" smtClean="0"/>
              <a:t>$top</a:t>
            </a:r>
          </a:p>
          <a:p>
            <a:r>
              <a:rPr lang="en-US" dirty="0" smtClean="0"/>
              <a:t>$skip</a:t>
            </a:r>
          </a:p>
          <a:p>
            <a:r>
              <a:rPr lang="en-US" dirty="0" smtClean="0"/>
              <a:t>$expand</a:t>
            </a:r>
            <a:endParaRPr lang="en-US" dirty="0"/>
          </a:p>
        </p:txBody>
      </p:sp>
    </p:spTree>
    <p:extLst>
      <p:ext uri="{BB962C8B-B14F-4D97-AF65-F5344CB8AC3E}">
        <p14:creationId xmlns:p14="http://schemas.microsoft.com/office/powerpoint/2010/main" val="665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4294967295"/>
          </p:nvPr>
        </p:nvSpPr>
        <p:spPr>
          <a:xfrm>
            <a:off x="304800" y="1371600"/>
            <a:ext cx="7885581" cy="2973759"/>
          </a:xfrm>
          <a:prstGeom prst="rect">
            <a:avLst/>
          </a:prstGeom>
        </p:spPr>
        <p:txBody>
          <a:bodyPr/>
          <a:lstStyle/>
          <a:p>
            <a:r>
              <a:rPr lang="en-US" dirty="0" smtClean="0"/>
              <a:t>Controllers inherit from </a:t>
            </a:r>
            <a:r>
              <a:rPr lang="en-US" dirty="0" err="1" smtClean="0">
                <a:latin typeface="Consolas" panose="020B0609020204030204" pitchFamily="49" charset="0"/>
                <a:cs typeface="Consolas" panose="020B0609020204030204" pitchFamily="49" charset="0"/>
              </a:rPr>
              <a:t>ODataController</a:t>
            </a:r>
            <a:endParaRPr lang="en-US" dirty="0" smtClean="0">
              <a:latin typeface="Consolas" panose="020B0609020204030204" pitchFamily="49" charset="0"/>
              <a:cs typeface="Consolas" panose="020B0609020204030204" pitchFamily="49" charset="0"/>
            </a:endParaRPr>
          </a:p>
          <a:p>
            <a:pPr marL="0" indent="0">
              <a:buNone/>
            </a:pPr>
            <a:endParaRPr lang="en-US" dirty="0" smtClean="0"/>
          </a:p>
          <a:p>
            <a:r>
              <a:rPr lang="en-US" dirty="0" smtClean="0"/>
              <a:t>Methods are mapped to HTTP verbs just like </a:t>
            </a:r>
            <a:r>
              <a:rPr lang="en-US" sz="1800" dirty="0" err="1">
                <a:solidFill>
                  <a:srgbClr val="00B0F0"/>
                </a:solidFill>
                <a:latin typeface="Consolas" panose="020B0609020204030204" pitchFamily="49" charset="0"/>
                <a:cs typeface="Consolas" panose="020B0609020204030204" pitchFamily="49" charset="0"/>
              </a:rPr>
              <a:t>ApiController</a:t>
            </a:r>
            <a:endParaRPr lang="en-US" sz="1800" dirty="0">
              <a:solidFill>
                <a:srgbClr val="00B0F0"/>
              </a:solidFill>
              <a:latin typeface="Consolas" panose="020B0609020204030204" pitchFamily="49" charset="0"/>
              <a:cs typeface="Consolas" panose="020B0609020204030204" pitchFamily="49" charset="0"/>
            </a:endParaRPr>
          </a:p>
          <a:p>
            <a:r>
              <a:rPr lang="en-US" dirty="0"/>
              <a:t>Content Negotiation is automatic</a:t>
            </a:r>
          </a:p>
          <a:p>
            <a:r>
              <a:rPr lang="en-US" sz="1800" dirty="0" err="1">
                <a:solidFill>
                  <a:srgbClr val="00B0F0"/>
                </a:solidFill>
                <a:latin typeface="Consolas" panose="020B0609020204030204" pitchFamily="49" charset="0"/>
                <a:cs typeface="Consolas" panose="020B0609020204030204" pitchFamily="49" charset="0"/>
              </a:rPr>
              <a:t>IQueryable</a:t>
            </a:r>
            <a:r>
              <a:rPr lang="en-US" dirty="0" smtClean="0"/>
              <a:t> generated by default</a:t>
            </a:r>
            <a:endParaRPr lang="en-US" dirty="0"/>
          </a:p>
          <a:p>
            <a:endParaRPr lang="en-US" dirty="0"/>
          </a:p>
        </p:txBody>
      </p:sp>
      <p:sp>
        <p:nvSpPr>
          <p:cNvPr id="6" name="TextBox 5"/>
          <p:cNvSpPr txBox="1"/>
          <p:nvPr/>
        </p:nvSpPr>
        <p:spPr>
          <a:xfrm>
            <a:off x="685800" y="1905000"/>
            <a:ext cx="6311343" cy="363946"/>
          </a:xfrm>
          <a:prstGeom prst="rect">
            <a:avLst/>
          </a:prstGeom>
          <a:noFill/>
        </p:spPr>
        <p:txBody>
          <a:bodyPr wrap="none" rtlCol="0">
            <a:spAutoFit/>
          </a:bodyPr>
          <a:lstStyle/>
          <a:p>
            <a:r>
              <a:rPr lang="en-US" sz="1765" dirty="0">
                <a:solidFill>
                  <a:srgbClr val="0070C0"/>
                </a:solidFill>
                <a:latin typeface="Consolas" panose="020B0609020204030204" pitchFamily="49" charset="0"/>
                <a:cs typeface="Consolas" panose="020B0609020204030204" pitchFamily="49" charset="0"/>
              </a:rPr>
              <a:t>public class</a:t>
            </a:r>
            <a:r>
              <a:rPr lang="en-US" sz="1765" dirty="0">
                <a:latin typeface="Consolas" panose="020B0609020204030204" pitchFamily="49" charset="0"/>
                <a:cs typeface="Consolas" panose="020B0609020204030204" pitchFamily="49" charset="0"/>
              </a:rPr>
              <a:t> </a:t>
            </a:r>
            <a:r>
              <a:rPr lang="en-US" sz="1765" dirty="0" err="1">
                <a:solidFill>
                  <a:srgbClr val="00B0F0"/>
                </a:solidFill>
                <a:latin typeface="Consolas" panose="020B0609020204030204" pitchFamily="49" charset="0"/>
                <a:cs typeface="Consolas" panose="020B0609020204030204" pitchFamily="49" charset="0"/>
              </a:rPr>
              <a:t>ContactsController</a:t>
            </a:r>
            <a:r>
              <a:rPr lang="en-US" sz="1765" dirty="0">
                <a:latin typeface="Consolas" panose="020B0609020204030204" pitchFamily="49" charset="0"/>
                <a:cs typeface="Consolas" panose="020B0609020204030204" pitchFamily="49" charset="0"/>
              </a:rPr>
              <a:t> : </a:t>
            </a:r>
            <a:r>
              <a:rPr lang="en-US" sz="1765" dirty="0" err="1">
                <a:solidFill>
                  <a:srgbClr val="00B0F0"/>
                </a:solidFill>
                <a:latin typeface="Consolas" panose="020B0609020204030204" pitchFamily="49" charset="0"/>
                <a:cs typeface="Consolas" panose="020B0609020204030204" pitchFamily="49" charset="0"/>
              </a:rPr>
              <a:t>ODataController</a:t>
            </a:r>
            <a:endParaRPr lang="en-US" sz="1765"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77648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4294967295"/>
          </p:nvPr>
        </p:nvSpPr>
        <p:spPr>
          <a:xfrm>
            <a:off x="304800" y="1371600"/>
            <a:ext cx="7885581" cy="3263041"/>
          </a:xfrm>
          <a:prstGeom prst="rect">
            <a:avLst/>
          </a:prstGeom>
        </p:spPr>
        <p:txBody>
          <a:bodyPr>
            <a:normAutofit lnSpcReduction="10000"/>
          </a:bodyPr>
          <a:lstStyle/>
          <a:p>
            <a:r>
              <a:rPr lang="en-US" dirty="0" smtClean="0"/>
              <a:t>Routes are controlled through maps</a:t>
            </a:r>
          </a:p>
          <a:p>
            <a:endParaRPr lang="en-US" dirty="0"/>
          </a:p>
          <a:p>
            <a:endParaRPr lang="en-US" dirty="0" smtClean="0"/>
          </a:p>
          <a:p>
            <a:r>
              <a:rPr lang="en-US" dirty="0" smtClean="0"/>
              <a:t>Router makes decisions if information is missing</a:t>
            </a:r>
          </a:p>
          <a:p>
            <a:r>
              <a:rPr lang="en-US" dirty="0"/>
              <a:t>By default methods are mapped to HTTP verbs</a:t>
            </a:r>
            <a:endParaRPr lang="en-US" dirty="0" smtClean="0"/>
          </a:p>
          <a:p>
            <a:endParaRPr lang="en-US" dirty="0"/>
          </a:p>
        </p:txBody>
      </p:sp>
      <p:sp>
        <p:nvSpPr>
          <p:cNvPr id="4" name="TextBox 3"/>
          <p:cNvSpPr txBox="1"/>
          <p:nvPr/>
        </p:nvSpPr>
        <p:spPr>
          <a:xfrm>
            <a:off x="609600" y="1828800"/>
            <a:ext cx="6994222" cy="923330"/>
          </a:xfrm>
          <a:prstGeom prst="rect">
            <a:avLst/>
          </a:prstGeom>
          <a:noFill/>
        </p:spPr>
        <p:txBody>
          <a:bodyPr wrap="none" rtlCol="0">
            <a:spAutoFit/>
          </a:bodyPr>
          <a:lstStyle/>
          <a:p>
            <a:r>
              <a:rPr lang="en-US" sz="1350" dirty="0" err="1">
                <a:solidFill>
                  <a:srgbClr val="00B0F0"/>
                </a:solidFill>
                <a:latin typeface="Consolas" panose="020B0609020204030204" pitchFamily="49" charset="0"/>
                <a:cs typeface="Consolas" panose="020B0609020204030204" pitchFamily="49" charset="0"/>
              </a:rPr>
              <a:t>ODataConventionModelBuilder</a:t>
            </a:r>
            <a:r>
              <a:rPr lang="en-US" sz="1350" dirty="0">
                <a:latin typeface="Consolas" panose="020B0609020204030204" pitchFamily="49" charset="0"/>
                <a:cs typeface="Consolas" panose="020B0609020204030204" pitchFamily="49" charset="0"/>
              </a:rPr>
              <a:t> builder = new </a:t>
            </a:r>
            <a:r>
              <a:rPr lang="en-US" sz="1350" dirty="0" err="1">
                <a:solidFill>
                  <a:srgbClr val="00B0F0"/>
                </a:solidFill>
                <a:latin typeface="Consolas" panose="020B0609020204030204" pitchFamily="49" charset="0"/>
                <a:cs typeface="Consolas" panose="020B0609020204030204" pitchFamily="49" charset="0"/>
              </a:rPr>
              <a:t>ODataConventionModelBuilder</a:t>
            </a:r>
            <a:r>
              <a:rPr lang="en-US" sz="1350" dirty="0">
                <a:latin typeface="Consolas" panose="020B0609020204030204" pitchFamily="49" charset="0"/>
                <a:cs typeface="Consolas" panose="020B0609020204030204" pitchFamily="49" charset="0"/>
              </a:rPr>
              <a:t>();</a:t>
            </a:r>
          </a:p>
          <a:p>
            <a:r>
              <a:rPr lang="en-US" sz="1350" dirty="0" err="1">
                <a:latin typeface="Consolas" panose="020B0609020204030204" pitchFamily="49" charset="0"/>
                <a:cs typeface="Consolas" panose="020B0609020204030204" pitchFamily="49" charset="0"/>
              </a:rPr>
              <a:t>builder.EntitySet</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Contact</a:t>
            </a:r>
            <a:r>
              <a:rPr lang="en-US" sz="1350" dirty="0">
                <a:latin typeface="Consolas" panose="020B0609020204030204" pitchFamily="49" charset="0"/>
                <a:cs typeface="Consolas" panose="020B0609020204030204" pitchFamily="49" charset="0"/>
              </a:rPr>
              <a:t>&gt;(</a:t>
            </a:r>
            <a:r>
              <a:rPr lang="en-US" sz="1350" dirty="0">
                <a:solidFill>
                  <a:srgbClr val="FF0000"/>
                </a:solidFill>
                <a:latin typeface="Consolas" panose="020B0609020204030204" pitchFamily="49" charset="0"/>
                <a:cs typeface="Consolas" panose="020B0609020204030204" pitchFamily="49" charset="0"/>
              </a:rPr>
              <a:t>"Contacts"</a:t>
            </a:r>
            <a:r>
              <a:rPr lang="en-US" sz="1350" dirty="0">
                <a:latin typeface="Consolas" panose="020B0609020204030204" pitchFamily="49" charset="0"/>
                <a:cs typeface="Consolas" panose="020B0609020204030204" pitchFamily="49" charset="0"/>
              </a:rPr>
              <a:t>);</a:t>
            </a:r>
          </a:p>
          <a:p>
            <a:r>
              <a:rPr lang="en-US" sz="1350" dirty="0" err="1">
                <a:latin typeface="Consolas" panose="020B0609020204030204" pitchFamily="49" charset="0"/>
                <a:cs typeface="Consolas" panose="020B0609020204030204" pitchFamily="49" charset="0"/>
              </a:rPr>
              <a:t>builder.EntitySet</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Company</a:t>
            </a:r>
            <a:r>
              <a:rPr lang="en-US" sz="1350" dirty="0">
                <a:latin typeface="Consolas" panose="020B0609020204030204" pitchFamily="49" charset="0"/>
                <a:cs typeface="Consolas" panose="020B0609020204030204" pitchFamily="49" charset="0"/>
              </a:rPr>
              <a:t>&gt;(</a:t>
            </a:r>
            <a:r>
              <a:rPr lang="en-US" sz="1350" dirty="0">
                <a:solidFill>
                  <a:srgbClr val="FF0000"/>
                </a:solidFill>
                <a:latin typeface="Consolas" panose="020B0609020204030204" pitchFamily="49" charset="0"/>
                <a:cs typeface="Consolas" panose="020B0609020204030204" pitchFamily="49" charset="0"/>
              </a:rPr>
              <a:t>"Companies"</a:t>
            </a:r>
            <a:r>
              <a:rPr lang="en-US" sz="1350" dirty="0">
                <a:latin typeface="Consolas" panose="020B0609020204030204" pitchFamily="49" charset="0"/>
                <a:cs typeface="Consolas" panose="020B0609020204030204" pitchFamily="49" charset="0"/>
              </a:rPr>
              <a:t>);</a:t>
            </a:r>
          </a:p>
          <a:p>
            <a:r>
              <a:rPr lang="en-US" sz="1350" dirty="0" err="1">
                <a:latin typeface="Consolas" panose="020B0609020204030204" pitchFamily="49" charset="0"/>
                <a:cs typeface="Consolas" panose="020B0609020204030204" pitchFamily="49" charset="0"/>
              </a:rPr>
              <a:t>config.Routes.MapODataRoute</a:t>
            </a:r>
            <a:r>
              <a:rPr lang="en-US" sz="1350" dirty="0">
                <a:latin typeface="Consolas" panose="020B0609020204030204" pitchFamily="49" charset="0"/>
                <a:cs typeface="Consolas" panose="020B0609020204030204" pitchFamily="49" charset="0"/>
              </a:rPr>
              <a:t>(</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odata</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odata</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builder.GetEdmModel</a:t>
            </a:r>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3265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OData Controller</a:t>
            </a:r>
            <a:endParaRPr lang="en-US" dirty="0"/>
          </a:p>
        </p:txBody>
      </p:sp>
      <p:pic>
        <p:nvPicPr>
          <p:cNvPr id="4" name="Picture 3"/>
          <p:cNvPicPr>
            <a:picLocks noChangeAspect="1"/>
          </p:cNvPicPr>
          <p:nvPr/>
        </p:nvPicPr>
        <p:blipFill>
          <a:blip r:embed="rId3"/>
          <a:stretch>
            <a:fillRect/>
          </a:stretch>
        </p:blipFill>
        <p:spPr>
          <a:xfrm>
            <a:off x="1066800" y="1371600"/>
            <a:ext cx="7277731" cy="5029636"/>
          </a:xfrm>
          <a:prstGeom prst="rect">
            <a:avLst/>
          </a:prstGeom>
        </p:spPr>
      </p:pic>
    </p:spTree>
    <p:extLst>
      <p:ext uri="{BB962C8B-B14F-4D97-AF65-F5344CB8AC3E}">
        <p14:creationId xmlns:p14="http://schemas.microsoft.com/office/powerpoint/2010/main" val="4163635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and Testing an OData Service</a:t>
            </a:r>
            <a:endParaRPr lang="en-US" dirty="0"/>
          </a:p>
        </p:txBody>
      </p:sp>
    </p:spTree>
    <p:extLst>
      <p:ext uri="{BB962C8B-B14F-4D97-AF65-F5344CB8AC3E}">
        <p14:creationId xmlns:p14="http://schemas.microsoft.com/office/powerpoint/2010/main" val="1475605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API Controllers from MVC Apps</a:t>
            </a:r>
          </a:p>
          <a:p>
            <a:pPr>
              <a:buFont typeface="Wingdings" panose="05000000000000000000" pitchFamily="2" charset="2"/>
              <a:buChar char="ü"/>
            </a:pPr>
            <a:r>
              <a:rPr lang="en-US" dirty="0" smtClean="0"/>
              <a:t>Creating a </a:t>
            </a:r>
            <a:r>
              <a:rPr lang="en-US" dirty="0" err="1" smtClean="0"/>
              <a:t>RESTful</a:t>
            </a:r>
            <a:r>
              <a:rPr lang="en-US" dirty="0" smtClean="0"/>
              <a:t> Service</a:t>
            </a:r>
          </a:p>
          <a:p>
            <a:pPr>
              <a:buFont typeface="Wingdings" panose="05000000000000000000" pitchFamily="2" charset="2"/>
              <a:buChar char="ü"/>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2562923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Cross-Origin Resource Sharing</a:t>
            </a:r>
            <a:endParaRPr lang="en-US" dirty="0"/>
          </a:p>
        </p:txBody>
      </p:sp>
      <p:sp>
        <p:nvSpPr>
          <p:cNvPr id="3" name="Content Placeholder 2"/>
          <p:cNvSpPr>
            <a:spLocks noGrp="1"/>
          </p:cNvSpPr>
          <p:nvPr>
            <p:ph idx="4294967295"/>
          </p:nvPr>
        </p:nvSpPr>
        <p:spPr>
          <a:xfrm>
            <a:off x="426035" y="1371600"/>
            <a:ext cx="7885581" cy="5029200"/>
          </a:xfrm>
          <a:prstGeom prst="rect">
            <a:avLst/>
          </a:prstGeom>
        </p:spPr>
        <p:txBody>
          <a:bodyPr>
            <a:normAutofit fontScale="92500" lnSpcReduction="10000"/>
          </a:bodyPr>
          <a:lstStyle/>
          <a:p>
            <a:r>
              <a:rPr lang="en-US" dirty="0" smtClean="0"/>
              <a:t>Allows JavaScript to make a call across domains</a:t>
            </a:r>
          </a:p>
          <a:p>
            <a:r>
              <a:rPr lang="en-US" dirty="0" smtClean="0"/>
              <a:t>Superior to JSONP, which only supports GET</a:t>
            </a:r>
          </a:p>
          <a:p>
            <a:r>
              <a:rPr lang="en-US" dirty="0" smtClean="0"/>
              <a:t>Supported in current versions of all major browsers</a:t>
            </a:r>
          </a:p>
          <a:p>
            <a:r>
              <a:rPr lang="en-US" dirty="0" smtClean="0"/>
              <a:t>Browser and resource exchange headers</a:t>
            </a:r>
          </a:p>
          <a:p>
            <a:pPr lvl="1"/>
            <a:r>
              <a:rPr lang="en-US" dirty="0" smtClean="0"/>
              <a:t>Origin header from browser contains origin requesting</a:t>
            </a:r>
          </a:p>
          <a:p>
            <a:pPr lvl="1"/>
            <a:r>
              <a:rPr lang="en-US" dirty="0" smtClean="0"/>
              <a:t>Access-Control-Allow-Origin header returned from resource if call is allowed</a:t>
            </a:r>
          </a:p>
          <a:p>
            <a:r>
              <a:rPr lang="en-US" dirty="0" smtClean="0"/>
              <a:t>Enabling in WebAPI2</a:t>
            </a:r>
          </a:p>
          <a:p>
            <a:pPr lvl="1"/>
            <a:r>
              <a:rPr lang="en-US" dirty="0" smtClean="0"/>
              <a:t>Install Microsoft ASP.NET WebAPI2 CORS </a:t>
            </a:r>
            <a:r>
              <a:rPr lang="en-US" dirty="0" err="1" smtClean="0"/>
              <a:t>NuGet</a:t>
            </a:r>
            <a:r>
              <a:rPr lang="en-US" dirty="0" smtClean="0"/>
              <a:t> Package</a:t>
            </a:r>
          </a:p>
          <a:p>
            <a:pPr lvl="1"/>
            <a:r>
              <a:rPr lang="en-US" dirty="0" smtClean="0"/>
              <a:t>Enable CORS in </a:t>
            </a:r>
            <a:r>
              <a:rPr lang="en-US" dirty="0" err="1" smtClean="0"/>
              <a:t>WebApiConfig</a:t>
            </a:r>
            <a:endParaRPr lang="en-US" dirty="0" smtClean="0"/>
          </a:p>
          <a:p>
            <a:pPr lvl="1"/>
            <a:r>
              <a:rPr lang="en-US" dirty="0" smtClean="0"/>
              <a:t>Use </a:t>
            </a:r>
            <a:r>
              <a:rPr lang="en-US" sz="1500" dirty="0">
                <a:latin typeface="Consolas" panose="020B0609020204030204" pitchFamily="49" charset="0"/>
                <a:cs typeface="Consolas" panose="020B0609020204030204" pitchFamily="49" charset="0"/>
              </a:rPr>
              <a:t>[</a:t>
            </a:r>
            <a:r>
              <a:rPr lang="en-US" sz="1500" dirty="0" err="1">
                <a:solidFill>
                  <a:srgbClr val="00B0F0"/>
                </a:solidFill>
                <a:latin typeface="Consolas" panose="020B0609020204030204" pitchFamily="49" charset="0"/>
                <a:cs typeface="Consolas" panose="020B0609020204030204" pitchFamily="49" charset="0"/>
              </a:rPr>
              <a:t>EnableCors</a:t>
            </a:r>
            <a:r>
              <a:rPr lang="en-US" sz="1500" dirty="0">
                <a:latin typeface="Consolas" panose="020B0609020204030204" pitchFamily="49" charset="0"/>
                <a:cs typeface="Consolas" panose="020B0609020204030204" pitchFamily="49" charset="0"/>
              </a:rPr>
              <a:t>] </a:t>
            </a:r>
            <a:r>
              <a:rPr lang="en-US" dirty="0" smtClean="0"/>
              <a:t>attribute in controllers</a:t>
            </a:r>
            <a:endParaRPr lang="en-US" dirty="0"/>
          </a:p>
        </p:txBody>
      </p:sp>
    </p:spTree>
    <p:extLst>
      <p:ext uri="{BB962C8B-B14F-4D97-AF65-F5344CB8AC3E}">
        <p14:creationId xmlns:p14="http://schemas.microsoft.com/office/powerpoint/2010/main" val="274006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WebAPI</a:t>
            </a:r>
            <a:endParaRPr lang="en-US" dirty="0"/>
          </a:p>
        </p:txBody>
      </p:sp>
      <p:sp>
        <p:nvSpPr>
          <p:cNvPr id="3" name="Content Placeholder 2"/>
          <p:cNvSpPr>
            <a:spLocks noGrp="1"/>
          </p:cNvSpPr>
          <p:nvPr>
            <p:ph idx="4294967295"/>
          </p:nvPr>
        </p:nvSpPr>
        <p:spPr>
          <a:xfrm>
            <a:off x="381000" y="1524000"/>
            <a:ext cx="7885581" cy="4876800"/>
          </a:xfrm>
          <a:prstGeom prst="rect">
            <a:avLst/>
          </a:prstGeom>
        </p:spPr>
        <p:txBody>
          <a:bodyPr>
            <a:normAutofit lnSpcReduction="10000"/>
          </a:bodyPr>
          <a:lstStyle/>
          <a:p>
            <a:r>
              <a:rPr lang="en-US" sz="2400" dirty="0" smtClean="0"/>
              <a:t>Framework and tooling for building </a:t>
            </a:r>
            <a:r>
              <a:rPr lang="en-US" sz="2400" dirty="0" err="1" smtClean="0"/>
              <a:t>RESTful</a:t>
            </a:r>
            <a:r>
              <a:rPr lang="en-US" sz="2400" dirty="0" smtClean="0"/>
              <a:t> services</a:t>
            </a:r>
          </a:p>
          <a:p>
            <a:pPr>
              <a:lnSpc>
                <a:spcPct val="160000"/>
              </a:lnSpc>
            </a:pPr>
            <a:r>
              <a:rPr lang="en-US" sz="2400" dirty="0" smtClean="0"/>
              <a:t>Part of ASP.NET MVC</a:t>
            </a:r>
          </a:p>
          <a:p>
            <a:pPr lvl="1"/>
            <a:r>
              <a:rPr lang="en-US" sz="2000" dirty="0" smtClean="0"/>
              <a:t>Uses Controller and Routing paradigm</a:t>
            </a:r>
          </a:p>
          <a:p>
            <a:pPr>
              <a:lnSpc>
                <a:spcPct val="160000"/>
              </a:lnSpc>
            </a:pPr>
            <a:r>
              <a:rPr lang="en-US" sz="2400" dirty="0" smtClean="0"/>
              <a:t>Tooling, wizards, scaffolding</a:t>
            </a:r>
          </a:p>
          <a:p>
            <a:pPr lvl="1"/>
            <a:r>
              <a:rPr lang="en-US" sz="2000" dirty="0" smtClean="0"/>
              <a:t>Simplified creation of REST and OData services</a:t>
            </a:r>
          </a:p>
          <a:p>
            <a:pPr lvl="1"/>
            <a:r>
              <a:rPr lang="en-US" sz="2000" dirty="0" smtClean="0"/>
              <a:t>Simplified use of Entity Framework to wrap database operations </a:t>
            </a:r>
          </a:p>
          <a:p>
            <a:pPr>
              <a:lnSpc>
                <a:spcPct val="160000"/>
              </a:lnSpc>
            </a:pPr>
            <a:r>
              <a:rPr lang="en-US" sz="2400" dirty="0"/>
              <a:t>Can be a stand-alone service or part of an </a:t>
            </a:r>
            <a:r>
              <a:rPr lang="en-US" sz="2400" dirty="0" smtClean="0"/>
              <a:t>app</a:t>
            </a:r>
          </a:p>
          <a:p>
            <a:pPr lvl="1"/>
            <a:r>
              <a:rPr lang="en-US" sz="2000" dirty="0" smtClean="0"/>
              <a:t>When added to an app, you perform additional manual modifications to </a:t>
            </a:r>
            <a:r>
              <a:rPr lang="en-US" sz="2000" dirty="0" err="1" smtClean="0"/>
              <a:t>Global.asax</a:t>
            </a:r>
            <a:endParaRPr lang="en-US" sz="2000" dirty="0"/>
          </a:p>
        </p:txBody>
      </p:sp>
    </p:spTree>
    <p:extLst>
      <p:ext uri="{BB962C8B-B14F-4D97-AF65-F5344CB8AC3E}">
        <p14:creationId xmlns:p14="http://schemas.microsoft.com/office/powerpoint/2010/main" val="117423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3" name="Content Placeholder 2"/>
          <p:cNvSpPr>
            <a:spLocks noGrp="1"/>
          </p:cNvSpPr>
          <p:nvPr>
            <p:ph idx="4294967295"/>
          </p:nvPr>
        </p:nvSpPr>
        <p:spPr>
          <a:xfrm>
            <a:off x="370009" y="1371600"/>
            <a:ext cx="7885581" cy="1600200"/>
          </a:xfrm>
          <a:prstGeom prst="rect">
            <a:avLst/>
          </a:prstGeom>
        </p:spPr>
        <p:txBody>
          <a:bodyPr>
            <a:normAutofit/>
          </a:bodyPr>
          <a:lstStyle/>
          <a:p>
            <a:r>
              <a:rPr lang="en-US" dirty="0" smtClean="0"/>
              <a:t>Secure Sockets Layer – always!</a:t>
            </a:r>
          </a:p>
          <a:p>
            <a:r>
              <a:rPr lang="en-US" dirty="0" smtClean="0"/>
              <a:t>Always validate calling domain</a:t>
            </a:r>
          </a:p>
          <a:p>
            <a:pPr lvl="1"/>
            <a:r>
              <a:rPr lang="en-US" dirty="0" smtClean="0"/>
              <a:t>Allowing all domains can open network to attack</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76800"/>
            <a:ext cx="1066800" cy="10668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1490" y="4648200"/>
            <a:ext cx="1066800" cy="10668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0738" y="3581400"/>
            <a:ext cx="2971800" cy="2971800"/>
          </a:xfrm>
          <a:prstGeom prst="rect">
            <a:avLst/>
          </a:prstGeom>
          <a:ln>
            <a:noFill/>
          </a:ln>
          <a:effectLst/>
          <a:scene3d>
            <a:camera prst="orthographicFront">
              <a:rot lat="0" lon="0" rev="0"/>
            </a:camera>
            <a:lightRig rig="chilly" dir="t">
              <a:rot lat="0" lon="0" rev="18480000"/>
            </a:lightRig>
          </a:scene3d>
          <a:sp3d prstMaterial="clear">
            <a:bevelT h="63500"/>
          </a:sp3d>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2562" y="3267670"/>
            <a:ext cx="838200" cy="838200"/>
          </a:xfrm>
          <a:prstGeom prst="rect">
            <a:avLst/>
          </a:prstGeom>
        </p:spPr>
      </p:pic>
      <p:sp>
        <p:nvSpPr>
          <p:cNvPr id="9" name="TextBox 8"/>
          <p:cNvSpPr txBox="1"/>
          <p:nvPr/>
        </p:nvSpPr>
        <p:spPr>
          <a:xfrm>
            <a:off x="2279890" y="3208419"/>
            <a:ext cx="1371600" cy="923330"/>
          </a:xfrm>
          <a:prstGeom prst="rect">
            <a:avLst/>
          </a:prstGeom>
          <a:noFill/>
        </p:spPr>
        <p:txBody>
          <a:bodyPr wrap="square" rtlCol="0">
            <a:spAutoFit/>
          </a:bodyPr>
          <a:lstStyle/>
          <a:p>
            <a:r>
              <a:rPr lang="en-US" dirty="0" smtClean="0"/>
              <a:t>Service not validating domains</a:t>
            </a:r>
          </a:p>
        </p:txBody>
      </p:sp>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86600" y="5029200"/>
            <a:ext cx="409437" cy="45720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83906" y="5155721"/>
            <a:ext cx="409437" cy="457200"/>
          </a:xfrm>
          <a:prstGeom prst="rect">
            <a:avLst/>
          </a:prstGeom>
        </p:spPr>
      </p:pic>
      <p:sp>
        <p:nvSpPr>
          <p:cNvPr id="12" name="TextBox 11"/>
          <p:cNvSpPr txBox="1"/>
          <p:nvPr/>
        </p:nvSpPr>
        <p:spPr>
          <a:xfrm>
            <a:off x="7502466" y="4745095"/>
            <a:ext cx="1371600" cy="923330"/>
          </a:xfrm>
          <a:prstGeom prst="rect">
            <a:avLst/>
          </a:prstGeom>
          <a:noFill/>
        </p:spPr>
        <p:txBody>
          <a:bodyPr wrap="square" rtlCol="0">
            <a:spAutoFit/>
          </a:bodyPr>
          <a:lstStyle/>
          <a:p>
            <a:r>
              <a:rPr lang="en-US" dirty="0" smtClean="0"/>
              <a:t>Page with malicious script</a:t>
            </a:r>
          </a:p>
        </p:txBody>
      </p:sp>
      <p:sp>
        <p:nvSpPr>
          <p:cNvPr id="13" name="Left Arrow 12"/>
          <p:cNvSpPr/>
          <p:nvPr/>
        </p:nvSpPr>
        <p:spPr>
          <a:xfrm>
            <a:off x="4312799" y="5257800"/>
            <a:ext cx="2773801"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eft Arrow 13"/>
          <p:cNvSpPr/>
          <p:nvPr/>
        </p:nvSpPr>
        <p:spPr>
          <a:xfrm>
            <a:off x="2057400" y="5257800"/>
            <a:ext cx="1562125"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a:off x="1828800" y="4105870"/>
            <a:ext cx="112862" cy="9233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031106" y="4560429"/>
            <a:ext cx="1579793" cy="646331"/>
          </a:xfrm>
          <a:prstGeom prst="rect">
            <a:avLst/>
          </a:prstGeom>
          <a:noFill/>
        </p:spPr>
        <p:txBody>
          <a:bodyPr wrap="square" rtlCol="0">
            <a:spAutoFit/>
          </a:bodyPr>
          <a:lstStyle/>
          <a:p>
            <a:r>
              <a:rPr lang="en-US" dirty="0" smtClean="0"/>
              <a:t>Script gains access</a:t>
            </a:r>
          </a:p>
        </p:txBody>
      </p:sp>
    </p:spTree>
    <p:extLst>
      <p:ext uri="{BB962C8B-B14F-4D97-AF65-F5344CB8AC3E}">
        <p14:creationId xmlns:p14="http://schemas.microsoft.com/office/powerpoint/2010/main" val="162870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Cross-Origin Resource Sharing</a:t>
            </a:r>
            <a:endParaRPr lang="en-US" dirty="0"/>
          </a:p>
        </p:txBody>
      </p:sp>
    </p:spTree>
    <p:extLst>
      <p:ext uri="{BB962C8B-B14F-4D97-AF65-F5344CB8AC3E}">
        <p14:creationId xmlns:p14="http://schemas.microsoft.com/office/powerpoint/2010/main" val="1920380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ü"/>
            </a:pPr>
            <a:r>
              <a:rPr lang="en-US" dirty="0" smtClean="0"/>
              <a:t>Calling </a:t>
            </a:r>
            <a:r>
              <a:rPr lang="en-US" dirty="0"/>
              <a:t>API Controllers from MVC Apps</a:t>
            </a:r>
          </a:p>
          <a:p>
            <a:pPr>
              <a:buFont typeface="Wingdings" panose="05000000000000000000" pitchFamily="2" charset="2"/>
              <a:buChar char="ü"/>
            </a:pPr>
            <a:r>
              <a:rPr lang="en-US" dirty="0"/>
              <a:t>Creating a </a:t>
            </a:r>
            <a:r>
              <a:rPr lang="en-US" dirty="0" err="1"/>
              <a:t>RESTful</a:t>
            </a:r>
            <a:r>
              <a:rPr lang="en-US" dirty="0"/>
              <a:t> Service</a:t>
            </a:r>
          </a:p>
          <a:p>
            <a:pPr>
              <a:buFont typeface="Wingdings" panose="05000000000000000000" pitchFamily="2" charset="2"/>
              <a:buChar char="ü"/>
            </a:pPr>
            <a:r>
              <a:rPr lang="en-US" dirty="0"/>
              <a:t>Creating an OData Service</a:t>
            </a:r>
          </a:p>
          <a:p>
            <a:pPr>
              <a:buFont typeface="Wingdings" panose="05000000000000000000" pitchFamily="2" charset="2"/>
              <a:buChar char="ü"/>
            </a:pPr>
            <a:r>
              <a:rPr lang="en-US" dirty="0"/>
              <a:t>Using Cross-Origin Resource Sharing</a:t>
            </a:r>
          </a:p>
        </p:txBody>
      </p:sp>
    </p:spTree>
    <p:extLst>
      <p:ext uri="{BB962C8B-B14F-4D97-AF65-F5344CB8AC3E}">
        <p14:creationId xmlns:p14="http://schemas.microsoft.com/office/powerpoint/2010/main" val="157106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4294967295"/>
          </p:nvPr>
        </p:nvSpPr>
        <p:spPr>
          <a:xfrm>
            <a:off x="381000" y="1524827"/>
            <a:ext cx="7885581" cy="1350141"/>
          </a:xfrm>
          <a:prstGeom prst="rect">
            <a:avLst/>
          </a:prstGeom>
        </p:spPr>
        <p:txBody>
          <a:bodyPr>
            <a:normAutofit fontScale="92500" lnSpcReduction="10000"/>
          </a:bodyPr>
          <a:lstStyle/>
          <a:p>
            <a:r>
              <a:rPr lang="en-US" dirty="0" smtClean="0"/>
              <a:t>Controllers inherit from </a:t>
            </a:r>
            <a:r>
              <a:rPr lang="en-US" sz="1800" dirty="0" err="1">
                <a:latin typeface="Consolas" panose="020B0609020204030204" pitchFamily="49" charset="0"/>
                <a:cs typeface="Consolas" panose="020B0609020204030204" pitchFamily="49" charset="0"/>
              </a:rPr>
              <a:t>ApiController</a:t>
            </a:r>
            <a:endParaRPr lang="en-US" sz="1800" dirty="0">
              <a:latin typeface="Consolas" panose="020B0609020204030204" pitchFamily="49" charset="0"/>
              <a:cs typeface="Consolas" panose="020B0609020204030204" pitchFamily="49" charset="0"/>
            </a:endParaRPr>
          </a:p>
          <a:p>
            <a:pPr marL="0" indent="0">
              <a:buNone/>
            </a:pPr>
            <a:endParaRPr lang="en-US" dirty="0" smtClean="0"/>
          </a:p>
          <a:p>
            <a:r>
              <a:rPr lang="en-US" dirty="0" smtClean="0"/>
              <a:t>By default methods are mapped to HTTP verbs</a:t>
            </a:r>
            <a:endParaRPr lang="en-US" dirty="0"/>
          </a:p>
        </p:txBody>
      </p:sp>
      <p:sp>
        <p:nvSpPr>
          <p:cNvPr id="5" name="TextBox 4"/>
          <p:cNvSpPr txBox="1"/>
          <p:nvPr/>
        </p:nvSpPr>
        <p:spPr>
          <a:xfrm>
            <a:off x="844036" y="3048000"/>
            <a:ext cx="4818948" cy="1962076"/>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IEnumerable</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&gt; Get() {}</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 Get(</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 {}</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void</a:t>
            </a:r>
            <a:r>
              <a:rPr lang="en-US" sz="1350" dirty="0">
                <a:latin typeface="Consolas" panose="020B0609020204030204" pitchFamily="49" charset="0"/>
                <a:cs typeface="Consolas" panose="020B0609020204030204" pitchFamily="49" charset="0"/>
              </a:rPr>
              <a:t> Post([</a:t>
            </a:r>
            <a:r>
              <a:rPr lang="en-US" sz="1350" dirty="0" err="1">
                <a:solidFill>
                  <a:srgbClr val="00B0F0"/>
                </a:solidFill>
                <a:latin typeface="Consolas" panose="020B0609020204030204" pitchFamily="49" charset="0"/>
                <a:cs typeface="Consolas" panose="020B0609020204030204" pitchFamily="49" charset="0"/>
              </a:rPr>
              <a:t>FromBody</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 value){}</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void</a:t>
            </a:r>
            <a:r>
              <a:rPr lang="en-US" sz="1350" dirty="0">
                <a:latin typeface="Consolas" panose="020B0609020204030204" pitchFamily="49" charset="0"/>
                <a:cs typeface="Consolas" panose="020B0609020204030204" pitchFamily="49" charset="0"/>
              </a:rPr>
              <a:t> Put(</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 [</a:t>
            </a:r>
            <a:r>
              <a:rPr lang="en-US" sz="1350" dirty="0" err="1">
                <a:solidFill>
                  <a:srgbClr val="00B0F0"/>
                </a:solidFill>
                <a:latin typeface="Consolas" panose="020B0609020204030204" pitchFamily="49" charset="0"/>
                <a:cs typeface="Consolas" panose="020B0609020204030204" pitchFamily="49" charset="0"/>
              </a:rPr>
              <a:t>FromBody</a:t>
            </a:r>
            <a:r>
              <a:rPr lang="en-US" sz="1350" dirty="0">
                <a:latin typeface="Consolas" panose="020B0609020204030204" pitchFamily="49" charset="0"/>
                <a:cs typeface="Consolas" panose="020B0609020204030204" pitchFamily="49" charset="0"/>
              </a:rPr>
              <a: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 value){}</a:t>
            </a:r>
          </a:p>
          <a:p>
            <a:endParaRPr lang="en-US" sz="1350" dirty="0">
              <a:latin typeface="Consolas" panose="020B0609020204030204" pitchFamily="49" charset="0"/>
              <a:cs typeface="Consolas" panose="020B0609020204030204" pitchFamily="49" charset="0"/>
            </a:endParaRPr>
          </a:p>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void</a:t>
            </a:r>
            <a:r>
              <a:rPr lang="en-US" sz="1350" dirty="0">
                <a:latin typeface="Consolas" panose="020B0609020204030204" pitchFamily="49" charset="0"/>
                <a:cs typeface="Consolas" panose="020B0609020204030204" pitchFamily="49" charset="0"/>
              </a:rPr>
              <a:t> Delete(</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a:t>
            </a:r>
          </a:p>
        </p:txBody>
      </p:sp>
      <p:sp>
        <p:nvSpPr>
          <p:cNvPr id="6" name="TextBox 5"/>
          <p:cNvSpPr txBox="1"/>
          <p:nvPr/>
        </p:nvSpPr>
        <p:spPr>
          <a:xfrm>
            <a:off x="844036" y="2049856"/>
            <a:ext cx="4440639" cy="300082"/>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class</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ValuesController</a:t>
            </a:r>
            <a:r>
              <a:rPr lang="en-US" sz="1350" dirty="0">
                <a:latin typeface="Consolas" panose="020B0609020204030204" pitchFamily="49" charset="0"/>
                <a:cs typeface="Consolas" panose="020B0609020204030204" pitchFamily="49" charset="0"/>
              </a:rPr>
              <a:t> : </a:t>
            </a:r>
            <a:r>
              <a:rPr lang="en-US" sz="1350" dirty="0" err="1">
                <a:solidFill>
                  <a:srgbClr val="00B0F0"/>
                </a:solidFill>
                <a:latin typeface="Consolas" panose="020B0609020204030204" pitchFamily="49" charset="0"/>
                <a:cs typeface="Consolas" panose="020B0609020204030204" pitchFamily="49" charset="0"/>
              </a:rPr>
              <a:t>ApiController</a:t>
            </a:r>
            <a:endParaRPr lang="en-US" sz="1350" dirty="0">
              <a:solidFill>
                <a:srgbClr val="00B0F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491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4294967295"/>
          </p:nvPr>
        </p:nvSpPr>
        <p:spPr>
          <a:xfrm>
            <a:off x="304800" y="1410567"/>
            <a:ext cx="7885581" cy="3263041"/>
          </a:xfrm>
          <a:prstGeom prst="rect">
            <a:avLst/>
          </a:prstGeom>
        </p:spPr>
        <p:txBody>
          <a:bodyPr>
            <a:normAutofit fontScale="92500" lnSpcReduction="10000"/>
          </a:bodyPr>
          <a:lstStyle/>
          <a:p>
            <a:r>
              <a:rPr lang="en-US" dirty="0" smtClean="0"/>
              <a:t>Routes are controlled through maps</a:t>
            </a:r>
          </a:p>
          <a:p>
            <a:endParaRPr lang="en-US" dirty="0"/>
          </a:p>
          <a:p>
            <a:endParaRPr lang="en-US" dirty="0" smtClean="0"/>
          </a:p>
          <a:p>
            <a:endParaRPr lang="en-US" dirty="0"/>
          </a:p>
          <a:p>
            <a:r>
              <a:rPr lang="en-US" dirty="0" smtClean="0"/>
              <a:t>Router makes decisions if information is missing</a:t>
            </a:r>
          </a:p>
          <a:p>
            <a:pPr lvl="1"/>
            <a:r>
              <a:rPr lang="en-US" dirty="0" smtClean="0"/>
              <a:t>Similar to MVC</a:t>
            </a:r>
          </a:p>
          <a:p>
            <a:r>
              <a:rPr lang="en-US" dirty="0"/>
              <a:t>By default methods are mapped to HTTP verbs</a:t>
            </a:r>
            <a:endParaRPr lang="en-US" dirty="0" smtClean="0"/>
          </a:p>
          <a:p>
            <a:endParaRPr lang="en-US" dirty="0"/>
          </a:p>
        </p:txBody>
      </p:sp>
      <p:sp>
        <p:nvSpPr>
          <p:cNvPr id="4" name="TextBox 3"/>
          <p:cNvSpPr txBox="1"/>
          <p:nvPr/>
        </p:nvSpPr>
        <p:spPr>
          <a:xfrm>
            <a:off x="762000" y="1981200"/>
            <a:ext cx="4913525" cy="1131079"/>
          </a:xfrm>
          <a:prstGeom prst="rect">
            <a:avLst/>
          </a:prstGeom>
          <a:noFill/>
        </p:spPr>
        <p:txBody>
          <a:bodyPr wrap="none" rtlCol="0">
            <a:spAutoFit/>
          </a:bodyPr>
          <a:lstStyle/>
          <a:p>
            <a:r>
              <a:rPr lang="en-US" sz="1350" dirty="0" err="1">
                <a:latin typeface="Consolas" panose="020B0609020204030204" pitchFamily="49" charset="0"/>
                <a:cs typeface="Consolas" panose="020B0609020204030204" pitchFamily="49" charset="0"/>
              </a:rPr>
              <a:t>config.Routes.MapHttpRoute</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name: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DefaultApi</a:t>
            </a:r>
            <a:r>
              <a:rPr lang="en-US" sz="1350" dirty="0">
                <a:solidFill>
                  <a:srgbClr val="FF0000"/>
                </a:solidFill>
                <a:latin typeface="Consolas" panose="020B0609020204030204" pitchFamily="49" charset="0"/>
                <a:cs typeface="Consolas" panose="020B0609020204030204" pitchFamily="49" charset="0"/>
              </a:rPr>
              <a:t>"</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routeTemplate</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a:t>
            </a:r>
            <a:r>
              <a:rPr lang="en-US" sz="1350" dirty="0" err="1">
                <a:solidFill>
                  <a:srgbClr val="FF0000"/>
                </a:solidFill>
                <a:latin typeface="Consolas" panose="020B0609020204030204" pitchFamily="49" charset="0"/>
                <a:cs typeface="Consolas" panose="020B0609020204030204" pitchFamily="49" charset="0"/>
              </a:rPr>
              <a:t>api</a:t>
            </a:r>
            <a:r>
              <a:rPr lang="en-US" sz="1350" dirty="0">
                <a:solidFill>
                  <a:srgbClr val="FF0000"/>
                </a:solidFill>
                <a:latin typeface="Consolas" panose="020B0609020204030204" pitchFamily="49" charset="0"/>
                <a:cs typeface="Consolas" panose="020B0609020204030204" pitchFamily="49" charset="0"/>
              </a:rPr>
              <a:t>/{controller}/{id}"</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defaults: new { id = </a:t>
            </a:r>
            <a:r>
              <a:rPr lang="en-US" sz="1350" dirty="0" err="1">
                <a:solidFill>
                  <a:srgbClr val="00B0F0"/>
                </a:solidFill>
                <a:latin typeface="Consolas" panose="020B0609020204030204" pitchFamily="49" charset="0"/>
                <a:cs typeface="Consolas" panose="020B0609020204030204" pitchFamily="49" charset="0"/>
              </a:rPr>
              <a:t>RouteParameter</a:t>
            </a:r>
            <a:r>
              <a:rPr lang="en-US" sz="1350" dirty="0" err="1">
                <a:latin typeface="Consolas" panose="020B0609020204030204" pitchFamily="49" charset="0"/>
                <a:cs typeface="Consolas" panose="020B0609020204030204" pitchFamily="49" charset="0"/>
              </a:rPr>
              <a:t>.Optional</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8958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Responding</a:t>
            </a:r>
            <a:endParaRPr lang="en-US" dirty="0"/>
          </a:p>
        </p:txBody>
      </p:sp>
      <p:sp>
        <p:nvSpPr>
          <p:cNvPr id="3" name="Content Placeholder 2"/>
          <p:cNvSpPr>
            <a:spLocks noGrp="1"/>
          </p:cNvSpPr>
          <p:nvPr>
            <p:ph idx="4294967295"/>
          </p:nvPr>
        </p:nvSpPr>
        <p:spPr>
          <a:xfrm>
            <a:off x="354555" y="1390417"/>
            <a:ext cx="7885581" cy="3263041"/>
          </a:xfrm>
          <a:prstGeom prst="rect">
            <a:avLst/>
          </a:prstGeom>
        </p:spPr>
        <p:txBody>
          <a:bodyPr/>
          <a:lstStyle/>
          <a:p>
            <a:r>
              <a:rPr lang="en-US" dirty="0" smtClean="0"/>
              <a:t>Content Negotiation is automatic</a:t>
            </a:r>
          </a:p>
          <a:p>
            <a:pPr lvl="1"/>
            <a:r>
              <a:rPr lang="en-US" sz="1500" dirty="0">
                <a:latin typeface="Consolas" panose="020B0609020204030204" pitchFamily="49" charset="0"/>
                <a:cs typeface="Consolas" panose="020B0609020204030204" pitchFamily="49" charset="0"/>
              </a:rPr>
              <a:t>accept: </a:t>
            </a:r>
            <a:r>
              <a:rPr lang="en-US" sz="1500" dirty="0">
                <a:solidFill>
                  <a:srgbClr val="FF0000"/>
                </a:solidFill>
                <a:latin typeface="Consolas" panose="020B0609020204030204" pitchFamily="49" charset="0"/>
                <a:cs typeface="Consolas" panose="020B0609020204030204" pitchFamily="49" charset="0"/>
              </a:rPr>
              <a:t>"application/</a:t>
            </a:r>
            <a:r>
              <a:rPr lang="en-US" sz="1500" dirty="0" err="1">
                <a:solidFill>
                  <a:srgbClr val="FF0000"/>
                </a:solidFill>
                <a:latin typeface="Consolas" panose="020B0609020204030204" pitchFamily="49" charset="0"/>
                <a:cs typeface="Consolas" panose="020B0609020204030204" pitchFamily="49" charset="0"/>
              </a:rPr>
              <a:t>json</a:t>
            </a:r>
            <a:r>
              <a:rPr lang="en-US" sz="1500" dirty="0">
                <a:solidFill>
                  <a:srgbClr val="FF0000"/>
                </a:solidFill>
                <a:latin typeface="Consolas" panose="020B0609020204030204" pitchFamily="49" charset="0"/>
                <a:cs typeface="Consolas" panose="020B0609020204030204" pitchFamily="49" charset="0"/>
              </a:rPr>
              <a:t>"</a:t>
            </a:r>
          </a:p>
          <a:p>
            <a:pPr lvl="1"/>
            <a:r>
              <a:rPr lang="en-US" sz="1500" dirty="0">
                <a:latin typeface="Consolas" panose="020B0609020204030204" pitchFamily="49" charset="0"/>
                <a:cs typeface="Consolas" panose="020B0609020204030204" pitchFamily="49" charset="0"/>
              </a:rPr>
              <a:t>accept: </a:t>
            </a:r>
            <a:r>
              <a:rPr lang="en-US" sz="1500" dirty="0">
                <a:solidFill>
                  <a:srgbClr val="FF0000"/>
                </a:solidFill>
                <a:latin typeface="Consolas" panose="020B0609020204030204" pitchFamily="49" charset="0"/>
                <a:cs typeface="Consolas" panose="020B0609020204030204" pitchFamily="49" charset="0"/>
              </a:rPr>
              <a:t>"application/xml"</a:t>
            </a:r>
          </a:p>
          <a:p>
            <a:r>
              <a:rPr lang="en-US" dirty="0" smtClean="0"/>
              <a:t>Return </a:t>
            </a:r>
            <a:r>
              <a:rPr lang="en-US" sz="1800" dirty="0" err="1">
                <a:latin typeface="Consolas" panose="020B0609020204030204" pitchFamily="49" charset="0"/>
                <a:cs typeface="Consolas" panose="020B0609020204030204" pitchFamily="49" charset="0"/>
              </a:rPr>
              <a:t>IQueryable</a:t>
            </a:r>
            <a:r>
              <a:rPr lang="en-US" dirty="0" smtClean="0"/>
              <a:t> to support query syntax</a:t>
            </a:r>
          </a:p>
          <a:p>
            <a:endParaRPr lang="en-US" dirty="0" smtClean="0"/>
          </a:p>
          <a:p>
            <a:endParaRPr lang="en-US" dirty="0"/>
          </a:p>
          <a:p>
            <a:r>
              <a:rPr lang="en-US" dirty="0" smtClean="0"/>
              <a:t>Return </a:t>
            </a:r>
            <a:r>
              <a:rPr lang="en-US" sz="1800" dirty="0" err="1">
                <a:latin typeface="Consolas" panose="020B0609020204030204" pitchFamily="49" charset="0"/>
                <a:cs typeface="Consolas" panose="020B0609020204030204" pitchFamily="49" charset="0"/>
              </a:rPr>
              <a:t>HttpResponseMessage</a:t>
            </a:r>
            <a:r>
              <a:rPr lang="en-US" dirty="0" smtClean="0"/>
              <a:t> for headers and status</a:t>
            </a:r>
            <a:endParaRPr lang="en-US" dirty="0"/>
          </a:p>
        </p:txBody>
      </p:sp>
      <p:sp>
        <p:nvSpPr>
          <p:cNvPr id="4" name="TextBox 3"/>
          <p:cNvSpPr txBox="1"/>
          <p:nvPr/>
        </p:nvSpPr>
        <p:spPr>
          <a:xfrm>
            <a:off x="752946" y="2895600"/>
            <a:ext cx="4251485" cy="1131079"/>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IQueryable</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&gt; Get()</a:t>
            </a:r>
          </a:p>
          <a:p>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err="1">
                <a:solidFill>
                  <a:srgbClr val="0070C0"/>
                </a:solidFill>
                <a:latin typeface="Consolas" panose="020B0609020204030204" pitchFamily="49" charset="0"/>
                <a:cs typeface="Consolas" panose="020B0609020204030204" pitchFamily="49" charset="0"/>
              </a:rPr>
              <a:t>var</a:t>
            </a:r>
            <a:r>
              <a:rPr lang="en-US" sz="1350" dirty="0">
                <a:latin typeface="Consolas" panose="020B0609020204030204" pitchFamily="49" charset="0"/>
                <a:cs typeface="Consolas" panose="020B0609020204030204" pitchFamily="49" charset="0"/>
              </a:rPr>
              <a:t> d = new </a:t>
            </a:r>
            <a:r>
              <a:rPr lang="en-US" sz="1350" dirty="0">
                <a:solidFill>
                  <a:srgbClr val="00B0F0"/>
                </a:solidFill>
                <a:latin typeface="Consolas" panose="020B0609020204030204" pitchFamily="49" charset="0"/>
                <a:cs typeface="Consolas" panose="020B0609020204030204" pitchFamily="49" charset="0"/>
              </a:rPr>
              <a:t>List</a:t>
            </a:r>
            <a:r>
              <a:rPr lang="en-US" sz="1350" dirty="0">
                <a:latin typeface="Consolas" panose="020B0609020204030204" pitchFamily="49" charset="0"/>
                <a:cs typeface="Consolas" panose="020B0609020204030204" pitchFamily="49" charset="0"/>
              </a:rPr>
              <a:t>&lt;</a:t>
            </a:r>
            <a:r>
              <a:rPr lang="en-US" sz="1350" dirty="0">
                <a:solidFill>
                  <a:srgbClr val="00B0F0"/>
                </a:solidFill>
                <a:latin typeface="Consolas" panose="020B0609020204030204" pitchFamily="49" charset="0"/>
                <a:cs typeface="Consolas" panose="020B0609020204030204" pitchFamily="49" charset="0"/>
              </a:rPr>
              <a:t>string</a:t>
            </a:r>
            <a:r>
              <a:rPr lang="en-US" sz="1350" dirty="0">
                <a:latin typeface="Consolas" panose="020B0609020204030204" pitchFamily="49" charset="0"/>
                <a:cs typeface="Consolas" panose="020B0609020204030204" pitchFamily="49" charset="0"/>
              </a:rPr>
              <a:t>&gt;() {</a:t>
            </a:r>
            <a:r>
              <a:rPr lang="en-US" sz="1350" dirty="0">
                <a:solidFill>
                  <a:srgbClr val="FF0000"/>
                </a:solidFill>
                <a:latin typeface="Consolas" panose="020B0609020204030204" pitchFamily="49" charset="0"/>
                <a:cs typeface="Consolas" panose="020B0609020204030204" pitchFamily="49" charset="0"/>
              </a:rPr>
              <a:t>"a"</a:t>
            </a:r>
            <a:r>
              <a:rPr lang="en-US" sz="1350" dirty="0">
                <a:latin typeface="Consolas" panose="020B0609020204030204" pitchFamily="49" charset="0"/>
                <a:cs typeface="Consolas" panose="020B0609020204030204" pitchFamily="49" charset="0"/>
              </a:rPr>
              <a:t>, </a:t>
            </a:r>
            <a:r>
              <a:rPr lang="en-US" sz="1350" dirty="0">
                <a:solidFill>
                  <a:srgbClr val="FF0000"/>
                </a:solidFill>
                <a:latin typeface="Consolas" panose="020B0609020204030204" pitchFamily="49" charset="0"/>
                <a:cs typeface="Consolas" panose="020B0609020204030204" pitchFamily="49" charset="0"/>
              </a:rPr>
              <a:t>"b"</a:t>
            </a:r>
            <a:r>
              <a:rPr lang="en-US" sz="1350" dirty="0">
                <a:latin typeface="Consolas" panose="020B0609020204030204" pitchFamily="49" charset="0"/>
                <a:cs typeface="Consolas" panose="020B0609020204030204" pitchFamily="49" charset="0"/>
              </a:rPr>
              <a:t> };</a:t>
            </a:r>
          </a:p>
          <a:p>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return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d.AsQueryable</a:t>
            </a:r>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a:t>
            </a:r>
          </a:p>
        </p:txBody>
      </p:sp>
      <p:sp>
        <p:nvSpPr>
          <p:cNvPr id="5" name="TextBox 4"/>
          <p:cNvSpPr txBox="1"/>
          <p:nvPr/>
        </p:nvSpPr>
        <p:spPr>
          <a:xfrm>
            <a:off x="752946" y="4505183"/>
            <a:ext cx="7088800" cy="923330"/>
          </a:xfrm>
          <a:prstGeom prst="rect">
            <a:avLst/>
          </a:prstGeom>
          <a:noFill/>
        </p:spPr>
        <p:txBody>
          <a:bodyPr wrap="none" rtlCol="0">
            <a:spAutoFit/>
          </a:bodyPr>
          <a:lstStyle/>
          <a:p>
            <a:r>
              <a:rPr lang="en-US" sz="1350" dirty="0">
                <a:solidFill>
                  <a:srgbClr val="0070C0"/>
                </a:solidFill>
                <a:latin typeface="Consolas" panose="020B0609020204030204" pitchFamily="49" charset="0"/>
                <a:cs typeface="Consolas" panose="020B0609020204030204" pitchFamily="49" charset="0"/>
              </a:rPr>
              <a:t>public</a:t>
            </a:r>
            <a:r>
              <a:rPr lang="en-US" sz="1350" dirty="0">
                <a:latin typeface="Consolas" panose="020B0609020204030204" pitchFamily="49" charset="0"/>
                <a:cs typeface="Consolas" panose="020B0609020204030204" pitchFamily="49" charset="0"/>
              </a:rPr>
              <a:t> </a:t>
            </a:r>
            <a:r>
              <a:rPr lang="en-US" sz="1350" dirty="0" err="1">
                <a:solidFill>
                  <a:srgbClr val="00B0F0"/>
                </a:solidFill>
                <a:latin typeface="Consolas" panose="020B0609020204030204" pitchFamily="49" charset="0"/>
                <a:cs typeface="Consolas" panose="020B0609020204030204" pitchFamily="49" charset="0"/>
              </a:rPr>
              <a:t>HttpResponseMessage</a:t>
            </a:r>
            <a:r>
              <a:rPr lang="en-US" sz="1350" dirty="0">
                <a:latin typeface="Consolas" panose="020B0609020204030204" pitchFamily="49" charset="0"/>
                <a:cs typeface="Consolas" panose="020B0609020204030204" pitchFamily="49" charset="0"/>
              </a:rPr>
              <a:t> Get(</a:t>
            </a:r>
            <a:r>
              <a:rPr lang="en-US" sz="1350" dirty="0" err="1">
                <a:solidFill>
                  <a:srgbClr val="00B0F0"/>
                </a:solidFill>
                <a:latin typeface="Consolas" panose="020B0609020204030204" pitchFamily="49" charset="0"/>
                <a:cs typeface="Consolas" panose="020B0609020204030204" pitchFamily="49" charset="0"/>
              </a:rPr>
              <a:t>int</a:t>
            </a:r>
            <a:r>
              <a:rPr lang="en-US" sz="1350" dirty="0">
                <a:latin typeface="Consolas" panose="020B0609020204030204" pitchFamily="49" charset="0"/>
                <a:cs typeface="Consolas" panose="020B0609020204030204" pitchFamily="49" charset="0"/>
              </a:rPr>
              <a:t> id)</a:t>
            </a:r>
          </a:p>
          <a:p>
            <a:r>
              <a:rPr lang="en-US" sz="1350" dirty="0">
                <a:latin typeface="Consolas" panose="020B0609020204030204" pitchFamily="49" charset="0"/>
                <a:cs typeface="Consolas" panose="020B0609020204030204" pitchFamily="49" charset="0"/>
              </a:rPr>
              <a:t>{</a:t>
            </a:r>
          </a:p>
          <a:p>
            <a:r>
              <a:rPr lang="en-US" sz="1350" dirty="0">
                <a:latin typeface="Consolas" panose="020B0609020204030204" pitchFamily="49" charset="0"/>
                <a:cs typeface="Consolas" panose="020B0609020204030204" pitchFamily="49" charset="0"/>
              </a:rPr>
              <a:t>  </a:t>
            </a:r>
            <a:r>
              <a:rPr lang="en-US" sz="1350" dirty="0">
                <a:solidFill>
                  <a:srgbClr val="0070C0"/>
                </a:solidFill>
                <a:latin typeface="Consolas" panose="020B0609020204030204" pitchFamily="49" charset="0"/>
                <a:cs typeface="Consolas" panose="020B0609020204030204" pitchFamily="49" charset="0"/>
              </a:rPr>
              <a:t>return</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Request.CreateResponse</a:t>
            </a:r>
            <a:r>
              <a:rPr lang="en-US" sz="1350" dirty="0">
                <a:latin typeface="Consolas" panose="020B0609020204030204" pitchFamily="49" charset="0"/>
                <a:cs typeface="Consolas" panose="020B0609020204030204" pitchFamily="49" charset="0"/>
              </a:rPr>
              <a:t>&lt;string&gt;(</a:t>
            </a:r>
            <a:r>
              <a:rPr lang="en-US" sz="1350" dirty="0" err="1">
                <a:solidFill>
                  <a:srgbClr val="00B0F0"/>
                </a:solidFill>
                <a:latin typeface="Consolas" panose="020B0609020204030204" pitchFamily="49" charset="0"/>
                <a:cs typeface="Consolas" panose="020B0609020204030204" pitchFamily="49" charset="0"/>
              </a:rPr>
              <a:t>HttpStatusCode</a:t>
            </a:r>
            <a:r>
              <a:rPr lang="en-US" sz="1350" dirty="0" err="1">
                <a:latin typeface="Consolas" panose="020B0609020204030204" pitchFamily="49" charset="0"/>
                <a:cs typeface="Consolas" panose="020B0609020204030204" pitchFamily="49" charset="0"/>
              </a:rPr>
              <a:t>.OK</a:t>
            </a:r>
            <a:r>
              <a:rPr lang="en-US" sz="1350" dirty="0">
                <a:latin typeface="Consolas" panose="020B0609020204030204" pitchFamily="49" charset="0"/>
                <a:cs typeface="Consolas" panose="020B0609020204030204" pitchFamily="49" charset="0"/>
              </a:rPr>
              <a:t>, data[id - 1]);</a:t>
            </a:r>
          </a:p>
          <a:p>
            <a:r>
              <a:rPr lang="en-US" sz="135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75977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Introducing </a:t>
            </a:r>
            <a:r>
              <a:rPr lang="en-US" dirty="0" err="1" smtClean="0"/>
              <a:t>WebAPI</a:t>
            </a:r>
            <a:endParaRPr lang="en-US" dirty="0" smtClean="0"/>
          </a:p>
          <a:p>
            <a:pPr>
              <a:buFont typeface="Wingdings" panose="05000000000000000000" pitchFamily="2" charset="2"/>
              <a:buChar char="§"/>
            </a:pPr>
            <a:r>
              <a:rPr lang="en-US" dirty="0" smtClean="0"/>
              <a:t>Calling API Controllers from MVC Apps</a:t>
            </a:r>
          </a:p>
          <a:p>
            <a:pPr>
              <a:buFont typeface="Wingdings" panose="05000000000000000000" pitchFamily="2" charset="2"/>
              <a:buChar char="§"/>
            </a:pPr>
            <a:r>
              <a:rPr lang="en-US" dirty="0" smtClean="0"/>
              <a:t>Creating a </a:t>
            </a:r>
            <a:r>
              <a:rPr lang="en-US" dirty="0" err="1" smtClean="0"/>
              <a:t>RESTful</a:t>
            </a:r>
            <a:r>
              <a:rPr lang="en-US" dirty="0" smtClean="0"/>
              <a:t> Service</a:t>
            </a:r>
          </a:p>
          <a:p>
            <a:pPr>
              <a:buFont typeface="Wingdings" panose="05000000000000000000" pitchFamily="2" charset="2"/>
              <a:buChar char="§"/>
            </a:pPr>
            <a:r>
              <a:rPr lang="en-US" dirty="0" smtClean="0"/>
              <a:t>Creating an OData Service</a:t>
            </a:r>
          </a:p>
          <a:p>
            <a:pPr>
              <a:buFont typeface="Wingdings" panose="05000000000000000000" pitchFamily="2" charset="2"/>
              <a:buChar char="§"/>
            </a:pPr>
            <a:r>
              <a:rPr lang="en-US" dirty="0" smtClean="0"/>
              <a:t>Using Cross-Origin Resource Sharing</a:t>
            </a:r>
            <a:endParaRPr lang="en-US" dirty="0"/>
          </a:p>
        </p:txBody>
      </p:sp>
    </p:spTree>
    <p:extLst>
      <p:ext uri="{BB962C8B-B14F-4D97-AF65-F5344CB8AC3E}">
        <p14:creationId xmlns:p14="http://schemas.microsoft.com/office/powerpoint/2010/main" val="80907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 to Consider</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pPr>
              <a:buFont typeface="Wingdings" panose="05000000000000000000" pitchFamily="2" charset="2"/>
              <a:buChar char="§"/>
            </a:pPr>
            <a:r>
              <a:rPr lang="en-US" dirty="0" smtClean="0"/>
              <a:t>Additional API Controllers NOT Required</a:t>
            </a:r>
          </a:p>
          <a:p>
            <a:pPr lvl="1">
              <a:buFont typeface="Wingdings" panose="05000000000000000000" pitchFamily="2" charset="2"/>
              <a:buChar char="§"/>
            </a:pPr>
            <a:r>
              <a:rPr lang="en-US" dirty="0" smtClean="0"/>
              <a:t>You don’t require JavaScript access to the data</a:t>
            </a:r>
          </a:p>
          <a:p>
            <a:pPr lvl="1">
              <a:buFont typeface="Wingdings" panose="05000000000000000000" pitchFamily="2" charset="2"/>
              <a:buChar char="§"/>
            </a:pPr>
            <a:r>
              <a:rPr lang="en-US" dirty="0" smtClean="0"/>
              <a:t>App has direct EF access to database anyway</a:t>
            </a:r>
          </a:p>
          <a:p>
            <a:pPr>
              <a:buFont typeface="Wingdings" panose="05000000000000000000" pitchFamily="2" charset="2"/>
              <a:buChar char="§"/>
            </a:pPr>
            <a:r>
              <a:rPr lang="en-US" dirty="0" smtClean="0"/>
              <a:t>Additional API Controllers MAY be Required</a:t>
            </a:r>
          </a:p>
          <a:p>
            <a:pPr lvl="1">
              <a:buFont typeface="Wingdings" panose="05000000000000000000" pitchFamily="2" charset="2"/>
              <a:buChar char="§"/>
            </a:pPr>
            <a:r>
              <a:rPr lang="en-US" dirty="0" smtClean="0"/>
              <a:t>You require JavaScript access to the data</a:t>
            </a:r>
          </a:p>
          <a:p>
            <a:pPr lvl="1">
              <a:buFont typeface="Wingdings" panose="05000000000000000000" pitchFamily="2" charset="2"/>
              <a:buChar char="§"/>
            </a:pPr>
            <a:r>
              <a:rPr lang="en-US" dirty="0" smtClean="0"/>
              <a:t>Data source cannot be accessed directly using EF</a:t>
            </a:r>
          </a:p>
          <a:p>
            <a:pPr lvl="1">
              <a:buFont typeface="Wingdings" panose="05000000000000000000" pitchFamily="2" charset="2"/>
              <a:buChar char="§"/>
            </a:pPr>
            <a:r>
              <a:rPr lang="en-US" dirty="0" smtClean="0"/>
              <a:t>Want to support clients outside of the App</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986773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an API Controller</a:t>
            </a:r>
            <a:endParaRPr lang="en-US" dirty="0"/>
          </a:p>
        </p:txBody>
      </p:sp>
      <p:sp>
        <p:nvSpPr>
          <p:cNvPr id="3" name="Content Placeholder 2"/>
          <p:cNvSpPr>
            <a:spLocks noGrp="1"/>
          </p:cNvSpPr>
          <p:nvPr>
            <p:ph idx="1"/>
          </p:nvPr>
        </p:nvSpPr>
        <p:spPr>
          <a:xfrm>
            <a:off x="381000" y="1447800"/>
            <a:ext cx="8382000" cy="4724400"/>
          </a:xfrm>
        </p:spPr>
        <p:txBody>
          <a:bodyPr>
            <a:normAutofit/>
          </a:bodyPr>
          <a:lstStyle/>
          <a:p>
            <a:pPr>
              <a:buFont typeface="Wingdings" panose="05000000000000000000" pitchFamily="2" charset="2"/>
              <a:buChar char="§"/>
            </a:pPr>
            <a:r>
              <a:rPr lang="en-US" dirty="0" smtClean="0"/>
              <a:t>Create a new Provider-Hosted App</a:t>
            </a:r>
          </a:p>
          <a:p>
            <a:pPr lvl="1">
              <a:buFont typeface="Wingdings" panose="05000000000000000000" pitchFamily="2" charset="2"/>
              <a:buChar char="§"/>
            </a:pPr>
            <a:r>
              <a:rPr lang="en-US" dirty="0" smtClean="0"/>
              <a:t>Based on ASP.NET MVC Web Application template</a:t>
            </a:r>
          </a:p>
          <a:p>
            <a:pPr>
              <a:buFont typeface="Wingdings" panose="05000000000000000000" pitchFamily="2" charset="2"/>
              <a:buChar char="§"/>
            </a:pPr>
            <a:r>
              <a:rPr lang="en-US" dirty="0" smtClean="0"/>
              <a:t>Add a new Web API 2 Controller</a:t>
            </a:r>
          </a:p>
          <a:p>
            <a:pPr lvl="1">
              <a:buFont typeface="Wingdings" panose="05000000000000000000" pitchFamily="2" charset="2"/>
              <a:buChar char="§"/>
            </a:pPr>
            <a:r>
              <a:rPr lang="en-US" dirty="0" smtClean="0"/>
              <a:t>Use any template</a:t>
            </a:r>
          </a:p>
          <a:p>
            <a:pPr>
              <a:buFont typeface="Wingdings" panose="05000000000000000000" pitchFamily="2" charset="2"/>
              <a:buChar char="§"/>
            </a:pPr>
            <a:r>
              <a:rPr lang="en-US" dirty="0" smtClean="0"/>
              <a:t>Modify the </a:t>
            </a:r>
            <a:r>
              <a:rPr lang="en-US" dirty="0" err="1" smtClean="0"/>
              <a:t>Global.asax</a:t>
            </a:r>
            <a:r>
              <a:rPr lang="en-US" dirty="0" smtClean="0"/>
              <a:t> file</a:t>
            </a:r>
          </a:p>
          <a:p>
            <a:pPr lvl="1">
              <a:buFont typeface="Wingdings" panose="05000000000000000000" pitchFamily="2" charset="2"/>
              <a:buChar char="§"/>
            </a:pPr>
            <a:r>
              <a:rPr lang="en-US" dirty="0" smtClean="0"/>
              <a:t>Additional using statements</a:t>
            </a:r>
          </a:p>
          <a:p>
            <a:pPr lvl="1">
              <a:buFont typeface="Wingdings" panose="05000000000000000000" pitchFamily="2" charset="2"/>
              <a:buChar char="§"/>
            </a:pPr>
            <a:r>
              <a:rPr lang="en-US" dirty="0" smtClean="0"/>
              <a:t>Additional configuration commands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987019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A5547237-B119-45CA-BEFC-A2DA2BDB03E7}">
  <ds:schemaRefs>
    <ds:schemaRef ds:uri="http://purl.org/dc/elements/1.1/"/>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1167</Words>
  <Application>Microsoft Office PowerPoint</Application>
  <PresentationFormat>On-screen Show (4:3)</PresentationFormat>
  <Paragraphs>220</Paragraphs>
  <Slides>32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Calibri</vt:lpstr>
      <vt:lpstr>Consolas</vt:lpstr>
      <vt:lpstr>Lucida Console</vt:lpstr>
      <vt:lpstr>Segoe UI</vt:lpstr>
      <vt:lpstr>Wingdings</vt:lpstr>
      <vt:lpstr>CPT Course Module</vt:lpstr>
      <vt:lpstr>Creating Web Services with the Web API</vt:lpstr>
      <vt:lpstr>Agenda</vt:lpstr>
      <vt:lpstr>Introducing WebAPI</vt:lpstr>
      <vt:lpstr>Controllers</vt:lpstr>
      <vt:lpstr>Routing</vt:lpstr>
      <vt:lpstr>Responding</vt:lpstr>
      <vt:lpstr>Agenda</vt:lpstr>
      <vt:lpstr>Scenarios to Consider</vt:lpstr>
      <vt:lpstr>Adding an API Controller</vt:lpstr>
      <vt:lpstr>Modifying the Global.asax File</vt:lpstr>
      <vt:lpstr>Calling an API Controller</vt:lpstr>
      <vt:lpstr>Calling with Managed Code</vt:lpstr>
      <vt:lpstr>Calling with JavaScript</vt:lpstr>
      <vt:lpstr>Calling API Controllers from MVC Apps</vt:lpstr>
      <vt:lpstr>Agenda</vt:lpstr>
      <vt:lpstr>REST Constraints</vt:lpstr>
      <vt:lpstr>Creating a Stand-Alone RESTful Service</vt:lpstr>
      <vt:lpstr>Creating a Stand-Alone RESTful Service</vt:lpstr>
      <vt:lpstr>Creating and Testing a RESTful Service</vt:lpstr>
      <vt:lpstr>Agenda</vt:lpstr>
      <vt:lpstr>Open Data Protocol (OData)</vt:lpstr>
      <vt:lpstr>OData Entity Model</vt:lpstr>
      <vt:lpstr>OData Query Options</vt:lpstr>
      <vt:lpstr>Controllers</vt:lpstr>
      <vt:lpstr>Routing</vt:lpstr>
      <vt:lpstr>Adding an OData Controller</vt:lpstr>
      <vt:lpstr>Creating and Testing an OData Service</vt:lpstr>
      <vt:lpstr>Agenda</vt:lpstr>
      <vt:lpstr>Cross-Origin Resource Sharing</vt:lpstr>
      <vt:lpstr>Security Considerations</vt:lpstr>
      <vt:lpstr>Cross-Origin Resource Sharing</vt:lpstr>
      <vt:lpstr>Summary</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Web Services with the Web API</dc:title>
  <dc:creator/>
  <cp:lastModifiedBy/>
  <cp:revision>1</cp:revision>
  <dcterms:created xsi:type="dcterms:W3CDTF">2013-11-26T18:13:22Z</dcterms:created>
  <dcterms:modified xsi:type="dcterms:W3CDTF">2014-03-08T13:20:08Z</dcterms:modified>
</cp:coreProperties>
</file>