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8"/>
  </p:notesMasterIdLst>
  <p:handoutMasterIdLst>
    <p:handoutMasterId r:id="rId29"/>
  </p:handoutMasterIdLst>
  <p:sldIdLst>
    <p:sldId id="279" r:id="rId6"/>
    <p:sldId id="278" r:id="rId7"/>
    <p:sldId id="281" r:id="rId8"/>
    <p:sldId id="282" r:id="rId9"/>
    <p:sldId id="283" r:id="rId10"/>
    <p:sldId id="305" r:id="rId11"/>
    <p:sldId id="297" r:id="rId12"/>
    <p:sldId id="302" r:id="rId13"/>
    <p:sldId id="298" r:id="rId14"/>
    <p:sldId id="310" r:id="rId15"/>
    <p:sldId id="299" r:id="rId16"/>
    <p:sldId id="308" r:id="rId17"/>
    <p:sldId id="307" r:id="rId18"/>
    <p:sldId id="309" r:id="rId19"/>
    <p:sldId id="300" r:id="rId20"/>
    <p:sldId id="289" r:id="rId21"/>
    <p:sldId id="290" r:id="rId22"/>
    <p:sldId id="294" r:id="rId23"/>
    <p:sldId id="311" r:id="rId24"/>
    <p:sldId id="295" r:id="rId25"/>
    <p:sldId id="312" r:id="rId26"/>
    <p:sldId id="301"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71922" autoAdjust="0"/>
  </p:normalViewPr>
  <p:slideViewPr>
    <p:cSldViewPr>
      <p:cViewPr varScale="1">
        <p:scale>
          <a:sx n="64" d="100"/>
          <a:sy n="64" d="100"/>
        </p:scale>
        <p:origin x="1915" y="6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purpose of this module is to demystify the concepts and components used in traditional BI solutions that involve a data warehouse. Students will be introduced to important BI terminology such as facts, dimensions, cubes and KPIs. Student will also learn about the differences between Tabular Modeling and Multidimensional Modeling. The module demonstrates how to create a simple data warehouse using SQL Server Analysis Services and the SQL Server Data Tools (SSDT). Along the way students will create a data model which includes cubes and KPIs. Students will also learn how to deploy the data model to SQL Server Analysis Services where is can be consumed from an Excel Workbook.</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406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734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3882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8488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125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t>Designing and Building </a:t>
            </a:r>
            <a:r>
              <a:rPr lang="en-US" sz="2400" dirty="0" smtClean="0"/>
              <a:t>Multidimensional </a:t>
            </a:r>
            <a:r>
              <a:rPr lang="en-US" sz="2400" dirty="0" smtClean="0"/>
              <a:t>Cubes</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Project</a:t>
            </a:r>
            <a:endParaRPr lang="en-US" dirty="0"/>
          </a:p>
        </p:txBody>
      </p:sp>
      <p:pic>
        <p:nvPicPr>
          <p:cNvPr id="3" name="Picture 2"/>
          <p:cNvPicPr>
            <a:picLocks noChangeAspect="1"/>
          </p:cNvPicPr>
          <p:nvPr/>
        </p:nvPicPr>
        <p:blipFill>
          <a:blip r:embed="rId2"/>
          <a:stretch>
            <a:fillRect/>
          </a:stretch>
        </p:blipFill>
        <p:spPr>
          <a:xfrm>
            <a:off x="533400" y="1371600"/>
            <a:ext cx="6740998" cy="4657725"/>
          </a:xfrm>
          <a:prstGeom prst="rect">
            <a:avLst/>
          </a:prstGeom>
        </p:spPr>
      </p:pic>
    </p:spTree>
    <p:extLst>
      <p:ext uri="{BB962C8B-B14F-4D97-AF65-F5344CB8AC3E}">
        <p14:creationId xmlns:p14="http://schemas.microsoft.com/office/powerpoint/2010/main" val="274484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Data </a:t>
            </a:r>
            <a:r>
              <a:rPr lang="en-US" dirty="0"/>
              <a:t>Warehouse Concepts and Terminology</a:t>
            </a:r>
          </a:p>
          <a:p>
            <a:pPr>
              <a:buFont typeface="Wingdings" panose="05000000000000000000" pitchFamily="2" charset="2"/>
              <a:buChar char="ü"/>
            </a:pPr>
            <a:r>
              <a:rPr lang="en-US" dirty="0" smtClean="0"/>
              <a:t>Tabular Modeling</a:t>
            </a:r>
          </a:p>
          <a:p>
            <a:pPr>
              <a:buFont typeface="Wingdings" panose="05000000000000000000" pitchFamily="2" charset="2"/>
              <a:buChar char="ü"/>
            </a:pPr>
            <a:r>
              <a:rPr lang="en-US" dirty="0" smtClean="0"/>
              <a:t>Data Modeling with </a:t>
            </a:r>
            <a:r>
              <a:rPr lang="en-US" dirty="0"/>
              <a:t>the SQL Server </a:t>
            </a:r>
            <a:r>
              <a:rPr lang="en-US" dirty="0" smtClean="0"/>
              <a:t>Data Tools</a:t>
            </a:r>
          </a:p>
          <a:p>
            <a:pPr>
              <a:buFont typeface="Wingdings" panose="05000000000000000000" pitchFamily="2" charset="2"/>
              <a:buChar char="Ø"/>
            </a:pPr>
            <a:r>
              <a:rPr lang="en-US" dirty="0"/>
              <a:t>Multidimensional </a:t>
            </a:r>
            <a:r>
              <a:rPr lang="en-US" dirty="0" smtClean="0"/>
              <a:t>Modeling and Cubes</a:t>
            </a:r>
            <a:endParaRPr lang="en-US" dirty="0"/>
          </a:p>
          <a:p>
            <a:r>
              <a:rPr lang="en-US" dirty="0"/>
              <a:t>Creating a Cube with the SQL Server </a:t>
            </a:r>
            <a:r>
              <a:rPr lang="en-US" dirty="0" smtClean="0"/>
              <a:t>Data Tools</a:t>
            </a:r>
            <a:endParaRPr lang="en-US" dirty="0"/>
          </a:p>
          <a:p>
            <a:endParaRPr lang="en-US" dirty="0"/>
          </a:p>
        </p:txBody>
      </p:sp>
    </p:spTree>
    <p:extLst>
      <p:ext uri="{BB962C8B-B14F-4D97-AF65-F5344CB8AC3E}">
        <p14:creationId xmlns:p14="http://schemas.microsoft.com/office/powerpoint/2010/main" val="2958150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to Create Fact Table</a:t>
            </a:r>
            <a:endParaRPr lang="en-US" dirty="0"/>
          </a:p>
        </p:txBody>
      </p:sp>
      <p:pic>
        <p:nvPicPr>
          <p:cNvPr id="4" name="Picture 3"/>
          <p:cNvPicPr>
            <a:picLocks noChangeAspect="1"/>
          </p:cNvPicPr>
          <p:nvPr/>
        </p:nvPicPr>
        <p:blipFill>
          <a:blip r:embed="rId2"/>
          <a:stretch>
            <a:fillRect/>
          </a:stretch>
        </p:blipFill>
        <p:spPr>
          <a:xfrm>
            <a:off x="533400" y="1371600"/>
            <a:ext cx="7610168" cy="3657600"/>
          </a:xfrm>
          <a:prstGeom prst="rect">
            <a:avLst/>
          </a:prstGeom>
          <a:ln>
            <a:solidFill>
              <a:schemeClr val="bg1">
                <a:lumMod val="75000"/>
              </a:schemeClr>
            </a:solidFill>
          </a:ln>
        </p:spPr>
      </p:pic>
    </p:spTree>
    <p:extLst>
      <p:ext uri="{BB962C8B-B14F-4D97-AF65-F5344CB8AC3E}">
        <p14:creationId xmlns:p14="http://schemas.microsoft.com/office/powerpoint/2010/main" val="181592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to Create Dimension Tables</a:t>
            </a:r>
            <a:endParaRPr lang="en-US" dirty="0"/>
          </a:p>
        </p:txBody>
      </p:sp>
      <p:pic>
        <p:nvPicPr>
          <p:cNvPr id="3" name="Picture 2"/>
          <p:cNvPicPr>
            <a:picLocks noChangeAspect="1"/>
          </p:cNvPicPr>
          <p:nvPr/>
        </p:nvPicPr>
        <p:blipFill>
          <a:blip r:embed="rId2"/>
          <a:stretch>
            <a:fillRect/>
          </a:stretch>
        </p:blipFill>
        <p:spPr>
          <a:xfrm>
            <a:off x="457200" y="1371600"/>
            <a:ext cx="5797841" cy="2051283"/>
          </a:xfrm>
          <a:prstGeom prst="rect">
            <a:avLst/>
          </a:prstGeom>
          <a:ln>
            <a:solidFill>
              <a:schemeClr val="bg1">
                <a:lumMod val="75000"/>
              </a:schemeClr>
            </a:solidFill>
          </a:ln>
        </p:spPr>
      </p:pic>
      <p:pic>
        <p:nvPicPr>
          <p:cNvPr id="4" name="Picture 3"/>
          <p:cNvPicPr>
            <a:picLocks noChangeAspect="1"/>
          </p:cNvPicPr>
          <p:nvPr/>
        </p:nvPicPr>
        <p:blipFill>
          <a:blip r:embed="rId3"/>
          <a:stretch>
            <a:fillRect/>
          </a:stretch>
        </p:blipFill>
        <p:spPr>
          <a:xfrm>
            <a:off x="474153" y="3541552"/>
            <a:ext cx="7374447" cy="1661370"/>
          </a:xfrm>
          <a:prstGeom prst="rect">
            <a:avLst/>
          </a:prstGeom>
          <a:ln>
            <a:solidFill>
              <a:schemeClr val="bg1">
                <a:lumMod val="75000"/>
              </a:schemeClr>
            </a:solidFill>
          </a:ln>
        </p:spPr>
      </p:pic>
      <p:pic>
        <p:nvPicPr>
          <p:cNvPr id="5" name="Picture 4"/>
          <p:cNvPicPr>
            <a:picLocks noChangeAspect="1"/>
          </p:cNvPicPr>
          <p:nvPr/>
        </p:nvPicPr>
        <p:blipFill>
          <a:blip r:embed="rId4"/>
          <a:stretch>
            <a:fillRect/>
          </a:stretch>
        </p:blipFill>
        <p:spPr>
          <a:xfrm>
            <a:off x="457200" y="5372450"/>
            <a:ext cx="4017802" cy="1152787"/>
          </a:xfrm>
          <a:prstGeom prst="rect">
            <a:avLst/>
          </a:prstGeom>
          <a:ln>
            <a:solidFill>
              <a:schemeClr val="bg1">
                <a:lumMod val="75000"/>
              </a:schemeClr>
            </a:solidFill>
          </a:ln>
        </p:spPr>
      </p:pic>
    </p:spTree>
    <p:extLst>
      <p:ext uri="{BB962C8B-B14F-4D97-AF65-F5344CB8AC3E}">
        <p14:creationId xmlns:p14="http://schemas.microsoft.com/office/powerpoint/2010/main" val="17436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Support Tables</a:t>
            </a:r>
            <a:endParaRPr lang="en-US" dirty="0"/>
          </a:p>
        </p:txBody>
      </p:sp>
      <p:pic>
        <p:nvPicPr>
          <p:cNvPr id="3" name="Picture 2"/>
          <p:cNvPicPr>
            <a:picLocks noChangeAspect="1"/>
          </p:cNvPicPr>
          <p:nvPr/>
        </p:nvPicPr>
        <p:blipFill>
          <a:blip r:embed="rId2"/>
          <a:stretch>
            <a:fillRect/>
          </a:stretch>
        </p:blipFill>
        <p:spPr>
          <a:xfrm>
            <a:off x="381000" y="1371600"/>
            <a:ext cx="8046290" cy="3124200"/>
          </a:xfrm>
          <a:prstGeom prst="rect">
            <a:avLst/>
          </a:prstGeom>
          <a:ln>
            <a:solidFill>
              <a:schemeClr val="bg1">
                <a:lumMod val="75000"/>
              </a:schemeClr>
            </a:solidFill>
          </a:ln>
        </p:spPr>
      </p:pic>
    </p:spTree>
    <p:extLst>
      <p:ext uri="{BB962C8B-B14F-4D97-AF65-F5344CB8AC3E}">
        <p14:creationId xmlns:p14="http://schemas.microsoft.com/office/powerpoint/2010/main" val="392002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Data </a:t>
            </a:r>
            <a:r>
              <a:rPr lang="en-US" dirty="0"/>
              <a:t>Warehouse Concepts and Terminology</a:t>
            </a:r>
          </a:p>
          <a:p>
            <a:pPr>
              <a:buFont typeface="Wingdings" panose="05000000000000000000" pitchFamily="2" charset="2"/>
              <a:buChar char="ü"/>
            </a:pPr>
            <a:r>
              <a:rPr lang="en-US" dirty="0" smtClean="0"/>
              <a:t>Tabular Modeling</a:t>
            </a:r>
          </a:p>
          <a:p>
            <a:pPr>
              <a:buFont typeface="Wingdings" panose="05000000000000000000" pitchFamily="2" charset="2"/>
              <a:buChar char="ü"/>
            </a:pPr>
            <a:r>
              <a:rPr lang="en-US" dirty="0" smtClean="0"/>
              <a:t>Data Modeling with </a:t>
            </a:r>
            <a:r>
              <a:rPr lang="en-US" dirty="0"/>
              <a:t>the SQL Server </a:t>
            </a:r>
            <a:r>
              <a:rPr lang="en-US" dirty="0" smtClean="0"/>
              <a:t>Data Tools</a:t>
            </a:r>
          </a:p>
          <a:p>
            <a:pPr>
              <a:buFont typeface="Wingdings" panose="05000000000000000000" pitchFamily="2" charset="2"/>
              <a:buChar char="ü"/>
            </a:pPr>
            <a:r>
              <a:rPr lang="en-US" dirty="0"/>
              <a:t>Multidimensional </a:t>
            </a:r>
            <a:r>
              <a:rPr lang="en-US" dirty="0" smtClean="0"/>
              <a:t>Modeling and Cubes</a:t>
            </a:r>
            <a:endParaRPr lang="en-US" dirty="0"/>
          </a:p>
          <a:p>
            <a:pPr>
              <a:buFont typeface="Wingdings" panose="05000000000000000000" pitchFamily="2" charset="2"/>
              <a:buChar char="Ø"/>
            </a:pPr>
            <a:r>
              <a:rPr lang="en-US" dirty="0"/>
              <a:t>Creating a Cube with the SQL Server </a:t>
            </a:r>
            <a:r>
              <a:rPr lang="en-US" dirty="0" smtClean="0"/>
              <a:t>Data Tools</a:t>
            </a:r>
            <a:endParaRPr lang="en-US" dirty="0"/>
          </a:p>
          <a:p>
            <a:endParaRPr lang="en-US" dirty="0"/>
          </a:p>
        </p:txBody>
      </p:sp>
    </p:spTree>
    <p:extLst>
      <p:ext uri="{BB962C8B-B14F-4D97-AF65-F5344CB8AC3E}">
        <p14:creationId xmlns:p14="http://schemas.microsoft.com/office/powerpoint/2010/main" val="1552971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p:txBody>
          <a:bodyPr/>
          <a:lstStyle/>
          <a:p>
            <a:r>
              <a:rPr lang="en-US" dirty="0"/>
              <a:t>Connection </a:t>
            </a:r>
            <a:r>
              <a:rPr lang="en-US" dirty="0" smtClean="0"/>
              <a:t>info for </a:t>
            </a:r>
            <a:r>
              <a:rPr lang="en-US" dirty="0"/>
              <a:t>cube and dimension </a:t>
            </a:r>
            <a:r>
              <a:rPr lang="en-US" dirty="0" smtClean="0"/>
              <a:t>data</a:t>
            </a:r>
            <a:endParaRPr lang="en-US" dirty="0"/>
          </a:p>
          <a:p>
            <a:r>
              <a:rPr lang="en-US" dirty="0"/>
              <a:t>Select connection provider</a:t>
            </a:r>
          </a:p>
          <a:p>
            <a:pPr lvl="1"/>
            <a:r>
              <a:rPr lang="en-US" dirty="0"/>
              <a:t>Managed Microsoft .NET provider</a:t>
            </a:r>
          </a:p>
          <a:p>
            <a:pPr lvl="1"/>
            <a:r>
              <a:rPr lang="en-US" dirty="0"/>
              <a:t>Native OLE DB provider</a:t>
            </a:r>
          </a:p>
          <a:p>
            <a:r>
              <a:rPr lang="en-US" dirty="0"/>
              <a:t>Specify </a:t>
            </a:r>
            <a:r>
              <a:rPr lang="en-US" dirty="0" smtClean="0"/>
              <a:t>server</a:t>
            </a:r>
            <a:r>
              <a:rPr lang="en-US" dirty="0"/>
              <a:t>, </a:t>
            </a:r>
            <a:r>
              <a:rPr lang="en-US" dirty="0" smtClean="0"/>
              <a:t>database and authentication</a:t>
            </a:r>
            <a:endParaRPr lang="en-US" dirty="0"/>
          </a:p>
          <a:p>
            <a:pPr lvl="1"/>
            <a:r>
              <a:rPr lang="en-US" dirty="0"/>
              <a:t>Impersonation information </a:t>
            </a:r>
            <a:r>
              <a:rPr lang="en-US" dirty="0" smtClean="0"/>
              <a:t>required for connections</a:t>
            </a:r>
          </a:p>
          <a:p>
            <a:pPr lvl="1"/>
            <a:r>
              <a:rPr lang="en-US" dirty="0" smtClean="0"/>
              <a:t>Impersonation account must have read access to data</a:t>
            </a:r>
            <a:endParaRPr lang="en-US" dirty="0"/>
          </a:p>
        </p:txBody>
      </p:sp>
    </p:spTree>
    <p:extLst>
      <p:ext uri="{BB962C8B-B14F-4D97-AF65-F5344CB8AC3E}">
        <p14:creationId xmlns:p14="http://schemas.microsoft.com/office/powerpoint/2010/main" val="61095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View Tasks</a:t>
            </a:r>
            <a:endParaRPr lang="en-US" dirty="0"/>
          </a:p>
        </p:txBody>
      </p:sp>
      <p:sp>
        <p:nvSpPr>
          <p:cNvPr id="3" name="Content Placeholder 2"/>
          <p:cNvSpPr>
            <a:spLocks noGrp="1"/>
          </p:cNvSpPr>
          <p:nvPr>
            <p:ph idx="1"/>
          </p:nvPr>
        </p:nvSpPr>
        <p:spPr/>
        <p:txBody>
          <a:bodyPr>
            <a:normAutofit/>
          </a:bodyPr>
          <a:lstStyle/>
          <a:p>
            <a:r>
              <a:rPr lang="en-US" sz="2400" dirty="0" smtClean="0"/>
              <a:t>Select </a:t>
            </a:r>
            <a:r>
              <a:rPr lang="en-US" sz="2400" dirty="0"/>
              <a:t>tables or views</a:t>
            </a:r>
          </a:p>
          <a:p>
            <a:r>
              <a:rPr lang="en-US" sz="2400" dirty="0"/>
              <a:t>Rename tables and columns</a:t>
            </a:r>
          </a:p>
          <a:p>
            <a:r>
              <a:rPr lang="en-US" sz="2400" dirty="0"/>
              <a:t>Replace table with named query</a:t>
            </a:r>
          </a:p>
          <a:p>
            <a:pPr lvl="1"/>
            <a:r>
              <a:rPr lang="en-US" sz="2000" dirty="0"/>
              <a:t>Reduce complexity by eliminating columns</a:t>
            </a:r>
          </a:p>
          <a:p>
            <a:pPr lvl="1"/>
            <a:r>
              <a:rPr lang="en-US" sz="2000" dirty="0"/>
              <a:t>Add expressions to concatenate </a:t>
            </a:r>
            <a:r>
              <a:rPr lang="en-US" sz="2000" dirty="0" smtClean="0"/>
              <a:t>strings</a:t>
            </a:r>
          </a:p>
          <a:p>
            <a:pPr lvl="1"/>
            <a:r>
              <a:rPr lang="en-US" sz="2000" dirty="0"/>
              <a:t>Add expressions to </a:t>
            </a:r>
            <a:r>
              <a:rPr lang="en-US" sz="2000" dirty="0" smtClean="0"/>
              <a:t>perform </a:t>
            </a:r>
            <a:r>
              <a:rPr lang="en-US" sz="2000" dirty="0"/>
              <a:t>mathematical operations</a:t>
            </a:r>
          </a:p>
          <a:p>
            <a:r>
              <a:rPr lang="en-US" sz="2400" dirty="0"/>
              <a:t>Set logical primary keys on dimension tables</a:t>
            </a:r>
          </a:p>
          <a:p>
            <a:r>
              <a:rPr lang="en-US" sz="2400" dirty="0"/>
              <a:t>Create relationships between fact and dimension tables</a:t>
            </a:r>
          </a:p>
        </p:txBody>
      </p:sp>
    </p:spTree>
    <p:extLst>
      <p:ext uri="{BB962C8B-B14F-4D97-AF65-F5344CB8AC3E}">
        <p14:creationId xmlns:p14="http://schemas.microsoft.com/office/powerpoint/2010/main" val="2799791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Data Source View</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162800" cy="3669170"/>
          </a:xfrm>
          <a:prstGeom prst="rect">
            <a:avLst/>
          </a:prstGeom>
          <a:noFill/>
          <a:ln>
            <a:solidFill>
              <a:schemeClr val="bg1">
                <a:lumMod val="75000"/>
              </a:schemeClr>
            </a:solidFill>
          </a:ln>
        </p:spPr>
      </p:pic>
    </p:spTree>
    <p:extLst>
      <p:ext uri="{BB962C8B-B14F-4D97-AF65-F5344CB8AC3E}">
        <p14:creationId xmlns:p14="http://schemas.microsoft.com/office/powerpoint/2010/main" val="2552856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Cube Designer</a:t>
            </a:r>
            <a:endParaRPr lang="en-US" dirty="0"/>
          </a:p>
        </p:txBody>
      </p:sp>
      <p:pic>
        <p:nvPicPr>
          <p:cNvPr id="3" name="Picture 2"/>
          <p:cNvPicPr>
            <a:picLocks noChangeAspect="1"/>
          </p:cNvPicPr>
          <p:nvPr/>
        </p:nvPicPr>
        <p:blipFill>
          <a:blip r:embed="rId2"/>
          <a:stretch>
            <a:fillRect/>
          </a:stretch>
        </p:blipFill>
        <p:spPr>
          <a:xfrm>
            <a:off x="495300" y="1371600"/>
            <a:ext cx="7924800" cy="3916936"/>
          </a:xfrm>
          <a:prstGeom prst="rect">
            <a:avLst/>
          </a:prstGeom>
          <a:ln>
            <a:solidFill>
              <a:schemeClr val="bg1">
                <a:lumMod val="75000"/>
              </a:schemeClr>
            </a:solidFill>
          </a:ln>
        </p:spPr>
      </p:pic>
    </p:spTree>
    <p:extLst>
      <p:ext uri="{BB962C8B-B14F-4D97-AF65-F5344CB8AC3E}">
        <p14:creationId xmlns:p14="http://schemas.microsoft.com/office/powerpoint/2010/main" val="397945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Data </a:t>
            </a:r>
            <a:r>
              <a:rPr lang="en-US" dirty="0"/>
              <a:t>Warehouse Concepts and Terminology</a:t>
            </a:r>
          </a:p>
          <a:p>
            <a:r>
              <a:rPr lang="en-US" dirty="0" smtClean="0"/>
              <a:t>Tabular Modeling</a:t>
            </a:r>
          </a:p>
          <a:p>
            <a:r>
              <a:rPr lang="en-US" dirty="0" smtClean="0"/>
              <a:t>Data Modeling with </a:t>
            </a:r>
            <a:r>
              <a:rPr lang="en-US" dirty="0"/>
              <a:t>the SQL Server </a:t>
            </a:r>
            <a:r>
              <a:rPr lang="en-US" dirty="0" smtClean="0"/>
              <a:t>Data Tools</a:t>
            </a:r>
          </a:p>
          <a:p>
            <a:r>
              <a:rPr lang="en-US" dirty="0"/>
              <a:t>Multidimensional </a:t>
            </a:r>
            <a:r>
              <a:rPr lang="en-US" dirty="0" smtClean="0"/>
              <a:t>Modeling and Cubes</a:t>
            </a:r>
            <a:endParaRPr lang="en-US" dirty="0"/>
          </a:p>
          <a:p>
            <a:r>
              <a:rPr lang="en-US" dirty="0"/>
              <a:t>Creating a Cube with the SQL Server </a:t>
            </a:r>
            <a:r>
              <a:rPr lang="en-US" dirty="0" smtClean="0"/>
              <a:t>Data Tools</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Calculations</a:t>
            </a:r>
            <a:endParaRPr lang="en-US" dirty="0"/>
          </a:p>
        </p:txBody>
      </p:sp>
      <p:sp>
        <p:nvSpPr>
          <p:cNvPr id="3" name="Content Placeholder 2"/>
          <p:cNvSpPr>
            <a:spLocks noGrp="1"/>
          </p:cNvSpPr>
          <p:nvPr>
            <p:ph idx="1"/>
          </p:nvPr>
        </p:nvSpPr>
        <p:spPr/>
        <p:txBody>
          <a:bodyPr/>
          <a:lstStyle/>
          <a:p>
            <a:r>
              <a:rPr lang="en-US" dirty="0" smtClean="0"/>
              <a:t>Pass-through SQL Expressions</a:t>
            </a:r>
          </a:p>
          <a:p>
            <a:r>
              <a:rPr lang="en-US" dirty="0" smtClean="0"/>
              <a:t>Adds named column to </a:t>
            </a:r>
            <a:r>
              <a:rPr lang="en-US" dirty="0"/>
              <a:t>table </a:t>
            </a:r>
            <a:r>
              <a:rPr lang="en-US" dirty="0" smtClean="0"/>
              <a:t> in data source view</a:t>
            </a:r>
            <a:endParaRPr lang="en-US" dirty="0"/>
          </a:p>
        </p:txBody>
      </p:sp>
      <p:pic>
        <p:nvPicPr>
          <p:cNvPr id="4" name="Picture 3"/>
          <p:cNvPicPr>
            <a:picLocks noChangeAspect="1"/>
          </p:cNvPicPr>
          <p:nvPr/>
        </p:nvPicPr>
        <p:blipFill>
          <a:blip r:embed="rId2"/>
          <a:stretch>
            <a:fillRect/>
          </a:stretch>
        </p:blipFill>
        <p:spPr>
          <a:xfrm>
            <a:off x="628650" y="2590800"/>
            <a:ext cx="7658100" cy="3803002"/>
          </a:xfrm>
          <a:prstGeom prst="rect">
            <a:avLst/>
          </a:prstGeom>
          <a:ln>
            <a:solidFill>
              <a:schemeClr val="bg1">
                <a:lumMod val="75000"/>
              </a:schemeClr>
            </a:solidFill>
          </a:ln>
        </p:spPr>
      </p:pic>
    </p:spTree>
    <p:extLst>
      <p:ext uri="{BB962C8B-B14F-4D97-AF65-F5344CB8AC3E}">
        <p14:creationId xmlns:p14="http://schemas.microsoft.com/office/powerpoint/2010/main" val="166758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Multidimensional Cube</a:t>
            </a:r>
            <a:endParaRPr lang="en-US" dirty="0"/>
          </a:p>
        </p:txBody>
      </p:sp>
    </p:spTree>
    <p:extLst>
      <p:ext uri="{BB962C8B-B14F-4D97-AF65-F5344CB8AC3E}">
        <p14:creationId xmlns:p14="http://schemas.microsoft.com/office/powerpoint/2010/main" val="225928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Data </a:t>
            </a:r>
            <a:r>
              <a:rPr lang="en-US" dirty="0"/>
              <a:t>Warehouse Concepts and Terminology</a:t>
            </a:r>
          </a:p>
          <a:p>
            <a:pPr>
              <a:buFont typeface="Wingdings" panose="05000000000000000000" pitchFamily="2" charset="2"/>
              <a:buChar char="ü"/>
            </a:pPr>
            <a:r>
              <a:rPr lang="en-US" dirty="0" smtClean="0"/>
              <a:t>Tabular Modeling</a:t>
            </a:r>
          </a:p>
          <a:p>
            <a:pPr>
              <a:buFont typeface="Wingdings" panose="05000000000000000000" pitchFamily="2" charset="2"/>
              <a:buChar char="ü"/>
            </a:pPr>
            <a:r>
              <a:rPr lang="en-US" dirty="0" smtClean="0"/>
              <a:t>Data Modeling with </a:t>
            </a:r>
            <a:r>
              <a:rPr lang="en-US" dirty="0"/>
              <a:t>the SQL Server </a:t>
            </a:r>
            <a:r>
              <a:rPr lang="en-US" dirty="0" smtClean="0"/>
              <a:t>Data Tools</a:t>
            </a:r>
          </a:p>
          <a:p>
            <a:pPr>
              <a:buFont typeface="Wingdings" panose="05000000000000000000" pitchFamily="2" charset="2"/>
              <a:buChar char="ü"/>
            </a:pPr>
            <a:r>
              <a:rPr lang="en-US" dirty="0"/>
              <a:t>Multidimensional </a:t>
            </a:r>
            <a:r>
              <a:rPr lang="en-US" dirty="0" smtClean="0"/>
              <a:t>Modeling and Cubes</a:t>
            </a:r>
            <a:endParaRPr lang="en-US" dirty="0"/>
          </a:p>
          <a:p>
            <a:pPr>
              <a:buFont typeface="Wingdings" panose="05000000000000000000" pitchFamily="2" charset="2"/>
              <a:buChar char="ü"/>
            </a:pPr>
            <a:r>
              <a:rPr lang="en-US" dirty="0"/>
              <a:t>Creating a Cube with the SQL Server </a:t>
            </a:r>
            <a:r>
              <a:rPr lang="en-US" dirty="0" smtClean="0"/>
              <a:t>Data Tools</a:t>
            </a:r>
            <a:endParaRPr lang="en-US" dirty="0"/>
          </a:p>
        </p:txBody>
      </p:sp>
    </p:spTree>
    <p:extLst>
      <p:ext uri="{BB962C8B-B14F-4D97-AF65-F5344CB8AC3E}">
        <p14:creationId xmlns:p14="http://schemas.microsoft.com/office/powerpoint/2010/main" val="219431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OTLP Table Types</a:t>
            </a:r>
            <a:endParaRPr lang="en-US" dirty="0"/>
          </a:p>
        </p:txBody>
      </p:sp>
      <p:sp>
        <p:nvSpPr>
          <p:cNvPr id="3" name="Content Placeholder 2"/>
          <p:cNvSpPr>
            <a:spLocks noGrp="1"/>
          </p:cNvSpPr>
          <p:nvPr>
            <p:ph idx="1"/>
          </p:nvPr>
        </p:nvSpPr>
        <p:spPr/>
        <p:txBody>
          <a:bodyPr/>
          <a:lstStyle/>
          <a:p>
            <a:r>
              <a:rPr lang="en-US" dirty="0" smtClean="0"/>
              <a:t>Types of tables in OLTP</a:t>
            </a:r>
          </a:p>
          <a:p>
            <a:pPr lvl="1"/>
            <a:r>
              <a:rPr lang="en-US" dirty="0" smtClean="0"/>
              <a:t>Fact Table</a:t>
            </a:r>
          </a:p>
          <a:p>
            <a:pPr lvl="1"/>
            <a:r>
              <a:rPr lang="en-US" dirty="0" smtClean="0"/>
              <a:t>Dimension Table</a:t>
            </a:r>
          </a:p>
          <a:p>
            <a:pPr lvl="1"/>
            <a:endParaRPr lang="en-US" dirty="0"/>
          </a:p>
          <a:p>
            <a:r>
              <a:rPr lang="en-US" dirty="0" smtClean="0"/>
              <a:t>Both types of tables have surrogate keys</a:t>
            </a:r>
          </a:p>
          <a:p>
            <a:pPr lvl="1"/>
            <a:r>
              <a:rPr lang="en-US" dirty="0" smtClean="0"/>
              <a:t>Efficient integer column</a:t>
            </a:r>
            <a:endParaRPr lang="en-US" dirty="0"/>
          </a:p>
        </p:txBody>
      </p:sp>
    </p:spTree>
    <p:extLst>
      <p:ext uri="{BB962C8B-B14F-4D97-AF65-F5344CB8AC3E}">
        <p14:creationId xmlns:p14="http://schemas.microsoft.com/office/powerpoint/2010/main" val="73991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 Table</a:t>
            </a:r>
            <a:endParaRPr lang="en-US" dirty="0"/>
          </a:p>
        </p:txBody>
      </p:sp>
      <p:sp>
        <p:nvSpPr>
          <p:cNvPr id="3" name="Content Placeholder 2"/>
          <p:cNvSpPr>
            <a:spLocks noGrp="1"/>
          </p:cNvSpPr>
          <p:nvPr>
            <p:ph idx="1"/>
          </p:nvPr>
        </p:nvSpPr>
        <p:spPr/>
        <p:txBody>
          <a:bodyPr/>
          <a:lstStyle/>
          <a:p>
            <a:r>
              <a:rPr lang="en-US" dirty="0" smtClean="0"/>
              <a:t>Fact Tables</a:t>
            </a:r>
          </a:p>
          <a:p>
            <a:pPr lvl="1"/>
            <a:r>
              <a:rPr lang="en-US" dirty="0" smtClean="0"/>
              <a:t>Each row marks event that happened at a specific time</a:t>
            </a:r>
          </a:p>
          <a:p>
            <a:pPr lvl="1"/>
            <a:r>
              <a:rPr lang="en-US" dirty="0" smtClean="0"/>
              <a:t>Facts hold numeric values which constitute measures</a:t>
            </a:r>
          </a:p>
          <a:p>
            <a:pPr lvl="1"/>
            <a:r>
              <a:rPr lang="en-US" dirty="0"/>
              <a:t>Facts are joined to dimensions using keys</a:t>
            </a:r>
          </a:p>
          <a:p>
            <a:pPr lvl="1"/>
            <a:endParaRPr lang="en-US" dirty="0"/>
          </a:p>
        </p:txBody>
      </p:sp>
      <p:pic>
        <p:nvPicPr>
          <p:cNvPr id="5" name="Picture 4"/>
          <p:cNvPicPr>
            <a:picLocks noChangeAspect="1"/>
          </p:cNvPicPr>
          <p:nvPr/>
        </p:nvPicPr>
        <p:blipFill>
          <a:blip r:embed="rId2"/>
          <a:stretch>
            <a:fillRect/>
          </a:stretch>
        </p:blipFill>
        <p:spPr>
          <a:xfrm>
            <a:off x="1143000" y="3352800"/>
            <a:ext cx="6248400" cy="2747896"/>
          </a:xfrm>
          <a:prstGeom prst="rect">
            <a:avLst/>
          </a:prstGeom>
          <a:ln>
            <a:solidFill>
              <a:schemeClr val="bg1">
                <a:lumMod val="50000"/>
              </a:schemeClr>
            </a:solidFill>
          </a:ln>
        </p:spPr>
      </p:pic>
    </p:spTree>
    <p:extLst>
      <p:ext uri="{BB962C8B-B14F-4D97-AF65-F5344CB8AC3E}">
        <p14:creationId xmlns:p14="http://schemas.microsoft.com/office/powerpoint/2010/main" val="56611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 Tables</a:t>
            </a:r>
            <a:endParaRPr lang="en-US" dirty="0"/>
          </a:p>
        </p:txBody>
      </p:sp>
      <p:sp>
        <p:nvSpPr>
          <p:cNvPr id="3" name="Content Placeholder 2"/>
          <p:cNvSpPr>
            <a:spLocks noGrp="1"/>
          </p:cNvSpPr>
          <p:nvPr>
            <p:ph idx="1"/>
          </p:nvPr>
        </p:nvSpPr>
        <p:spPr/>
        <p:txBody>
          <a:bodyPr>
            <a:normAutofit/>
          </a:bodyPr>
          <a:lstStyle/>
          <a:p>
            <a:r>
              <a:rPr lang="en-US" sz="2400" dirty="0" smtClean="0"/>
              <a:t>Dimensions hold the values that describe facts</a:t>
            </a:r>
          </a:p>
          <a:p>
            <a:r>
              <a:rPr lang="en-US" sz="2400" dirty="0" smtClean="0"/>
              <a:t>Commonly-used dimensions</a:t>
            </a:r>
          </a:p>
          <a:p>
            <a:pPr lvl="1"/>
            <a:r>
              <a:rPr lang="en-US" sz="2000" dirty="0" smtClean="0"/>
              <a:t>Time</a:t>
            </a:r>
          </a:p>
          <a:p>
            <a:pPr lvl="1"/>
            <a:r>
              <a:rPr lang="en-US" sz="2000" dirty="0" smtClean="0"/>
              <a:t>Geography</a:t>
            </a:r>
          </a:p>
          <a:p>
            <a:pPr lvl="1"/>
            <a:r>
              <a:rPr lang="en-US" sz="2000" dirty="0"/>
              <a:t>Customer</a:t>
            </a:r>
            <a:endParaRPr lang="en-US" sz="2000" dirty="0" smtClean="0"/>
          </a:p>
          <a:p>
            <a:pPr lvl="1"/>
            <a:r>
              <a:rPr lang="en-US" sz="2000" dirty="0" smtClean="0"/>
              <a:t>Customer Attribute</a:t>
            </a:r>
          </a:p>
          <a:p>
            <a:pPr lvl="1"/>
            <a:r>
              <a:rPr lang="en-US" sz="2000" dirty="0" smtClean="0"/>
              <a:t>Invoice Attribute</a:t>
            </a:r>
            <a:endParaRPr lang="en-US" sz="2000" dirty="0"/>
          </a:p>
        </p:txBody>
      </p:sp>
      <p:pic>
        <p:nvPicPr>
          <p:cNvPr id="4" name="Picture 3"/>
          <p:cNvPicPr>
            <a:picLocks noChangeAspect="1"/>
          </p:cNvPicPr>
          <p:nvPr/>
        </p:nvPicPr>
        <p:blipFill rotWithShape="1">
          <a:blip r:embed="rId2"/>
          <a:srcRect l="7983" t="-3333" r="8571" b="3333"/>
          <a:stretch/>
        </p:blipFill>
        <p:spPr>
          <a:xfrm>
            <a:off x="5150842" y="2438400"/>
            <a:ext cx="3612158" cy="2434933"/>
          </a:xfrm>
          <a:prstGeom prst="rect">
            <a:avLst/>
          </a:prstGeom>
          <a:ln>
            <a:solidFill>
              <a:schemeClr val="bg1">
                <a:lumMod val="75000"/>
              </a:schemeClr>
            </a:solidFill>
          </a:ln>
        </p:spPr>
      </p:pic>
      <p:pic>
        <p:nvPicPr>
          <p:cNvPr id="5" name="Picture 4"/>
          <p:cNvPicPr>
            <a:picLocks noChangeAspect="1"/>
          </p:cNvPicPr>
          <p:nvPr/>
        </p:nvPicPr>
        <p:blipFill>
          <a:blip r:embed="rId3"/>
          <a:stretch>
            <a:fillRect/>
          </a:stretch>
        </p:blipFill>
        <p:spPr>
          <a:xfrm>
            <a:off x="990600" y="4495800"/>
            <a:ext cx="3934543" cy="2063896"/>
          </a:xfrm>
          <a:prstGeom prst="rect">
            <a:avLst/>
          </a:prstGeom>
          <a:ln>
            <a:solidFill>
              <a:schemeClr val="bg1">
                <a:lumMod val="75000"/>
              </a:schemeClr>
            </a:solidFill>
          </a:ln>
        </p:spPr>
      </p:pic>
    </p:spTree>
    <p:extLst>
      <p:ext uri="{BB962C8B-B14F-4D97-AF65-F5344CB8AC3E}">
        <p14:creationId xmlns:p14="http://schemas.microsoft.com/office/powerpoint/2010/main" val="312525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Dimensions</a:t>
            </a:r>
            <a:endParaRPr lang="en-US" dirty="0"/>
          </a:p>
        </p:txBody>
      </p:sp>
      <p:sp>
        <p:nvSpPr>
          <p:cNvPr id="3" name="Content Placeholder 2"/>
          <p:cNvSpPr>
            <a:spLocks noGrp="1"/>
          </p:cNvSpPr>
          <p:nvPr>
            <p:ph idx="1"/>
          </p:nvPr>
        </p:nvSpPr>
        <p:spPr/>
        <p:txBody>
          <a:bodyPr/>
          <a:lstStyle/>
          <a:p>
            <a:r>
              <a:rPr lang="en-US" dirty="0" smtClean="0"/>
              <a:t>Year &gt; Month &gt; Week &gt; Day</a:t>
            </a:r>
          </a:p>
          <a:p>
            <a:r>
              <a:rPr lang="en-US" dirty="0" smtClean="0"/>
              <a:t>Sales Region &gt; State &gt; City &gt; Zip</a:t>
            </a:r>
          </a:p>
          <a:p>
            <a:r>
              <a:rPr lang="en-US" smtClean="0"/>
              <a:t>Product Categories</a:t>
            </a:r>
            <a:endParaRPr lang="en-US" dirty="0"/>
          </a:p>
        </p:txBody>
      </p:sp>
      <p:pic>
        <p:nvPicPr>
          <p:cNvPr id="4" name="Picture 3"/>
          <p:cNvPicPr>
            <a:picLocks noChangeAspect="1"/>
          </p:cNvPicPr>
          <p:nvPr/>
        </p:nvPicPr>
        <p:blipFill>
          <a:blip r:embed="rId2"/>
          <a:stretch>
            <a:fillRect/>
          </a:stretch>
        </p:blipFill>
        <p:spPr>
          <a:xfrm>
            <a:off x="990600" y="3276600"/>
            <a:ext cx="3429000" cy="2872733"/>
          </a:xfrm>
          <a:prstGeom prst="rect">
            <a:avLst/>
          </a:prstGeom>
          <a:ln>
            <a:solidFill>
              <a:schemeClr val="bg1">
                <a:lumMod val="75000"/>
              </a:schemeClr>
            </a:solidFill>
          </a:ln>
        </p:spPr>
      </p:pic>
    </p:spTree>
    <p:extLst>
      <p:ext uri="{BB962C8B-B14F-4D97-AF65-F5344CB8AC3E}">
        <p14:creationId xmlns:p14="http://schemas.microsoft.com/office/powerpoint/2010/main" val="206691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Data </a:t>
            </a:r>
            <a:r>
              <a:rPr lang="en-US" dirty="0"/>
              <a:t>Warehouse Concepts and Terminology</a:t>
            </a:r>
          </a:p>
          <a:p>
            <a:pPr>
              <a:buFont typeface="Wingdings" panose="05000000000000000000" pitchFamily="2" charset="2"/>
              <a:buChar char="Ø"/>
            </a:pPr>
            <a:r>
              <a:rPr lang="en-US" dirty="0" smtClean="0"/>
              <a:t>Tabular Modeling</a:t>
            </a:r>
          </a:p>
          <a:p>
            <a:r>
              <a:rPr lang="en-US" dirty="0" smtClean="0"/>
              <a:t>Data Modeling with </a:t>
            </a:r>
            <a:r>
              <a:rPr lang="en-US" dirty="0"/>
              <a:t>the SQL Server </a:t>
            </a:r>
            <a:r>
              <a:rPr lang="en-US" dirty="0" smtClean="0"/>
              <a:t>Data Tools</a:t>
            </a:r>
          </a:p>
          <a:p>
            <a:r>
              <a:rPr lang="en-US" dirty="0"/>
              <a:t>Multidimensional </a:t>
            </a:r>
            <a:r>
              <a:rPr lang="en-US" dirty="0" smtClean="0"/>
              <a:t>Modeling and Cubes</a:t>
            </a:r>
            <a:endParaRPr lang="en-US" dirty="0"/>
          </a:p>
          <a:p>
            <a:r>
              <a:rPr lang="en-US" dirty="0"/>
              <a:t>Creating a Cube with the SQL Server </a:t>
            </a:r>
            <a:r>
              <a:rPr lang="en-US" dirty="0" smtClean="0"/>
              <a:t>Data Tools</a:t>
            </a:r>
            <a:endParaRPr lang="en-US" dirty="0"/>
          </a:p>
          <a:p>
            <a:endParaRPr lang="en-US" dirty="0"/>
          </a:p>
        </p:txBody>
      </p:sp>
    </p:spTree>
    <p:extLst>
      <p:ext uri="{BB962C8B-B14F-4D97-AF65-F5344CB8AC3E}">
        <p14:creationId xmlns:p14="http://schemas.microsoft.com/office/powerpoint/2010/main" val="1671895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Tabular Data Model</a:t>
            </a:r>
            <a:endParaRPr lang="en-US" dirty="0"/>
          </a:p>
        </p:txBody>
      </p:sp>
      <p:sp>
        <p:nvSpPr>
          <p:cNvPr id="3" name="Content Placeholder 2"/>
          <p:cNvSpPr>
            <a:spLocks noGrp="1"/>
          </p:cNvSpPr>
          <p:nvPr>
            <p:ph idx="1"/>
          </p:nvPr>
        </p:nvSpPr>
        <p:spPr/>
        <p:txBody>
          <a:bodyPr/>
          <a:lstStyle/>
          <a:p>
            <a:r>
              <a:rPr lang="en-US" dirty="0" smtClean="0"/>
              <a:t>Use Excel 2013 and PowerPivot</a:t>
            </a:r>
          </a:p>
          <a:p>
            <a:r>
              <a:rPr lang="en-US" dirty="0" smtClean="0"/>
              <a:t>Use the SQL Server Data Tools</a:t>
            </a:r>
            <a:endParaRPr lang="en-US" dirty="0"/>
          </a:p>
        </p:txBody>
      </p:sp>
    </p:spTree>
    <p:extLst>
      <p:ext uri="{BB962C8B-B14F-4D97-AF65-F5344CB8AC3E}">
        <p14:creationId xmlns:p14="http://schemas.microsoft.com/office/powerpoint/2010/main" val="187407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Data </a:t>
            </a:r>
            <a:r>
              <a:rPr lang="en-US" dirty="0"/>
              <a:t>Warehouse Concepts and Terminology</a:t>
            </a:r>
          </a:p>
          <a:p>
            <a:pPr>
              <a:buFont typeface="Wingdings" panose="05000000000000000000" pitchFamily="2" charset="2"/>
              <a:buChar char="ü"/>
            </a:pPr>
            <a:r>
              <a:rPr lang="en-US" dirty="0" smtClean="0"/>
              <a:t>Tabular Modeling</a:t>
            </a:r>
          </a:p>
          <a:p>
            <a:pPr>
              <a:buFont typeface="Wingdings" panose="05000000000000000000" pitchFamily="2" charset="2"/>
              <a:buChar char="Ø"/>
            </a:pPr>
            <a:r>
              <a:rPr lang="en-US" dirty="0" smtClean="0"/>
              <a:t>Data Modeling with </a:t>
            </a:r>
            <a:r>
              <a:rPr lang="en-US" dirty="0"/>
              <a:t>the SQL Server </a:t>
            </a:r>
            <a:r>
              <a:rPr lang="en-US" dirty="0" smtClean="0"/>
              <a:t>Data Tools</a:t>
            </a:r>
          </a:p>
          <a:p>
            <a:r>
              <a:rPr lang="en-US" dirty="0"/>
              <a:t>Multidimensional </a:t>
            </a:r>
            <a:r>
              <a:rPr lang="en-US" dirty="0" smtClean="0"/>
              <a:t>Modeling and Cubes</a:t>
            </a:r>
            <a:endParaRPr lang="en-US" dirty="0"/>
          </a:p>
          <a:p>
            <a:r>
              <a:rPr lang="en-US" dirty="0"/>
              <a:t>Creating a Cube with the SQL Server </a:t>
            </a:r>
            <a:r>
              <a:rPr lang="en-US" dirty="0" smtClean="0"/>
              <a:t>Data Tools</a:t>
            </a:r>
            <a:endParaRPr lang="en-US" dirty="0"/>
          </a:p>
          <a:p>
            <a:endParaRPr lang="en-US" dirty="0"/>
          </a:p>
        </p:txBody>
      </p:sp>
    </p:spTree>
    <p:extLst>
      <p:ext uri="{BB962C8B-B14F-4D97-AF65-F5344CB8AC3E}">
        <p14:creationId xmlns:p14="http://schemas.microsoft.com/office/powerpoint/2010/main" val="2704431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 ds:uri="http://purl.org/dc/terms/"/>
    <ds:schemaRef ds:uri="http://schemas.microsoft.com/office/2006/documentManagement/types"/>
    <ds:schemaRef ds:uri="http://schemas.openxmlformats.org/package/2006/metadata/core-propertie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6374</TotalTime>
  <Words>530</Words>
  <Application>Microsoft Office PowerPoint</Application>
  <PresentationFormat>On-screen Show (4:3)</PresentationFormat>
  <Paragraphs>92</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Lucida Console</vt:lpstr>
      <vt:lpstr>Wingdings</vt:lpstr>
      <vt:lpstr>CPT_Wave15</vt:lpstr>
      <vt:lpstr>Designing and Building Multidimensional Cubes</vt:lpstr>
      <vt:lpstr>Agenda</vt:lpstr>
      <vt:lpstr>OTLP Table Types</vt:lpstr>
      <vt:lpstr>Fact Table</vt:lpstr>
      <vt:lpstr>Dimension Tables</vt:lpstr>
      <vt:lpstr>Hierarchical Dimensions</vt:lpstr>
      <vt:lpstr>Agenda</vt:lpstr>
      <vt:lpstr>Creating a Tabular Data Model</vt:lpstr>
      <vt:lpstr>Agenda</vt:lpstr>
      <vt:lpstr>Creating a New Project</vt:lpstr>
      <vt:lpstr>Agenda</vt:lpstr>
      <vt:lpstr>View to Create Fact Table</vt:lpstr>
      <vt:lpstr>Views to Create Dimension Tables</vt:lpstr>
      <vt:lpstr>Adding Support Tables</vt:lpstr>
      <vt:lpstr>Agenda</vt:lpstr>
      <vt:lpstr>Data Source</vt:lpstr>
      <vt:lpstr>Data Source View Tasks</vt:lpstr>
      <vt:lpstr>Completed Data Source View</vt:lpstr>
      <vt:lpstr>The Cube Designer</vt:lpstr>
      <vt:lpstr>Named Calculations</vt:lpstr>
      <vt:lpstr>Creating a Multidimensional Cube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Building Multidimensional Cubes</dc:title>
  <dc:creator>Ted Pattison</dc:creator>
  <cp:lastModifiedBy>Ted Pattison</cp:lastModifiedBy>
  <cp:revision>134</cp:revision>
  <dcterms:created xsi:type="dcterms:W3CDTF">2012-04-13T19:17:02Z</dcterms:created>
  <dcterms:modified xsi:type="dcterms:W3CDTF">2014-06-24T13:38:56Z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