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79" r:id="rId6"/>
    <p:sldId id="281" r:id="rId7"/>
    <p:sldId id="315" r:id="rId8"/>
    <p:sldId id="320" r:id="rId9"/>
    <p:sldId id="318" r:id="rId10"/>
    <p:sldId id="326" r:id="rId11"/>
    <p:sldId id="309" r:id="rId12"/>
    <p:sldId id="317" r:id="rId13"/>
    <p:sldId id="331" r:id="rId14"/>
    <p:sldId id="329" r:id="rId15"/>
    <p:sldId id="330" r:id="rId16"/>
    <p:sldId id="335" r:id="rId17"/>
    <p:sldId id="336" r:id="rId18"/>
    <p:sldId id="300" r:id="rId19"/>
    <p:sldId id="310" r:id="rId20"/>
    <p:sldId id="314" r:id="rId21"/>
    <p:sldId id="321" r:id="rId22"/>
    <p:sldId id="311" r:id="rId23"/>
    <p:sldId id="337" r:id="rId24"/>
    <p:sldId id="340" r:id="rId25"/>
    <p:sldId id="339" r:id="rId26"/>
    <p:sldId id="322" r:id="rId27"/>
    <p:sldId id="280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E"/>
    <a:srgbClr val="FFFFCC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84" autoAdjust="0"/>
    <p:restoredTop sz="80508" autoAdjust="0"/>
  </p:normalViewPr>
  <p:slideViewPr>
    <p:cSldViewPr>
      <p:cViewPr varScale="1">
        <p:scale>
          <a:sx n="68" d="100"/>
          <a:sy n="68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792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0x - Lecture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v1.0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 smtClean="0"/>
              <a:t>© 2010 Critical Path Training, LLC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module introduces students to the tools and working environment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provided by the PowerPivot Add-in for Excel 2013. This overview of </a:t>
            </a:r>
            <a:r>
              <a:rPr lang="en-US" dirty="0" smtClean="0"/>
              <a:t>PowerPivot will include a discussion of DAX language Fundamentals as well as creating Calculated Columns and</a:t>
            </a:r>
            <a:r>
              <a:rPr lang="en-US" baseline="0" dirty="0" smtClean="0"/>
              <a:t> </a:t>
            </a:r>
            <a:r>
              <a:rPr lang="en-US" dirty="0" smtClean="0"/>
              <a:t>Calculated Fields. Students</a:t>
            </a:r>
            <a:r>
              <a:rPr lang="en-US" baseline="0" dirty="0" smtClean="0"/>
              <a:t> will also learn about c</a:t>
            </a:r>
            <a:r>
              <a:rPr lang="en-US" dirty="0" smtClean="0"/>
              <a:t>reating hierarchies in dimension tables and working with named </a:t>
            </a:r>
            <a:r>
              <a:rPr lang="en-US" smtClean="0"/>
              <a:t>sets.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5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0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4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Module Subtitle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  <a:endParaRPr lang="en-US" sz="32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Working with PowerPivot in Excel 2013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Logical Functions in DAX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conditional evaluations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62802"/>
            <a:ext cx="3542824" cy="302496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5"/>
          <a:stretch/>
        </p:blipFill>
        <p:spPr bwMode="auto">
          <a:xfrm>
            <a:off x="1975204" y="4293338"/>
            <a:ext cx="6559196" cy="2194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28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Year or Month from Date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DAX contains many time and date functions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1254"/>
          <a:stretch/>
        </p:blipFill>
        <p:spPr>
          <a:xfrm>
            <a:off x="914400" y="3827721"/>
            <a:ext cx="2286000" cy="2738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81"/>
          <a:stretch/>
        </p:blipFill>
        <p:spPr bwMode="auto">
          <a:xfrm>
            <a:off x="762000" y="2040221"/>
            <a:ext cx="7620000" cy="10268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8618"/>
          <a:stretch/>
        </p:blipFill>
        <p:spPr>
          <a:xfrm>
            <a:off x="3546679" y="3783874"/>
            <a:ext cx="2203474" cy="27826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48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Slicers for Calculated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Slicers can be created using calculated columns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intuitive and easy-to-use interface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" y="3733800"/>
            <a:ext cx="6850694" cy="24171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70"/>
          <a:stretch/>
        </p:blipFill>
        <p:spPr bwMode="auto">
          <a:xfrm>
            <a:off x="943610" y="2057400"/>
            <a:ext cx="7028180" cy="9144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47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RELATED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function performs cross-table lookup</a:t>
            </a:r>
          </a:p>
          <a:p>
            <a:pPr lvl="1"/>
            <a:r>
              <a:rPr lang="en-US" dirty="0" smtClean="0"/>
              <a:t>Effectively replaces older VLOOKUP function</a:t>
            </a:r>
          </a:p>
          <a:p>
            <a:pPr lvl="1"/>
            <a:r>
              <a:rPr lang="en-US" dirty="0" smtClean="0"/>
              <a:t>Used in many-side table to look up value from one-side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943043" cy="1295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9"/>
          <a:stretch/>
        </p:blipFill>
        <p:spPr bwMode="auto">
          <a:xfrm>
            <a:off x="1171353" y="4488903"/>
            <a:ext cx="2747622" cy="22143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297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Calculated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3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DAX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Creating Calculated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Calculated Fields</a:t>
            </a:r>
          </a:p>
          <a:p>
            <a:r>
              <a:rPr lang="en-US" dirty="0"/>
              <a:t>Creating </a:t>
            </a:r>
            <a:r>
              <a:rPr lang="en-US" smtClean="0"/>
              <a:t>Dimensional Hierarchies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5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Calculated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built-in commands for Calculated Fields</a:t>
            </a:r>
          </a:p>
          <a:p>
            <a:pPr lvl="1"/>
            <a:r>
              <a:rPr lang="en-US" dirty="0" smtClean="0"/>
              <a:t>In Excel application window not of PowerPivot window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Excel provides dialog for editing calculated fields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19200" y="2514601"/>
            <a:ext cx="5410200" cy="880152"/>
            <a:chOff x="1219200" y="2514601"/>
            <a:chExt cx="6019800" cy="9793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200" y="2514601"/>
              <a:ext cx="6019800" cy="979324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5" name="Left Arrow 4"/>
            <p:cNvSpPr/>
            <p:nvPr/>
          </p:nvSpPr>
          <p:spPr>
            <a:xfrm>
              <a:off x="2649166" y="3143655"/>
              <a:ext cx="3048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92" y="3960105"/>
            <a:ext cx="3733800" cy="26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Calculated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DAX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Creating Calculated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Creating Calculated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</a:t>
            </a:r>
            <a:r>
              <a:rPr lang="en-US" smtClean="0"/>
              <a:t>Dimensional Hierarchies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7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Hierarchies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hierarchies used to provide drilldown</a:t>
            </a:r>
          </a:p>
          <a:p>
            <a:pPr lvl="1"/>
            <a:r>
              <a:rPr lang="en-US" dirty="0" smtClean="0"/>
              <a:t> Hierarchy created using a set of columns</a:t>
            </a:r>
          </a:p>
          <a:p>
            <a:pPr lvl="1"/>
            <a:r>
              <a:rPr lang="en-US" dirty="0" smtClean="0"/>
              <a:t>Columns must all exist within a single table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6" t="2188"/>
          <a:stretch/>
        </p:blipFill>
        <p:spPr bwMode="auto">
          <a:xfrm>
            <a:off x="3718125" y="3126129"/>
            <a:ext cx="2188845" cy="21671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60" y="4183161"/>
            <a:ext cx="2245995" cy="18726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288798" y="4564161"/>
            <a:ext cx="1117461" cy="435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12779"/>
            <a:ext cx="2371036" cy="35166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00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DAX Fundamentals</a:t>
            </a:r>
          </a:p>
          <a:p>
            <a:r>
              <a:rPr lang="en-US" dirty="0" smtClean="0"/>
              <a:t>Creating Calculated Columns</a:t>
            </a:r>
          </a:p>
          <a:p>
            <a:r>
              <a:rPr lang="en-US" dirty="0" smtClean="0"/>
              <a:t>Creating Calculated Fields</a:t>
            </a:r>
          </a:p>
          <a:p>
            <a:r>
              <a:rPr lang="en-US" dirty="0"/>
              <a:t>Creating </a:t>
            </a:r>
            <a:r>
              <a:rPr lang="en-US" smtClean="0"/>
              <a:t>Dimensional Hierarchies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89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Text Functions in 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Calculated columns must be created for hierarchy</a:t>
            </a:r>
          </a:p>
          <a:p>
            <a:pPr lvl="1"/>
            <a:r>
              <a:rPr lang="en-US" sz="2000" dirty="0" smtClean="0"/>
              <a:t>Extracting Category value from Product Category column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r>
              <a:rPr lang="en-US" sz="2000" dirty="0" smtClean="0"/>
              <a:t>Extracting Subcategory </a:t>
            </a:r>
            <a:r>
              <a:rPr lang="en-US" sz="2000" dirty="0"/>
              <a:t>value from Product Category column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4" y="2362200"/>
            <a:ext cx="7110383" cy="139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94" y="4495800"/>
            <a:ext cx="7709455" cy="12163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579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Product Categories Hierarchy has three levels</a:t>
            </a:r>
          </a:p>
          <a:p>
            <a:pPr lvl="1"/>
            <a:r>
              <a:rPr lang="en-US" sz="2000" dirty="0" smtClean="0"/>
              <a:t>Category</a:t>
            </a:r>
          </a:p>
          <a:p>
            <a:pPr lvl="1"/>
            <a:r>
              <a:rPr lang="en-US" sz="2000" dirty="0" smtClean="0"/>
              <a:t>Subcategory</a:t>
            </a:r>
          </a:p>
          <a:p>
            <a:pPr lvl="1"/>
            <a:r>
              <a:rPr lang="en-US" sz="2000" dirty="0" smtClean="0"/>
              <a:t>Product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77" r="2493" b="52985"/>
          <a:stretch/>
        </p:blipFill>
        <p:spPr bwMode="auto">
          <a:xfrm>
            <a:off x="1143000" y="3359342"/>
            <a:ext cx="3077308" cy="2667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08" y="2270280"/>
            <a:ext cx="3276600" cy="37560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610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 Dimensional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DAX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Calculated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Calculated Fields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</a:t>
            </a:r>
            <a:r>
              <a:rPr lang="en-US"/>
              <a:t>Dimensional </a:t>
            </a:r>
            <a:r>
              <a:rPr lang="en-US" smtClean="0"/>
              <a:t>Hierarchies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Data Model with PowerPivot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creating the data model (aka BISM)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tables </a:t>
            </a:r>
            <a:r>
              <a:rPr lang="en-US" dirty="0" smtClean="0"/>
              <a:t>by importing data from external sources</a:t>
            </a:r>
          </a:p>
          <a:p>
            <a:pPr lvl="1"/>
            <a:r>
              <a:rPr lang="en-US" dirty="0" smtClean="0"/>
              <a:t>Create relationships between tables</a:t>
            </a:r>
          </a:p>
          <a:p>
            <a:pPr lvl="1"/>
            <a:r>
              <a:rPr lang="en-US" dirty="0"/>
              <a:t>Rename tables and columns </a:t>
            </a:r>
            <a:r>
              <a:rPr lang="en-US" dirty="0" smtClean="0"/>
              <a:t>if desired</a:t>
            </a:r>
          </a:p>
          <a:p>
            <a:pPr lvl="1"/>
            <a:r>
              <a:rPr lang="en-US" dirty="0" smtClean="0"/>
              <a:t>Create calculated columns</a:t>
            </a:r>
          </a:p>
          <a:p>
            <a:pPr lvl="1"/>
            <a:r>
              <a:rPr lang="en-US" dirty="0" smtClean="0"/>
              <a:t>Create calculated fields</a:t>
            </a:r>
          </a:p>
          <a:p>
            <a:pPr lvl="1"/>
            <a:r>
              <a:rPr lang="en-US" dirty="0" smtClean="0"/>
              <a:t>Create Dimensional Hierarchies</a:t>
            </a:r>
          </a:p>
          <a:p>
            <a:pPr lvl="1"/>
            <a:r>
              <a:rPr lang="en-US" dirty="0" smtClean="0"/>
              <a:t>Create time table(s) for time intelligence support</a:t>
            </a:r>
          </a:p>
          <a:p>
            <a:pPr lvl="1"/>
            <a:r>
              <a:rPr lang="en-US" dirty="0" smtClean="0"/>
              <a:t>Create key performance indicators (KPIs)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1"/>
            <a:r>
              <a:rPr lang="en-GB" dirty="0" smtClean="0"/>
              <a:t>DAX is the language </a:t>
            </a:r>
            <a:r>
              <a:rPr lang="en-GB" dirty="0"/>
              <a:t>used to create </a:t>
            </a:r>
            <a:r>
              <a:rPr lang="en-GB" dirty="0" smtClean="0"/>
              <a:t>data </a:t>
            </a:r>
            <a:r>
              <a:rPr lang="en-GB" dirty="0"/>
              <a:t>model</a:t>
            </a:r>
          </a:p>
          <a:p>
            <a:pPr lvl="1"/>
            <a:r>
              <a:rPr lang="en-GB" dirty="0" smtClean="0"/>
              <a:t>DAX stands for "</a:t>
            </a:r>
            <a:r>
              <a:rPr lang="en-GB" b="1" dirty="0" smtClean="0">
                <a:solidFill>
                  <a:schemeClr val="accent1"/>
                </a:solidFill>
              </a:rPr>
              <a:t>D</a:t>
            </a:r>
            <a:r>
              <a:rPr lang="en-GB" dirty="0" smtClean="0"/>
              <a:t>ata </a:t>
            </a:r>
            <a:r>
              <a:rPr lang="en-GB" b="1" dirty="0" smtClean="0">
                <a:solidFill>
                  <a:schemeClr val="accent1"/>
                </a:solidFill>
              </a:rPr>
              <a:t>A</a:t>
            </a:r>
            <a:r>
              <a:rPr lang="en-GB" dirty="0" smtClean="0"/>
              <a:t>nalysis E</a:t>
            </a:r>
            <a:r>
              <a:rPr lang="en-GB" b="1" dirty="0" smtClean="0">
                <a:solidFill>
                  <a:schemeClr val="accent1"/>
                </a:solidFill>
              </a:rPr>
              <a:t>x</a:t>
            </a:r>
            <a:r>
              <a:rPr lang="en-GB" dirty="0" smtClean="0"/>
              <a:t>pression </a:t>
            </a:r>
            <a:r>
              <a:rPr lang="en-GB" dirty="0" smtClean="0"/>
              <a:t>Language"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DAX </a:t>
            </a:r>
            <a:r>
              <a:rPr lang="en-GB" dirty="0"/>
              <a:t>e</a:t>
            </a:r>
            <a:r>
              <a:rPr lang="en-GB" dirty="0" smtClean="0"/>
              <a:t>xpressions are similar to Excel formulas</a:t>
            </a:r>
          </a:p>
          <a:p>
            <a:pPr lvl="1"/>
            <a:r>
              <a:rPr lang="en-GB" dirty="0" smtClean="0"/>
              <a:t>They always start with an </a:t>
            </a:r>
            <a:r>
              <a:rPr lang="en-GB" dirty="0"/>
              <a:t>equal sign </a:t>
            </a:r>
            <a:r>
              <a:rPr lang="en-GB" dirty="0" smtClean="0"/>
              <a:t>(=)</a:t>
            </a:r>
          </a:p>
          <a:p>
            <a:pPr lvl="1"/>
            <a:r>
              <a:rPr lang="en-GB" dirty="0" smtClean="0"/>
              <a:t>DAX provides many built-in functions similar to Excel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DAX Expressions are unlike Excel formulas…</a:t>
            </a:r>
            <a:endParaRPr lang="en-GB" dirty="0"/>
          </a:p>
          <a:p>
            <a:pPr lvl="1"/>
            <a:r>
              <a:rPr lang="en-GB" dirty="0" smtClean="0"/>
              <a:t>DAX expressions cannot reference cells (e.g. A1 or C4)</a:t>
            </a:r>
          </a:p>
          <a:p>
            <a:pPr lvl="1"/>
            <a:r>
              <a:rPr lang="en-GB" dirty="0" smtClean="0"/>
              <a:t>Instead </a:t>
            </a:r>
            <a:r>
              <a:rPr lang="en-GB" dirty="0"/>
              <a:t>DAX expressions reference </a:t>
            </a:r>
            <a:r>
              <a:rPr lang="en-GB" dirty="0" smtClean="0"/>
              <a:t>columns and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5791200"/>
            <a:ext cx="55626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=SUM</a:t>
            </a:r>
            <a:r>
              <a:rPr lang="en-US" sz="20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('Sales'[Sales </a:t>
            </a:r>
            <a:r>
              <a:rPr lang="en-US" sz="2000" b="1" dirty="0">
                <a:solidFill>
                  <a:schemeClr val="tx1"/>
                </a:solidFill>
                <a:latin typeface="Lucida Console" panose="020B0609040504020204" pitchFamily="49" charset="0"/>
              </a:rPr>
              <a:t>Amount])</a:t>
            </a:r>
          </a:p>
        </p:txBody>
      </p:sp>
    </p:spTree>
    <p:extLst>
      <p:ext uri="{BB962C8B-B14F-4D97-AF65-F5344CB8AC3E}">
        <p14:creationId xmlns:p14="http://schemas.microsoft.com/office/powerpoint/2010/main" val="21983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Columns vs Calculated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Calculated </a:t>
            </a:r>
            <a:r>
              <a:rPr lang="en-GB" dirty="0" smtClean="0"/>
              <a:t>Columns</a:t>
            </a:r>
          </a:p>
          <a:p>
            <a:pPr lvl="1"/>
            <a:r>
              <a:rPr lang="en-GB" dirty="0" smtClean="0"/>
              <a:t>Evaluated based on context of a single row</a:t>
            </a:r>
          </a:p>
          <a:p>
            <a:pPr lvl="1"/>
            <a:r>
              <a:rPr lang="en-GB" dirty="0"/>
              <a:t>Evaluated </a:t>
            </a:r>
            <a:r>
              <a:rPr lang="en-GB" dirty="0" smtClean="0"/>
              <a:t>when data is loaded into memory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Calculated Fields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(also known as Measures)</a:t>
            </a:r>
          </a:p>
          <a:p>
            <a:pPr lvl="1"/>
            <a:r>
              <a:rPr lang="en-GB" dirty="0" smtClean="0"/>
              <a:t>Evaluated </a:t>
            </a:r>
            <a:r>
              <a:rPr lang="en-GB" dirty="0"/>
              <a:t>based on </a:t>
            </a:r>
            <a:r>
              <a:rPr lang="en-GB" dirty="0" smtClean="0"/>
              <a:t>filter context </a:t>
            </a:r>
            <a:r>
              <a:rPr lang="en-GB" dirty="0"/>
              <a:t>of a single </a:t>
            </a:r>
            <a:r>
              <a:rPr lang="en-GB" dirty="0" smtClean="0"/>
              <a:t>table</a:t>
            </a:r>
          </a:p>
          <a:p>
            <a:pPr lvl="1"/>
            <a:r>
              <a:rPr lang="en-GB" dirty="0" smtClean="0"/>
              <a:t>Commonly used for aggregations (e.g. SUM, AVG, etc.)</a:t>
            </a:r>
            <a:endParaRPr lang="en-GB" dirty="0"/>
          </a:p>
          <a:p>
            <a:pPr lvl="1"/>
            <a:r>
              <a:rPr lang="en-GB" dirty="0"/>
              <a:t>Evaluated </a:t>
            </a:r>
            <a:r>
              <a:rPr lang="en-GB" dirty="0" smtClean="0"/>
              <a:t>after data loads </a:t>
            </a:r>
            <a:r>
              <a:rPr lang="en-GB" dirty="0"/>
              <a:t>into </a:t>
            </a:r>
            <a:r>
              <a:rPr lang="en-GB" dirty="0" smtClean="0"/>
              <a:t>memory </a:t>
            </a:r>
            <a:r>
              <a:rPr lang="en-GB" dirty="0"/>
              <a:t>at query </a:t>
            </a:r>
            <a:r>
              <a:rPr lang="en-GB" dirty="0" smtClean="0"/>
              <a:t>time</a:t>
            </a:r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2971800"/>
            <a:ext cx="55626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Column1 = &lt;</a:t>
            </a:r>
            <a:r>
              <a:rPr lang="en-US" sz="20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DAX expression</a:t>
            </a:r>
            <a:r>
              <a:rPr lang="en-US" sz="20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endParaRPr lang="en-US" sz="20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5715000"/>
            <a:ext cx="5562600" cy="533400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Field1 := &lt;</a:t>
            </a:r>
            <a:r>
              <a:rPr lang="en-US" sz="2000" b="1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DAX expression</a:t>
            </a:r>
            <a:r>
              <a:rPr lang="en-US" sz="20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&gt;</a:t>
            </a:r>
            <a:endParaRPr lang="en-US" sz="20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0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DAX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and Time Functions</a:t>
            </a:r>
          </a:p>
          <a:p>
            <a:r>
              <a:rPr lang="en-US" dirty="0" smtClean="0"/>
              <a:t>Information Functions</a:t>
            </a:r>
          </a:p>
          <a:p>
            <a:r>
              <a:rPr lang="en-US" dirty="0" smtClean="0"/>
              <a:t>Logical Functions</a:t>
            </a:r>
          </a:p>
          <a:p>
            <a:r>
              <a:rPr lang="en-US" dirty="0"/>
              <a:t>Mathematical and Trigonometric Functions</a:t>
            </a:r>
          </a:p>
          <a:p>
            <a:r>
              <a:rPr lang="en-US" dirty="0"/>
              <a:t>Statistical Functions</a:t>
            </a:r>
          </a:p>
          <a:p>
            <a:r>
              <a:rPr lang="en-US" dirty="0"/>
              <a:t>Filter Functions</a:t>
            </a:r>
          </a:p>
          <a:p>
            <a:r>
              <a:rPr lang="en-US" dirty="0" smtClean="0"/>
              <a:t>Text </a:t>
            </a:r>
            <a:r>
              <a:rPr lang="en-US" dirty="0"/>
              <a:t>Functions</a:t>
            </a:r>
          </a:p>
          <a:p>
            <a:r>
              <a:rPr lang="en-US" dirty="0"/>
              <a:t>Time Intelligence Functions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5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DAX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Creating Calculated Columns</a:t>
            </a:r>
          </a:p>
          <a:p>
            <a:r>
              <a:rPr lang="en-US" dirty="0" smtClean="0"/>
              <a:t>Creating Calculated Fields</a:t>
            </a:r>
          </a:p>
          <a:p>
            <a:r>
              <a:rPr lang="en-US" dirty="0"/>
              <a:t>Creating </a:t>
            </a:r>
            <a:r>
              <a:rPr lang="en-US" smtClean="0"/>
              <a:t>Dimensional Hierarchies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18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Calculated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Edited in formula bar of PowerPivot table view</a:t>
            </a:r>
          </a:p>
          <a:p>
            <a:pPr lvl="1"/>
            <a:r>
              <a:rPr lang="en-US" dirty="0" smtClean="0"/>
              <a:t>Start with an equals (=) sign</a:t>
            </a:r>
          </a:p>
          <a:p>
            <a:pPr lvl="1"/>
            <a:r>
              <a:rPr lang="en-US" dirty="0" smtClean="0"/>
              <a:t>Enter a valid DAX expression</a:t>
            </a:r>
          </a:p>
          <a:p>
            <a:pPr lvl="1"/>
            <a:r>
              <a:rPr lang="en-US" dirty="0" smtClean="0"/>
              <a:t>Clicking on column adds it into expression</a:t>
            </a:r>
          </a:p>
          <a:p>
            <a:pPr lvl="1"/>
            <a:r>
              <a:rPr lang="en-US" dirty="0" smtClean="0"/>
              <a:t>DAX formula builder can be very helpful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7" y="4029740"/>
            <a:ext cx="7626305" cy="2286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660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Columns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column has formatting properties</a:t>
            </a:r>
          </a:p>
          <a:p>
            <a:pPr lvl="1"/>
            <a:r>
              <a:rPr lang="en-US" dirty="0" smtClean="0"/>
              <a:t>Formatting will be used by reports and visualizations built on top of data model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3124200"/>
            <a:ext cx="790740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9110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3917</TotalTime>
  <Words>574</Words>
  <Application>Microsoft Office PowerPoint</Application>
  <PresentationFormat>On-screen Show (4:3)</PresentationFormat>
  <Paragraphs>120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Lucida Console</vt:lpstr>
      <vt:lpstr>Wingdings</vt:lpstr>
      <vt:lpstr>CPT_Wave15</vt:lpstr>
      <vt:lpstr>Working with PowerPivot in Excel 2013</vt:lpstr>
      <vt:lpstr>Agenda</vt:lpstr>
      <vt:lpstr>Creating the Data Model with PowerPivot</vt:lpstr>
      <vt:lpstr>Working with DAX</vt:lpstr>
      <vt:lpstr>Calculated Columns vs Calculated Fields</vt:lpstr>
      <vt:lpstr>Types of DAX Functions</vt:lpstr>
      <vt:lpstr>Agenda</vt:lpstr>
      <vt:lpstr>Creating Calculated Columns</vt:lpstr>
      <vt:lpstr>Formatting Columns</vt:lpstr>
      <vt:lpstr>Using Logical Functions in DAX</vt:lpstr>
      <vt:lpstr>Time Functions</vt:lpstr>
      <vt:lpstr>Adding Slicers for Calculated Columns</vt:lpstr>
      <vt:lpstr>The RELATED Function</vt:lpstr>
      <vt:lpstr>Creating Calculated Columns</vt:lpstr>
      <vt:lpstr>Agenda</vt:lpstr>
      <vt:lpstr>Creating Calculated Fields</vt:lpstr>
      <vt:lpstr>Creating Calculated Fields</vt:lpstr>
      <vt:lpstr>Agenda</vt:lpstr>
      <vt:lpstr>Dimensional Hierarchies</vt:lpstr>
      <vt:lpstr>Using Text Functions in DAX</vt:lpstr>
      <vt:lpstr>Product Categories</vt:lpstr>
      <vt:lpstr>Creating a Dimensional Hierarchy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PowerPivot in Excel 2013</dc:title>
  <dc:creator>Ted Pattison</dc:creator>
  <cp:lastModifiedBy>Ted Pattison</cp:lastModifiedBy>
  <cp:revision>205</cp:revision>
  <dcterms:created xsi:type="dcterms:W3CDTF">2012-04-13T19:17:02Z</dcterms:created>
  <dcterms:modified xsi:type="dcterms:W3CDTF">2015-03-17T15:06:49Z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