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79" r:id="rId6"/>
    <p:sldId id="278" r:id="rId7"/>
    <p:sldId id="281" r:id="rId8"/>
    <p:sldId id="308" r:id="rId9"/>
    <p:sldId id="299" r:id="rId10"/>
    <p:sldId id="301" r:id="rId11"/>
    <p:sldId id="300" r:id="rId12"/>
    <p:sldId id="302" r:id="rId13"/>
    <p:sldId id="303" r:id="rId14"/>
    <p:sldId id="287" r:id="rId15"/>
    <p:sldId id="285" r:id="rId16"/>
    <p:sldId id="296" r:id="rId17"/>
    <p:sldId id="297" r:id="rId18"/>
    <p:sldId id="288" r:id="rId19"/>
    <p:sldId id="289" r:id="rId20"/>
    <p:sldId id="286" r:id="rId21"/>
    <p:sldId id="290" r:id="rId22"/>
    <p:sldId id="305" r:id="rId23"/>
    <p:sldId id="291" r:id="rId24"/>
    <p:sldId id="292" r:id="rId25"/>
    <p:sldId id="293" r:id="rId26"/>
    <p:sldId id="306" r:id="rId27"/>
    <p:sldId id="294" r:id="rId28"/>
    <p:sldId id="295" r:id="rId29"/>
    <p:sldId id="307" r:id="rId30"/>
    <p:sldId id="298"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44" autoAdjust="0"/>
    <p:restoredTop sz="83121" autoAdjust="0"/>
  </p:normalViewPr>
  <p:slideViewPr>
    <p:cSldViewPr>
      <p:cViewPr varScale="1">
        <p:scale>
          <a:sx n="74" d="100"/>
          <a:sy n="74" d="100"/>
        </p:scale>
        <p:origin x="1210" y="67"/>
      </p:cViewPr>
      <p:guideLst>
        <p:guide orient="horz" pos="2160"/>
        <p:guide pos="2880"/>
      </p:guideLst>
    </p:cSldViewPr>
  </p:slideViewPr>
  <p:outlineViewPr>
    <p:cViewPr>
      <p:scale>
        <a:sx n="33" d="100"/>
        <a:sy n="33" d="100"/>
      </p:scale>
      <p:origin x="0" y="-5607"/>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90" d="100"/>
          <a:sy n="90" d="100"/>
        </p:scale>
        <p:origin x="2685" y="-4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begins by explaining the motivation and architecture behind the enhanced </a:t>
            </a:r>
            <a:r>
              <a:rPr lang="en-US" sz="1200" kern="1200" dirty="0" smtClean="0">
                <a:solidFill>
                  <a:schemeClr val="tx1"/>
                </a:solidFill>
                <a:effectLst/>
                <a:latin typeface="+mn-lt"/>
                <a:ea typeface="+mn-ea"/>
                <a:cs typeface="+mn-cs"/>
              </a:rPr>
              <a:t>Power View support </a:t>
            </a:r>
            <a:r>
              <a:rPr lang="en-US" sz="1200" kern="1200" dirty="0" smtClean="0">
                <a:solidFill>
                  <a:schemeClr val="tx1"/>
                </a:solidFill>
                <a:effectLst/>
                <a:latin typeface="+mn-lt"/>
                <a:ea typeface="+mn-ea"/>
                <a:cs typeface="+mn-cs"/>
              </a:rPr>
              <a:t>in Microsoft Excel 2013. </a:t>
            </a:r>
            <a:r>
              <a:rPr lang="en-US" sz="1200" kern="1200" dirty="0" smtClean="0">
                <a:solidFill>
                  <a:schemeClr val="tx1"/>
                </a:solidFill>
                <a:effectLst/>
                <a:latin typeface="+mn-lt"/>
                <a:ea typeface="+mn-ea"/>
                <a:cs typeface="+mn-cs"/>
              </a:rPr>
              <a:t>Students </a:t>
            </a:r>
            <a:r>
              <a:rPr lang="en-US" sz="1200" kern="1200" dirty="0" smtClean="0">
                <a:solidFill>
                  <a:schemeClr val="tx1"/>
                </a:solidFill>
                <a:effectLst/>
                <a:latin typeface="+mn-lt"/>
                <a:ea typeface="+mn-ea"/>
                <a:cs typeface="+mn-cs"/>
              </a:rPr>
              <a:t>will </a:t>
            </a:r>
            <a:r>
              <a:rPr lang="en-US" sz="1200" kern="1200" dirty="0" smtClean="0">
                <a:solidFill>
                  <a:schemeClr val="tx1"/>
                </a:solidFill>
                <a:effectLst/>
                <a:latin typeface="+mn-lt"/>
                <a:ea typeface="+mn-ea"/>
                <a:cs typeface="+mn-cs"/>
              </a:rPr>
              <a:t>learn about the </a:t>
            </a:r>
            <a:r>
              <a:rPr lang="en-US" sz="1200" kern="1200" dirty="0" smtClean="0">
                <a:solidFill>
                  <a:schemeClr val="tx1"/>
                </a:solidFill>
                <a:effectLst/>
                <a:latin typeface="+mn-lt"/>
                <a:ea typeface="+mn-ea"/>
                <a:cs typeface="+mn-cs"/>
              </a:rPr>
              <a:t>BI capabilities of Power View </a:t>
            </a:r>
            <a:r>
              <a:rPr lang="en-US" sz="1200" kern="1200" dirty="0" smtClean="0">
                <a:solidFill>
                  <a:schemeClr val="tx1"/>
                </a:solidFill>
                <a:effectLst/>
                <a:latin typeface="+mn-lt"/>
                <a:ea typeface="+mn-ea"/>
                <a:cs typeface="+mn-cs"/>
              </a:rPr>
              <a:t>as well as the </a:t>
            </a:r>
            <a:r>
              <a:rPr lang="en-GB" sz="1200" kern="1200" dirty="0" smtClean="0">
                <a:solidFill>
                  <a:schemeClr val="tx1"/>
                </a:solidFill>
                <a:effectLst/>
                <a:latin typeface="+mn-lt"/>
                <a:ea typeface="+mn-ea"/>
                <a:cs typeface="+mn-cs"/>
              </a:rPr>
              <a:t>Power View User Interface for building visualizations from the Data</a:t>
            </a:r>
            <a:r>
              <a:rPr lang="en-GB" sz="1200" kern="1200" baseline="0" dirty="0" smtClean="0">
                <a:solidFill>
                  <a:schemeClr val="tx1"/>
                </a:solidFill>
                <a:effectLst/>
                <a:latin typeface="+mn-lt"/>
                <a:ea typeface="+mn-ea"/>
                <a:cs typeface="+mn-cs"/>
              </a:rPr>
              <a:t> Model.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module demonstrates how to create reports using the Power View Report Designer and to utilize advanced features such as Filtering, Highlighting, and Slicers.</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339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Power View and </a:t>
            </a:r>
            <a:r>
              <a:rPr lang="en-US" b="1" dirty="0" smtClean="0"/>
              <a:t>Data Models</a:t>
            </a:r>
          </a:p>
          <a:p>
            <a:r>
              <a:rPr lang="en-US" dirty="0" smtClean="0"/>
              <a:t>One of the new features in Excel 2013 is that Power View sheets can connect to different data models in one workbook. An Excel workbook:</a:t>
            </a:r>
          </a:p>
          <a:p>
            <a:endParaRPr lang="en-US" dirty="0" smtClean="0"/>
          </a:p>
          <a:p>
            <a:pPr marL="171450" indent="-171450">
              <a:buFont typeface="Arial" panose="020B0604020202020204" pitchFamily="34" charset="0"/>
              <a:buChar char="•"/>
            </a:pPr>
            <a:r>
              <a:rPr lang="en-US" dirty="0" smtClean="0"/>
              <a:t>Can contain </a:t>
            </a:r>
            <a:r>
              <a:rPr lang="en-US" dirty="0"/>
              <a:t>only one internal Data </a:t>
            </a:r>
            <a:r>
              <a:rPr lang="en-US" dirty="0" smtClean="0"/>
              <a:t>Model which you </a:t>
            </a:r>
            <a:r>
              <a:rPr lang="en-US" dirty="0"/>
              <a:t>can base a Power View sheet on the Data Model in </a:t>
            </a:r>
            <a:r>
              <a:rPr lang="en-US" dirty="0" smtClean="0"/>
              <a:t>the </a:t>
            </a:r>
            <a:r>
              <a:rPr lang="en-US" dirty="0"/>
              <a:t>workbook or on an external data source. </a:t>
            </a:r>
            <a:endParaRPr lang="en-US" dirty="0" smtClean="0"/>
          </a:p>
          <a:p>
            <a:pPr marL="171450" indent="-171450">
              <a:buFont typeface="Arial" panose="020B0604020202020204" pitchFamily="34" charset="0"/>
              <a:buChar char="•"/>
            </a:pPr>
            <a:r>
              <a:rPr lang="en-US" dirty="0" smtClean="0"/>
              <a:t>A </a:t>
            </a:r>
            <a:r>
              <a:rPr lang="en-US" dirty="0"/>
              <a:t>single Excel workbook can contain multiple Power View </a:t>
            </a:r>
            <a:r>
              <a:rPr lang="en-US" dirty="0" smtClean="0"/>
              <a:t>sheets </a:t>
            </a:r>
            <a:r>
              <a:rPr lang="en-US" dirty="0"/>
              <a:t>and each </a:t>
            </a:r>
            <a:r>
              <a:rPr lang="en-US" dirty="0" smtClean="0"/>
              <a:t>sheet </a:t>
            </a:r>
            <a:r>
              <a:rPr lang="en-US" dirty="0"/>
              <a:t>can be based on a different data model</a:t>
            </a:r>
            <a:r>
              <a:rPr lang="en-US" dirty="0" smtClean="0"/>
              <a:t>.</a:t>
            </a:r>
          </a:p>
          <a:p>
            <a:endParaRPr lang="en-US" dirty="0"/>
          </a:p>
          <a:p>
            <a:r>
              <a:rPr lang="en-US" dirty="0" smtClean="0"/>
              <a:t>Since each </a:t>
            </a:r>
            <a:r>
              <a:rPr lang="en-US" dirty="0"/>
              <a:t>Power View sheet has its own charts, tables, and other </a:t>
            </a:r>
            <a:r>
              <a:rPr lang="en-US" dirty="0" smtClean="0"/>
              <a:t>visualizations you </a:t>
            </a:r>
            <a:r>
              <a:rPr lang="en-US" dirty="0"/>
              <a:t>can copy and paste a chart or other visualization from one sheet to </a:t>
            </a:r>
            <a:r>
              <a:rPr lang="en-US" dirty="0" smtClean="0"/>
              <a:t>another. However, this only works if both </a:t>
            </a:r>
            <a:r>
              <a:rPr lang="en-US" dirty="0"/>
              <a:t>sheets are based on the same data model. </a:t>
            </a:r>
          </a:p>
        </p:txBody>
      </p:sp>
    </p:spTree>
    <p:extLst>
      <p:ext uri="{BB962C8B-B14F-4D97-AF65-F5344CB8AC3E}">
        <p14:creationId xmlns:p14="http://schemas.microsoft.com/office/powerpoint/2010/main" val="45411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4681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Power </a:t>
            </a:r>
            <a:r>
              <a:rPr lang="en-US" b="1" dirty="0"/>
              <a:t>View RDLX files in SharePoint </a:t>
            </a:r>
            <a:r>
              <a:rPr lang="en-US" b="1" dirty="0" smtClean="0"/>
              <a:t>backwards compatibility</a:t>
            </a:r>
          </a:p>
          <a:p>
            <a:r>
              <a:rPr lang="en-US" dirty="0" smtClean="0"/>
              <a:t>If a </a:t>
            </a:r>
            <a:r>
              <a:rPr lang="en-US" dirty="0"/>
              <a:t>Power View file </a:t>
            </a:r>
            <a:r>
              <a:rPr lang="en-US" dirty="0" smtClean="0"/>
              <a:t>is saved with </a:t>
            </a:r>
            <a:r>
              <a:rPr lang="en-US" dirty="0"/>
              <a:t>the SQL Server 2012 Reporting Services </a:t>
            </a:r>
            <a:r>
              <a:rPr lang="en-US" dirty="0" smtClean="0"/>
              <a:t>add-in the Power View can </a:t>
            </a:r>
            <a:r>
              <a:rPr lang="en-US" dirty="0"/>
              <a:t>open and </a:t>
            </a:r>
            <a:r>
              <a:rPr lang="en-US" dirty="0" smtClean="0"/>
              <a:t>save </a:t>
            </a:r>
            <a:r>
              <a:rPr lang="en-US" dirty="0"/>
              <a:t>in Power View in SharePoint 2010 or SharePoint 2013 with the SQL Server 2012 Service Pack 1 (SP 1) Reporting Services add-in. </a:t>
            </a:r>
            <a:r>
              <a:rPr lang="en-US" dirty="0" smtClean="0"/>
              <a:t>However, you cannot </a:t>
            </a:r>
            <a:r>
              <a:rPr lang="en-US" dirty="0"/>
              <a:t>open a newer-version Power View RDLX file in a version of SharePoint with an older SQL Server Reporting Services add-in</a:t>
            </a:r>
            <a:r>
              <a:rPr lang="en-US" dirty="0" smtClean="0"/>
              <a:t>.</a:t>
            </a:r>
          </a:p>
          <a:p>
            <a:endParaRPr lang="en-US" dirty="0"/>
          </a:p>
          <a:p>
            <a:r>
              <a:rPr lang="en-US" b="1" dirty="0" smtClean="0"/>
              <a:t>Power </a:t>
            </a:r>
            <a:r>
              <a:rPr lang="en-US" b="1" dirty="0"/>
              <a:t>View and </a:t>
            </a:r>
            <a:r>
              <a:rPr lang="en-US" b="1" dirty="0" smtClean="0"/>
              <a:t>SSAS </a:t>
            </a:r>
            <a:r>
              <a:rPr lang="en-US" b="1" dirty="0"/>
              <a:t>data models </a:t>
            </a:r>
            <a:r>
              <a:rPr lang="en-US" b="1" dirty="0" smtClean="0"/>
              <a:t>forward-and-backward compatibility</a:t>
            </a:r>
            <a:endParaRPr lang="en-US" b="1" dirty="0"/>
          </a:p>
          <a:p>
            <a:r>
              <a:rPr lang="en-US" dirty="0" smtClean="0"/>
              <a:t>A Power </a:t>
            </a:r>
            <a:r>
              <a:rPr lang="en-US" dirty="0"/>
              <a:t>View file </a:t>
            </a:r>
            <a:r>
              <a:rPr lang="en-US" dirty="0" smtClean="0"/>
              <a:t>can be based on SharePoint </a:t>
            </a:r>
            <a:r>
              <a:rPr lang="en-US" dirty="0"/>
              <a:t>2010 with </a:t>
            </a:r>
            <a:r>
              <a:rPr lang="en-US" dirty="0" smtClean="0"/>
              <a:t>the:</a:t>
            </a:r>
          </a:p>
          <a:p>
            <a:endParaRPr lang="en-US" dirty="0" smtClean="0"/>
          </a:p>
          <a:p>
            <a:pPr marL="171450" indent="-171450">
              <a:buFont typeface="Arial" panose="020B0604020202020204" pitchFamily="34" charset="0"/>
              <a:buChar char="•"/>
            </a:pPr>
            <a:r>
              <a:rPr lang="en-US" dirty="0" smtClean="0"/>
              <a:t>SQL </a:t>
            </a:r>
            <a:r>
              <a:rPr lang="en-US" dirty="0"/>
              <a:t>Server 2012 Reporting Services add-in on an Excel 2013 data </a:t>
            </a:r>
            <a:r>
              <a:rPr lang="en-US" dirty="0" smtClean="0"/>
              <a:t>model or on a </a:t>
            </a:r>
            <a:r>
              <a:rPr lang="en-US" dirty="0"/>
              <a:t>SQL Server 2012 SP 1 Analysis Services tabular </a:t>
            </a:r>
            <a:r>
              <a:rPr lang="en-US" dirty="0" smtClean="0"/>
              <a:t>model </a:t>
            </a:r>
            <a:r>
              <a:rPr lang="en-US" dirty="0"/>
              <a:t>and vice versa. </a:t>
            </a:r>
          </a:p>
          <a:p>
            <a:pPr marL="171450" indent="-171450">
              <a:buFont typeface="Arial" panose="020B0604020202020204" pitchFamily="34" charset="0"/>
              <a:buChar char="•"/>
            </a:pPr>
            <a:r>
              <a:rPr lang="en-US" dirty="0" smtClean="0"/>
              <a:t>However</a:t>
            </a:r>
            <a:r>
              <a:rPr lang="en-US" dirty="0"/>
              <a:t>, some features such as hierarchies and KPIs are only </a:t>
            </a:r>
            <a:r>
              <a:rPr lang="en-US" dirty="0" smtClean="0"/>
              <a:t>available if a Power </a:t>
            </a:r>
            <a:r>
              <a:rPr lang="en-US" dirty="0"/>
              <a:t>View report </a:t>
            </a:r>
            <a:r>
              <a:rPr lang="en-US" dirty="0" smtClean="0"/>
              <a:t>is based on SharePoint with </a:t>
            </a:r>
            <a:r>
              <a:rPr lang="en-US" dirty="0"/>
              <a:t>the SQL Server 2012 SP 1 Reporting Services add-in on an Excel 2013 data </a:t>
            </a:r>
            <a:r>
              <a:rPr lang="en-US" dirty="0" smtClean="0"/>
              <a:t>model or </a:t>
            </a:r>
            <a:r>
              <a:rPr lang="en-US" dirty="0"/>
              <a:t>on a SQL Server 2012 SP 1 Analysis Services tabular model</a:t>
            </a:r>
            <a:r>
              <a:rPr lang="en-US" dirty="0" smtClean="0"/>
              <a:t>.</a:t>
            </a:r>
          </a:p>
          <a:p>
            <a:endParaRPr lang="en-US" dirty="0"/>
          </a:p>
          <a:p>
            <a:pPr marL="0" lvl="1"/>
            <a:r>
              <a:rPr lang="en-US" b="1" dirty="0" smtClean="0"/>
              <a:t>Power </a:t>
            </a:r>
            <a:r>
              <a:rPr lang="en-US" b="1" dirty="0"/>
              <a:t>View and Excel Services </a:t>
            </a:r>
            <a:r>
              <a:rPr lang="en-US" b="1" dirty="0" smtClean="0"/>
              <a:t>backward compatibility</a:t>
            </a:r>
            <a:endParaRPr lang="en-US" b="1" dirty="0"/>
          </a:p>
          <a:p>
            <a:r>
              <a:rPr lang="en-US" dirty="0"/>
              <a:t>Power View and Excel Services are </a:t>
            </a:r>
            <a:r>
              <a:rPr lang="en-US" dirty="0" smtClean="0"/>
              <a:t>backward compatible but are not forward compatible. SharePoint </a:t>
            </a:r>
            <a:r>
              <a:rPr lang="en-US" dirty="0"/>
              <a:t>2013 is backward-compatible with Excel 2010 Power Pivot </a:t>
            </a:r>
            <a:r>
              <a:rPr lang="en-US" dirty="0" smtClean="0"/>
              <a:t>workbooks and SharePoint </a:t>
            </a:r>
            <a:r>
              <a:rPr lang="en-US" dirty="0"/>
              <a:t>2010 is not forward-compatible with Excel 2013 workbook Data Models</a:t>
            </a:r>
            <a:r>
              <a:rPr lang="en-US" dirty="0" smtClean="0"/>
              <a:t>.</a:t>
            </a:r>
            <a:endParaRPr lang="en-US" dirty="0"/>
          </a:p>
        </p:txBody>
      </p:sp>
    </p:spTree>
    <p:extLst>
      <p:ext uri="{BB962C8B-B14F-4D97-AF65-F5344CB8AC3E}">
        <p14:creationId xmlns:p14="http://schemas.microsoft.com/office/powerpoint/2010/main" val="1952875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8501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a:t>
            </a:r>
            <a:r>
              <a:rPr lang="en-US" baseline="0" dirty="0" smtClean="0"/>
              <a:t> View offers a variety of visualization types for designer ad-hoc reporting dashboards. This includes tables, matrices, card, pie, column, bar, line, scatter, bubble charts, and sets of multiple charts. For every visualization created you start with a table and then covert the table easily to other the other visualization types. </a:t>
            </a:r>
          </a:p>
          <a:p>
            <a:endParaRPr lang="en-US" dirty="0"/>
          </a:p>
          <a:p>
            <a:r>
              <a:rPr lang="en-US" baseline="0" dirty="0" smtClean="0"/>
              <a:t>To create a table, you simply click a table or field in the field list or drag a field from the field list to the view. Power View will then draw the table in the view displaying the actual data and automatically adds column headings. </a:t>
            </a:r>
          </a:p>
          <a:p>
            <a:endParaRPr lang="en-US" dirty="0"/>
          </a:p>
          <a:p>
            <a:r>
              <a:rPr lang="en-US" baseline="0" dirty="0" smtClean="0"/>
              <a:t>To convert a table to one of the other visualizations, create a table in the view first and then click a different visualization type in the Design tab. When choosing a different visualization type, Power View only enables the charts and other visualizations that work best for the data presented in the table. For example, if Power View doesn’t detect any aggregated numeric values then the chart options will be disabled.</a:t>
            </a:r>
            <a:endParaRPr lang="en-US" dirty="0"/>
          </a:p>
        </p:txBody>
      </p:sp>
    </p:spTree>
    <p:extLst>
      <p:ext uri="{BB962C8B-B14F-4D97-AF65-F5344CB8AC3E}">
        <p14:creationId xmlns:p14="http://schemas.microsoft.com/office/powerpoint/2010/main" val="162372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View, you can create simple or sophisticated pie charts. These pie charts can be drill down when a user double-clicks on a slice or clicks on a sub-slice of a pie chart that is displayed within the larger color slices. You can cross-filter a pie chart with another chart so when a bar in a bar chart is clicked on the part of the pie chart that is applied to the bar is highlighted and the rest of the pie is grayed out.</a:t>
            </a:r>
          </a:p>
          <a:p>
            <a:endParaRPr lang="en-US" baseline="0" dirty="0" smtClean="0"/>
          </a:p>
          <a:p>
            <a:r>
              <a:rPr lang="en-US" baseline="0" dirty="0" smtClean="0"/>
              <a:t>Pie charts are most usable when the pie chart has fewer than 8 colors and fewer than 8 slices for each color.</a:t>
            </a:r>
          </a:p>
        </p:txBody>
      </p:sp>
    </p:spTree>
    <p:extLst>
      <p:ext uri="{BB962C8B-B14F-4D97-AF65-F5344CB8AC3E}">
        <p14:creationId xmlns:p14="http://schemas.microsoft.com/office/powerpoint/2010/main" val="4036963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Maps in Power</a:t>
            </a:r>
            <a:r>
              <a:rPr lang="en-US" baseline="0" dirty="0" smtClean="0"/>
              <a:t> View can be used to display data in the context of geography. Maps in Power View use Bing map tiles so the user can zoom and pan as you would with any other Bing map. </a:t>
            </a:r>
          </a:p>
          <a:p>
            <a:endParaRPr lang="en-US" dirty="0"/>
          </a:p>
          <a:p>
            <a:r>
              <a:rPr lang="en-US" baseline="0" dirty="0" smtClean="0"/>
              <a:t>In order for maps to work, Power View sends the data to Bing through a secured web connection used for geocoding so it will ask you to enable content. Once the content is enabled, you can add locations and fields which become dots on a map. The larger the value the bigger the dot will be and when multi-value series are added to the map the dots become pie charts with the size of the pie chart showing the size of the total.</a:t>
            </a:r>
            <a:endParaRPr lang="en-US" dirty="0"/>
          </a:p>
        </p:txBody>
      </p:sp>
    </p:spTree>
    <p:extLst>
      <p:ext uri="{BB962C8B-B14F-4D97-AF65-F5344CB8AC3E}">
        <p14:creationId xmlns:p14="http://schemas.microsoft.com/office/powerpoint/2010/main" val="3354888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9354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Performance Indicators (KPIs) can be added to your Power View report to show progress towards goals</a:t>
            </a:r>
            <a:r>
              <a:rPr lang="en-US" baseline="0" dirty="0" smtClean="0"/>
              <a:t>. KPIs are based on explicit calculated fields in the data model therefore KPIs can only be added if the data model used in the Power View report is based on them.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create KPIs from Power View, they can be created in Excel or through managing the Data Model in the Power Pivot window. </a:t>
            </a:r>
            <a:r>
              <a:rPr lang="en-US" dirty="0" smtClean="0"/>
              <a:t>SQL Server Analysis Services tabular models can also have calculated fields and KPIs</a:t>
            </a:r>
            <a:r>
              <a:rPr lang="en-US" baseline="0" dirty="0" smtClean="0"/>
              <a:t> which you can use the KPIs in Power View in Excel and Power View in SharePoint.</a:t>
            </a:r>
            <a:endParaRPr lang="en-US" dirty="0" smtClean="0"/>
          </a:p>
        </p:txBody>
      </p:sp>
    </p:spTree>
    <p:extLst>
      <p:ext uri="{BB962C8B-B14F-4D97-AF65-F5344CB8AC3E}">
        <p14:creationId xmlns:p14="http://schemas.microsoft.com/office/powerpoint/2010/main" val="3280321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serves to ensure that students are comfortable using BI features in Microsoft Excel 2013. Students will become</a:t>
            </a:r>
            <a:r>
              <a:rPr lang="en-US" sz="1200" kern="1200" baseline="0" dirty="0" smtClean="0">
                <a:solidFill>
                  <a:schemeClr val="tx1"/>
                </a:solidFill>
                <a:effectLst/>
                <a:latin typeface="+mn-lt"/>
                <a:ea typeface="+mn-ea"/>
                <a:cs typeface="+mn-cs"/>
              </a:rPr>
              <a:t> familiar with the Power View User Interface as well as understand the new features added to Excel 2013. This module also focuses on learning how to use the different chart types and other visualization types available when working with Power View.</a:t>
            </a:r>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a:t>
            </a:r>
            <a:r>
              <a:rPr lang="en-US" baseline="0" dirty="0" smtClean="0"/>
              <a:t> Data Model has a hierarchy, you can use it in Power View or you can create a new hierarchy from scratch in Power View. Having </a:t>
            </a:r>
            <a:r>
              <a:rPr lang="en-US" dirty="0" smtClean="0"/>
              <a:t>the hierarchy in a data model provides the</a:t>
            </a:r>
            <a:r>
              <a:rPr lang="en-US" baseline="0" dirty="0" smtClean="0"/>
              <a:t> advantage to being able to </a:t>
            </a:r>
            <a:r>
              <a:rPr lang="en-US" dirty="0" smtClean="0"/>
              <a:t>use the</a:t>
            </a:r>
            <a:r>
              <a:rPr lang="en-US" baseline="0" dirty="0" smtClean="0"/>
              <a:t> hierarchy</a:t>
            </a:r>
            <a:r>
              <a:rPr lang="en-US" dirty="0" smtClean="0"/>
              <a:t> in every Power View sheet or report you build on the Data Model. </a:t>
            </a:r>
          </a:p>
          <a:p>
            <a:endParaRPr lang="en-US" dirty="0"/>
          </a:p>
          <a:p>
            <a:r>
              <a:rPr lang="en-US" dirty="0" smtClean="0"/>
              <a:t>To create a hierarchy</a:t>
            </a:r>
            <a:r>
              <a:rPr lang="en-US" baseline="0" dirty="0" smtClean="0"/>
              <a:t> in the Data Model, you must create the hierarchy in Excel through the Power Pivot window</a:t>
            </a:r>
            <a:r>
              <a:rPr lang="en-US" dirty="0" smtClean="0"/>
              <a:t>. If your Data</a:t>
            </a:r>
            <a:r>
              <a:rPr lang="en-US" baseline="0" dirty="0" smtClean="0"/>
              <a:t> Model doesn’t have a hierarchy, you can create a new one in Power View. </a:t>
            </a:r>
          </a:p>
          <a:p>
            <a:endParaRPr lang="en-US" dirty="0"/>
          </a:p>
          <a:p>
            <a:r>
              <a:rPr lang="en-US" baseline="0" dirty="0" smtClean="0"/>
              <a:t>To create in Power View, add multiple fields to the Rows or Columns of a matrix which creates a hierarchy for that matrix or add multiple fields to the Axis box of a chart which creates a hierarchy for that chart. Once the hierarchy is initially created, you can put the fields in any order in the hierarchy. </a:t>
            </a:r>
          </a:p>
          <a:p>
            <a:endParaRPr lang="en-US" dirty="0"/>
          </a:p>
          <a:p>
            <a:r>
              <a:rPr lang="en-US" baseline="0" dirty="0" smtClean="0"/>
              <a:t>Hierarchies can also be a part of SQL Server Analysis Services tabular models.</a:t>
            </a:r>
            <a:endParaRPr lang="en-US" dirty="0"/>
          </a:p>
        </p:txBody>
      </p:sp>
    </p:spTree>
    <p:extLst>
      <p:ext uri="{BB962C8B-B14F-4D97-AF65-F5344CB8AC3E}">
        <p14:creationId xmlns:p14="http://schemas.microsoft.com/office/powerpoint/2010/main" val="3395468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Drilling can be added to a chart or matrix in Power View</a:t>
            </a:r>
            <a:r>
              <a:rPr lang="en-US" baseline="0" dirty="0" smtClean="0"/>
              <a:t> to allow a user to </a:t>
            </a:r>
            <a:r>
              <a:rPr lang="en-US" dirty="0" smtClean="0"/>
              <a:t>drill up/drill down on</a:t>
            </a:r>
            <a:r>
              <a:rPr lang="en-US" baseline="0" dirty="0" smtClean="0"/>
              <a:t> a </a:t>
            </a:r>
            <a:r>
              <a:rPr lang="en-US" dirty="0" smtClean="0"/>
              <a:t>chart or matrix in Power View to</a:t>
            </a:r>
            <a:r>
              <a:rPr lang="en-US" baseline="0" dirty="0" smtClean="0"/>
              <a:t> </a:t>
            </a:r>
            <a:r>
              <a:rPr lang="en-US" dirty="0" smtClean="0"/>
              <a:t>show one level at a time. Report readers drill down for details or drill up for summary data. </a:t>
            </a:r>
          </a:p>
          <a:p>
            <a:endParaRPr lang="en-US" dirty="0" smtClean="0"/>
          </a:p>
          <a:p>
            <a:pPr marL="0" indent="0">
              <a:buFont typeface="Arial" panose="020B0604020202020204" pitchFamily="34" charset="0"/>
              <a:buNone/>
            </a:pPr>
            <a:r>
              <a:rPr lang="en-US" dirty="0" smtClean="0"/>
              <a:t>When a matrix or chart has multiple</a:t>
            </a:r>
            <a:r>
              <a:rPr lang="en-US" baseline="0" dirty="0" smtClean="0"/>
              <a:t> fields in the rows or columns:</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You can set the drilling</a:t>
            </a:r>
            <a:r>
              <a:rPr lang="en-US" baseline="0" dirty="0" smtClean="0"/>
              <a:t> </a:t>
            </a:r>
            <a:r>
              <a:rPr lang="en-US" dirty="0" smtClean="0"/>
              <a:t>to show levels which</a:t>
            </a:r>
            <a:r>
              <a:rPr lang="en-US" baseline="0" dirty="0" smtClean="0"/>
              <a:t> </a:t>
            </a:r>
            <a:r>
              <a:rPr lang="en-US" dirty="0" smtClean="0"/>
              <a:t>collapses the matrix to show only the top or outermost level. The</a:t>
            </a:r>
            <a:r>
              <a:rPr lang="en-US" baseline="0" dirty="0" smtClean="0"/>
              <a:t> </a:t>
            </a:r>
            <a:r>
              <a:rPr lang="en-US" dirty="0" smtClean="0"/>
              <a:t>report viewer</a:t>
            </a:r>
            <a:r>
              <a:rPr lang="en-US" baseline="0" dirty="0" smtClean="0"/>
              <a:t> </a:t>
            </a:r>
            <a:r>
              <a:rPr lang="en-US" dirty="0" smtClean="0"/>
              <a:t>double-clicks one value in that level to expand to show the values under that one in the hierarchy</a:t>
            </a:r>
            <a:r>
              <a:rPr lang="en-US" baseline="0" dirty="0" smtClean="0"/>
              <a:t> and then </a:t>
            </a:r>
            <a:r>
              <a:rPr lang="en-US" dirty="0" smtClean="0"/>
              <a:t>clicks the up arrow to drill back up. </a:t>
            </a:r>
          </a:p>
          <a:p>
            <a:pPr marL="171450" indent="-171450">
              <a:buFont typeface="Arial" panose="020B0604020202020204" pitchFamily="34" charset="0"/>
              <a:buChar char="•"/>
            </a:pPr>
            <a:r>
              <a:rPr lang="en-US" dirty="0" smtClean="0"/>
              <a:t>Drilling bar, column, and pie charts work the same way as the</a:t>
            </a:r>
            <a:r>
              <a:rPr lang="en-US" baseline="0" dirty="0" smtClean="0"/>
              <a:t> matrices</a:t>
            </a:r>
            <a:r>
              <a:rPr lang="en-US" dirty="0" smtClean="0"/>
              <a:t>. If a chart has multiple fields in the Axis box, you set it to show levels and so the report viewer will only see one level at a time</a:t>
            </a:r>
            <a:r>
              <a:rPr lang="en-US" baseline="0" dirty="0" smtClean="0"/>
              <a:t> which will start at the top level.</a:t>
            </a:r>
            <a:r>
              <a:rPr lang="en-US" dirty="0" smtClean="0"/>
              <a:t> To</a:t>
            </a:r>
            <a:r>
              <a:rPr lang="en-US" baseline="0" dirty="0" smtClean="0"/>
              <a:t> drill up, t</a:t>
            </a:r>
            <a:r>
              <a:rPr lang="en-US" dirty="0" smtClean="0"/>
              <a:t>he up arrow in the corner when</a:t>
            </a:r>
            <a:r>
              <a:rPr lang="en-US" baseline="0" dirty="0" smtClean="0"/>
              <a:t> clicked on will take the report view </a:t>
            </a:r>
            <a:r>
              <a:rPr lang="en-US" dirty="0" smtClean="0"/>
              <a:t>back up to the previous level.</a:t>
            </a:r>
          </a:p>
          <a:p>
            <a:endParaRPr lang="en-US" dirty="0"/>
          </a:p>
        </p:txBody>
      </p:sp>
    </p:spTree>
    <p:extLst>
      <p:ext uri="{BB962C8B-B14F-4D97-AF65-F5344CB8AC3E}">
        <p14:creationId xmlns:p14="http://schemas.microsoft.com/office/powerpoint/2010/main" val="3559115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0232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 View reports can be formatted</a:t>
            </a:r>
            <a:r>
              <a:rPr lang="en-US" baseline="0" dirty="0" smtClean="0"/>
              <a:t> in various ways using background images, background formatting, themes, font sizing, and formatting numbers in a table, card, or a matrix. </a:t>
            </a:r>
          </a:p>
          <a:p>
            <a:endParaRPr lang="en-US" dirty="0"/>
          </a:p>
          <a:p>
            <a:r>
              <a:rPr lang="en-US" baseline="0" dirty="0" smtClean="0"/>
              <a:t>Power View in SharePoint 2010 had themes but they were limited to 8 basic themes however Power View in Excel 2013 and in SharePoint 2013 has and additional 39 themes. These new themes have more varied chart palettes as well as more fonts and background colors. When themes are changed, the new theme applies to all the Power View views in the report or sheets in the workbook.</a:t>
            </a:r>
            <a:endParaRPr lang="en-US" dirty="0"/>
          </a:p>
        </p:txBody>
      </p:sp>
    </p:spTree>
    <p:extLst>
      <p:ext uri="{BB962C8B-B14F-4D97-AF65-F5344CB8AC3E}">
        <p14:creationId xmlns:p14="http://schemas.microsoft.com/office/powerpoint/2010/main" val="1505104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Hyperlinks</a:t>
            </a:r>
          </a:p>
          <a:p>
            <a:r>
              <a:rPr lang="en-US" dirty="0" smtClean="0"/>
              <a:t>Hyperlinks can</a:t>
            </a:r>
            <a:r>
              <a:rPr lang="en-US" baseline="0" dirty="0" smtClean="0"/>
              <a:t> be added to a text box in a sheet or view. </a:t>
            </a:r>
            <a:r>
              <a:rPr lang="en-US" dirty="0" smtClean="0"/>
              <a:t>If a field in your data model contains a hyperlink</a:t>
            </a:r>
            <a:r>
              <a:rPr lang="en-US" baseline="0" dirty="0" smtClean="0"/>
              <a:t> you can simply</a:t>
            </a:r>
            <a:r>
              <a:rPr lang="en-US" dirty="0" smtClean="0"/>
              <a:t> add the field to the sheet or view. This hyperlink can</a:t>
            </a:r>
            <a:r>
              <a:rPr lang="en-US" baseline="0" dirty="0" smtClean="0"/>
              <a:t> link to </a:t>
            </a:r>
            <a:r>
              <a:rPr lang="en-US" dirty="0" smtClean="0"/>
              <a:t>any Internet or email address.</a:t>
            </a:r>
            <a:r>
              <a:rPr lang="en-US" baseline="0" dirty="0" smtClean="0"/>
              <a:t> </a:t>
            </a:r>
            <a:r>
              <a:rPr lang="en-US" dirty="0" smtClean="0"/>
              <a:t>In Power View in Excel and in edit mode for a Power View report in SharePoint, you follow the hyperlink by clicking on</a:t>
            </a:r>
            <a:r>
              <a:rPr lang="en-US" baseline="0" dirty="0" smtClean="0"/>
              <a:t> it</a:t>
            </a:r>
            <a:r>
              <a:rPr lang="en-US" dirty="0" smtClean="0"/>
              <a:t> while holding down the Ctrl key.</a:t>
            </a:r>
          </a:p>
          <a:p>
            <a:endParaRPr lang="en-US" b="1" dirty="0" smtClean="0"/>
          </a:p>
          <a:p>
            <a:r>
              <a:rPr lang="en-US" b="1" dirty="0" smtClean="0"/>
              <a:t>Printing</a:t>
            </a:r>
          </a:p>
          <a:p>
            <a:r>
              <a:rPr lang="en-US" dirty="0" smtClean="0"/>
              <a:t>Power View sheets can be printed in Excel and in views</a:t>
            </a:r>
            <a:r>
              <a:rPr lang="en-US" baseline="0" dirty="0" smtClean="0"/>
              <a:t> in SharePoint. </a:t>
            </a:r>
            <a:r>
              <a:rPr lang="en-US" dirty="0" smtClean="0"/>
              <a:t>In both cases, what gets printed is</a:t>
            </a:r>
            <a:r>
              <a:rPr lang="en-US" baseline="0" dirty="0" smtClean="0"/>
              <a:t> what is displayed </a:t>
            </a:r>
            <a:r>
              <a:rPr lang="en-US" dirty="0" smtClean="0"/>
              <a:t>on the sheet or view when you send it to the printer. If the sheet or view contains a region with a scroll bar</a:t>
            </a:r>
            <a:r>
              <a:rPr lang="en-US" baseline="0" dirty="0" smtClean="0"/>
              <a:t> </a:t>
            </a:r>
            <a:r>
              <a:rPr lang="en-US" dirty="0" smtClean="0"/>
              <a:t>the printed page will contain the part of the region that is visible on the screen. If a sheet or view contains a region with tiles,</a:t>
            </a:r>
            <a:r>
              <a:rPr lang="en-US" baseline="0" dirty="0" smtClean="0"/>
              <a:t> the tile that prints is whichever</a:t>
            </a:r>
            <a:r>
              <a:rPr lang="en-US" dirty="0" smtClean="0"/>
              <a:t> tile is selected.</a:t>
            </a:r>
          </a:p>
          <a:p>
            <a:endParaRPr lang="en-US" dirty="0" smtClean="0"/>
          </a:p>
          <a:p>
            <a:r>
              <a:rPr lang="en-US" b="1" dirty="0" smtClean="0"/>
              <a:t>Support for right-to-left languages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 View in both Excel and SharePoint now supports right-to-left languages. </a:t>
            </a:r>
            <a:r>
              <a:rPr lang="en-US" b="0" dirty="0" smtClean="0"/>
              <a:t>Power View in Excel</a:t>
            </a:r>
            <a:r>
              <a:rPr lang="en-US" b="0" baseline="0" dirty="0" smtClean="0"/>
              <a:t> </a:t>
            </a:r>
            <a:r>
              <a:rPr lang="en-US" dirty="0" smtClean="0"/>
              <a:t>takes the setting for default direction from Excel</a:t>
            </a:r>
            <a:r>
              <a:rPr lang="en-US" baseline="0" dirty="0" smtClean="0"/>
              <a:t> however these settings can be changed. To change the settings i</a:t>
            </a:r>
            <a:r>
              <a:rPr lang="en-US" dirty="0" smtClean="0"/>
              <a:t>n Excel</a:t>
            </a:r>
            <a:r>
              <a:rPr lang="en-US" baseline="0" dirty="0" smtClean="0"/>
              <a:t>,</a:t>
            </a:r>
            <a:r>
              <a:rPr lang="en-US" dirty="0" smtClean="0"/>
              <a:t> go to </a:t>
            </a:r>
            <a:r>
              <a:rPr lang="en-US" b="0" i="1" dirty="0" smtClean="0"/>
              <a:t>File&gt;Options&gt;Advanced </a:t>
            </a:r>
            <a:r>
              <a:rPr lang="en-US" b="0" dirty="0" smtClean="0"/>
              <a:t>and look for </a:t>
            </a:r>
            <a:r>
              <a:rPr lang="en-US" b="0" i="1" dirty="0" smtClean="0"/>
              <a:t>Default direction</a:t>
            </a:r>
            <a:r>
              <a:rPr lang="en-US" b="0" dirty="0" smtClean="0"/>
              <a:t>.</a:t>
            </a:r>
            <a:r>
              <a:rPr lang="en-US" dirty="0" smtClean="0"/>
              <a:t> In the same dialog box you can also change the direction for a specific sheet without changing the default direction. Power View in SharePoint now has options to set the default direction for new views and the direction for a specific existing view. Unless changed the direction is the same as the direction for SharePoint.</a:t>
            </a:r>
          </a:p>
        </p:txBody>
      </p:sp>
    </p:spTree>
    <p:extLst>
      <p:ext uri="{BB962C8B-B14F-4D97-AF65-F5344CB8AC3E}">
        <p14:creationId xmlns:p14="http://schemas.microsoft.com/office/powerpoint/2010/main" val="976381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9793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842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 View is a data exploration,</a:t>
            </a:r>
            <a:r>
              <a:rPr lang="en-US" baseline="0" dirty="0" smtClean="0"/>
              <a:t> visualization, and presentation experience in Excel 2013 used for ad-hoc reporting to create. First introduced with SQL Server 2012 Reporting Services in SharePoint mode, Power View is available in Excel 2013, SharePoint 2010 and SharePoint 2013.</a:t>
            </a:r>
          </a:p>
          <a:p>
            <a:endParaRPr lang="en-US" baseline="0" dirty="0" smtClean="0"/>
          </a:p>
          <a:p>
            <a:r>
              <a:rPr lang="en-US" baseline="0" dirty="0" smtClean="0"/>
              <a:t>Power View provides the following features for creating intuitive ad-hoc reporting for building dynamic dashboards:</a:t>
            </a:r>
          </a:p>
          <a:p>
            <a:endParaRPr lang="en-US" baseline="0" dirty="0" smtClean="0"/>
          </a:p>
          <a:p>
            <a:pPr marL="171450" indent="-171450">
              <a:buFont typeface="Arial" panose="020B0604020202020204" pitchFamily="34" charset="0"/>
              <a:buChar char="•"/>
            </a:pPr>
            <a:r>
              <a:rPr lang="en-US" baseline="0" dirty="0" smtClean="0"/>
              <a:t>Build dynamic dashboards easy using the WYSIWYG visual designer.</a:t>
            </a:r>
          </a:p>
          <a:p>
            <a:pPr marL="171450" indent="-171450">
              <a:buFont typeface="Arial" panose="020B0604020202020204" pitchFamily="34" charset="0"/>
              <a:buChar char="•"/>
            </a:pPr>
            <a:r>
              <a:rPr lang="en-US" baseline="0" dirty="0" smtClean="0"/>
              <a:t>Power View sheets can be added to Excel 2013 workbooks.</a:t>
            </a:r>
          </a:p>
          <a:p>
            <a:pPr marL="171450" indent="-171450">
              <a:buFont typeface="Arial" panose="020B0604020202020204" pitchFamily="34" charset="0"/>
              <a:buChar char="•"/>
            </a:pPr>
            <a:r>
              <a:rPr lang="en-US" baseline="0" dirty="0" smtClean="0"/>
              <a:t>The two types of data Power View sheets can be based on are a workbook Data Model or an external tabular Data Model.</a:t>
            </a:r>
          </a:p>
        </p:txBody>
      </p:sp>
    </p:spTree>
    <p:extLst>
      <p:ext uri="{BB962C8B-B14F-4D97-AF65-F5344CB8AC3E}">
        <p14:creationId xmlns:p14="http://schemas.microsoft.com/office/powerpoint/2010/main" val="120091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types of versions of Power View:</a:t>
            </a:r>
          </a:p>
          <a:p>
            <a:endParaRPr lang="en-US" dirty="0" smtClean="0"/>
          </a:p>
          <a:p>
            <a:pPr marL="171450" indent="-171450">
              <a:buFont typeface="Arial" panose="020B0604020202020204" pitchFamily="34" charset="0"/>
              <a:buChar char="•"/>
            </a:pPr>
            <a:r>
              <a:rPr lang="en-US" dirty="0" smtClean="0"/>
              <a:t>Power View in Excel 2013.</a:t>
            </a:r>
            <a:r>
              <a:rPr lang="en-US" baseline="0" dirty="0" smtClean="0"/>
              <a:t> Sheets become a part of the Excel (.</a:t>
            </a:r>
            <a:r>
              <a:rPr lang="en-US" baseline="0" dirty="0" err="1" smtClean="0"/>
              <a:t>xlsx</a:t>
            </a:r>
            <a:r>
              <a:rPr lang="en-US" baseline="0" dirty="0" smtClean="0"/>
              <a:t>) file.</a:t>
            </a:r>
            <a:endParaRPr lang="en-US" dirty="0" smtClean="0"/>
          </a:p>
          <a:p>
            <a:pPr marL="171450" indent="-171450">
              <a:buFont typeface="Arial" panose="020B0604020202020204" pitchFamily="34" charset="0"/>
              <a:buChar char="•"/>
            </a:pPr>
            <a:r>
              <a:rPr lang="en-US" dirty="0" smtClean="0"/>
              <a:t>Power</a:t>
            </a:r>
            <a:r>
              <a:rPr lang="en-US" baseline="0" dirty="0" smtClean="0"/>
              <a:t> View in SharePoint Server report. Power View reports are stored in SharePoint as .</a:t>
            </a:r>
            <a:r>
              <a:rPr lang="en-US" baseline="0" dirty="0" err="1" smtClean="0"/>
              <a:t>rldx</a:t>
            </a:r>
            <a:r>
              <a:rPr lang="en-US" baseline="0" dirty="0" smtClean="0"/>
              <a:t> files.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Both versions of Power View do require Silverlight to be installed with the exception of Power BI for Office 365. As part of Power BI for O365 you can view Power View in Excel sheets in your browser which uses the HTML5 version of Power View. Currently, the Power BI for Office 365 is still a work in progress therefore some visualizations may not work as expected however Microsoft is continuing to release updated versions in O365.</a:t>
            </a:r>
            <a:endParaRPr lang="en-US" dirty="0"/>
          </a:p>
        </p:txBody>
      </p:sp>
    </p:spTree>
    <p:extLst>
      <p:ext uri="{BB962C8B-B14F-4D97-AF65-F5344CB8AC3E}">
        <p14:creationId xmlns:p14="http://schemas.microsoft.com/office/powerpoint/2010/main" val="266278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980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832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010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96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6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t>Using Power View in Excel 2013</a:t>
            </a:r>
            <a:endParaRPr lang="en-US" sz="2600" dirty="0"/>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Power View</a:t>
            </a:r>
            <a:endParaRPr lang="en-US" dirty="0"/>
          </a:p>
          <a:p>
            <a:pPr>
              <a:buFont typeface="Wingdings" panose="05000000000000000000" pitchFamily="2" charset="2"/>
              <a:buChar char="ü"/>
            </a:pPr>
            <a:r>
              <a:rPr lang="en-US" dirty="0"/>
              <a:t>Understanding the Power View User Interface</a:t>
            </a:r>
          </a:p>
          <a:p>
            <a:pPr>
              <a:buFont typeface="Wingdings" panose="05000000000000000000" pitchFamily="2" charset="2"/>
              <a:buChar char="Ø"/>
            </a:pPr>
            <a:r>
              <a:rPr lang="en-US" dirty="0" smtClean="0"/>
              <a:t>Power View Features in Excel 2013</a:t>
            </a:r>
            <a:endParaRPr lang="en-US" dirty="0"/>
          </a:p>
          <a:p>
            <a:r>
              <a:rPr lang="en-US" dirty="0" smtClean="0"/>
              <a:t>Charts </a:t>
            </a:r>
            <a:r>
              <a:rPr lang="en-US" dirty="0"/>
              <a:t>and Other Visualization </a:t>
            </a:r>
            <a:r>
              <a:rPr lang="en-US" dirty="0" smtClean="0"/>
              <a:t>Types</a:t>
            </a:r>
          </a:p>
        </p:txBody>
      </p:sp>
    </p:spTree>
    <p:extLst>
      <p:ext uri="{BB962C8B-B14F-4D97-AF65-F5344CB8AC3E}">
        <p14:creationId xmlns:p14="http://schemas.microsoft.com/office/powerpoint/2010/main" val="3978581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Excel 2013</a:t>
            </a:r>
            <a:endParaRPr lang="en-US" dirty="0"/>
          </a:p>
        </p:txBody>
      </p:sp>
      <p:sp>
        <p:nvSpPr>
          <p:cNvPr id="3" name="Content Placeholder 2"/>
          <p:cNvSpPr>
            <a:spLocks noGrp="1"/>
          </p:cNvSpPr>
          <p:nvPr>
            <p:ph idx="1"/>
          </p:nvPr>
        </p:nvSpPr>
        <p:spPr/>
        <p:txBody>
          <a:bodyPr/>
          <a:lstStyle/>
          <a:p>
            <a:r>
              <a:rPr lang="en-US" dirty="0" smtClean="0"/>
              <a:t>Power View sheets can connect to different data models in one workbook</a:t>
            </a:r>
          </a:p>
          <a:p>
            <a:pPr lvl="1"/>
            <a:r>
              <a:rPr lang="en-US" dirty="0" smtClean="0"/>
              <a:t>Every workbook can contain internal Data Model</a:t>
            </a:r>
          </a:p>
          <a:p>
            <a:pPr lvl="1"/>
            <a:r>
              <a:rPr lang="en-US" dirty="0" smtClean="0"/>
              <a:t>Modify in Excel, PowerPivot, or in a Power View sheet</a:t>
            </a:r>
          </a:p>
          <a:p>
            <a:r>
              <a:rPr lang="en-US" dirty="0" smtClean="0"/>
              <a:t>Workbook can contain one internal Data Model</a:t>
            </a:r>
          </a:p>
          <a:p>
            <a:pPr lvl="1"/>
            <a:r>
              <a:rPr lang="en-US" dirty="0" smtClean="0"/>
              <a:t>Base Power View sheet on Data Model in worksheet or an external data source</a:t>
            </a:r>
          </a:p>
          <a:p>
            <a:r>
              <a:rPr lang="en-US" dirty="0" smtClean="0"/>
              <a:t>Single workbook can contain multiple Power View sheets</a:t>
            </a:r>
          </a:p>
          <a:p>
            <a:pPr lvl="1"/>
            <a:r>
              <a:rPr lang="en-US" dirty="0" smtClean="0"/>
              <a:t>Each sheet can be based on a different data model</a:t>
            </a:r>
            <a:endParaRPr lang="en-US" dirty="0"/>
          </a:p>
        </p:txBody>
      </p:sp>
    </p:spTree>
    <p:extLst>
      <p:ext uri="{BB962C8B-B14F-4D97-AF65-F5344CB8AC3E}">
        <p14:creationId xmlns:p14="http://schemas.microsoft.com/office/powerpoint/2010/main" val="582310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View Feature Updates</a:t>
            </a:r>
            <a:endParaRPr lang="en-US" dirty="0"/>
          </a:p>
        </p:txBody>
      </p:sp>
      <p:sp>
        <p:nvSpPr>
          <p:cNvPr id="3" name="Content Placeholder 2"/>
          <p:cNvSpPr>
            <a:spLocks noGrp="1"/>
          </p:cNvSpPr>
          <p:nvPr>
            <p:ph idx="1"/>
          </p:nvPr>
        </p:nvSpPr>
        <p:spPr/>
        <p:txBody>
          <a:bodyPr>
            <a:normAutofit/>
          </a:bodyPr>
          <a:lstStyle/>
          <a:p>
            <a:r>
              <a:rPr lang="en-US" dirty="0" smtClean="0"/>
              <a:t>Power View changes how it handles integers</a:t>
            </a:r>
          </a:p>
          <a:p>
            <a:r>
              <a:rPr lang="en-US" dirty="0" smtClean="0"/>
              <a:t>Excel 2010/SharePoint 2010</a:t>
            </a:r>
          </a:p>
          <a:p>
            <a:pPr lvl="1"/>
            <a:r>
              <a:rPr lang="en-US" dirty="0" smtClean="0"/>
              <a:t>Power View aggregated decimals numbers</a:t>
            </a:r>
          </a:p>
          <a:p>
            <a:pPr lvl="1"/>
            <a:r>
              <a:rPr lang="en-US" dirty="0"/>
              <a:t>T</a:t>
            </a:r>
            <a:r>
              <a:rPr lang="en-US" dirty="0" smtClean="0"/>
              <a:t>reated integers as categories instead of aggregating them</a:t>
            </a:r>
          </a:p>
          <a:p>
            <a:r>
              <a:rPr lang="en-US" dirty="0" smtClean="0"/>
              <a:t>Excel 2013/SharePoint 2013</a:t>
            </a:r>
          </a:p>
          <a:p>
            <a:pPr lvl="1"/>
            <a:r>
              <a:rPr lang="en-US" dirty="0" smtClean="0"/>
              <a:t>Power View aggregates both decimal numbers &amp; integers</a:t>
            </a:r>
          </a:p>
          <a:p>
            <a:pPr lvl="2"/>
            <a:endParaRPr lang="en-US" dirty="0"/>
          </a:p>
        </p:txBody>
      </p:sp>
    </p:spTree>
    <p:extLst>
      <p:ext uri="{BB962C8B-B14F-4D97-AF65-F5344CB8AC3E}">
        <p14:creationId xmlns:p14="http://schemas.microsoft.com/office/powerpoint/2010/main" val="1687651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Backward-and-forward Compatible</a:t>
            </a:r>
            <a:endParaRPr lang="en-US" dirty="0"/>
          </a:p>
        </p:txBody>
      </p:sp>
      <p:sp>
        <p:nvSpPr>
          <p:cNvPr id="3" name="Content Placeholder 2"/>
          <p:cNvSpPr>
            <a:spLocks noGrp="1"/>
          </p:cNvSpPr>
          <p:nvPr>
            <p:ph idx="1"/>
          </p:nvPr>
        </p:nvSpPr>
        <p:spPr/>
        <p:txBody>
          <a:bodyPr/>
          <a:lstStyle/>
          <a:p>
            <a:r>
              <a:rPr lang="en-US" dirty="0"/>
              <a:t>Power View backward-and-forward compatible</a:t>
            </a:r>
          </a:p>
          <a:p>
            <a:pPr lvl="1"/>
            <a:r>
              <a:rPr lang="en-US" dirty="0"/>
              <a:t>Power View RDLX files in SharePoint are backward compatible</a:t>
            </a:r>
          </a:p>
          <a:p>
            <a:pPr lvl="1"/>
            <a:r>
              <a:rPr lang="en-US" dirty="0"/>
              <a:t>Power View &amp; SQL Server Analysis Services data models are forward-and-backward compatible</a:t>
            </a:r>
          </a:p>
          <a:p>
            <a:pPr lvl="1"/>
            <a:r>
              <a:rPr lang="en-US" dirty="0"/>
              <a:t>Power View and Excel Services are backward-compatible only</a:t>
            </a:r>
          </a:p>
          <a:p>
            <a:endParaRPr lang="en-US" dirty="0"/>
          </a:p>
        </p:txBody>
      </p:sp>
    </p:spTree>
    <p:extLst>
      <p:ext uri="{BB962C8B-B14F-4D97-AF65-F5344CB8AC3E}">
        <p14:creationId xmlns:p14="http://schemas.microsoft.com/office/powerpoint/2010/main" val="1992116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Power View</a:t>
            </a:r>
            <a:endParaRPr lang="en-US" dirty="0"/>
          </a:p>
          <a:p>
            <a:pPr>
              <a:buFont typeface="Wingdings" panose="05000000000000000000" pitchFamily="2" charset="2"/>
              <a:buChar char="ü"/>
            </a:pPr>
            <a:r>
              <a:rPr lang="en-US" dirty="0"/>
              <a:t>Understanding the Power View User Interface</a:t>
            </a:r>
          </a:p>
          <a:p>
            <a:pPr>
              <a:buFont typeface="Wingdings" panose="05000000000000000000" pitchFamily="2" charset="2"/>
              <a:buChar char="ü"/>
            </a:pPr>
            <a:r>
              <a:rPr lang="en-US" dirty="0"/>
              <a:t>Power View Features in Excel 2013</a:t>
            </a:r>
          </a:p>
          <a:p>
            <a:pPr>
              <a:buFont typeface="Wingdings" panose="05000000000000000000" pitchFamily="2" charset="2"/>
              <a:buChar char="Ø"/>
            </a:pPr>
            <a:r>
              <a:rPr lang="en-US" dirty="0"/>
              <a:t>Charts and Other Visualization Types</a:t>
            </a:r>
          </a:p>
        </p:txBody>
      </p:sp>
    </p:spTree>
    <p:extLst>
      <p:ext uri="{BB962C8B-B14F-4D97-AF65-F5344CB8AC3E}">
        <p14:creationId xmlns:p14="http://schemas.microsoft.com/office/powerpoint/2010/main" val="3789015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Charts and Other Visualization Types</a:t>
            </a:r>
            <a:endParaRPr lang="en-US" dirty="0"/>
          </a:p>
        </p:txBody>
      </p:sp>
      <p:sp>
        <p:nvSpPr>
          <p:cNvPr id="3" name="Content Placeholder 2"/>
          <p:cNvSpPr>
            <a:spLocks noGrp="1"/>
          </p:cNvSpPr>
          <p:nvPr>
            <p:ph idx="1"/>
          </p:nvPr>
        </p:nvSpPr>
        <p:spPr/>
        <p:txBody>
          <a:bodyPr/>
          <a:lstStyle/>
          <a:p>
            <a:r>
              <a:rPr lang="en-US" dirty="0" smtClean="0"/>
              <a:t>Power View offers a variety of </a:t>
            </a:r>
            <a:br>
              <a:rPr lang="en-US" dirty="0" smtClean="0"/>
            </a:br>
            <a:r>
              <a:rPr lang="en-US" dirty="0" smtClean="0"/>
              <a:t>visualization types</a:t>
            </a:r>
          </a:p>
          <a:p>
            <a:endParaRPr lang="en-US" dirty="0" smtClean="0"/>
          </a:p>
          <a:p>
            <a:endParaRPr lang="en-US" dirty="0"/>
          </a:p>
          <a:p>
            <a:r>
              <a:rPr lang="en-US" dirty="0" smtClean="0"/>
              <a:t>Table</a:t>
            </a:r>
          </a:p>
          <a:p>
            <a:pPr lvl="1"/>
            <a:r>
              <a:rPr lang="en-US" dirty="0" smtClean="0"/>
              <a:t>Table, Matrix, Card</a:t>
            </a:r>
          </a:p>
          <a:p>
            <a:r>
              <a:rPr lang="en-US" dirty="0" smtClean="0"/>
              <a:t>Chart</a:t>
            </a:r>
          </a:p>
          <a:p>
            <a:pPr lvl="1"/>
            <a:r>
              <a:rPr lang="en-US" dirty="0" smtClean="0"/>
              <a:t>Pie, Column, Bar, Line, </a:t>
            </a:r>
            <a:br>
              <a:rPr lang="en-US" dirty="0" smtClean="0"/>
            </a:br>
            <a:r>
              <a:rPr lang="en-US" dirty="0" smtClean="0"/>
              <a:t>Scatter, Bubble</a:t>
            </a:r>
          </a:p>
          <a:p>
            <a:pPr lvl="1"/>
            <a:r>
              <a:rPr lang="en-US" dirty="0"/>
              <a:t>C</a:t>
            </a:r>
            <a:r>
              <a:rPr lang="en-US" dirty="0" smtClean="0"/>
              <a:t>an have multiple numeric </a:t>
            </a:r>
            <a:br>
              <a:rPr lang="en-US" dirty="0" smtClean="0"/>
            </a:br>
            <a:r>
              <a:rPr lang="en-US" dirty="0" smtClean="0"/>
              <a:t>fields and multiple series</a:t>
            </a:r>
          </a:p>
        </p:txBody>
      </p:sp>
      <p:pic>
        <p:nvPicPr>
          <p:cNvPr id="5" name="Picture 4"/>
          <p:cNvPicPr>
            <a:picLocks noChangeAspect="1"/>
          </p:cNvPicPr>
          <p:nvPr/>
        </p:nvPicPr>
        <p:blipFill>
          <a:blip r:embed="rId3"/>
          <a:stretch>
            <a:fillRect/>
          </a:stretch>
        </p:blipFill>
        <p:spPr>
          <a:xfrm>
            <a:off x="2514600" y="2520040"/>
            <a:ext cx="1337313" cy="1341028"/>
          </a:xfrm>
          <a:prstGeom prst="rect">
            <a:avLst/>
          </a:prstGeom>
          <a:ln>
            <a:solidFill>
              <a:schemeClr val="bg1">
                <a:lumMod val="50000"/>
              </a:schemeClr>
            </a:solidFill>
          </a:ln>
        </p:spPr>
      </p:pic>
      <p:pic>
        <p:nvPicPr>
          <p:cNvPr id="9" name="Picture 8"/>
          <p:cNvPicPr>
            <a:picLocks noChangeAspect="1"/>
          </p:cNvPicPr>
          <p:nvPr/>
        </p:nvPicPr>
        <p:blipFill>
          <a:blip r:embed="rId4"/>
          <a:stretch>
            <a:fillRect/>
          </a:stretch>
        </p:blipFill>
        <p:spPr>
          <a:xfrm>
            <a:off x="4438887" y="2286000"/>
            <a:ext cx="1604139" cy="2133600"/>
          </a:xfrm>
          <a:prstGeom prst="rect">
            <a:avLst/>
          </a:prstGeom>
          <a:ln>
            <a:solidFill>
              <a:schemeClr val="bg1">
                <a:lumMod val="50000"/>
              </a:schemeClr>
            </a:solidFill>
          </a:ln>
        </p:spPr>
      </p:pic>
      <p:pic>
        <p:nvPicPr>
          <p:cNvPr id="10" name="Picture 9"/>
          <p:cNvPicPr>
            <a:picLocks noChangeAspect="1"/>
          </p:cNvPicPr>
          <p:nvPr/>
        </p:nvPicPr>
        <p:blipFill>
          <a:blip r:embed="rId5"/>
          <a:stretch>
            <a:fillRect/>
          </a:stretch>
        </p:blipFill>
        <p:spPr>
          <a:xfrm>
            <a:off x="5924528" y="1338257"/>
            <a:ext cx="3067072" cy="795343"/>
          </a:xfrm>
          <a:prstGeom prst="rect">
            <a:avLst/>
          </a:prstGeom>
          <a:ln>
            <a:solidFill>
              <a:schemeClr val="bg1">
                <a:lumMod val="50000"/>
              </a:schemeClr>
            </a:solidFill>
          </a:ln>
        </p:spPr>
      </p:pic>
      <p:pic>
        <p:nvPicPr>
          <p:cNvPr id="12" name="Picture 11"/>
          <p:cNvPicPr>
            <a:picLocks noChangeAspect="1"/>
          </p:cNvPicPr>
          <p:nvPr/>
        </p:nvPicPr>
        <p:blipFill>
          <a:blip r:embed="rId6"/>
          <a:stretch>
            <a:fillRect/>
          </a:stretch>
        </p:blipFill>
        <p:spPr>
          <a:xfrm>
            <a:off x="6608832" y="2520040"/>
            <a:ext cx="2230368" cy="1899560"/>
          </a:xfrm>
          <a:prstGeom prst="rect">
            <a:avLst/>
          </a:prstGeom>
          <a:ln>
            <a:solidFill>
              <a:schemeClr val="bg1">
                <a:lumMod val="50000"/>
              </a:schemeClr>
            </a:solidFill>
          </a:ln>
        </p:spPr>
      </p:pic>
      <p:pic>
        <p:nvPicPr>
          <p:cNvPr id="13" name="Picture 12"/>
          <p:cNvPicPr>
            <a:picLocks noChangeAspect="1"/>
          </p:cNvPicPr>
          <p:nvPr/>
        </p:nvPicPr>
        <p:blipFill>
          <a:blip r:embed="rId7"/>
          <a:stretch>
            <a:fillRect/>
          </a:stretch>
        </p:blipFill>
        <p:spPr>
          <a:xfrm>
            <a:off x="5795265" y="4724400"/>
            <a:ext cx="2586735" cy="1895499"/>
          </a:xfrm>
          <a:prstGeom prst="rect">
            <a:avLst/>
          </a:prstGeom>
          <a:ln>
            <a:solidFill>
              <a:schemeClr val="bg1">
                <a:lumMod val="50000"/>
              </a:schemeClr>
            </a:solidFill>
          </a:ln>
        </p:spPr>
      </p:pic>
    </p:spTree>
    <p:extLst>
      <p:ext uri="{BB962C8B-B14F-4D97-AF65-F5344CB8AC3E}">
        <p14:creationId xmlns:p14="http://schemas.microsoft.com/office/powerpoint/2010/main" val="3554872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Charts</a:t>
            </a:r>
            <a:endParaRPr lang="en-US" dirty="0"/>
          </a:p>
        </p:txBody>
      </p:sp>
      <p:sp>
        <p:nvSpPr>
          <p:cNvPr id="3" name="Content Placeholder 2"/>
          <p:cNvSpPr>
            <a:spLocks noGrp="1"/>
          </p:cNvSpPr>
          <p:nvPr>
            <p:ph idx="1"/>
          </p:nvPr>
        </p:nvSpPr>
        <p:spPr/>
        <p:txBody>
          <a:bodyPr>
            <a:normAutofit/>
          </a:bodyPr>
          <a:lstStyle/>
          <a:p>
            <a:r>
              <a:rPr lang="en-US" dirty="0" smtClean="0"/>
              <a:t>Create simple or sophisticated pie charts in Power View</a:t>
            </a:r>
          </a:p>
          <a:p>
            <a:r>
              <a:rPr lang="en-US" dirty="0" smtClean="0"/>
              <a:t>Pie Charts can:</a:t>
            </a:r>
          </a:p>
          <a:p>
            <a:pPr lvl="1"/>
            <a:r>
              <a:rPr lang="en-US" dirty="0" smtClean="0"/>
              <a:t>Drill down when double-click </a:t>
            </a:r>
            <a:br>
              <a:rPr lang="en-US" dirty="0" smtClean="0"/>
            </a:br>
            <a:r>
              <a:rPr lang="en-US" dirty="0" smtClean="0"/>
              <a:t>on a slice</a:t>
            </a:r>
          </a:p>
          <a:p>
            <a:pPr lvl="1"/>
            <a:r>
              <a:rPr lang="en-US" dirty="0" smtClean="0"/>
              <a:t>Show sub-slices within the </a:t>
            </a:r>
            <a:br>
              <a:rPr lang="en-US" dirty="0" smtClean="0"/>
            </a:br>
            <a:r>
              <a:rPr lang="en-US" dirty="0" smtClean="0"/>
              <a:t>larger color slices</a:t>
            </a:r>
          </a:p>
          <a:p>
            <a:pPr lvl="1"/>
            <a:r>
              <a:rPr lang="en-US" dirty="0" smtClean="0"/>
              <a:t>Cross-filter pie chart with another chart</a:t>
            </a:r>
          </a:p>
          <a:p>
            <a:r>
              <a:rPr lang="en-US" dirty="0" smtClean="0"/>
              <a:t>Most usable when:</a:t>
            </a:r>
          </a:p>
          <a:p>
            <a:pPr lvl="1"/>
            <a:r>
              <a:rPr lang="en-US" dirty="0" smtClean="0"/>
              <a:t>Fewer than 8 colors</a:t>
            </a:r>
          </a:p>
          <a:p>
            <a:pPr lvl="1"/>
            <a:r>
              <a:rPr lang="en-US" dirty="0" smtClean="0"/>
              <a:t>Fewer than 8 slices in each color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286000"/>
            <a:ext cx="3171429" cy="1885714"/>
          </a:xfrm>
          <a:prstGeom prst="rect">
            <a:avLst/>
          </a:prstGeom>
        </p:spPr>
      </p:pic>
    </p:spTree>
    <p:extLst>
      <p:ext uri="{BB962C8B-B14F-4D97-AF65-F5344CB8AC3E}">
        <p14:creationId xmlns:p14="http://schemas.microsoft.com/office/powerpoint/2010/main" val="2475766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normAutofit/>
          </a:bodyPr>
          <a:lstStyle/>
          <a:p>
            <a:r>
              <a:rPr lang="en-US" dirty="0" smtClean="0"/>
              <a:t>Display data in the context of geography</a:t>
            </a:r>
          </a:p>
          <a:p>
            <a:r>
              <a:rPr lang="en-US" dirty="0" smtClean="0"/>
              <a:t>Maps in Power View use Bing map tiles</a:t>
            </a:r>
          </a:p>
          <a:p>
            <a:pPr lvl="1"/>
            <a:r>
              <a:rPr lang="en-US" dirty="0" smtClean="0"/>
              <a:t>Zoom &amp; Pan as you would </a:t>
            </a:r>
            <a:br>
              <a:rPr lang="en-US" dirty="0" smtClean="0"/>
            </a:br>
            <a:r>
              <a:rPr lang="en-US" dirty="0" smtClean="0"/>
              <a:t>any other Bing map</a:t>
            </a:r>
          </a:p>
          <a:p>
            <a:pPr lvl="1"/>
            <a:r>
              <a:rPr lang="en-US" dirty="0" smtClean="0"/>
              <a:t>Sends data to Bing through secured</a:t>
            </a:r>
            <a:br>
              <a:rPr lang="en-US" dirty="0" smtClean="0"/>
            </a:br>
            <a:r>
              <a:rPr lang="en-US" dirty="0" smtClean="0"/>
              <a:t>web connection for geocoding</a:t>
            </a:r>
          </a:p>
          <a:p>
            <a:r>
              <a:rPr lang="en-US" dirty="0" smtClean="0"/>
              <a:t>Locations and fields are dots </a:t>
            </a:r>
            <a:br>
              <a:rPr lang="en-US" dirty="0" smtClean="0"/>
            </a:br>
            <a:r>
              <a:rPr lang="en-US" dirty="0" smtClean="0"/>
              <a:t>on map</a:t>
            </a:r>
          </a:p>
          <a:p>
            <a:pPr lvl="1"/>
            <a:r>
              <a:rPr lang="en-US" dirty="0" smtClean="0"/>
              <a:t>Bigger the value, the bigger the dot</a:t>
            </a:r>
          </a:p>
          <a:p>
            <a:pPr lvl="1"/>
            <a:r>
              <a:rPr lang="en-US" dirty="0" smtClean="0"/>
              <a:t>When multi-value series are added, you get pie charts on the map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2590800"/>
            <a:ext cx="2350187" cy="2079812"/>
          </a:xfrm>
          <a:prstGeom prst="rect">
            <a:avLst/>
          </a:prstGeom>
        </p:spPr>
      </p:pic>
    </p:spTree>
    <p:extLst>
      <p:ext uri="{BB962C8B-B14F-4D97-AF65-F5344CB8AC3E}">
        <p14:creationId xmlns:p14="http://schemas.microsoft.com/office/powerpoint/2010/main" val="3608442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View Tables &amp; Charts</a:t>
            </a:r>
            <a:endParaRPr lang="en-US" dirty="0"/>
          </a:p>
        </p:txBody>
      </p:sp>
    </p:spTree>
    <p:extLst>
      <p:ext uri="{BB962C8B-B14F-4D97-AF65-F5344CB8AC3E}">
        <p14:creationId xmlns:p14="http://schemas.microsoft.com/office/powerpoint/2010/main" val="355928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Performance Indicators (KPIs)</a:t>
            </a:r>
            <a:endParaRPr lang="en-US" dirty="0"/>
          </a:p>
        </p:txBody>
      </p:sp>
      <p:sp>
        <p:nvSpPr>
          <p:cNvPr id="3" name="Content Placeholder 2"/>
          <p:cNvSpPr>
            <a:spLocks noGrp="1"/>
          </p:cNvSpPr>
          <p:nvPr>
            <p:ph idx="1"/>
          </p:nvPr>
        </p:nvSpPr>
        <p:spPr/>
        <p:txBody>
          <a:bodyPr/>
          <a:lstStyle/>
          <a:p>
            <a:r>
              <a:rPr lang="en-US" dirty="0" smtClean="0"/>
              <a:t>Add KPIs to Power View report to show progress</a:t>
            </a:r>
          </a:p>
          <a:p>
            <a:r>
              <a:rPr lang="en-US" dirty="0" smtClean="0"/>
              <a:t>KPIs are based on explicit calculated </a:t>
            </a:r>
            <a:br>
              <a:rPr lang="en-US" dirty="0" smtClean="0"/>
            </a:br>
            <a:r>
              <a:rPr lang="en-US" dirty="0" smtClean="0"/>
              <a:t>fields in data model</a:t>
            </a:r>
          </a:p>
          <a:p>
            <a:r>
              <a:rPr lang="en-US" dirty="0" smtClean="0"/>
              <a:t>Create KPIs from Power View</a:t>
            </a:r>
          </a:p>
          <a:p>
            <a:pPr lvl="1"/>
            <a:r>
              <a:rPr lang="en-US" dirty="0" smtClean="0"/>
              <a:t>In Excel or by managing the Data Model </a:t>
            </a:r>
            <a:br>
              <a:rPr lang="en-US" dirty="0" smtClean="0"/>
            </a:br>
            <a:r>
              <a:rPr lang="en-US" dirty="0" smtClean="0"/>
              <a:t>in the Power Pivot window</a:t>
            </a:r>
          </a:p>
          <a:p>
            <a:r>
              <a:rPr lang="en-US" dirty="0" smtClean="0"/>
              <a:t>SQL Server Analysis Services </a:t>
            </a:r>
            <a:br>
              <a:rPr lang="en-US" dirty="0" smtClean="0"/>
            </a:br>
            <a:r>
              <a:rPr lang="en-US" dirty="0" smtClean="0"/>
              <a:t>tabular models can also have </a:t>
            </a:r>
            <a:br>
              <a:rPr lang="en-US" dirty="0" smtClean="0"/>
            </a:br>
            <a:r>
              <a:rPr lang="en-US" dirty="0" smtClean="0"/>
              <a:t>calculated fields and KPIs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2173657"/>
            <a:ext cx="2066667" cy="29523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4267200"/>
            <a:ext cx="2722672" cy="2257056"/>
          </a:xfrm>
          <a:prstGeom prst="rect">
            <a:avLst/>
          </a:prstGeom>
        </p:spPr>
      </p:pic>
    </p:spTree>
    <p:extLst>
      <p:ext uri="{BB962C8B-B14F-4D97-AF65-F5344CB8AC3E}">
        <p14:creationId xmlns:p14="http://schemas.microsoft.com/office/powerpoint/2010/main" val="4158791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Introduction to Power View</a:t>
            </a:r>
            <a:endParaRPr lang="en-US" dirty="0"/>
          </a:p>
          <a:p>
            <a:r>
              <a:rPr lang="en-US" dirty="0" smtClean="0"/>
              <a:t>Understanding the Power View User Interface</a:t>
            </a:r>
            <a:endParaRPr lang="en-US" dirty="0"/>
          </a:p>
          <a:p>
            <a:r>
              <a:rPr lang="en-US" dirty="0" smtClean="0"/>
              <a:t>Power </a:t>
            </a:r>
            <a:r>
              <a:rPr lang="en-US" dirty="0"/>
              <a:t>View Features in Excel 2013 </a:t>
            </a:r>
            <a:endParaRPr lang="en-US" dirty="0" smtClean="0"/>
          </a:p>
          <a:p>
            <a:r>
              <a:rPr lang="en-US" dirty="0" smtClean="0"/>
              <a:t>Charts </a:t>
            </a:r>
            <a:r>
              <a:rPr lang="en-US" dirty="0"/>
              <a:t>and Other Visualization </a:t>
            </a:r>
            <a:r>
              <a:rPr lang="en-US" dirty="0" smtClean="0"/>
              <a:t>Types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Hierarchies</a:t>
            </a:r>
            <a:endParaRPr lang="en-US" dirty="0"/>
          </a:p>
        </p:txBody>
      </p:sp>
      <p:sp>
        <p:nvSpPr>
          <p:cNvPr id="3" name="Content Placeholder 2"/>
          <p:cNvSpPr>
            <a:spLocks noGrp="1"/>
          </p:cNvSpPr>
          <p:nvPr>
            <p:ph idx="1"/>
          </p:nvPr>
        </p:nvSpPr>
        <p:spPr/>
        <p:txBody>
          <a:bodyPr/>
          <a:lstStyle/>
          <a:p>
            <a:r>
              <a:rPr lang="en-US" dirty="0" smtClean="0"/>
              <a:t>If the Data Model has a hierarchy </a:t>
            </a:r>
            <a:br>
              <a:rPr lang="en-US" dirty="0" smtClean="0"/>
            </a:br>
            <a:r>
              <a:rPr lang="en-US" dirty="0" smtClean="0"/>
              <a:t>you can use it in Power View</a:t>
            </a:r>
          </a:p>
          <a:p>
            <a:r>
              <a:rPr lang="en-US" dirty="0" smtClean="0"/>
              <a:t>Creating a hierarchy</a:t>
            </a:r>
          </a:p>
          <a:p>
            <a:pPr lvl="1"/>
            <a:r>
              <a:rPr lang="en-US" dirty="0"/>
              <a:t>Y</a:t>
            </a:r>
            <a:r>
              <a:rPr lang="en-US" dirty="0" smtClean="0"/>
              <a:t>ou can create a new hierarchy </a:t>
            </a:r>
            <a:br>
              <a:rPr lang="en-US" dirty="0" smtClean="0"/>
            </a:br>
            <a:r>
              <a:rPr lang="en-US" dirty="0" smtClean="0"/>
              <a:t>in Power View</a:t>
            </a:r>
          </a:p>
          <a:p>
            <a:pPr lvl="1"/>
            <a:r>
              <a:rPr lang="en-US" dirty="0" smtClean="0"/>
              <a:t>Adding multiple fields to Rows or Columns box for matrix creates a hierarchy for that matrix</a:t>
            </a:r>
          </a:p>
          <a:p>
            <a:pPr lvl="1"/>
            <a:r>
              <a:rPr lang="en-US" dirty="0" smtClean="0"/>
              <a:t>Put fields in any order</a:t>
            </a:r>
          </a:p>
          <a:p>
            <a:r>
              <a:rPr lang="en-US" dirty="0" smtClean="0"/>
              <a:t>SQL Server Analysis Services tabular models can also have hierarchies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981200"/>
            <a:ext cx="2491956" cy="1630821"/>
          </a:xfrm>
          <a:prstGeom prst="rect">
            <a:avLst/>
          </a:prstGeom>
        </p:spPr>
      </p:pic>
    </p:spTree>
    <p:extLst>
      <p:ext uri="{BB962C8B-B14F-4D97-AF65-F5344CB8AC3E}">
        <p14:creationId xmlns:p14="http://schemas.microsoft.com/office/powerpoint/2010/main" val="743404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Drilling</a:t>
            </a:r>
            <a:endParaRPr lang="en-US" dirty="0"/>
          </a:p>
        </p:txBody>
      </p:sp>
      <p:sp>
        <p:nvSpPr>
          <p:cNvPr id="3" name="Content Placeholder 2"/>
          <p:cNvSpPr>
            <a:spLocks noGrp="1"/>
          </p:cNvSpPr>
          <p:nvPr>
            <p:ph idx="1"/>
          </p:nvPr>
        </p:nvSpPr>
        <p:spPr/>
        <p:txBody>
          <a:bodyPr>
            <a:normAutofit lnSpcReduction="10000"/>
          </a:bodyPr>
          <a:lstStyle/>
          <a:p>
            <a:r>
              <a:rPr lang="en-US" dirty="0" smtClean="0"/>
              <a:t>Add drill up/drill down to chart or matrix in Power View to show one level at a time</a:t>
            </a:r>
          </a:p>
          <a:p>
            <a:r>
              <a:rPr lang="en-US" dirty="0" smtClean="0"/>
              <a:t>Can be added to matrix, bar, </a:t>
            </a:r>
            <a:br>
              <a:rPr lang="en-US" dirty="0" smtClean="0"/>
            </a:br>
            <a:r>
              <a:rPr lang="en-US" dirty="0" smtClean="0"/>
              <a:t>column, and pie charts</a:t>
            </a:r>
          </a:p>
          <a:p>
            <a:r>
              <a:rPr lang="en-US" dirty="0" smtClean="0"/>
              <a:t>Needs a hierarchy for drilling</a:t>
            </a:r>
          </a:p>
          <a:p>
            <a:pPr lvl="1"/>
            <a:r>
              <a:rPr lang="en-US" dirty="0" smtClean="0"/>
              <a:t>Either hierarchy in Data Model or </a:t>
            </a:r>
            <a:br>
              <a:rPr lang="en-US" dirty="0" smtClean="0"/>
            </a:br>
            <a:r>
              <a:rPr lang="en-US" dirty="0" smtClean="0"/>
              <a:t>hierarchy created in Power View</a:t>
            </a:r>
          </a:p>
          <a:p>
            <a:r>
              <a:rPr lang="en-US" dirty="0" smtClean="0"/>
              <a:t>Report readers</a:t>
            </a:r>
          </a:p>
          <a:p>
            <a:pPr lvl="1"/>
            <a:r>
              <a:rPr lang="en-US" dirty="0" smtClean="0"/>
              <a:t>Drill down for details</a:t>
            </a:r>
          </a:p>
          <a:p>
            <a:pPr lvl="1"/>
            <a:r>
              <a:rPr lang="en-US" dirty="0" smtClean="0"/>
              <a:t>Drill up for summary data</a:t>
            </a:r>
          </a:p>
          <a:p>
            <a:r>
              <a:rPr lang="en-US" dirty="0" smtClean="0"/>
              <a:t>Drilling down on a chart or matrix acts as a filter</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692" y="2514600"/>
            <a:ext cx="2876190" cy="2885714"/>
          </a:xfrm>
          <a:prstGeom prst="rect">
            <a:avLst/>
          </a:prstGeom>
        </p:spPr>
      </p:pic>
    </p:spTree>
    <p:extLst>
      <p:ext uri="{BB962C8B-B14F-4D97-AF65-F5344CB8AC3E}">
        <p14:creationId xmlns:p14="http://schemas.microsoft.com/office/powerpoint/2010/main" val="88573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KPIs, Hierarchies, and Drilling</a:t>
            </a:r>
            <a:endParaRPr lang="en-US" dirty="0"/>
          </a:p>
        </p:txBody>
      </p:sp>
    </p:spTree>
    <p:extLst>
      <p:ext uri="{BB962C8B-B14F-4D97-AF65-F5344CB8AC3E}">
        <p14:creationId xmlns:p14="http://schemas.microsoft.com/office/powerpoint/2010/main" val="314028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Power View Reports</a:t>
            </a:r>
            <a:endParaRPr lang="en-US" dirty="0"/>
          </a:p>
        </p:txBody>
      </p:sp>
      <p:sp>
        <p:nvSpPr>
          <p:cNvPr id="3" name="Content Placeholder 2"/>
          <p:cNvSpPr>
            <a:spLocks noGrp="1"/>
          </p:cNvSpPr>
          <p:nvPr>
            <p:ph idx="1"/>
          </p:nvPr>
        </p:nvSpPr>
        <p:spPr/>
        <p:txBody>
          <a:bodyPr/>
          <a:lstStyle/>
          <a:p>
            <a:r>
              <a:rPr lang="en-US" dirty="0" smtClean="0"/>
              <a:t>Format Power View reports in various ways</a:t>
            </a:r>
          </a:p>
          <a:p>
            <a:pPr lvl="1"/>
            <a:r>
              <a:rPr lang="en-US" dirty="0" smtClean="0"/>
              <a:t>Add background images</a:t>
            </a:r>
          </a:p>
          <a:p>
            <a:pPr lvl="1"/>
            <a:r>
              <a:rPr lang="en-US" dirty="0" smtClean="0"/>
              <a:t>Choose background formatting</a:t>
            </a:r>
          </a:p>
          <a:p>
            <a:pPr lvl="1"/>
            <a:r>
              <a:rPr lang="en-US" dirty="0" smtClean="0"/>
              <a:t>Choose a theme</a:t>
            </a:r>
          </a:p>
          <a:p>
            <a:pPr lvl="1"/>
            <a:r>
              <a:rPr lang="en-US" dirty="0" smtClean="0"/>
              <a:t>Change font size for one visualization</a:t>
            </a:r>
          </a:p>
          <a:p>
            <a:pPr lvl="1"/>
            <a:r>
              <a:rPr lang="en-US" dirty="0" smtClean="0"/>
              <a:t>Change font or font size for whole sheet</a:t>
            </a:r>
          </a:p>
          <a:p>
            <a:pPr lvl="1"/>
            <a:r>
              <a:rPr lang="en-US" dirty="0" smtClean="0"/>
              <a:t>Format numbers in a table, card, or matrix</a:t>
            </a:r>
          </a:p>
          <a:p>
            <a:r>
              <a:rPr lang="en-US" dirty="0" smtClean="0"/>
              <a:t>Power View has new report themes</a:t>
            </a:r>
          </a:p>
          <a:p>
            <a:pPr lvl="1"/>
            <a:r>
              <a:rPr lang="en-US" dirty="0" smtClean="0"/>
              <a:t>When theme is changed, the new theme applies to all Power View views in report or sheets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2209800"/>
            <a:ext cx="3304762" cy="904762"/>
          </a:xfrm>
          <a:prstGeom prst="rect">
            <a:avLst/>
          </a:prstGeom>
        </p:spPr>
      </p:pic>
    </p:spTree>
    <p:extLst>
      <p:ext uri="{BB962C8B-B14F-4D97-AF65-F5344CB8AC3E}">
        <p14:creationId xmlns:p14="http://schemas.microsoft.com/office/powerpoint/2010/main" val="1168289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Hyperlinks and Printing</a:t>
            </a:r>
            <a:endParaRPr lang="en-US" dirty="0"/>
          </a:p>
        </p:txBody>
      </p:sp>
      <p:sp>
        <p:nvSpPr>
          <p:cNvPr id="3" name="Content Placeholder 2"/>
          <p:cNvSpPr>
            <a:spLocks noGrp="1"/>
          </p:cNvSpPr>
          <p:nvPr>
            <p:ph idx="1"/>
          </p:nvPr>
        </p:nvSpPr>
        <p:spPr/>
        <p:txBody>
          <a:bodyPr/>
          <a:lstStyle/>
          <a:p>
            <a:r>
              <a:rPr lang="en-US" dirty="0" smtClean="0"/>
              <a:t>Hyperlinks</a:t>
            </a:r>
          </a:p>
          <a:p>
            <a:pPr lvl="1"/>
            <a:r>
              <a:rPr lang="en-US" dirty="0" smtClean="0"/>
              <a:t>Add a hyperlink to a text box in a sheet or view</a:t>
            </a:r>
          </a:p>
          <a:p>
            <a:pPr lvl="1"/>
            <a:r>
              <a:rPr lang="en-US" dirty="0" smtClean="0"/>
              <a:t>If field in data model contains hyperlink add field to sheet or view</a:t>
            </a:r>
          </a:p>
          <a:p>
            <a:pPr lvl="1"/>
            <a:r>
              <a:rPr lang="en-US" dirty="0" smtClean="0"/>
              <a:t>Can link to any Internet or email address</a:t>
            </a:r>
            <a:endParaRPr lang="en-US" dirty="0"/>
          </a:p>
          <a:p>
            <a:r>
              <a:rPr lang="en-US" dirty="0" smtClean="0"/>
              <a:t>Printing</a:t>
            </a:r>
          </a:p>
          <a:p>
            <a:pPr lvl="1"/>
            <a:r>
              <a:rPr lang="en-US" dirty="0" smtClean="0"/>
              <a:t>Power View sheets can be printed in Excel and in views in SharePoint</a:t>
            </a:r>
          </a:p>
          <a:p>
            <a:r>
              <a:rPr lang="en-US" dirty="0" smtClean="0"/>
              <a:t>Power View now supports right-to-left languages</a:t>
            </a:r>
          </a:p>
        </p:txBody>
      </p:sp>
    </p:spTree>
    <p:extLst>
      <p:ext uri="{BB962C8B-B14F-4D97-AF65-F5344CB8AC3E}">
        <p14:creationId xmlns:p14="http://schemas.microsoft.com/office/powerpoint/2010/main" val="763659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Power View Report</a:t>
            </a:r>
            <a:endParaRPr lang="en-US" dirty="0"/>
          </a:p>
        </p:txBody>
      </p:sp>
    </p:spTree>
    <p:extLst>
      <p:ext uri="{BB962C8B-B14F-4D97-AF65-F5344CB8AC3E}">
        <p14:creationId xmlns:p14="http://schemas.microsoft.com/office/powerpoint/2010/main" val="1384200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Power View</a:t>
            </a:r>
            <a:endParaRPr lang="en-US" dirty="0"/>
          </a:p>
          <a:p>
            <a:pPr>
              <a:buFont typeface="Wingdings" panose="05000000000000000000" pitchFamily="2" charset="2"/>
              <a:buChar char="ü"/>
            </a:pPr>
            <a:r>
              <a:rPr lang="en-US" dirty="0"/>
              <a:t>Understanding the Power View User Interface</a:t>
            </a:r>
          </a:p>
          <a:p>
            <a:pPr>
              <a:buFont typeface="Wingdings" panose="05000000000000000000" pitchFamily="2" charset="2"/>
              <a:buChar char="ü"/>
            </a:pPr>
            <a:r>
              <a:rPr lang="en-US" dirty="0"/>
              <a:t>Power View Features in Excel 2013</a:t>
            </a:r>
          </a:p>
          <a:p>
            <a:pPr>
              <a:buFont typeface="Wingdings" panose="05000000000000000000" pitchFamily="2" charset="2"/>
              <a:buChar char="ü"/>
            </a:pPr>
            <a:r>
              <a:rPr lang="en-US" dirty="0"/>
              <a:t>Charts and Other Visualization Types</a:t>
            </a:r>
          </a:p>
        </p:txBody>
      </p:sp>
    </p:spTree>
    <p:extLst>
      <p:ext uri="{BB962C8B-B14F-4D97-AF65-F5344CB8AC3E}">
        <p14:creationId xmlns:p14="http://schemas.microsoft.com/office/powerpoint/2010/main" val="367641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Power View</a:t>
            </a:r>
            <a:endParaRPr lang="en-US" dirty="0"/>
          </a:p>
        </p:txBody>
      </p:sp>
      <p:sp>
        <p:nvSpPr>
          <p:cNvPr id="3" name="Content Placeholder 2"/>
          <p:cNvSpPr>
            <a:spLocks noGrp="1"/>
          </p:cNvSpPr>
          <p:nvPr>
            <p:ph idx="1"/>
          </p:nvPr>
        </p:nvSpPr>
        <p:spPr/>
        <p:txBody>
          <a:bodyPr>
            <a:normAutofit/>
          </a:bodyPr>
          <a:lstStyle/>
          <a:p>
            <a:r>
              <a:rPr lang="en-US" sz="2400" dirty="0" smtClean="0"/>
              <a:t>What is Power View?</a:t>
            </a:r>
          </a:p>
          <a:p>
            <a:pPr lvl="1"/>
            <a:r>
              <a:rPr lang="en-US" sz="2000" dirty="0" smtClean="0"/>
              <a:t>Interactive tool for data </a:t>
            </a:r>
            <a:r>
              <a:rPr lang="en-US" sz="2000" dirty="0"/>
              <a:t>exploration, visualization, and </a:t>
            </a:r>
            <a:r>
              <a:rPr lang="en-US" sz="2000" dirty="0" smtClean="0"/>
              <a:t>presentation</a:t>
            </a:r>
          </a:p>
          <a:p>
            <a:pPr lvl="1"/>
            <a:r>
              <a:rPr lang="en-US" sz="2000" dirty="0"/>
              <a:t>Provides intuitive ad-hoc reporting to create dynamic dashboards</a:t>
            </a:r>
          </a:p>
          <a:p>
            <a:pPr lvl="1"/>
            <a:r>
              <a:rPr lang="en-US" sz="2000" dirty="0"/>
              <a:t>WYSIWYG visual design</a:t>
            </a:r>
          </a:p>
          <a:p>
            <a:endParaRPr lang="en-US" sz="2400" dirty="0" smtClean="0"/>
          </a:p>
          <a:p>
            <a:r>
              <a:rPr lang="en-US" sz="2400" dirty="0" smtClean="0"/>
              <a:t>Web-based version of Power View </a:t>
            </a:r>
            <a:r>
              <a:rPr lang="en-US" sz="2400" dirty="0" smtClean="0"/>
              <a:t>introduced first </a:t>
            </a:r>
          </a:p>
          <a:p>
            <a:pPr lvl="1"/>
            <a:r>
              <a:rPr lang="en-US" sz="2000" dirty="0" smtClean="0"/>
              <a:t>Supported </a:t>
            </a:r>
            <a:r>
              <a:rPr lang="en-US" sz="2000" dirty="0" smtClean="0"/>
              <a:t>with SharePoint 2010 and SharePoint 2013</a:t>
            </a:r>
          </a:p>
          <a:p>
            <a:pPr lvl="1"/>
            <a:r>
              <a:rPr lang="en-US" sz="2000" dirty="0" smtClean="0"/>
              <a:t>Requires SSRS 2012 in </a:t>
            </a:r>
            <a:r>
              <a:rPr lang="en-US" sz="2000" dirty="0"/>
              <a:t>SharePoint mode</a:t>
            </a:r>
          </a:p>
          <a:p>
            <a:endParaRPr lang="en-US" sz="2400" dirty="0" smtClean="0"/>
          </a:p>
          <a:p>
            <a:r>
              <a:rPr lang="en-US" sz="2400" dirty="0" smtClean="0"/>
              <a:t>Power View Add-in for Excel introduced with Excel 2013</a:t>
            </a:r>
            <a:endParaRPr lang="en-US" sz="2400" dirty="0" smtClean="0"/>
          </a:p>
          <a:p>
            <a:pPr lvl="1"/>
            <a:r>
              <a:rPr lang="en-US" sz="2000" dirty="0" smtClean="0"/>
              <a:t>Power </a:t>
            </a:r>
            <a:r>
              <a:rPr lang="en-US" sz="2000" dirty="0"/>
              <a:t>View sheets can be added </a:t>
            </a:r>
            <a:r>
              <a:rPr lang="en-US" sz="2000" dirty="0" smtClean="0"/>
              <a:t>to Excel </a:t>
            </a:r>
            <a:r>
              <a:rPr lang="en-US" sz="2000" dirty="0"/>
              <a:t>2013 workbook</a:t>
            </a:r>
          </a:p>
          <a:p>
            <a:pPr lvl="1"/>
            <a:r>
              <a:rPr lang="en-US" sz="2000" dirty="0" smtClean="0"/>
              <a:t>Power View sheets based on internal or external Data Model</a:t>
            </a:r>
            <a:endParaRPr lang="en-US" sz="2000" dirty="0"/>
          </a:p>
        </p:txBody>
      </p:sp>
    </p:spTree>
    <p:extLst>
      <p:ext uri="{BB962C8B-B14F-4D97-AF65-F5344CB8AC3E}">
        <p14:creationId xmlns:p14="http://schemas.microsoft.com/office/powerpoint/2010/main" val="3921068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Power View</a:t>
            </a:r>
            <a:endParaRPr lang="en-US" dirty="0"/>
          </a:p>
        </p:txBody>
      </p:sp>
      <p:sp>
        <p:nvSpPr>
          <p:cNvPr id="3" name="Content Placeholder 2"/>
          <p:cNvSpPr>
            <a:spLocks noGrp="1"/>
          </p:cNvSpPr>
          <p:nvPr>
            <p:ph idx="1"/>
          </p:nvPr>
        </p:nvSpPr>
        <p:spPr/>
        <p:txBody>
          <a:bodyPr/>
          <a:lstStyle/>
          <a:p>
            <a:r>
              <a:rPr lang="en-US" dirty="0" smtClean="0"/>
              <a:t>Power View has two versions:</a:t>
            </a:r>
          </a:p>
          <a:p>
            <a:pPr lvl="1"/>
            <a:r>
              <a:rPr lang="en-US" dirty="0" smtClean="0"/>
              <a:t>Power View in Excel 2013</a:t>
            </a:r>
          </a:p>
          <a:p>
            <a:pPr lvl="2"/>
            <a:r>
              <a:rPr lang="en-US" dirty="0" smtClean="0"/>
              <a:t>Sheets are part of the Excel (.</a:t>
            </a:r>
            <a:r>
              <a:rPr lang="en-US" dirty="0" err="1" smtClean="0"/>
              <a:t>xslx</a:t>
            </a:r>
            <a:r>
              <a:rPr lang="en-US" dirty="0" smtClean="0"/>
              <a:t>) file</a:t>
            </a:r>
          </a:p>
          <a:p>
            <a:pPr lvl="1"/>
            <a:r>
              <a:rPr lang="en-US" dirty="0" smtClean="0"/>
              <a:t>Power View in SharePoint Server report</a:t>
            </a:r>
          </a:p>
          <a:p>
            <a:pPr lvl="2"/>
            <a:r>
              <a:rPr lang="en-US" dirty="0" smtClean="0"/>
              <a:t>Reports are in SharePoint as .</a:t>
            </a:r>
            <a:r>
              <a:rPr lang="en-US" dirty="0" err="1" smtClean="0"/>
              <a:t>rldx</a:t>
            </a:r>
            <a:r>
              <a:rPr lang="en-US" dirty="0" smtClean="0"/>
              <a:t> files</a:t>
            </a:r>
          </a:p>
          <a:p>
            <a:endParaRPr lang="en-US" dirty="0" smtClean="0"/>
          </a:p>
          <a:p>
            <a:r>
              <a:rPr lang="en-US" dirty="0" smtClean="0"/>
              <a:t>Both </a:t>
            </a:r>
            <a:r>
              <a:rPr lang="en-US" dirty="0" smtClean="0"/>
              <a:t>versions require Silverlight to be installed except with Power BI for Office 365</a:t>
            </a:r>
          </a:p>
          <a:p>
            <a:pPr lvl="1"/>
            <a:r>
              <a:rPr lang="en-US" dirty="0" smtClean="0"/>
              <a:t>Power BI for O365 uses HTML5 version of Power View</a:t>
            </a:r>
            <a:endParaRPr lang="en-US" dirty="0"/>
          </a:p>
        </p:txBody>
      </p:sp>
    </p:spTree>
    <p:extLst>
      <p:ext uri="{BB962C8B-B14F-4D97-AF65-F5344CB8AC3E}">
        <p14:creationId xmlns:p14="http://schemas.microsoft.com/office/powerpoint/2010/main" val="2142459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to Power View</a:t>
            </a:r>
            <a:endParaRPr lang="en-US" dirty="0"/>
          </a:p>
          <a:p>
            <a:pPr>
              <a:buFont typeface="Wingdings" panose="05000000000000000000" pitchFamily="2" charset="2"/>
              <a:buChar char="Ø"/>
            </a:pPr>
            <a:r>
              <a:rPr lang="en-US" dirty="0"/>
              <a:t>Understanding the Power View User </a:t>
            </a:r>
            <a:r>
              <a:rPr lang="en-US" dirty="0" smtClean="0"/>
              <a:t>Interface</a:t>
            </a:r>
          </a:p>
          <a:p>
            <a:r>
              <a:rPr lang="en-US" dirty="0" smtClean="0"/>
              <a:t>Power View Features in Excel 2013</a:t>
            </a:r>
            <a:endParaRPr lang="en-US" dirty="0"/>
          </a:p>
          <a:p>
            <a:r>
              <a:rPr lang="en-US" dirty="0" smtClean="0"/>
              <a:t>Charts and Other Visualization Types</a:t>
            </a:r>
          </a:p>
        </p:txBody>
      </p:sp>
    </p:spTree>
    <p:extLst>
      <p:ext uri="{BB962C8B-B14F-4D97-AF65-F5344CB8AC3E}">
        <p14:creationId xmlns:p14="http://schemas.microsoft.com/office/powerpoint/2010/main" val="1681993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View User </a:t>
            </a:r>
            <a:r>
              <a:rPr lang="en-US" dirty="0" smtClean="0"/>
              <a:t>Interface</a:t>
            </a:r>
            <a:endParaRPr lang="en-US" dirty="0"/>
          </a:p>
        </p:txBody>
      </p:sp>
      <p:sp>
        <p:nvSpPr>
          <p:cNvPr id="3" name="Content Placeholder 2"/>
          <p:cNvSpPr>
            <a:spLocks noGrp="1"/>
          </p:cNvSpPr>
          <p:nvPr>
            <p:ph idx="1"/>
          </p:nvPr>
        </p:nvSpPr>
        <p:spPr/>
        <p:txBody>
          <a:bodyPr>
            <a:normAutofit/>
          </a:bodyPr>
          <a:lstStyle/>
          <a:p>
            <a:r>
              <a:rPr lang="en-US" dirty="0" smtClean="0"/>
              <a:t>Ribbon</a:t>
            </a:r>
          </a:p>
          <a:p>
            <a:pPr lvl="1"/>
            <a:r>
              <a:rPr lang="en-US" dirty="0" smtClean="0"/>
              <a:t>Spans the top of the screen</a:t>
            </a:r>
          </a:p>
          <a:p>
            <a:pPr lvl="1"/>
            <a:r>
              <a:rPr lang="en-US" dirty="0" smtClean="0"/>
              <a:t>Holds commands that can be performed for entire report or selected object in report</a:t>
            </a:r>
          </a:p>
          <a:p>
            <a:r>
              <a:rPr lang="en-US" dirty="0" smtClean="0"/>
              <a:t>Tabs</a:t>
            </a:r>
          </a:p>
          <a:p>
            <a:pPr lvl="1"/>
            <a:r>
              <a:rPr lang="en-US" dirty="0" smtClean="0"/>
              <a:t>FILE Tab</a:t>
            </a:r>
          </a:p>
          <a:p>
            <a:pPr lvl="2"/>
            <a:r>
              <a:rPr lang="en-US" dirty="0" smtClean="0"/>
              <a:t>Holds several key commands such as Save &amp; Print</a:t>
            </a:r>
          </a:p>
          <a:p>
            <a:pPr lvl="1"/>
            <a:r>
              <a:rPr lang="en-US" dirty="0" smtClean="0"/>
              <a:t>HOME Tab</a:t>
            </a:r>
          </a:p>
          <a:p>
            <a:pPr lvl="2"/>
            <a:r>
              <a:rPr lang="en-US" dirty="0" smtClean="0"/>
              <a:t>Holds basic formatting commands</a:t>
            </a:r>
          </a:p>
          <a:p>
            <a:pPr lvl="1"/>
            <a:r>
              <a:rPr lang="en-US" dirty="0" smtClean="0"/>
              <a:t>ADDITIONAL Tabs</a:t>
            </a:r>
          </a:p>
          <a:p>
            <a:pPr lvl="2"/>
            <a:r>
              <a:rPr lang="en-US" dirty="0" smtClean="0"/>
              <a:t>Other tabs appear as needed</a:t>
            </a:r>
          </a:p>
          <a:p>
            <a:pPr lvl="2"/>
            <a:r>
              <a:rPr lang="en-US" dirty="0" smtClean="0"/>
              <a:t>Often highlighted to make stand out from standard tabs</a:t>
            </a:r>
            <a:endParaRPr lang="en-US" dirty="0"/>
          </a:p>
        </p:txBody>
      </p:sp>
      <p:pic>
        <p:nvPicPr>
          <p:cNvPr id="4" name="Picture 3"/>
          <p:cNvPicPr>
            <a:picLocks noChangeAspect="1"/>
          </p:cNvPicPr>
          <p:nvPr/>
        </p:nvPicPr>
        <p:blipFill>
          <a:blip r:embed="rId3"/>
          <a:stretch>
            <a:fillRect/>
          </a:stretch>
        </p:blipFill>
        <p:spPr>
          <a:xfrm>
            <a:off x="2705744" y="3352800"/>
            <a:ext cx="6209656" cy="609600"/>
          </a:xfrm>
          <a:prstGeom prst="rect">
            <a:avLst/>
          </a:prstGeom>
          <a:ln>
            <a:solidFill>
              <a:schemeClr val="bg1">
                <a:lumMod val="50000"/>
              </a:schemeClr>
            </a:solidFill>
          </a:ln>
        </p:spPr>
      </p:pic>
    </p:spTree>
    <p:extLst>
      <p:ext uri="{BB962C8B-B14F-4D97-AF65-F5344CB8AC3E}">
        <p14:creationId xmlns:p14="http://schemas.microsoft.com/office/powerpoint/2010/main" val="2451825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View User Interface</a:t>
            </a:r>
            <a:endParaRPr lang="en-US" dirty="0"/>
          </a:p>
        </p:txBody>
      </p:sp>
      <p:sp>
        <p:nvSpPr>
          <p:cNvPr id="3" name="Content Placeholder 2"/>
          <p:cNvSpPr>
            <a:spLocks noGrp="1"/>
          </p:cNvSpPr>
          <p:nvPr>
            <p:ph idx="1"/>
          </p:nvPr>
        </p:nvSpPr>
        <p:spPr/>
        <p:txBody>
          <a:bodyPr/>
          <a:lstStyle/>
          <a:p>
            <a:r>
              <a:rPr lang="en-US" dirty="0" smtClean="0"/>
              <a:t>Canvas View Area</a:t>
            </a:r>
          </a:p>
          <a:p>
            <a:pPr lvl="1"/>
            <a:r>
              <a:rPr lang="en-US" dirty="0"/>
              <a:t>Used to hold different data </a:t>
            </a:r>
            <a:r>
              <a:rPr lang="en-US" dirty="0" smtClean="0"/>
              <a:t/>
            </a:r>
            <a:br>
              <a:rPr lang="en-US" dirty="0" smtClean="0"/>
            </a:br>
            <a:r>
              <a:rPr lang="en-US" dirty="0" smtClean="0"/>
              <a:t>visualizations (such as report </a:t>
            </a:r>
            <a:br>
              <a:rPr lang="en-US" dirty="0" smtClean="0"/>
            </a:br>
            <a:r>
              <a:rPr lang="en-US" dirty="0" smtClean="0"/>
              <a:t>title) </a:t>
            </a:r>
            <a:r>
              <a:rPr lang="en-US" dirty="0"/>
              <a:t>and </a:t>
            </a:r>
            <a:r>
              <a:rPr lang="en-US" dirty="0" smtClean="0"/>
              <a:t>navigation tools</a:t>
            </a:r>
          </a:p>
          <a:p>
            <a:pPr lvl="1"/>
            <a:r>
              <a:rPr lang="en-US" dirty="0" smtClean="0"/>
              <a:t>Can be used to present </a:t>
            </a:r>
            <a:br>
              <a:rPr lang="en-US" dirty="0" smtClean="0"/>
            </a:br>
            <a:r>
              <a:rPr lang="en-US" dirty="0" smtClean="0"/>
              <a:t>several states of your data</a:t>
            </a:r>
          </a:p>
          <a:p>
            <a:r>
              <a:rPr lang="en-US" dirty="0"/>
              <a:t>Canvas</a:t>
            </a:r>
          </a:p>
          <a:p>
            <a:pPr lvl="1"/>
            <a:r>
              <a:rPr lang="en-US" dirty="0"/>
              <a:t>Empty section below the view area</a:t>
            </a:r>
          </a:p>
          <a:p>
            <a:pPr lvl="1"/>
            <a:r>
              <a:rPr lang="en-US" dirty="0"/>
              <a:t>Visualization elements such as tables, charts, and slicers are placed on the canvas</a:t>
            </a:r>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5257800" y="1318443"/>
            <a:ext cx="3649519" cy="2757510"/>
          </a:xfrm>
          <a:prstGeom prst="rect">
            <a:avLst/>
          </a:prstGeom>
        </p:spPr>
      </p:pic>
    </p:spTree>
    <p:extLst>
      <p:ext uri="{BB962C8B-B14F-4D97-AF65-F5344CB8AC3E}">
        <p14:creationId xmlns:p14="http://schemas.microsoft.com/office/powerpoint/2010/main" val="1194314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View User Interface</a:t>
            </a:r>
          </a:p>
        </p:txBody>
      </p:sp>
      <p:sp>
        <p:nvSpPr>
          <p:cNvPr id="3" name="Content Placeholder 2"/>
          <p:cNvSpPr>
            <a:spLocks noGrp="1"/>
          </p:cNvSpPr>
          <p:nvPr>
            <p:ph idx="1"/>
          </p:nvPr>
        </p:nvSpPr>
        <p:spPr/>
        <p:txBody>
          <a:bodyPr>
            <a:normAutofit lnSpcReduction="10000"/>
          </a:bodyPr>
          <a:lstStyle/>
          <a:p>
            <a:r>
              <a:rPr lang="en-US" dirty="0" smtClean="0"/>
              <a:t>Field List</a:t>
            </a:r>
          </a:p>
          <a:p>
            <a:pPr lvl="1"/>
            <a:r>
              <a:rPr lang="en-US" dirty="0" smtClean="0"/>
              <a:t>Upper-right side of screen below ribbon</a:t>
            </a:r>
          </a:p>
          <a:p>
            <a:pPr lvl="1"/>
            <a:r>
              <a:rPr lang="en-US" dirty="0" smtClean="0"/>
              <a:t>Holds tables in the BI Semantic Model </a:t>
            </a:r>
            <a:br>
              <a:rPr lang="en-US" dirty="0" smtClean="0"/>
            </a:br>
            <a:r>
              <a:rPr lang="en-US" dirty="0" smtClean="0"/>
              <a:t>or PowerPivot Workbook, and fields </a:t>
            </a:r>
            <a:br>
              <a:rPr lang="en-US" dirty="0" smtClean="0"/>
            </a:br>
            <a:r>
              <a:rPr lang="en-US" dirty="0" smtClean="0"/>
              <a:t>contained within tables</a:t>
            </a:r>
          </a:p>
          <a:p>
            <a:r>
              <a:rPr lang="en-US" dirty="0" smtClean="0"/>
              <a:t>Field Well</a:t>
            </a:r>
          </a:p>
          <a:p>
            <a:pPr lvl="1"/>
            <a:r>
              <a:rPr lang="en-US" dirty="0" smtClean="0"/>
              <a:t>Bottom-right corner of screen</a:t>
            </a:r>
          </a:p>
          <a:p>
            <a:pPr lvl="1"/>
            <a:r>
              <a:rPr lang="en-US" dirty="0" smtClean="0"/>
              <a:t>Shows fields selected from model to appear on canvas</a:t>
            </a:r>
          </a:p>
          <a:p>
            <a:pPr lvl="1"/>
            <a:r>
              <a:rPr lang="en-US" dirty="0"/>
              <a:t>P</a:t>
            </a:r>
            <a:r>
              <a:rPr lang="en-US" dirty="0" smtClean="0"/>
              <a:t>rovides access to properties/commands for objects</a:t>
            </a:r>
          </a:p>
          <a:p>
            <a:r>
              <a:rPr lang="en-US" dirty="0" smtClean="0"/>
              <a:t>Filters Area</a:t>
            </a:r>
          </a:p>
          <a:p>
            <a:pPr lvl="1"/>
            <a:r>
              <a:rPr lang="en-US" dirty="0" smtClean="0"/>
              <a:t>Used to restrict data being displayed in report</a:t>
            </a:r>
          </a:p>
          <a:p>
            <a:pPr lvl="1"/>
            <a:r>
              <a:rPr lang="en-US" dirty="0" smtClean="0"/>
              <a:t>Hidden or displayed by clicking the Filters Area button</a:t>
            </a:r>
            <a:endParaRPr lang="en-US" dirty="0"/>
          </a:p>
        </p:txBody>
      </p:sp>
      <p:pic>
        <p:nvPicPr>
          <p:cNvPr id="4" name="Picture 3"/>
          <p:cNvPicPr>
            <a:picLocks noChangeAspect="1"/>
          </p:cNvPicPr>
          <p:nvPr/>
        </p:nvPicPr>
        <p:blipFill>
          <a:blip r:embed="rId3"/>
          <a:stretch>
            <a:fillRect/>
          </a:stretch>
        </p:blipFill>
        <p:spPr>
          <a:xfrm>
            <a:off x="6605570" y="1458259"/>
            <a:ext cx="2386030" cy="2466993"/>
          </a:xfrm>
          <a:prstGeom prst="rect">
            <a:avLst/>
          </a:prstGeom>
          <a:ln>
            <a:solidFill>
              <a:schemeClr val="bg1">
                <a:lumMod val="50000"/>
              </a:schemeClr>
            </a:solidFill>
          </a:ln>
        </p:spPr>
      </p:pic>
    </p:spTree>
    <p:extLst>
      <p:ext uri="{BB962C8B-B14F-4D97-AF65-F5344CB8AC3E}">
        <p14:creationId xmlns:p14="http://schemas.microsoft.com/office/powerpoint/2010/main" val="2217407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View User Interface</a:t>
            </a:r>
            <a:endParaRPr lang="en-US" dirty="0"/>
          </a:p>
        </p:txBody>
      </p:sp>
    </p:spTree>
    <p:extLst>
      <p:ext uri="{BB962C8B-B14F-4D97-AF65-F5344CB8AC3E}">
        <p14:creationId xmlns:p14="http://schemas.microsoft.com/office/powerpoint/2010/main" val="1952796559"/>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2774</TotalTime>
  <Words>2763</Words>
  <Application>Microsoft Office PowerPoint</Application>
  <PresentationFormat>On-screen Show (4:3)</PresentationFormat>
  <Paragraphs>239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Calibri</vt:lpstr>
      <vt:lpstr>Lucida Console</vt:lpstr>
      <vt:lpstr>Wingdings</vt:lpstr>
      <vt:lpstr>CPT_Wave15</vt:lpstr>
      <vt:lpstr>Using Power View in Excel 2013</vt:lpstr>
      <vt:lpstr>Agenda</vt:lpstr>
      <vt:lpstr>Introduction to Power View</vt:lpstr>
      <vt:lpstr>Introduction to Power View</vt:lpstr>
      <vt:lpstr>Agenda</vt:lpstr>
      <vt:lpstr>Power View User Interface</vt:lpstr>
      <vt:lpstr>Power View User Interface</vt:lpstr>
      <vt:lpstr>Power View User Interface</vt:lpstr>
      <vt:lpstr>Power View User Interface</vt:lpstr>
      <vt:lpstr>Agenda</vt:lpstr>
      <vt:lpstr>Features in Excel 2013</vt:lpstr>
      <vt:lpstr>Power View Feature Updates</vt:lpstr>
      <vt:lpstr>Backward-and-forward Compatible</vt:lpstr>
      <vt:lpstr>Agenda</vt:lpstr>
      <vt:lpstr>Charts and Other Visualization Types</vt:lpstr>
      <vt:lpstr>Pie Charts</vt:lpstr>
      <vt:lpstr>Maps</vt:lpstr>
      <vt:lpstr>Power View Tables &amp; Charts</vt:lpstr>
      <vt:lpstr>Key Performance Indicators (KPIs)</vt:lpstr>
      <vt:lpstr>Hierarchies</vt:lpstr>
      <vt:lpstr>Drilling</vt:lpstr>
      <vt:lpstr>KPIs, Hierarchies, and Drilling</vt:lpstr>
      <vt:lpstr>Format Power View Reports</vt:lpstr>
      <vt:lpstr>Hyperlinks and Printing</vt:lpstr>
      <vt:lpstr>Formatting Power View Report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Power View in Excel 2013</dc:title>
  <dc:creator>Ted Pattison</dc:creator>
  <cp:lastModifiedBy>Ted Pattison</cp:lastModifiedBy>
  <cp:revision>210</cp:revision>
  <dcterms:created xsi:type="dcterms:W3CDTF">2012-04-13T19:17:02Z</dcterms:created>
  <dcterms:modified xsi:type="dcterms:W3CDTF">2014-06-24T13:30:50Z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