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5"/>
  </p:notesMasterIdLst>
  <p:handoutMasterIdLst>
    <p:handoutMasterId r:id="rId36"/>
  </p:handoutMasterIdLst>
  <p:sldIdLst>
    <p:sldId id="279" r:id="rId6"/>
    <p:sldId id="278" r:id="rId7"/>
    <p:sldId id="280" r:id="rId8"/>
    <p:sldId id="297" r:id="rId9"/>
    <p:sldId id="290" r:id="rId10"/>
    <p:sldId id="287" r:id="rId11"/>
    <p:sldId id="284" r:id="rId12"/>
    <p:sldId id="288" r:id="rId13"/>
    <p:sldId id="321" r:id="rId14"/>
    <p:sldId id="317" r:id="rId15"/>
    <p:sldId id="322" r:id="rId16"/>
    <p:sldId id="323" r:id="rId17"/>
    <p:sldId id="318" r:id="rId18"/>
    <p:sldId id="319" r:id="rId19"/>
    <p:sldId id="320" r:id="rId20"/>
    <p:sldId id="293" r:id="rId21"/>
    <p:sldId id="291" r:id="rId22"/>
    <p:sldId id="302" r:id="rId23"/>
    <p:sldId id="303" r:id="rId24"/>
    <p:sldId id="305" r:id="rId25"/>
    <p:sldId id="294" r:id="rId26"/>
    <p:sldId id="310" r:id="rId27"/>
    <p:sldId id="316" r:id="rId28"/>
    <p:sldId id="311" r:id="rId29"/>
    <p:sldId id="312" r:id="rId30"/>
    <p:sldId id="313" r:id="rId31"/>
    <p:sldId id="314" r:id="rId32"/>
    <p:sldId id="315" r:id="rId33"/>
    <p:sldId id="296"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784" autoAdjust="0"/>
    <p:restoredTop sz="72430" autoAdjust="0"/>
  </p:normalViewPr>
  <p:slideViewPr>
    <p:cSldViewPr>
      <p:cViewPr varScale="1">
        <p:scale>
          <a:sx n="61" d="100"/>
          <a:sy n="61" d="100"/>
        </p:scale>
        <p:origin x="1445" y="4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3893"/>
    </p:cViewPr>
  </p:sorterViewPr>
  <p:notesViewPr>
    <p:cSldViewPr>
      <p:cViewPr varScale="1">
        <p:scale>
          <a:sx n="69" d="100"/>
          <a:sy n="69" d="100"/>
        </p:scale>
        <p:origin x="3165" y="5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module introduces students to the architecture and BI capabilities of Excel Services in SharePoint 2013. Students will learn how to use Microsoft Excel 2013 to publish browser-enabled workbooks in a SharePoint document library as well as how to publish individual items from an Excel workbook such as worksheets, charts and tables for scenarios that call for fine-grained control of what the users will see. Students will learn how to add parameters to a workbook’s Browser View Options which makes it possible to interact with the user and accept user input. The module will cover several other fundamental topics such as using the Excel Web Access Web Part, leveraging the Excel Services REST API and configuring a workbook with server-side connections to external data sources. Students</a:t>
            </a:r>
            <a:r>
              <a:rPr lang="en-US" sz="1200" kern="1200" baseline="0" dirty="0" smtClean="0">
                <a:solidFill>
                  <a:schemeClr val="tx1"/>
                </a:solidFill>
                <a:effectLst/>
                <a:latin typeface="+mn-lt"/>
                <a:ea typeface="+mn-ea"/>
                <a:cs typeface="+mn-cs"/>
              </a:rPr>
              <a:t> will also learn </a:t>
            </a:r>
            <a:r>
              <a:rPr lang="en-US" sz="1200" kern="1200" dirty="0" smtClean="0">
                <a:solidFill>
                  <a:schemeClr val="tx1"/>
                </a:solidFill>
                <a:effectLst/>
                <a:latin typeface="+mn-lt"/>
                <a:ea typeface="+mn-ea"/>
                <a:cs typeface="+mn-cs"/>
              </a:rPr>
              <a:t>how PowerPivot for SharePoint extends the BI functionality that is provided by Excel Services and SharePoint Server 2013 including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publishing an Excel workbook with a data model, scheduling data refreshing, exposing a data model as data source for another workbook.</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you can publish Excel 2013</a:t>
            </a:r>
            <a:r>
              <a:rPr lang="en-US" baseline="0" dirty="0" smtClean="0"/>
              <a:t> </a:t>
            </a:r>
            <a:r>
              <a:rPr lang="en-US" dirty="0" smtClean="0"/>
              <a:t>workbooks to your SharePoint Server,</a:t>
            </a:r>
            <a:r>
              <a:rPr lang="en-US" baseline="0" dirty="0" smtClean="0"/>
              <a:t> the prerequisites must be addressed first based on your requirements.</a:t>
            </a:r>
            <a:endParaRPr lang="en-US" dirty="0"/>
          </a:p>
        </p:txBody>
      </p:sp>
    </p:spTree>
    <p:extLst>
      <p:ext uri="{BB962C8B-B14F-4D97-AF65-F5344CB8AC3E}">
        <p14:creationId xmlns:p14="http://schemas.microsoft.com/office/powerpoint/2010/main" val="2761135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publish an Excel workbook, </a:t>
            </a:r>
            <a:r>
              <a:rPr lang="en-US" baseline="0" dirty="0" smtClean="0"/>
              <a:t> a workbook must be created and contain at least one item such as a chart, table, Pivot chart report, PivotTable report, or a range of data. The document library you are publishing to must have the location added to the trusted location in Excel Services.</a:t>
            </a:r>
            <a:endParaRPr lang="en-US" dirty="0"/>
          </a:p>
        </p:txBody>
      </p:sp>
    </p:spTree>
    <p:extLst>
      <p:ext uri="{BB962C8B-B14F-4D97-AF65-F5344CB8AC3E}">
        <p14:creationId xmlns:p14="http://schemas.microsoft.com/office/powerpoint/2010/main" val="98250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2654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REST API for Excel Services enables operations against Excel workbooks using operations specified in the HTTP standard. This allows for a flexible, secure, and a simple way to access and manipulate Excel Services content.</a:t>
            </a:r>
            <a:r>
              <a:rPr lang="en-US" baseline="0" dirty="0" smtClean="0"/>
              <a:t>  The REST Sample in the slide shows the URL for retrieving a chart named Chart7 from the ExcelFileName.xlsx file on the </a:t>
            </a:r>
            <a:r>
              <a:rPr lang="en-US" baseline="0" dirty="0" err="1" smtClean="0"/>
              <a:t>contoso</a:t>
            </a:r>
            <a:r>
              <a:rPr lang="en-US" baseline="0" dirty="0" smtClean="0"/>
              <a:t> site which resides in the Documents library. This URL can be placed inside an Image Viewer web part to display the chart through the web part.</a:t>
            </a:r>
            <a:endParaRPr lang="en-US" dirty="0" smtClean="0"/>
          </a:p>
        </p:txBody>
      </p:sp>
    </p:spTree>
    <p:extLst>
      <p:ext uri="{BB962C8B-B14F-4D97-AF65-F5344CB8AC3E}">
        <p14:creationId xmlns:p14="http://schemas.microsoft.com/office/powerpoint/2010/main" val="483461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9953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9368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842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145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7758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56407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142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253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1209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78413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09007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6433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Excel</a:t>
            </a:r>
            <a:r>
              <a:rPr lang="en-US" baseline="0" dirty="0" smtClean="0"/>
              <a:t> Services is a shared service used to publish Excel 2013 workbooks which </a:t>
            </a:r>
            <a:r>
              <a:rPr lang="en-US" dirty="0" smtClean="0"/>
              <a:t>enables the ability to load, calculate, and display Excel workbooks in SharePoint Server 2013.</a:t>
            </a:r>
            <a:r>
              <a:rPr lang="en-US" baseline="0" dirty="0" smtClean="0"/>
              <a:t> The published workbooks can be managed and secured according to your organization’s needs. They can be shared among SharePoint 2013 users so they can render the workbook through the browser. By using Excel Services, you can reuse and share Excel workbooks on SharePoint 2013 portals and dashboards. Excel Services was first introduced in MOSS 2007 and is only available in the Enterprise edition of SharePoint Server 2013 and the E3 plan for O365.</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Excel Services is designed as a web-based, data exploration and reporting system used primarily for Business Intelligence (BI) solutions. Excel workbooks can connect to external data sources, reports are created, and then the workbook is published to a SharePoint document library.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1" baseline="0" dirty="0" smtClean="0"/>
              <a:t>Excel Services includes three core components:</a:t>
            </a:r>
          </a:p>
          <a:p>
            <a:pPr marL="628650" lvl="1" indent="-171450">
              <a:buFont typeface="Arial" panose="020B0604020202020204" pitchFamily="34" charset="0"/>
              <a:buChar char="•"/>
            </a:pPr>
            <a:r>
              <a:rPr lang="en-US" b="0" i="1" dirty="0" smtClean="0"/>
              <a:t>Excel Calculation Services</a:t>
            </a:r>
            <a:r>
              <a:rPr lang="en-US" b="0" i="1" baseline="0" dirty="0" smtClean="0"/>
              <a:t> </a:t>
            </a:r>
            <a:r>
              <a:rPr lang="en-US" b="0" baseline="0" dirty="0" smtClean="0"/>
              <a:t>– Main Excel Services component that loads the Excel workbook, calculates the spreadsheet, refreshes external data, and maintains the session state.</a:t>
            </a:r>
            <a:endParaRPr lang="en-US" b="0" dirty="0" smtClean="0"/>
          </a:p>
          <a:p>
            <a:pPr marL="628650" lvl="1" indent="-171450">
              <a:buFont typeface="Arial" panose="020B0604020202020204" pitchFamily="34" charset="0"/>
              <a:buChar char="•"/>
            </a:pPr>
            <a:r>
              <a:rPr lang="en-US" b="0" i="1" dirty="0" smtClean="0"/>
              <a:t>Excel Web Access</a:t>
            </a:r>
            <a:r>
              <a:rPr lang="en-US" b="0" i="0" baseline="0" dirty="0" smtClean="0"/>
              <a:t> – Web Part that displays the Excel workbooks data and charts.</a:t>
            </a:r>
            <a:endParaRPr lang="en-US" b="0" i="1" dirty="0" smtClean="0"/>
          </a:p>
          <a:p>
            <a:pPr marL="628650" lvl="1" indent="-171450">
              <a:buFont typeface="Arial" panose="020B0604020202020204" pitchFamily="34" charset="0"/>
              <a:buChar char="•"/>
            </a:pPr>
            <a:r>
              <a:rPr lang="en-US" b="0" i="1" dirty="0" smtClean="0"/>
              <a:t>Excel Web Services</a:t>
            </a:r>
            <a:r>
              <a:rPr lang="en-US" b="0" dirty="0" smtClean="0"/>
              <a:t> – Web Service hosted in SharePoint that provides various methods for developers to calculate, set, extract values from workbooks, and refresh external data connections.</a:t>
            </a:r>
            <a:endParaRPr lang="en-US" b="0" dirty="0"/>
          </a:p>
        </p:txBody>
      </p:sp>
    </p:spTree>
    <p:extLst>
      <p:ext uri="{BB962C8B-B14F-4D97-AF65-F5344CB8AC3E}">
        <p14:creationId xmlns:p14="http://schemas.microsoft.com/office/powerpoint/2010/main" val="3958088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45485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Offloading calculations to servers frees the</a:t>
            </a:r>
            <a:r>
              <a:rPr lang="en-US" baseline="0" dirty="0" smtClean="0"/>
              <a:t> users’ computers and takes advantage of the server’s additional computing power.</a:t>
            </a:r>
            <a:endParaRPr lang="en-US" dirty="0"/>
          </a:p>
        </p:txBody>
      </p:sp>
    </p:spTree>
    <p:extLst>
      <p:ext uri="{BB962C8B-B14F-4D97-AF65-F5344CB8AC3E}">
        <p14:creationId xmlns:p14="http://schemas.microsoft.com/office/powerpoint/2010/main" val="1328254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Excel business intelligence provides the capability to explore and analyze data of any size, and integrate and show interactive solutions of the data. In SharePoint 2013, Excel BI offers the following new features:</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b="1" dirty="0" smtClean="0"/>
              <a:t>External data connections</a:t>
            </a:r>
            <a:r>
              <a:rPr lang="en-US" b="1" dirty="0"/>
              <a:t>:</a:t>
            </a:r>
            <a:r>
              <a:rPr lang="en-US" b="1" baseline="0" dirty="0" smtClean="0"/>
              <a:t> </a:t>
            </a:r>
            <a:r>
              <a:rPr lang="en-US" dirty="0" smtClean="0"/>
              <a:t>As mentioned in the previous chapter, most external data connections are supported in Excel Services. This includes SQL Server</a:t>
            </a:r>
            <a:r>
              <a:rPr lang="en-US" baseline="0" dirty="0" smtClean="0"/>
              <a:t> </a:t>
            </a:r>
            <a:r>
              <a:rPr lang="en-US" dirty="0" smtClean="0"/>
              <a:t>Analysis Services (SSAS), SQL Server databases, OLE DB, and ODBC data sources.</a:t>
            </a:r>
          </a:p>
          <a:p>
            <a:pPr marL="171450" indent="-171450">
              <a:buFont typeface="Arial" panose="020B0604020202020204" pitchFamily="34" charset="0"/>
              <a:buChar char="•"/>
            </a:pPr>
            <a:r>
              <a:rPr lang="en-US" b="1" dirty="0" smtClean="0"/>
              <a:t>Data models:</a:t>
            </a:r>
            <a:r>
              <a:rPr lang="en-US" b="1" baseline="0" dirty="0" smtClean="0"/>
              <a:t> </a:t>
            </a:r>
            <a:r>
              <a:rPr lang="en-US" dirty="0" smtClean="0"/>
              <a:t>Data models are supported as long as an instance of SSAS is registered in Excel Services.</a:t>
            </a:r>
          </a:p>
          <a:p>
            <a:pPr marL="171450" indent="-171450">
              <a:buFont typeface="Arial" panose="020B0604020202020204" pitchFamily="34" charset="0"/>
              <a:buChar char="•"/>
            </a:pPr>
            <a:r>
              <a:rPr lang="en-US" b="1" dirty="0" smtClean="0"/>
              <a:t>Reports and scorecards: </a:t>
            </a:r>
            <a:r>
              <a:rPr lang="en-US" dirty="0" smtClean="0"/>
              <a:t>Reports, dashboards, and scorecards created in Excel are supported in Excel Services. PivotTable reports can be viewed, sorted, filtered, and interacted with in the browser through SharePoint. This includes views created by Power View.</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74898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The</a:t>
            </a:r>
            <a:r>
              <a:rPr lang="en-US" b="0" baseline="0" dirty="0" smtClean="0"/>
              <a:t> figure above shows an example of an on-premises SharePoint 2013 Excel Services environment. </a:t>
            </a:r>
            <a:r>
              <a:rPr lang="en-US" b="0" dirty="0" smtClean="0"/>
              <a:t>The Excel Services components can be divided</a:t>
            </a:r>
            <a:r>
              <a:rPr lang="en-US" b="0" baseline="0" dirty="0" smtClean="0"/>
              <a:t> between the Web Front End (WFE) and the Application Server. The WFE includes JavaScript, Excel Web Access, Excel Web Services, and the REST API.  Excel Calculation Services component resides on the Application Server along with any UDF assemblies that an administrator has added.</a:t>
            </a:r>
          </a:p>
          <a:p>
            <a:endParaRPr lang="en-US" b="0" baseline="0" dirty="0" smtClean="0"/>
          </a:p>
          <a:p>
            <a:r>
              <a:rPr lang="en-US" b="0" baseline="0" dirty="0" smtClean="0"/>
              <a:t>Developers can access the Excel Services REST API on SharePoint Online for O365. The REST API enables developers to access workbook parts manually or programmatically. A subset of .NET SharePoint web services REST API is available and for on-premises all .NET SharePoint web services REST API is available.</a:t>
            </a:r>
          </a:p>
        </p:txBody>
      </p:sp>
    </p:spTree>
    <p:extLst>
      <p:ext uri="{BB962C8B-B14F-4D97-AF65-F5344CB8AC3E}">
        <p14:creationId xmlns:p14="http://schemas.microsoft.com/office/powerpoint/2010/main" val="3825496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i="0" dirty="0" smtClean="0"/>
              <a:t>The settings</a:t>
            </a:r>
            <a:r>
              <a:rPr lang="en-US" i="0" baseline="0" dirty="0" smtClean="0"/>
              <a:t> for managing Excel Services include the following:</a:t>
            </a:r>
          </a:p>
          <a:p>
            <a:pPr marL="0" indent="0">
              <a:buFont typeface="Arial" panose="020B0604020202020204" pitchFamily="34" charset="0"/>
              <a:buNone/>
            </a:pPr>
            <a:endParaRPr lang="en-US" i="0" dirty="0" smtClean="0"/>
          </a:p>
          <a:p>
            <a:pPr marL="171450" indent="-171450">
              <a:lnSpc>
                <a:spcPct val="100000"/>
              </a:lnSpc>
              <a:spcBef>
                <a:spcPts val="0"/>
              </a:spcBef>
              <a:spcAft>
                <a:spcPts val="600"/>
              </a:spcAft>
              <a:buFont typeface="Arial" panose="020B0604020202020204" pitchFamily="34" charset="0"/>
              <a:buChar char="•"/>
            </a:pPr>
            <a:r>
              <a:rPr lang="en-US" b="1" dirty="0" smtClean="0"/>
              <a:t>Global Settings</a:t>
            </a:r>
            <a:r>
              <a:rPr lang="en-US" dirty="0" smtClean="0"/>
              <a:t> - settings for security, load balancing, session management, memory utilization, workbook, caches, and external data connections.</a:t>
            </a:r>
          </a:p>
          <a:p>
            <a:pPr marL="171450" indent="-171450">
              <a:lnSpc>
                <a:spcPct val="100000"/>
              </a:lnSpc>
              <a:spcBef>
                <a:spcPts val="0"/>
              </a:spcBef>
              <a:spcAft>
                <a:spcPts val="600"/>
              </a:spcAft>
              <a:buFont typeface="Arial" panose="020B0604020202020204" pitchFamily="34" charset="0"/>
              <a:buChar char="•"/>
            </a:pPr>
            <a:r>
              <a:rPr lang="en-US" b="1" dirty="0" smtClean="0"/>
              <a:t>Trusted File Locations</a:t>
            </a:r>
            <a:r>
              <a:rPr lang="en-US" dirty="0" smtClean="0"/>
              <a:t> - Allows you to define which document libraries are trusted by Excel Services. Settings also include session management, workbook size, calculation behavior, and external data settings of workbooks stored in the defined locations.</a:t>
            </a:r>
          </a:p>
          <a:p>
            <a:pPr marL="171450" indent="-171450">
              <a:lnSpc>
                <a:spcPct val="100000"/>
              </a:lnSpc>
              <a:spcBef>
                <a:spcPts val="0"/>
              </a:spcBef>
              <a:spcAft>
                <a:spcPts val="600"/>
              </a:spcAft>
              <a:buFont typeface="Arial" panose="020B0604020202020204" pitchFamily="34" charset="0"/>
              <a:buChar char="•"/>
            </a:pPr>
            <a:r>
              <a:rPr lang="en-US" b="1" dirty="0" smtClean="0"/>
              <a:t>Trusted Data Providers</a:t>
            </a:r>
            <a:r>
              <a:rPr lang="en-US" dirty="0" smtClean="0"/>
              <a:t> - Contains a predefined list of trust data providers for connecting to your external data. Also provides the ability to add your own trusted data provider.</a:t>
            </a:r>
          </a:p>
          <a:p>
            <a:pPr marL="171450" indent="-171450">
              <a:lnSpc>
                <a:spcPct val="100000"/>
              </a:lnSpc>
              <a:spcBef>
                <a:spcPts val="0"/>
              </a:spcBef>
              <a:spcAft>
                <a:spcPts val="600"/>
              </a:spcAft>
              <a:buFont typeface="Arial" panose="020B0604020202020204" pitchFamily="34" charset="0"/>
              <a:buChar char="•"/>
            </a:pPr>
            <a:r>
              <a:rPr lang="en-US" b="1" dirty="0" smtClean="0"/>
              <a:t>Trusted Data Connection Libraries</a:t>
            </a:r>
            <a:r>
              <a:rPr lang="en-US" dirty="0" smtClean="0"/>
              <a:t> - Allows you to define which data connection libraries in your farm are trusted by Excel Services. Data Connection libraries are used to store the shared data connection files.</a:t>
            </a:r>
          </a:p>
          <a:p>
            <a:pPr marL="171450" indent="-171450">
              <a:lnSpc>
                <a:spcPct val="100000"/>
              </a:lnSpc>
              <a:spcBef>
                <a:spcPts val="0"/>
              </a:spcBef>
              <a:spcAft>
                <a:spcPts val="600"/>
              </a:spcAft>
              <a:buFont typeface="Arial" panose="020B0604020202020204" pitchFamily="34" charset="0"/>
              <a:buChar char="•"/>
            </a:pPr>
            <a:r>
              <a:rPr lang="en-US" b="1" dirty="0" smtClean="0"/>
              <a:t>User-defined Function Assemblies</a:t>
            </a:r>
            <a:r>
              <a:rPr lang="en-US" dirty="0" smtClean="0"/>
              <a:t> - Provides the ability to add your own custom user-defined assemblies.</a:t>
            </a:r>
          </a:p>
          <a:p>
            <a:pPr marL="171450" indent="-171450">
              <a:lnSpc>
                <a:spcPct val="100000"/>
              </a:lnSpc>
              <a:spcBef>
                <a:spcPts val="0"/>
              </a:spcBef>
              <a:spcAft>
                <a:spcPts val="600"/>
              </a:spcAft>
              <a:buFont typeface="Arial" panose="020B0604020202020204" pitchFamily="34" charset="0"/>
              <a:buChar char="•"/>
            </a:pPr>
            <a:r>
              <a:rPr lang="en-US" b="1" dirty="0" smtClean="0"/>
              <a:t>Data Model Settings</a:t>
            </a:r>
            <a:r>
              <a:rPr lang="en-US" dirty="0" smtClean="0"/>
              <a:t> – Registers instances of SSAS for Excel Services.</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850536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6988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smtClean="0"/>
              <a:t>Excel </a:t>
            </a:r>
            <a:r>
              <a:rPr lang="en-US" sz="2400" dirty="0"/>
              <a:t>Services </a:t>
            </a:r>
            <a:r>
              <a:rPr lang="en-US" sz="2400" dirty="0" smtClean="0"/>
              <a:t>and PowerPivot for SharePoint </a:t>
            </a:r>
            <a:r>
              <a:rPr lang="en-US" sz="2400" dirty="0"/>
              <a:t>2013</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Excel Services Architecture</a:t>
            </a:r>
          </a:p>
          <a:p>
            <a:pPr>
              <a:buFont typeface="Wingdings" panose="05000000000000000000" pitchFamily="2" charset="2"/>
              <a:buChar char="Ø"/>
            </a:pPr>
            <a:r>
              <a:rPr lang="en-US" dirty="0"/>
              <a:t>Publishing Workbooks</a:t>
            </a:r>
          </a:p>
          <a:p>
            <a:r>
              <a:rPr lang="en-US" dirty="0"/>
              <a:t>Excel Services REST API</a:t>
            </a:r>
          </a:p>
          <a:p>
            <a:r>
              <a:rPr lang="en-US" dirty="0"/>
              <a:t>PowerPivot for SharePoint</a:t>
            </a:r>
          </a:p>
        </p:txBody>
      </p:sp>
    </p:spTree>
    <p:extLst>
      <p:ext uri="{BB962C8B-B14F-4D97-AF65-F5344CB8AC3E}">
        <p14:creationId xmlns:p14="http://schemas.microsoft.com/office/powerpoint/2010/main" val="769489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View Options</a:t>
            </a:r>
            <a:endParaRPr lang="en-US" dirty="0"/>
          </a:p>
        </p:txBody>
      </p:sp>
      <p:sp>
        <p:nvSpPr>
          <p:cNvPr id="3" name="Content Placeholder 2"/>
          <p:cNvSpPr>
            <a:spLocks noGrp="1"/>
          </p:cNvSpPr>
          <p:nvPr>
            <p:ph idx="1"/>
          </p:nvPr>
        </p:nvSpPr>
        <p:spPr/>
        <p:txBody>
          <a:bodyPr/>
          <a:lstStyle/>
          <a:p>
            <a:r>
              <a:rPr lang="en-US" dirty="0" smtClean="0"/>
              <a:t>Used to set granularity of publishing</a:t>
            </a:r>
          </a:p>
          <a:p>
            <a:pPr lvl="1"/>
            <a:r>
              <a:rPr lang="en-US" dirty="0" smtClean="0"/>
              <a:t>Default setting is to publishing entire workbook</a:t>
            </a:r>
          </a:p>
          <a:p>
            <a:pPr lvl="1"/>
            <a:r>
              <a:rPr lang="en-US" dirty="0" smtClean="0"/>
              <a:t>Publishing can be configured per-worksheet or per-item</a:t>
            </a:r>
            <a:endParaRPr lang="en-US" dirty="0"/>
          </a:p>
        </p:txBody>
      </p:sp>
      <p:pic>
        <p:nvPicPr>
          <p:cNvPr id="7" name="Picture 6"/>
          <p:cNvPicPr>
            <a:picLocks noChangeAspect="1"/>
          </p:cNvPicPr>
          <p:nvPr/>
        </p:nvPicPr>
        <p:blipFill>
          <a:blip r:embed="rId2"/>
          <a:stretch>
            <a:fillRect/>
          </a:stretch>
        </p:blipFill>
        <p:spPr>
          <a:xfrm>
            <a:off x="762000" y="2948667"/>
            <a:ext cx="5943600" cy="368804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4604359" y="4192106"/>
            <a:ext cx="3352800" cy="2131388"/>
          </a:xfrm>
          <a:prstGeom prst="rect">
            <a:avLst/>
          </a:prstGeom>
        </p:spPr>
      </p:pic>
      <p:sp>
        <p:nvSpPr>
          <p:cNvPr id="9" name="Freeform 8"/>
          <p:cNvSpPr/>
          <p:nvPr/>
        </p:nvSpPr>
        <p:spPr>
          <a:xfrm>
            <a:off x="3276600" y="5257800"/>
            <a:ext cx="1143000" cy="855945"/>
          </a:xfrm>
          <a:custGeom>
            <a:avLst/>
            <a:gdLst>
              <a:gd name="connsiteX0" fmla="*/ 0 w 1427967"/>
              <a:gd name="connsiteY0" fmla="*/ 1152394 h 1152394"/>
              <a:gd name="connsiteX1" fmla="*/ 977030 w 1427967"/>
              <a:gd name="connsiteY1" fmla="*/ 275572 h 1152394"/>
              <a:gd name="connsiteX2" fmla="*/ 1427967 w 1427967"/>
              <a:gd name="connsiteY2" fmla="*/ 0 h 1152394"/>
            </a:gdLst>
            <a:ahLst/>
            <a:cxnLst>
              <a:cxn ang="0">
                <a:pos x="connsiteX0" y="connsiteY0"/>
              </a:cxn>
              <a:cxn ang="0">
                <a:pos x="connsiteX1" y="connsiteY1"/>
              </a:cxn>
              <a:cxn ang="0">
                <a:pos x="connsiteX2" y="connsiteY2"/>
              </a:cxn>
            </a:cxnLst>
            <a:rect l="l" t="t" r="r" b="b"/>
            <a:pathLst>
              <a:path w="1427967" h="1152394">
                <a:moveTo>
                  <a:pt x="0" y="1152394"/>
                </a:moveTo>
                <a:cubicBezTo>
                  <a:pt x="369518" y="810016"/>
                  <a:pt x="739036" y="467638"/>
                  <a:pt x="977030" y="275572"/>
                </a:cubicBezTo>
                <a:cubicBezTo>
                  <a:pt x="1215024" y="83506"/>
                  <a:pt x="1321495" y="41753"/>
                  <a:pt x="1427967" y="0"/>
                </a:cubicBez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3090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Parameters</a:t>
            </a:r>
            <a:endParaRPr lang="en-US" dirty="0"/>
          </a:p>
        </p:txBody>
      </p:sp>
      <p:sp>
        <p:nvSpPr>
          <p:cNvPr id="3" name="Content Placeholder 2"/>
          <p:cNvSpPr>
            <a:spLocks noGrp="1"/>
          </p:cNvSpPr>
          <p:nvPr>
            <p:ph idx="1"/>
          </p:nvPr>
        </p:nvSpPr>
        <p:spPr/>
        <p:txBody>
          <a:bodyPr/>
          <a:lstStyle/>
          <a:p>
            <a:r>
              <a:rPr lang="en-US" dirty="0" smtClean="0"/>
              <a:t>Browser options support adding parameters</a:t>
            </a:r>
          </a:p>
          <a:p>
            <a:pPr lvl="1"/>
            <a:r>
              <a:rPr lang="en-US" dirty="0" smtClean="0"/>
              <a:t>Based on single-cell named ranges in workbook</a:t>
            </a:r>
          </a:p>
          <a:p>
            <a:pPr lvl="1"/>
            <a:r>
              <a:rPr lang="en-US" dirty="0" smtClean="0"/>
              <a:t>Displayed to user via task pane in browser</a:t>
            </a:r>
          </a:p>
          <a:p>
            <a:pPr lvl="1"/>
            <a:r>
              <a:rPr lang="en-US" dirty="0" smtClean="0"/>
              <a:t>Allows user to enter custom parameter values</a:t>
            </a:r>
            <a:endParaRPr lang="en-US" dirty="0"/>
          </a:p>
        </p:txBody>
      </p:sp>
      <p:pic>
        <p:nvPicPr>
          <p:cNvPr id="4" name="Picture 3"/>
          <p:cNvPicPr/>
          <p:nvPr/>
        </p:nvPicPr>
        <p:blipFill>
          <a:blip r:embed="rId2"/>
          <a:stretch>
            <a:fillRect/>
          </a:stretch>
        </p:blipFill>
        <p:spPr>
          <a:xfrm>
            <a:off x="4653942" y="3733800"/>
            <a:ext cx="4267200" cy="2368036"/>
          </a:xfrm>
          <a:prstGeom prst="rect">
            <a:avLst/>
          </a:prstGeom>
        </p:spPr>
      </p:pic>
      <p:pic>
        <p:nvPicPr>
          <p:cNvPr id="5" name="Picture 4"/>
          <p:cNvPicPr/>
          <p:nvPr/>
        </p:nvPicPr>
        <p:blipFill>
          <a:blip r:embed="rId3"/>
          <a:stretch>
            <a:fillRect/>
          </a:stretch>
        </p:blipFill>
        <p:spPr>
          <a:xfrm>
            <a:off x="245301" y="3706660"/>
            <a:ext cx="4250499" cy="2727225"/>
          </a:xfrm>
          <a:prstGeom prst="rect">
            <a:avLst/>
          </a:prstGeom>
        </p:spPr>
      </p:pic>
    </p:spTree>
    <p:extLst>
      <p:ext uri="{BB962C8B-B14F-4D97-AF65-F5344CB8AC3E}">
        <p14:creationId xmlns:p14="http://schemas.microsoft.com/office/powerpoint/2010/main" val="1267277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Workbooks</a:t>
            </a:r>
          </a:p>
        </p:txBody>
      </p:sp>
      <p:sp>
        <p:nvSpPr>
          <p:cNvPr id="3" name="Content Placeholder 2"/>
          <p:cNvSpPr>
            <a:spLocks noGrp="1"/>
          </p:cNvSpPr>
          <p:nvPr>
            <p:ph idx="1"/>
          </p:nvPr>
        </p:nvSpPr>
        <p:spPr/>
        <p:txBody>
          <a:bodyPr>
            <a:normAutofit/>
          </a:bodyPr>
          <a:lstStyle/>
          <a:p>
            <a:r>
              <a:rPr lang="en-US" sz="2400" dirty="0" smtClean="0"/>
              <a:t>Simply save workbook to SharePoint document library</a:t>
            </a:r>
          </a:p>
          <a:p>
            <a:pPr lvl="1"/>
            <a:r>
              <a:rPr lang="en-US" sz="2000" dirty="0" smtClean="0"/>
              <a:t>Excel services support must be pre-configured in target library</a:t>
            </a:r>
            <a:endParaRPr lang="en-US" sz="2000" dirty="0" smtClean="0"/>
          </a:p>
          <a:p>
            <a:endParaRPr lang="en-US" sz="2400" dirty="0" smtClean="0"/>
          </a:p>
          <a:p>
            <a:r>
              <a:rPr lang="en-US" sz="2400" dirty="0" smtClean="0"/>
              <a:t>Steps required before publishing </a:t>
            </a:r>
            <a:r>
              <a:rPr lang="en-US" sz="2400" dirty="0" smtClean="0"/>
              <a:t>a </a:t>
            </a:r>
            <a:r>
              <a:rPr lang="en-US" sz="2400" dirty="0" smtClean="0"/>
              <a:t>workbook:</a:t>
            </a:r>
            <a:endParaRPr lang="en-US" sz="2400" dirty="0" smtClean="0"/>
          </a:p>
          <a:p>
            <a:pPr lvl="1"/>
            <a:r>
              <a:rPr lang="en-US" sz="2000" dirty="0" smtClean="0"/>
              <a:t>Configure c</a:t>
            </a:r>
            <a:r>
              <a:rPr lang="en-US" sz="2000" dirty="0" smtClean="0"/>
              <a:t>ontribute </a:t>
            </a:r>
            <a:r>
              <a:rPr lang="en-US" sz="2000" dirty="0" smtClean="0"/>
              <a:t>permissions </a:t>
            </a:r>
            <a:r>
              <a:rPr lang="en-US" sz="2000" dirty="0" smtClean="0"/>
              <a:t>on target SharePoint library</a:t>
            </a:r>
            <a:endParaRPr lang="en-US" sz="2000" dirty="0" smtClean="0"/>
          </a:p>
          <a:p>
            <a:pPr lvl="1"/>
            <a:r>
              <a:rPr lang="en-US" sz="2000" dirty="0"/>
              <a:t>Configure trusted data connections and trusted file locations</a:t>
            </a:r>
          </a:p>
          <a:p>
            <a:pPr lvl="1"/>
            <a:r>
              <a:rPr lang="en-US" sz="2000" dirty="0" smtClean="0"/>
              <a:t>Extra configuration required in workbook contains data model</a:t>
            </a:r>
          </a:p>
          <a:p>
            <a:pPr lvl="1"/>
            <a:r>
              <a:rPr lang="en-US" sz="2000" dirty="0"/>
              <a:t>Extra configuration </a:t>
            </a:r>
            <a:r>
              <a:rPr lang="en-US" sz="2000" dirty="0" smtClean="0"/>
              <a:t>required to use Power View in SharePoint</a:t>
            </a:r>
            <a:endParaRPr lang="en-US" sz="2000" dirty="0"/>
          </a:p>
        </p:txBody>
      </p:sp>
    </p:spTree>
    <p:extLst>
      <p:ext uri="{BB962C8B-B14F-4D97-AF65-F5344CB8AC3E}">
        <p14:creationId xmlns:p14="http://schemas.microsoft.com/office/powerpoint/2010/main" val="1658972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Workbooks</a:t>
            </a:r>
            <a:endParaRPr lang="en-US" dirty="0"/>
          </a:p>
        </p:txBody>
      </p:sp>
      <p:sp>
        <p:nvSpPr>
          <p:cNvPr id="3" name="Content Placeholder 2"/>
          <p:cNvSpPr>
            <a:spLocks noGrp="1"/>
          </p:cNvSpPr>
          <p:nvPr>
            <p:ph idx="1"/>
          </p:nvPr>
        </p:nvSpPr>
        <p:spPr/>
        <p:txBody>
          <a:bodyPr/>
          <a:lstStyle/>
          <a:p>
            <a:r>
              <a:rPr lang="en-US" dirty="0" smtClean="0"/>
              <a:t>An Excel workbook must be created</a:t>
            </a:r>
          </a:p>
          <a:p>
            <a:r>
              <a:rPr lang="en-US" dirty="0" smtClean="0"/>
              <a:t>Workbook must contain at least one item</a:t>
            </a:r>
          </a:p>
          <a:p>
            <a:pPr lvl="1"/>
            <a:r>
              <a:rPr lang="en-US" dirty="0" smtClean="0"/>
              <a:t>Chart, table, PivotChart report, PivotTable report, or a range of data</a:t>
            </a:r>
          </a:p>
          <a:p>
            <a:r>
              <a:rPr lang="en-US" dirty="0" smtClean="0"/>
              <a:t>When publishing to document library</a:t>
            </a:r>
          </a:p>
          <a:p>
            <a:pPr lvl="1"/>
            <a:r>
              <a:rPr lang="en-US" dirty="0"/>
              <a:t>L</a:t>
            </a:r>
            <a:r>
              <a:rPr lang="en-US" dirty="0" smtClean="0"/>
              <a:t>ocation used must be specified as trusted location for Excel Services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289" y="4981597"/>
            <a:ext cx="2663421" cy="51439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0999" y="4913010"/>
            <a:ext cx="4103726" cy="651567"/>
          </a:xfrm>
          <a:prstGeom prst="rect">
            <a:avLst/>
          </a:prstGeom>
        </p:spPr>
      </p:pic>
    </p:spTree>
    <p:extLst>
      <p:ext uri="{BB962C8B-B14F-4D97-AF65-F5344CB8AC3E}">
        <p14:creationId xmlns:p14="http://schemas.microsoft.com/office/powerpoint/2010/main" val="2021943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an Excel Workbook to a SharePoint Document Library</a:t>
            </a:r>
            <a:endParaRPr lang="en-US" dirty="0"/>
          </a:p>
        </p:txBody>
      </p:sp>
    </p:spTree>
    <p:extLst>
      <p:ext uri="{BB962C8B-B14F-4D97-AF65-F5344CB8AC3E}">
        <p14:creationId xmlns:p14="http://schemas.microsoft.com/office/powerpoint/2010/main" val="636497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Excel Services Architecture</a:t>
            </a:r>
          </a:p>
          <a:p>
            <a:pPr>
              <a:buFont typeface="Wingdings" panose="05000000000000000000" pitchFamily="2" charset="2"/>
              <a:buChar char="ü"/>
            </a:pPr>
            <a:r>
              <a:rPr lang="en-US" dirty="0"/>
              <a:t>Publishing Workbooks</a:t>
            </a:r>
          </a:p>
          <a:p>
            <a:pPr>
              <a:buFont typeface="Wingdings" panose="05000000000000000000" pitchFamily="2" charset="2"/>
              <a:buChar char="Ø"/>
            </a:pPr>
            <a:r>
              <a:rPr lang="en-US" dirty="0"/>
              <a:t>Excel Services REST API</a:t>
            </a:r>
          </a:p>
          <a:p>
            <a:r>
              <a:rPr lang="en-US" dirty="0"/>
              <a:t>PowerPivot for SharePoint</a:t>
            </a:r>
          </a:p>
        </p:txBody>
      </p:sp>
    </p:spTree>
    <p:extLst>
      <p:ext uri="{BB962C8B-B14F-4D97-AF65-F5344CB8AC3E}">
        <p14:creationId xmlns:p14="http://schemas.microsoft.com/office/powerpoint/2010/main" val="21009076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Excel Services REST API</a:t>
            </a:r>
            <a:endParaRPr lang="en-US" dirty="0"/>
          </a:p>
        </p:txBody>
      </p:sp>
      <p:sp>
        <p:nvSpPr>
          <p:cNvPr id="3" name="Content Placeholder 2"/>
          <p:cNvSpPr>
            <a:spLocks noGrp="1"/>
          </p:cNvSpPr>
          <p:nvPr>
            <p:ph idx="1"/>
          </p:nvPr>
        </p:nvSpPr>
        <p:spPr/>
        <p:txBody>
          <a:bodyPr/>
          <a:lstStyle/>
          <a:p>
            <a:r>
              <a:rPr lang="en-US" dirty="0" smtClean="0"/>
              <a:t>REST API introduced in SharePoint 2010</a:t>
            </a:r>
          </a:p>
          <a:p>
            <a:r>
              <a:rPr lang="en-US" dirty="0" smtClean="0"/>
              <a:t>Allows access of workbook parts or elements directly through URL</a:t>
            </a:r>
          </a:p>
          <a:p>
            <a:r>
              <a:rPr lang="en-US" dirty="0" smtClean="0"/>
              <a:t>REST Services based on two requirements:</a:t>
            </a:r>
          </a:p>
          <a:p>
            <a:pPr lvl="1"/>
            <a:r>
              <a:rPr lang="en-US" dirty="0" smtClean="0"/>
              <a:t>Addressing scheme used to locate networked resources</a:t>
            </a:r>
          </a:p>
          <a:p>
            <a:pPr lvl="1"/>
            <a:r>
              <a:rPr lang="en-US" dirty="0" smtClean="0"/>
              <a:t>Methodology for returning representations of resources</a:t>
            </a:r>
          </a:p>
          <a:p>
            <a:r>
              <a:rPr lang="en-US" dirty="0" smtClean="0"/>
              <a:t>REST Sample</a:t>
            </a:r>
          </a:p>
          <a:p>
            <a:pPr marL="339725" lvl="1" indent="0">
              <a:buNone/>
            </a:pPr>
            <a:r>
              <a:rPr lang="en-US" sz="1200" b="1" dirty="0" smtClean="0">
                <a:solidFill>
                  <a:schemeClr val="tx2"/>
                </a:solidFill>
              </a:rPr>
              <a:t>http://intranet.wingtip.com</a:t>
            </a:r>
            <a:r>
              <a:rPr lang="en-US" sz="1200" b="1" dirty="0" smtClean="0"/>
              <a:t>/</a:t>
            </a:r>
            <a:r>
              <a:rPr lang="en-US" sz="1200" b="1" dirty="0" smtClean="0">
                <a:solidFill>
                  <a:schemeClr val="accent3">
                    <a:lumMod val="50000"/>
                  </a:schemeClr>
                </a:solidFill>
              </a:rPr>
              <a:t>_vti_bin/ExcelRest.aspx</a:t>
            </a:r>
            <a:r>
              <a:rPr lang="en-US" sz="1200" b="1" dirty="0" smtClean="0"/>
              <a:t>/</a:t>
            </a:r>
            <a:r>
              <a:rPr lang="en-US" sz="1200" b="1" dirty="0" smtClean="0">
                <a:solidFill>
                  <a:schemeClr val="tx1">
                    <a:lumMod val="65000"/>
                    <a:lumOff val="35000"/>
                  </a:schemeClr>
                </a:solidFill>
              </a:rPr>
              <a:t>Documents/MyWorkbook.xlsx/</a:t>
            </a:r>
            <a:r>
              <a:rPr lang="en-US" sz="1200" b="1" dirty="0" smtClean="0">
                <a:solidFill>
                  <a:srgbClr val="74001E"/>
                </a:solidFill>
              </a:rPr>
              <a:t>Model/Charts(</a:t>
            </a:r>
            <a:r>
              <a:rPr lang="en-US" sz="1200" b="1" dirty="0" smtClean="0">
                <a:solidFill>
                  <a:schemeClr val="tx1">
                    <a:lumMod val="50000"/>
                    <a:lumOff val="50000"/>
                  </a:schemeClr>
                </a:solidFill>
              </a:rPr>
              <a:t>'Chart1</a:t>
            </a:r>
            <a:r>
              <a:rPr lang="en-US" sz="1200" b="1" dirty="0" smtClean="0">
                <a:solidFill>
                  <a:srgbClr val="74001E"/>
                </a:solidFill>
              </a:rPr>
              <a:t>')</a:t>
            </a:r>
            <a:endParaRPr lang="en-US" b="1" dirty="0">
              <a:solidFill>
                <a:srgbClr val="74001E"/>
              </a:solidFill>
            </a:endParaRPr>
          </a:p>
        </p:txBody>
      </p:sp>
    </p:spTree>
    <p:extLst>
      <p:ext uri="{BB962C8B-B14F-4D97-AF65-F5344CB8AC3E}">
        <p14:creationId xmlns:p14="http://schemas.microsoft.com/office/powerpoint/2010/main" val="1914515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REST API</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22" y="1104886"/>
            <a:ext cx="7803556" cy="5547841"/>
          </a:xfrm>
          <a:prstGeom prst="rect">
            <a:avLst/>
          </a:prstGeom>
        </p:spPr>
      </p:pic>
    </p:spTree>
    <p:extLst>
      <p:ext uri="{BB962C8B-B14F-4D97-AF65-F5344CB8AC3E}">
        <p14:creationId xmlns:p14="http://schemas.microsoft.com/office/powerpoint/2010/main" val="2655249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REST API</a:t>
            </a:r>
            <a:endParaRPr lang="en-US" dirty="0"/>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487336" y="1447800"/>
            <a:ext cx="7940728" cy="4839119"/>
          </a:xfrm>
          <a:prstGeom prst="rect">
            <a:avLst/>
          </a:prstGeom>
        </p:spPr>
      </p:pic>
    </p:spTree>
    <p:extLst>
      <p:ext uri="{BB962C8B-B14F-4D97-AF65-F5344CB8AC3E}">
        <p14:creationId xmlns:p14="http://schemas.microsoft.com/office/powerpoint/2010/main" val="861548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Excel Services Architecture</a:t>
            </a:r>
          </a:p>
          <a:p>
            <a:r>
              <a:rPr lang="en-US" dirty="0"/>
              <a:t>Publishing </a:t>
            </a:r>
            <a:r>
              <a:rPr lang="en-US" dirty="0" smtClean="0"/>
              <a:t>Workbooks</a:t>
            </a:r>
          </a:p>
          <a:p>
            <a:r>
              <a:rPr lang="en-US" dirty="0" smtClean="0"/>
              <a:t>Excel </a:t>
            </a:r>
            <a:r>
              <a:rPr lang="en-US" dirty="0"/>
              <a:t>Services REST </a:t>
            </a:r>
            <a:r>
              <a:rPr lang="en-US" dirty="0" smtClean="0"/>
              <a:t>API</a:t>
            </a:r>
          </a:p>
          <a:p>
            <a:r>
              <a:rPr lang="en-US" dirty="0" smtClean="0"/>
              <a:t>PowerPivot for SharePoint</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the Excel Services REST API</a:t>
            </a:r>
            <a:endParaRPr lang="en-US" dirty="0"/>
          </a:p>
        </p:txBody>
      </p:sp>
    </p:spTree>
    <p:extLst>
      <p:ext uri="{BB962C8B-B14F-4D97-AF65-F5344CB8AC3E}">
        <p14:creationId xmlns:p14="http://schemas.microsoft.com/office/powerpoint/2010/main" val="2078972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Excel Services Architecture</a:t>
            </a:r>
          </a:p>
          <a:p>
            <a:pPr>
              <a:buFont typeface="Wingdings" panose="05000000000000000000" pitchFamily="2" charset="2"/>
              <a:buChar char="ü"/>
            </a:pPr>
            <a:r>
              <a:rPr lang="en-US" dirty="0"/>
              <a:t>Publishing Workbooks</a:t>
            </a:r>
          </a:p>
          <a:p>
            <a:pPr>
              <a:buFont typeface="Wingdings" panose="05000000000000000000" pitchFamily="2" charset="2"/>
              <a:buChar char="ü"/>
            </a:pPr>
            <a:r>
              <a:rPr lang="en-US" dirty="0"/>
              <a:t>Excel Services REST API</a:t>
            </a:r>
          </a:p>
          <a:p>
            <a:pPr>
              <a:buFont typeface="Wingdings" panose="05000000000000000000" pitchFamily="2" charset="2"/>
              <a:buChar char="Ø"/>
            </a:pPr>
            <a:r>
              <a:rPr lang="en-US" dirty="0"/>
              <a:t>PowerPivot for SharePoint</a:t>
            </a:r>
          </a:p>
        </p:txBody>
      </p:sp>
    </p:spTree>
    <p:extLst>
      <p:ext uri="{BB962C8B-B14F-4D97-AF65-F5344CB8AC3E}">
        <p14:creationId xmlns:p14="http://schemas.microsoft.com/office/powerpoint/2010/main" val="2173398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PowerPivot for SharePoint</a:t>
            </a:r>
            <a:endParaRPr lang="en-US" dirty="0"/>
          </a:p>
        </p:txBody>
      </p:sp>
      <p:sp>
        <p:nvSpPr>
          <p:cNvPr id="3" name="Content Placeholder 2"/>
          <p:cNvSpPr>
            <a:spLocks noGrp="1"/>
          </p:cNvSpPr>
          <p:nvPr>
            <p:ph idx="1"/>
          </p:nvPr>
        </p:nvSpPr>
        <p:spPr/>
        <p:txBody>
          <a:bodyPr>
            <a:normAutofit/>
          </a:bodyPr>
          <a:lstStyle/>
          <a:p>
            <a:r>
              <a:rPr lang="en-US" sz="2400" dirty="0" smtClean="0"/>
              <a:t>PowerPivot for SharePoint</a:t>
            </a:r>
          </a:p>
          <a:p>
            <a:pPr lvl="1"/>
            <a:r>
              <a:rPr lang="en-US" sz="2000" dirty="0" smtClean="0"/>
              <a:t>You upload workbook with data model uploaded to SharePoint</a:t>
            </a:r>
          </a:p>
          <a:p>
            <a:pPr lvl="1"/>
            <a:r>
              <a:rPr lang="en-US" sz="2000" dirty="0" smtClean="0"/>
              <a:t>SharePoint deploys data model to SQL Analysis Services </a:t>
            </a:r>
            <a:r>
              <a:rPr lang="en-US" sz="2000" dirty="0" smtClean="0"/>
              <a:t>(SSAS)</a:t>
            </a:r>
            <a:endParaRPr lang="en-US" sz="2000" dirty="0" smtClean="0"/>
          </a:p>
          <a:p>
            <a:pPr lvl="1"/>
            <a:r>
              <a:rPr lang="en-US" sz="2000" dirty="0" smtClean="0"/>
              <a:t>SQL </a:t>
            </a:r>
            <a:r>
              <a:rPr lang="en-US" sz="2000" dirty="0"/>
              <a:t>Analysis Services </a:t>
            </a:r>
            <a:r>
              <a:rPr lang="en-US" sz="2000" dirty="0" smtClean="0"/>
              <a:t>must be running in SharePoint mode</a:t>
            </a:r>
          </a:p>
          <a:p>
            <a:pPr lvl="1"/>
            <a:r>
              <a:rPr lang="en-US" sz="2000" dirty="0" smtClean="0"/>
              <a:t>Provides server hosting of PowerPivot data in SharePoint farm</a:t>
            </a:r>
          </a:p>
          <a:p>
            <a:endParaRPr lang="en-US" sz="2400" dirty="0" smtClean="0"/>
          </a:p>
          <a:p>
            <a:r>
              <a:rPr lang="en-US" sz="2400" dirty="0" smtClean="0"/>
              <a:t>Queries against data model run server-side in SSAS</a:t>
            </a:r>
          </a:p>
          <a:p>
            <a:pPr lvl="1"/>
            <a:r>
              <a:rPr lang="en-US" sz="2000" dirty="0" smtClean="0"/>
              <a:t>No need for running Excel on the desktop</a:t>
            </a:r>
            <a:endParaRPr lang="en-US" sz="2000" dirty="0"/>
          </a:p>
          <a:p>
            <a:pPr lvl="1"/>
            <a:r>
              <a:rPr lang="en-US" sz="2000" dirty="0" smtClean="0"/>
              <a:t>Data </a:t>
            </a:r>
            <a:r>
              <a:rPr lang="en-US" sz="2000" dirty="0" smtClean="0"/>
              <a:t>is loaded on PowerPivot for SharePoint instances</a:t>
            </a:r>
          </a:p>
          <a:p>
            <a:pPr lvl="1"/>
            <a:r>
              <a:rPr lang="en-US" sz="2000" dirty="0" smtClean="0"/>
              <a:t>Data can be refreshed at scheduled intervals</a:t>
            </a:r>
            <a:endParaRPr lang="en-US" sz="2000" dirty="0"/>
          </a:p>
        </p:txBody>
      </p:sp>
    </p:spTree>
    <p:extLst>
      <p:ext uri="{BB962C8B-B14F-4D97-AF65-F5344CB8AC3E}">
        <p14:creationId xmlns:p14="http://schemas.microsoft.com/office/powerpoint/2010/main" val="32121147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PowerPivot for SharePoint</a:t>
            </a:r>
            <a:endParaRPr lang="en-US" dirty="0"/>
          </a:p>
        </p:txBody>
      </p:sp>
      <p:sp>
        <p:nvSpPr>
          <p:cNvPr id="3" name="Content Placeholder 2"/>
          <p:cNvSpPr>
            <a:spLocks noGrp="1"/>
          </p:cNvSpPr>
          <p:nvPr>
            <p:ph idx="1"/>
          </p:nvPr>
        </p:nvSpPr>
        <p:spPr/>
        <p:txBody>
          <a:bodyPr/>
          <a:lstStyle/>
          <a:p>
            <a:r>
              <a:rPr lang="en-US" dirty="0" smtClean="0"/>
              <a:t>Excel Services in SharePoint 2013</a:t>
            </a:r>
          </a:p>
          <a:p>
            <a:pPr lvl="1"/>
            <a:r>
              <a:rPr lang="en-US" dirty="0" smtClean="0"/>
              <a:t>Includes data model functionality to enable interaction with PowerPivot workbook in browser</a:t>
            </a:r>
          </a:p>
          <a:p>
            <a:pPr lvl="1"/>
            <a:r>
              <a:rPr lang="en-US" dirty="0" smtClean="0"/>
              <a:t>PowerPivot for SharePoint 2013 add-in not </a:t>
            </a:r>
            <a:r>
              <a:rPr lang="en-US" dirty="0" smtClean="0"/>
              <a:t>required</a:t>
            </a:r>
          </a:p>
          <a:p>
            <a:pPr lvl="1"/>
            <a:r>
              <a:rPr lang="en-US" dirty="0" smtClean="0"/>
              <a:t>Only </a:t>
            </a:r>
            <a:r>
              <a:rPr lang="en-US" dirty="0" smtClean="0"/>
              <a:t>need to install SSAS in SharePoint mode &amp; register server in Excel Services Data Model settings</a:t>
            </a:r>
          </a:p>
          <a:p>
            <a:r>
              <a:rPr lang="en-US" dirty="0" smtClean="0"/>
              <a:t>Installing PowerPivot for SharePoint 2013 provides more functionality and features</a:t>
            </a:r>
          </a:p>
          <a:p>
            <a:pPr lvl="1"/>
            <a:r>
              <a:rPr lang="en-US" dirty="0" smtClean="0"/>
              <a:t>PowerPivot Gallery</a:t>
            </a:r>
          </a:p>
          <a:p>
            <a:pPr lvl="1"/>
            <a:r>
              <a:rPr lang="en-US" dirty="0" smtClean="0"/>
              <a:t>Schedule Data Refresh</a:t>
            </a:r>
          </a:p>
          <a:p>
            <a:pPr lvl="1"/>
            <a:r>
              <a:rPr lang="en-US" dirty="0" smtClean="0"/>
              <a:t>PowerPivot Management Dashboard</a:t>
            </a:r>
            <a:endParaRPr lang="en-US" dirty="0"/>
          </a:p>
        </p:txBody>
      </p:sp>
    </p:spTree>
    <p:extLst>
      <p:ext uri="{BB962C8B-B14F-4D97-AF65-F5344CB8AC3E}">
        <p14:creationId xmlns:p14="http://schemas.microsoft.com/office/powerpoint/2010/main" val="3001103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Semantic Model Connection</a:t>
            </a:r>
            <a:endParaRPr lang="en-US" dirty="0"/>
          </a:p>
        </p:txBody>
      </p:sp>
      <p:sp>
        <p:nvSpPr>
          <p:cNvPr id="3" name="Content Placeholder 2"/>
          <p:cNvSpPr>
            <a:spLocks noGrp="1"/>
          </p:cNvSpPr>
          <p:nvPr>
            <p:ph idx="1"/>
          </p:nvPr>
        </p:nvSpPr>
        <p:spPr/>
        <p:txBody>
          <a:bodyPr>
            <a:normAutofit/>
          </a:bodyPr>
          <a:lstStyle/>
          <a:p>
            <a:r>
              <a:rPr lang="en-US" sz="2700" dirty="0" smtClean="0"/>
              <a:t>PowerPivot BI Semantic Model Connection (.</a:t>
            </a:r>
            <a:r>
              <a:rPr lang="en-US" sz="2700" dirty="0" err="1" smtClean="0"/>
              <a:t>bism</a:t>
            </a:r>
            <a:r>
              <a:rPr lang="en-US" sz="2700" dirty="0" smtClean="0"/>
              <a:t>)</a:t>
            </a:r>
          </a:p>
          <a:p>
            <a:pPr lvl="1"/>
            <a:r>
              <a:rPr lang="en-US" dirty="0" smtClean="0"/>
              <a:t>Portable connection that connects Excel or Power View reports to SQL Analysis Services tabular model</a:t>
            </a:r>
          </a:p>
          <a:p>
            <a:pPr lvl="1"/>
            <a:r>
              <a:rPr lang="en-US" dirty="0" smtClean="0"/>
              <a:t>Similar to Office Data Connection (.</a:t>
            </a:r>
            <a:r>
              <a:rPr lang="en-US" dirty="0" err="1" smtClean="0"/>
              <a:t>odc</a:t>
            </a:r>
            <a:r>
              <a:rPr lang="en-US" dirty="0" smtClean="0"/>
              <a:t>) files</a:t>
            </a:r>
          </a:p>
          <a:p>
            <a:r>
              <a:rPr lang="en-US" dirty="0" smtClean="0"/>
              <a:t>BI semantic models </a:t>
            </a:r>
          </a:p>
          <a:p>
            <a:pPr lvl="1"/>
            <a:r>
              <a:rPr lang="en-US" dirty="0"/>
              <a:t>C</a:t>
            </a:r>
            <a:r>
              <a:rPr lang="en-US" dirty="0" smtClean="0"/>
              <a:t>reated and accessed via SharePoint</a:t>
            </a:r>
          </a:p>
          <a:p>
            <a:pPr lvl="1"/>
            <a:r>
              <a:rPr lang="en-US" dirty="0" smtClean="0"/>
              <a:t>Enables quick launch commands on BI </a:t>
            </a:r>
            <a:br>
              <a:rPr lang="en-US" dirty="0" smtClean="0"/>
            </a:br>
            <a:r>
              <a:rPr lang="en-US" dirty="0" smtClean="0"/>
              <a:t>semantic model connection in a library</a:t>
            </a:r>
          </a:p>
          <a:p>
            <a:pPr lvl="2"/>
            <a:r>
              <a:rPr lang="en-US" dirty="0" smtClean="0"/>
              <a:t>Quick launch commands open a new Excel </a:t>
            </a:r>
            <a:br>
              <a:rPr lang="en-US" dirty="0" smtClean="0"/>
            </a:br>
            <a:r>
              <a:rPr lang="en-US" dirty="0" smtClean="0"/>
              <a:t>workbook or options for editing connection file</a:t>
            </a:r>
          </a:p>
          <a:p>
            <a:pPr lvl="1"/>
            <a:r>
              <a:rPr lang="en-US" dirty="0"/>
              <a:t>C</a:t>
            </a:r>
            <a:r>
              <a:rPr lang="en-US" dirty="0" smtClean="0"/>
              <a:t>reate Power View report command is available if SSRS installed</a:t>
            </a:r>
          </a:p>
          <a:p>
            <a:pPr lvl="1"/>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3202" y="3429000"/>
            <a:ext cx="1781175" cy="1943100"/>
          </a:xfrm>
          <a:prstGeom prst="rect">
            <a:avLst/>
          </a:prstGeom>
        </p:spPr>
      </p:pic>
    </p:spTree>
    <p:extLst>
      <p:ext uri="{BB962C8B-B14F-4D97-AF65-F5344CB8AC3E}">
        <p14:creationId xmlns:p14="http://schemas.microsoft.com/office/powerpoint/2010/main" val="34667040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Semantic Model Connection</a:t>
            </a:r>
            <a:endParaRPr lang="en-US" dirty="0"/>
          </a:p>
        </p:txBody>
      </p:sp>
      <p:sp>
        <p:nvSpPr>
          <p:cNvPr id="3" name="Content Placeholder 2"/>
          <p:cNvSpPr>
            <a:spLocks noGrp="1"/>
          </p:cNvSpPr>
          <p:nvPr>
            <p:ph idx="1"/>
          </p:nvPr>
        </p:nvSpPr>
        <p:spPr/>
        <p:txBody>
          <a:bodyPr/>
          <a:lstStyle/>
          <a:p>
            <a:r>
              <a:rPr lang="en-US" dirty="0" smtClean="0"/>
              <a:t>Connection points to a tabular model data</a:t>
            </a:r>
          </a:p>
          <a:p>
            <a:r>
              <a:rPr lang="en-US" dirty="0" smtClean="0"/>
              <a:t>Two sources for data:</a:t>
            </a:r>
          </a:p>
          <a:p>
            <a:pPr lvl="1"/>
            <a:r>
              <a:rPr lang="en-US" dirty="0" smtClean="0"/>
              <a:t>Tabular model database running standalone SSAS instance in tabular mode</a:t>
            </a:r>
          </a:p>
          <a:p>
            <a:pPr lvl="2"/>
            <a:r>
              <a:rPr lang="en-US" dirty="0"/>
              <a:t>S</a:t>
            </a:r>
            <a:r>
              <a:rPr lang="en-US" dirty="0" smtClean="0"/>
              <a:t>tandalone SSAS instance deployment is external to farm</a:t>
            </a:r>
          </a:p>
          <a:p>
            <a:pPr lvl="1"/>
            <a:r>
              <a:rPr lang="en-US" dirty="0" smtClean="0"/>
              <a:t>PowerPivot workbooks saved to SharePoint</a:t>
            </a:r>
          </a:p>
          <a:p>
            <a:pPr lvl="2"/>
            <a:r>
              <a:rPr lang="en-US" dirty="0" smtClean="0"/>
              <a:t>PowerPivot embedded databases inside Excel workbooks are equivalent to standalone SSAS tabular model databases</a:t>
            </a:r>
          </a:p>
          <a:p>
            <a:pPr lvl="2"/>
            <a:r>
              <a:rPr lang="en-US" dirty="0" smtClean="0"/>
              <a:t>Define connection that points to PowerPivot workbooks in a SharePoint library</a:t>
            </a:r>
          </a:p>
          <a:p>
            <a:pPr lvl="2"/>
            <a:r>
              <a:rPr lang="en-US" dirty="0" smtClean="0"/>
              <a:t>Build Power View reports using existing PowerPivot data</a:t>
            </a:r>
          </a:p>
        </p:txBody>
      </p:sp>
    </p:spTree>
    <p:extLst>
      <p:ext uri="{BB962C8B-B14F-4D97-AF65-F5344CB8AC3E}">
        <p14:creationId xmlns:p14="http://schemas.microsoft.com/office/powerpoint/2010/main" val="525206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from Excel to Tabular Data</a:t>
            </a:r>
            <a:endParaRPr lang="en-US" dirty="0"/>
          </a:p>
        </p:txBody>
      </p:sp>
      <p:sp>
        <p:nvSpPr>
          <p:cNvPr id="3" name="Content Placeholder 2"/>
          <p:cNvSpPr>
            <a:spLocks noGrp="1"/>
          </p:cNvSpPr>
          <p:nvPr>
            <p:ph idx="1"/>
          </p:nvPr>
        </p:nvSpPr>
        <p:spPr/>
        <p:txBody>
          <a:bodyPr/>
          <a:lstStyle/>
          <a:p>
            <a:r>
              <a:rPr lang="en-US" dirty="0" smtClean="0"/>
              <a:t>All tabular connections made using credentials of user requesting data</a:t>
            </a:r>
          </a:p>
          <a:p>
            <a:r>
              <a:rPr lang="en-US" dirty="0" smtClean="0"/>
              <a:t>Mechanisms of connection very depending on if connection is:</a:t>
            </a:r>
          </a:p>
          <a:p>
            <a:pPr lvl="1"/>
            <a:r>
              <a:rPr lang="en-US" dirty="0" smtClean="0"/>
              <a:t>In-farm connection</a:t>
            </a:r>
          </a:p>
          <a:p>
            <a:pPr lvl="1"/>
            <a:r>
              <a:rPr lang="en-US" dirty="0" smtClean="0"/>
              <a:t>Single or double-hop connection</a:t>
            </a:r>
          </a:p>
          <a:p>
            <a:pPr lvl="1"/>
            <a:r>
              <a:rPr lang="en-US" dirty="0" smtClean="0"/>
              <a:t>Or Kerberos is enabled</a:t>
            </a:r>
            <a:endParaRPr lang="en-US" dirty="0"/>
          </a:p>
        </p:txBody>
      </p:sp>
    </p:spTree>
    <p:extLst>
      <p:ext uri="{BB962C8B-B14F-4D97-AF65-F5344CB8AC3E}">
        <p14:creationId xmlns:p14="http://schemas.microsoft.com/office/powerpoint/2010/main" val="25257079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Sequence Excel to Tabular</a:t>
            </a:r>
            <a:endParaRPr lang="en-US" dirty="0"/>
          </a:p>
        </p:txBody>
      </p:sp>
      <p:sp>
        <p:nvSpPr>
          <p:cNvPr id="3" name="Content Placeholder 2"/>
          <p:cNvSpPr>
            <a:spLocks noGrp="1"/>
          </p:cNvSpPr>
          <p:nvPr>
            <p:ph idx="1"/>
          </p:nvPr>
        </p:nvSpPr>
        <p:spPr>
          <a:xfrm>
            <a:off x="533400" y="1676400"/>
            <a:ext cx="8382000" cy="5181600"/>
          </a:xfrm>
        </p:spPr>
        <p:txBody>
          <a:bodyPr>
            <a:normAutofit lnSpcReduction="10000"/>
          </a:bodyPr>
          <a:lstStyle/>
          <a:p>
            <a:r>
              <a:rPr lang="en-US" dirty="0" smtClean="0"/>
              <a:t>When Excel user specifies BISM connection as data source</a:t>
            </a:r>
          </a:p>
          <a:p>
            <a:pPr lvl="1"/>
            <a:r>
              <a:rPr lang="en-US" dirty="0" smtClean="0"/>
              <a:t>Connection information stored in file downloaded to client application</a:t>
            </a:r>
          </a:p>
          <a:p>
            <a:pPr lvl="1"/>
            <a:r>
              <a:rPr lang="en-US" dirty="0" smtClean="0"/>
              <a:t>Direct request to SSAS tabular model is issued</a:t>
            </a:r>
          </a:p>
          <a:p>
            <a:endParaRPr lang="en-US" dirty="0" smtClean="0"/>
          </a:p>
          <a:p>
            <a:endParaRPr lang="en-US" dirty="0"/>
          </a:p>
          <a:p>
            <a:endParaRPr lang="en-US" dirty="0" smtClean="0"/>
          </a:p>
          <a:p>
            <a:endParaRPr lang="en-US" dirty="0"/>
          </a:p>
          <a:p>
            <a:r>
              <a:rPr lang="en-US" dirty="0" smtClean="0"/>
              <a:t>To access .</a:t>
            </a:r>
            <a:r>
              <a:rPr lang="en-US" dirty="0" err="1" smtClean="0"/>
              <a:t>bism</a:t>
            </a:r>
            <a:r>
              <a:rPr lang="en-US" dirty="0" smtClean="0"/>
              <a:t> connection, user must be SharePoint user w/ read permissions to .</a:t>
            </a:r>
            <a:r>
              <a:rPr lang="en-US" dirty="0" err="1" smtClean="0"/>
              <a:t>bism</a:t>
            </a:r>
            <a:r>
              <a:rPr lang="en-US" dirty="0" smtClean="0"/>
              <a:t> file</a:t>
            </a:r>
            <a:endParaRPr lang="en-US" dirty="0"/>
          </a:p>
        </p:txBody>
      </p:sp>
      <p:sp>
        <p:nvSpPr>
          <p:cNvPr id="26" name="Rectangle 27"/>
          <p:cNvSpPr>
            <a:spLocks noChangeArrowheads="1"/>
          </p:cNvSpPr>
          <p:nvPr/>
        </p:nvSpPr>
        <p:spPr bwMode="auto">
          <a:xfrm>
            <a:off x="-5899" y="359029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32" name="Group 31"/>
          <p:cNvGrpSpPr/>
          <p:nvPr/>
        </p:nvGrpSpPr>
        <p:grpSpPr>
          <a:xfrm>
            <a:off x="1157421" y="2971800"/>
            <a:ext cx="6817360" cy="4110355"/>
            <a:chOff x="1083126" y="3793490"/>
            <a:chExt cx="6817360" cy="4110355"/>
          </a:xfrm>
        </p:grpSpPr>
        <p:sp>
          <p:nvSpPr>
            <p:cNvPr id="25" name="Arc 17"/>
            <p:cNvSpPr/>
            <p:nvPr/>
          </p:nvSpPr>
          <p:spPr>
            <a:xfrm rot="8130868">
              <a:off x="2442661" y="3793490"/>
              <a:ext cx="4145915" cy="4110355"/>
            </a:xfrm>
            <a:custGeom>
              <a:avLst/>
              <a:gdLst>
                <a:gd name="connsiteX0" fmla="*/ 1776410 w 5922645"/>
                <a:gd name="connsiteY0" fmla="*/ 243839 h 5837555"/>
                <a:gd name="connsiteX1" fmla="*/ 5031787 w 5922645"/>
                <a:gd name="connsiteY1" fmla="*/ 831978 h 5837555"/>
                <a:gd name="connsiteX2" fmla="*/ 5671947 w 5922645"/>
                <a:gd name="connsiteY2" fmla="*/ 4094103 h 5837555"/>
                <a:gd name="connsiteX3" fmla="*/ 2961323 w 5922645"/>
                <a:gd name="connsiteY3" fmla="*/ 2918778 h 5837555"/>
                <a:gd name="connsiteX4" fmla="*/ 1776410 w 5922645"/>
                <a:gd name="connsiteY4" fmla="*/ 243839 h 5837555"/>
                <a:gd name="connsiteX0" fmla="*/ 1776410 w 5922645"/>
                <a:gd name="connsiteY0" fmla="*/ 243839 h 5837555"/>
                <a:gd name="connsiteX1" fmla="*/ 5031787 w 5922645"/>
                <a:gd name="connsiteY1" fmla="*/ 831978 h 5837555"/>
                <a:gd name="connsiteX2" fmla="*/ 5671947 w 5922645"/>
                <a:gd name="connsiteY2" fmla="*/ 4094103 h 5837555"/>
                <a:gd name="connsiteX0" fmla="*/ 0 w 4146330"/>
                <a:gd name="connsiteY0" fmla="*/ 243916 h 4094180"/>
                <a:gd name="connsiteX1" fmla="*/ 3255377 w 4146330"/>
                <a:gd name="connsiteY1" fmla="*/ 832055 h 4094180"/>
                <a:gd name="connsiteX2" fmla="*/ 3895537 w 4146330"/>
                <a:gd name="connsiteY2" fmla="*/ 4094180 h 4094180"/>
                <a:gd name="connsiteX3" fmla="*/ 1184913 w 4146330"/>
                <a:gd name="connsiteY3" fmla="*/ 2918855 h 4094180"/>
                <a:gd name="connsiteX4" fmla="*/ 0 w 4146330"/>
                <a:gd name="connsiteY4" fmla="*/ 243916 h 4094180"/>
                <a:gd name="connsiteX0" fmla="*/ 0 w 4146330"/>
                <a:gd name="connsiteY0" fmla="*/ 243916 h 4094180"/>
                <a:gd name="connsiteX1" fmla="*/ 2223398 w 4146330"/>
                <a:gd name="connsiteY1" fmla="*/ 1746568 h 4094180"/>
                <a:gd name="connsiteX2" fmla="*/ 3895537 w 4146330"/>
                <a:gd name="connsiteY2" fmla="*/ 4094180 h 4094180"/>
                <a:gd name="connsiteX0" fmla="*/ 0 w 4146330"/>
                <a:gd name="connsiteY0" fmla="*/ 243916 h 4094180"/>
                <a:gd name="connsiteX1" fmla="*/ 3255377 w 4146330"/>
                <a:gd name="connsiteY1" fmla="*/ 832055 h 4094180"/>
                <a:gd name="connsiteX2" fmla="*/ 3895537 w 4146330"/>
                <a:gd name="connsiteY2" fmla="*/ 4094180 h 4094180"/>
                <a:gd name="connsiteX3" fmla="*/ 1184913 w 4146330"/>
                <a:gd name="connsiteY3" fmla="*/ 2918855 h 4094180"/>
                <a:gd name="connsiteX4" fmla="*/ 0 w 4146330"/>
                <a:gd name="connsiteY4" fmla="*/ 243916 h 4094180"/>
                <a:gd name="connsiteX0" fmla="*/ 524574 w 4146330"/>
                <a:gd name="connsiteY0" fmla="*/ 736851 h 4094180"/>
                <a:gd name="connsiteX1" fmla="*/ 2223398 w 4146330"/>
                <a:gd name="connsiteY1" fmla="*/ 1746568 h 4094180"/>
                <a:gd name="connsiteX2" fmla="*/ 3895537 w 4146330"/>
                <a:gd name="connsiteY2" fmla="*/ 4094180 h 4094180"/>
                <a:gd name="connsiteX0" fmla="*/ 0 w 4146330"/>
                <a:gd name="connsiteY0" fmla="*/ 243916 h 4094180"/>
                <a:gd name="connsiteX1" fmla="*/ 3255377 w 4146330"/>
                <a:gd name="connsiteY1" fmla="*/ 832055 h 4094180"/>
                <a:gd name="connsiteX2" fmla="*/ 3895537 w 4146330"/>
                <a:gd name="connsiteY2" fmla="*/ 4094180 h 4094180"/>
                <a:gd name="connsiteX3" fmla="*/ 1184913 w 4146330"/>
                <a:gd name="connsiteY3" fmla="*/ 2918855 h 4094180"/>
                <a:gd name="connsiteX4" fmla="*/ 0 w 4146330"/>
                <a:gd name="connsiteY4" fmla="*/ 243916 h 4094180"/>
                <a:gd name="connsiteX0" fmla="*/ 524574 w 4146330"/>
                <a:gd name="connsiteY0" fmla="*/ 736851 h 4094180"/>
                <a:gd name="connsiteX1" fmla="*/ 2223398 w 4146330"/>
                <a:gd name="connsiteY1" fmla="*/ 1746568 h 4094180"/>
                <a:gd name="connsiteX2" fmla="*/ 3895537 w 4146330"/>
                <a:gd name="connsiteY2" fmla="*/ 4094180 h 4094180"/>
                <a:gd name="connsiteX0" fmla="*/ 0 w 4146330"/>
                <a:gd name="connsiteY0" fmla="*/ 243916 h 4094180"/>
                <a:gd name="connsiteX1" fmla="*/ 3255377 w 4146330"/>
                <a:gd name="connsiteY1" fmla="*/ 832055 h 4094180"/>
                <a:gd name="connsiteX2" fmla="*/ 3895537 w 4146330"/>
                <a:gd name="connsiteY2" fmla="*/ 4094180 h 4094180"/>
                <a:gd name="connsiteX3" fmla="*/ 1184913 w 4146330"/>
                <a:gd name="connsiteY3" fmla="*/ 2918855 h 4094180"/>
                <a:gd name="connsiteX4" fmla="*/ 0 w 4146330"/>
                <a:gd name="connsiteY4" fmla="*/ 243916 h 4094180"/>
                <a:gd name="connsiteX0" fmla="*/ 524574 w 4146330"/>
                <a:gd name="connsiteY0" fmla="*/ 736851 h 4094180"/>
                <a:gd name="connsiteX1" fmla="*/ 2223398 w 4146330"/>
                <a:gd name="connsiteY1" fmla="*/ 1746568 h 4094180"/>
                <a:gd name="connsiteX2" fmla="*/ 3339407 w 4146330"/>
                <a:gd name="connsiteY2" fmla="*/ 3531240 h 4094180"/>
                <a:gd name="connsiteX0" fmla="*/ 0 w 4146330"/>
                <a:gd name="connsiteY0" fmla="*/ 243916 h 4094180"/>
                <a:gd name="connsiteX1" fmla="*/ 3255377 w 4146330"/>
                <a:gd name="connsiteY1" fmla="*/ 832055 h 4094180"/>
                <a:gd name="connsiteX2" fmla="*/ 3895537 w 4146330"/>
                <a:gd name="connsiteY2" fmla="*/ 4094180 h 4094180"/>
                <a:gd name="connsiteX3" fmla="*/ 1184913 w 4146330"/>
                <a:gd name="connsiteY3" fmla="*/ 2918855 h 4094180"/>
                <a:gd name="connsiteX4" fmla="*/ 0 w 4146330"/>
                <a:gd name="connsiteY4" fmla="*/ 243916 h 4094180"/>
                <a:gd name="connsiteX0" fmla="*/ 524574 w 4146330"/>
                <a:gd name="connsiteY0" fmla="*/ 736851 h 4094180"/>
                <a:gd name="connsiteX1" fmla="*/ 2223398 w 4146330"/>
                <a:gd name="connsiteY1" fmla="*/ 1746568 h 4094180"/>
                <a:gd name="connsiteX2" fmla="*/ 3339407 w 4146330"/>
                <a:gd name="connsiteY2" fmla="*/ 3531240 h 4094180"/>
                <a:gd name="connsiteX0" fmla="*/ 0 w 4146330"/>
                <a:gd name="connsiteY0" fmla="*/ 243916 h 4094180"/>
                <a:gd name="connsiteX1" fmla="*/ 3255377 w 4146330"/>
                <a:gd name="connsiteY1" fmla="*/ 832055 h 4094180"/>
                <a:gd name="connsiteX2" fmla="*/ 3895537 w 4146330"/>
                <a:gd name="connsiteY2" fmla="*/ 4094180 h 4094180"/>
                <a:gd name="connsiteX3" fmla="*/ 1184913 w 4146330"/>
                <a:gd name="connsiteY3" fmla="*/ 2918855 h 4094180"/>
                <a:gd name="connsiteX4" fmla="*/ 0 w 4146330"/>
                <a:gd name="connsiteY4" fmla="*/ 243916 h 4094180"/>
                <a:gd name="connsiteX0" fmla="*/ 524574 w 4146330"/>
                <a:gd name="connsiteY0" fmla="*/ 736851 h 4094180"/>
                <a:gd name="connsiteX1" fmla="*/ 2242599 w 4146330"/>
                <a:gd name="connsiteY1" fmla="*/ 1692977 h 4094180"/>
                <a:gd name="connsiteX2" fmla="*/ 3339407 w 4146330"/>
                <a:gd name="connsiteY2" fmla="*/ 3531240 h 4094180"/>
                <a:gd name="connsiteX0" fmla="*/ 0 w 4146330"/>
                <a:gd name="connsiteY0" fmla="*/ 243916 h 4096714"/>
                <a:gd name="connsiteX1" fmla="*/ 3255377 w 4146330"/>
                <a:gd name="connsiteY1" fmla="*/ 832055 h 4096714"/>
                <a:gd name="connsiteX2" fmla="*/ 3895537 w 4146330"/>
                <a:gd name="connsiteY2" fmla="*/ 4094180 h 4096714"/>
                <a:gd name="connsiteX3" fmla="*/ 1184913 w 4146330"/>
                <a:gd name="connsiteY3" fmla="*/ 2918855 h 4096714"/>
                <a:gd name="connsiteX4" fmla="*/ 0 w 4146330"/>
                <a:gd name="connsiteY4" fmla="*/ 243916 h 4096714"/>
                <a:gd name="connsiteX0" fmla="*/ 524574 w 4146330"/>
                <a:gd name="connsiteY0" fmla="*/ 736851 h 4096714"/>
                <a:gd name="connsiteX1" fmla="*/ 2242599 w 4146330"/>
                <a:gd name="connsiteY1" fmla="*/ 1692977 h 4096714"/>
                <a:gd name="connsiteX2" fmla="*/ 3926488 w 4146330"/>
                <a:gd name="connsiteY2" fmla="*/ 4096714 h 4096714"/>
                <a:gd name="connsiteX0" fmla="*/ 0 w 4146330"/>
                <a:gd name="connsiteY0" fmla="*/ 243916 h 4096714"/>
                <a:gd name="connsiteX1" fmla="*/ 3255377 w 4146330"/>
                <a:gd name="connsiteY1" fmla="*/ 832055 h 4096714"/>
                <a:gd name="connsiteX2" fmla="*/ 3895537 w 4146330"/>
                <a:gd name="connsiteY2" fmla="*/ 4094180 h 4096714"/>
                <a:gd name="connsiteX3" fmla="*/ 1184913 w 4146330"/>
                <a:gd name="connsiteY3" fmla="*/ 2918855 h 4096714"/>
                <a:gd name="connsiteX4" fmla="*/ 0 w 4146330"/>
                <a:gd name="connsiteY4" fmla="*/ 243916 h 4096714"/>
                <a:gd name="connsiteX0" fmla="*/ 52 w 4146330"/>
                <a:gd name="connsiteY0" fmla="*/ 249541 h 4096714"/>
                <a:gd name="connsiteX1" fmla="*/ 2242599 w 4146330"/>
                <a:gd name="connsiteY1" fmla="*/ 1692977 h 4096714"/>
                <a:gd name="connsiteX2" fmla="*/ 3926488 w 4146330"/>
                <a:gd name="connsiteY2" fmla="*/ 4096714 h 4096714"/>
                <a:gd name="connsiteX0" fmla="*/ 0 w 4146330"/>
                <a:gd name="connsiteY0" fmla="*/ 243916 h 4096714"/>
                <a:gd name="connsiteX1" fmla="*/ 3255377 w 4146330"/>
                <a:gd name="connsiteY1" fmla="*/ 832055 h 4096714"/>
                <a:gd name="connsiteX2" fmla="*/ 3895537 w 4146330"/>
                <a:gd name="connsiteY2" fmla="*/ 4094180 h 4096714"/>
                <a:gd name="connsiteX3" fmla="*/ 1184913 w 4146330"/>
                <a:gd name="connsiteY3" fmla="*/ 2918855 h 4096714"/>
                <a:gd name="connsiteX4" fmla="*/ 0 w 4146330"/>
                <a:gd name="connsiteY4" fmla="*/ 243916 h 4096714"/>
                <a:gd name="connsiteX0" fmla="*/ 52 w 4146330"/>
                <a:gd name="connsiteY0" fmla="*/ 249541 h 4096714"/>
                <a:gd name="connsiteX1" fmla="*/ 2242599 w 4146330"/>
                <a:gd name="connsiteY1" fmla="*/ 1692977 h 4096714"/>
                <a:gd name="connsiteX2" fmla="*/ 3926488 w 4146330"/>
                <a:gd name="connsiteY2" fmla="*/ 4096714 h 4096714"/>
                <a:gd name="connsiteX0" fmla="*/ 0 w 4146330"/>
                <a:gd name="connsiteY0" fmla="*/ 243916 h 4096714"/>
                <a:gd name="connsiteX1" fmla="*/ 3255377 w 4146330"/>
                <a:gd name="connsiteY1" fmla="*/ 832055 h 4096714"/>
                <a:gd name="connsiteX2" fmla="*/ 3895537 w 4146330"/>
                <a:gd name="connsiteY2" fmla="*/ 4094180 h 4096714"/>
                <a:gd name="connsiteX3" fmla="*/ 1184913 w 4146330"/>
                <a:gd name="connsiteY3" fmla="*/ 2918855 h 4096714"/>
                <a:gd name="connsiteX4" fmla="*/ 0 w 4146330"/>
                <a:gd name="connsiteY4" fmla="*/ 243916 h 4096714"/>
                <a:gd name="connsiteX0" fmla="*/ 52 w 4146330"/>
                <a:gd name="connsiteY0" fmla="*/ 249541 h 4096714"/>
                <a:gd name="connsiteX1" fmla="*/ 2242599 w 4146330"/>
                <a:gd name="connsiteY1" fmla="*/ 1692977 h 4096714"/>
                <a:gd name="connsiteX2" fmla="*/ 3926488 w 4146330"/>
                <a:gd name="connsiteY2" fmla="*/ 4096714 h 4096714"/>
                <a:gd name="connsiteX0" fmla="*/ 0 w 4146330"/>
                <a:gd name="connsiteY0" fmla="*/ 243916 h 4110847"/>
                <a:gd name="connsiteX1" fmla="*/ 3255377 w 4146330"/>
                <a:gd name="connsiteY1" fmla="*/ 832055 h 4110847"/>
                <a:gd name="connsiteX2" fmla="*/ 3895537 w 4146330"/>
                <a:gd name="connsiteY2" fmla="*/ 4094180 h 4110847"/>
                <a:gd name="connsiteX3" fmla="*/ 1184913 w 4146330"/>
                <a:gd name="connsiteY3" fmla="*/ 2918855 h 4110847"/>
                <a:gd name="connsiteX4" fmla="*/ 0 w 4146330"/>
                <a:gd name="connsiteY4" fmla="*/ 243916 h 4110847"/>
                <a:gd name="connsiteX0" fmla="*/ 52 w 4146330"/>
                <a:gd name="connsiteY0" fmla="*/ 249541 h 4110847"/>
                <a:gd name="connsiteX1" fmla="*/ 2242599 w 4146330"/>
                <a:gd name="connsiteY1" fmla="*/ 1692977 h 4110847"/>
                <a:gd name="connsiteX2" fmla="*/ 3918179 w 4146330"/>
                <a:gd name="connsiteY2" fmla="*/ 4110847 h 4110847"/>
                <a:gd name="connsiteX0" fmla="*/ 0 w 4146330"/>
                <a:gd name="connsiteY0" fmla="*/ 243916 h 4110847"/>
                <a:gd name="connsiteX1" fmla="*/ 3255377 w 4146330"/>
                <a:gd name="connsiteY1" fmla="*/ 832055 h 4110847"/>
                <a:gd name="connsiteX2" fmla="*/ 3895537 w 4146330"/>
                <a:gd name="connsiteY2" fmla="*/ 4094180 h 4110847"/>
                <a:gd name="connsiteX3" fmla="*/ 1184913 w 4146330"/>
                <a:gd name="connsiteY3" fmla="*/ 2918855 h 4110847"/>
                <a:gd name="connsiteX4" fmla="*/ 0 w 4146330"/>
                <a:gd name="connsiteY4" fmla="*/ 243916 h 4110847"/>
                <a:gd name="connsiteX0" fmla="*/ 55723 w 4146330"/>
                <a:gd name="connsiteY0" fmla="*/ 187184 h 4110847"/>
                <a:gd name="connsiteX1" fmla="*/ 2242599 w 4146330"/>
                <a:gd name="connsiteY1" fmla="*/ 1692977 h 4110847"/>
                <a:gd name="connsiteX2" fmla="*/ 3918179 w 4146330"/>
                <a:gd name="connsiteY2" fmla="*/ 4110847 h 4110847"/>
                <a:gd name="connsiteX0" fmla="*/ 0 w 4146330"/>
                <a:gd name="connsiteY0" fmla="*/ 243916 h 4110847"/>
                <a:gd name="connsiteX1" fmla="*/ 3255377 w 4146330"/>
                <a:gd name="connsiteY1" fmla="*/ 832055 h 4110847"/>
                <a:gd name="connsiteX2" fmla="*/ 3895537 w 4146330"/>
                <a:gd name="connsiteY2" fmla="*/ 4094180 h 4110847"/>
                <a:gd name="connsiteX3" fmla="*/ 1184913 w 4146330"/>
                <a:gd name="connsiteY3" fmla="*/ 2918855 h 4110847"/>
                <a:gd name="connsiteX4" fmla="*/ 0 w 4146330"/>
                <a:gd name="connsiteY4" fmla="*/ 243916 h 4110847"/>
                <a:gd name="connsiteX0" fmla="*/ 55723 w 4146330"/>
                <a:gd name="connsiteY0" fmla="*/ 187184 h 4110847"/>
                <a:gd name="connsiteX1" fmla="*/ 2242599 w 4146330"/>
                <a:gd name="connsiteY1" fmla="*/ 1692977 h 4110847"/>
                <a:gd name="connsiteX2" fmla="*/ 3918179 w 4146330"/>
                <a:gd name="connsiteY2" fmla="*/ 4110847 h 4110847"/>
                <a:gd name="connsiteX0" fmla="*/ 0 w 4146330"/>
                <a:gd name="connsiteY0" fmla="*/ 243916 h 4110847"/>
                <a:gd name="connsiteX1" fmla="*/ 3255377 w 4146330"/>
                <a:gd name="connsiteY1" fmla="*/ 832055 h 4110847"/>
                <a:gd name="connsiteX2" fmla="*/ 3895537 w 4146330"/>
                <a:gd name="connsiteY2" fmla="*/ 4094180 h 4110847"/>
                <a:gd name="connsiteX3" fmla="*/ 1184913 w 4146330"/>
                <a:gd name="connsiteY3" fmla="*/ 2918855 h 4110847"/>
                <a:gd name="connsiteX4" fmla="*/ 0 w 4146330"/>
                <a:gd name="connsiteY4" fmla="*/ 243916 h 4110847"/>
                <a:gd name="connsiteX0" fmla="*/ 8358 w 4146330"/>
                <a:gd name="connsiteY0" fmla="*/ 235408 h 4110847"/>
                <a:gd name="connsiteX1" fmla="*/ 2242599 w 4146330"/>
                <a:gd name="connsiteY1" fmla="*/ 1692977 h 4110847"/>
                <a:gd name="connsiteX2" fmla="*/ 3918179 w 4146330"/>
                <a:gd name="connsiteY2" fmla="*/ 4110847 h 4110847"/>
                <a:gd name="connsiteX0" fmla="*/ 0 w 4146330"/>
                <a:gd name="connsiteY0" fmla="*/ 243916 h 4110847"/>
                <a:gd name="connsiteX1" fmla="*/ 3255377 w 4146330"/>
                <a:gd name="connsiteY1" fmla="*/ 832055 h 4110847"/>
                <a:gd name="connsiteX2" fmla="*/ 3895537 w 4146330"/>
                <a:gd name="connsiteY2" fmla="*/ 4094180 h 4110847"/>
                <a:gd name="connsiteX3" fmla="*/ 1184913 w 4146330"/>
                <a:gd name="connsiteY3" fmla="*/ 2918855 h 4110847"/>
                <a:gd name="connsiteX4" fmla="*/ 0 w 4146330"/>
                <a:gd name="connsiteY4" fmla="*/ 243916 h 4110847"/>
                <a:gd name="connsiteX0" fmla="*/ 8358 w 4146330"/>
                <a:gd name="connsiteY0" fmla="*/ 235408 h 4110847"/>
                <a:gd name="connsiteX1" fmla="*/ 2210994 w 4146330"/>
                <a:gd name="connsiteY1" fmla="*/ 1617345 h 4110847"/>
                <a:gd name="connsiteX2" fmla="*/ 3918179 w 4146330"/>
                <a:gd name="connsiteY2" fmla="*/ 4110847 h 4110847"/>
                <a:gd name="connsiteX0" fmla="*/ 0 w 4146330"/>
                <a:gd name="connsiteY0" fmla="*/ 243916 h 4110847"/>
                <a:gd name="connsiteX1" fmla="*/ 3255377 w 4146330"/>
                <a:gd name="connsiteY1" fmla="*/ 832055 h 4110847"/>
                <a:gd name="connsiteX2" fmla="*/ 3895537 w 4146330"/>
                <a:gd name="connsiteY2" fmla="*/ 4094180 h 4110847"/>
                <a:gd name="connsiteX3" fmla="*/ 1184913 w 4146330"/>
                <a:gd name="connsiteY3" fmla="*/ 2918855 h 4110847"/>
                <a:gd name="connsiteX4" fmla="*/ 0 w 4146330"/>
                <a:gd name="connsiteY4" fmla="*/ 243916 h 4110847"/>
                <a:gd name="connsiteX0" fmla="*/ 8358 w 4146330"/>
                <a:gd name="connsiteY0" fmla="*/ 235408 h 4110847"/>
                <a:gd name="connsiteX1" fmla="*/ 2210994 w 4146330"/>
                <a:gd name="connsiteY1" fmla="*/ 1617345 h 4110847"/>
                <a:gd name="connsiteX2" fmla="*/ 3918179 w 4146330"/>
                <a:gd name="connsiteY2" fmla="*/ 4110847 h 4110847"/>
                <a:gd name="connsiteX0" fmla="*/ 0 w 4146330"/>
                <a:gd name="connsiteY0" fmla="*/ 243916 h 4110847"/>
                <a:gd name="connsiteX1" fmla="*/ 3255377 w 4146330"/>
                <a:gd name="connsiteY1" fmla="*/ 832055 h 4110847"/>
                <a:gd name="connsiteX2" fmla="*/ 3895537 w 4146330"/>
                <a:gd name="connsiteY2" fmla="*/ 4094180 h 4110847"/>
                <a:gd name="connsiteX3" fmla="*/ 1184913 w 4146330"/>
                <a:gd name="connsiteY3" fmla="*/ 2918855 h 4110847"/>
                <a:gd name="connsiteX4" fmla="*/ 0 w 4146330"/>
                <a:gd name="connsiteY4" fmla="*/ 243916 h 4110847"/>
                <a:gd name="connsiteX0" fmla="*/ 8358 w 4146330"/>
                <a:gd name="connsiteY0" fmla="*/ 235408 h 4110847"/>
                <a:gd name="connsiteX1" fmla="*/ 2210994 w 4146330"/>
                <a:gd name="connsiteY1" fmla="*/ 1617345 h 4110847"/>
                <a:gd name="connsiteX2" fmla="*/ 3918179 w 4146330"/>
                <a:gd name="connsiteY2" fmla="*/ 4110847 h 4110847"/>
                <a:gd name="connsiteX0" fmla="*/ 0 w 4146330"/>
                <a:gd name="connsiteY0" fmla="*/ 243916 h 4110847"/>
                <a:gd name="connsiteX1" fmla="*/ 3255377 w 4146330"/>
                <a:gd name="connsiteY1" fmla="*/ 832055 h 4110847"/>
                <a:gd name="connsiteX2" fmla="*/ 3895537 w 4146330"/>
                <a:gd name="connsiteY2" fmla="*/ 4094180 h 4110847"/>
                <a:gd name="connsiteX3" fmla="*/ 1184913 w 4146330"/>
                <a:gd name="connsiteY3" fmla="*/ 2918855 h 4110847"/>
                <a:gd name="connsiteX4" fmla="*/ 0 w 4146330"/>
                <a:gd name="connsiteY4" fmla="*/ 243916 h 4110847"/>
                <a:gd name="connsiteX0" fmla="*/ 8358 w 4146330"/>
                <a:gd name="connsiteY0" fmla="*/ 235408 h 4110847"/>
                <a:gd name="connsiteX1" fmla="*/ 2250201 w 4146330"/>
                <a:gd name="connsiteY1" fmla="*/ 1600123 h 4110847"/>
                <a:gd name="connsiteX2" fmla="*/ 3918179 w 4146330"/>
                <a:gd name="connsiteY2" fmla="*/ 4110847 h 4110847"/>
                <a:gd name="connsiteX0" fmla="*/ 0 w 4146330"/>
                <a:gd name="connsiteY0" fmla="*/ 243916 h 4110847"/>
                <a:gd name="connsiteX1" fmla="*/ 3255377 w 4146330"/>
                <a:gd name="connsiteY1" fmla="*/ 832055 h 4110847"/>
                <a:gd name="connsiteX2" fmla="*/ 3895537 w 4146330"/>
                <a:gd name="connsiteY2" fmla="*/ 4094180 h 4110847"/>
                <a:gd name="connsiteX3" fmla="*/ 1184913 w 4146330"/>
                <a:gd name="connsiteY3" fmla="*/ 2918855 h 4110847"/>
                <a:gd name="connsiteX4" fmla="*/ 0 w 4146330"/>
                <a:gd name="connsiteY4" fmla="*/ 243916 h 4110847"/>
                <a:gd name="connsiteX0" fmla="*/ 8358 w 4146330"/>
                <a:gd name="connsiteY0" fmla="*/ 235408 h 4110847"/>
                <a:gd name="connsiteX1" fmla="*/ 2250201 w 4146330"/>
                <a:gd name="connsiteY1" fmla="*/ 1600123 h 4110847"/>
                <a:gd name="connsiteX2" fmla="*/ 3918179 w 4146330"/>
                <a:gd name="connsiteY2" fmla="*/ 4110847 h 4110847"/>
                <a:gd name="connsiteX0" fmla="*/ 0 w 4146330"/>
                <a:gd name="connsiteY0" fmla="*/ 243916 h 4110847"/>
                <a:gd name="connsiteX1" fmla="*/ 3255377 w 4146330"/>
                <a:gd name="connsiteY1" fmla="*/ 832055 h 4110847"/>
                <a:gd name="connsiteX2" fmla="*/ 3895537 w 4146330"/>
                <a:gd name="connsiteY2" fmla="*/ 4094180 h 4110847"/>
                <a:gd name="connsiteX3" fmla="*/ 1184913 w 4146330"/>
                <a:gd name="connsiteY3" fmla="*/ 2918855 h 4110847"/>
                <a:gd name="connsiteX4" fmla="*/ 0 w 4146330"/>
                <a:gd name="connsiteY4" fmla="*/ 243916 h 4110847"/>
                <a:gd name="connsiteX0" fmla="*/ 8358 w 4146330"/>
                <a:gd name="connsiteY0" fmla="*/ 235408 h 4110847"/>
                <a:gd name="connsiteX1" fmla="*/ 2250201 w 4146330"/>
                <a:gd name="connsiteY1" fmla="*/ 1600123 h 4110847"/>
                <a:gd name="connsiteX2" fmla="*/ 3918179 w 4146330"/>
                <a:gd name="connsiteY2" fmla="*/ 4110847 h 4110847"/>
                <a:gd name="connsiteX0" fmla="*/ 0 w 4146330"/>
                <a:gd name="connsiteY0" fmla="*/ 243916 h 4110847"/>
                <a:gd name="connsiteX1" fmla="*/ 3255377 w 4146330"/>
                <a:gd name="connsiteY1" fmla="*/ 832055 h 4110847"/>
                <a:gd name="connsiteX2" fmla="*/ 3895537 w 4146330"/>
                <a:gd name="connsiteY2" fmla="*/ 4094180 h 4110847"/>
                <a:gd name="connsiteX3" fmla="*/ 1184913 w 4146330"/>
                <a:gd name="connsiteY3" fmla="*/ 2918855 h 4110847"/>
                <a:gd name="connsiteX4" fmla="*/ 0 w 4146330"/>
                <a:gd name="connsiteY4" fmla="*/ 243916 h 4110847"/>
                <a:gd name="connsiteX0" fmla="*/ 28365 w 4146330"/>
                <a:gd name="connsiteY0" fmla="*/ 271779 h 4110847"/>
                <a:gd name="connsiteX1" fmla="*/ 2250201 w 4146330"/>
                <a:gd name="connsiteY1" fmla="*/ 1600123 h 4110847"/>
                <a:gd name="connsiteX2" fmla="*/ 3918179 w 4146330"/>
                <a:gd name="connsiteY2" fmla="*/ 4110847 h 4110847"/>
                <a:gd name="connsiteX0" fmla="*/ 0 w 4146330"/>
                <a:gd name="connsiteY0" fmla="*/ 243916 h 4110847"/>
                <a:gd name="connsiteX1" fmla="*/ 3255377 w 4146330"/>
                <a:gd name="connsiteY1" fmla="*/ 832055 h 4110847"/>
                <a:gd name="connsiteX2" fmla="*/ 3895537 w 4146330"/>
                <a:gd name="connsiteY2" fmla="*/ 4094180 h 4110847"/>
                <a:gd name="connsiteX3" fmla="*/ 1184913 w 4146330"/>
                <a:gd name="connsiteY3" fmla="*/ 2918855 h 4110847"/>
                <a:gd name="connsiteX4" fmla="*/ 0 w 4146330"/>
                <a:gd name="connsiteY4" fmla="*/ 243916 h 4110847"/>
                <a:gd name="connsiteX0" fmla="*/ 28365 w 4146330"/>
                <a:gd name="connsiteY0" fmla="*/ 271779 h 4110847"/>
                <a:gd name="connsiteX1" fmla="*/ 2250201 w 4146330"/>
                <a:gd name="connsiteY1" fmla="*/ 1600123 h 4110847"/>
                <a:gd name="connsiteX2" fmla="*/ 3918179 w 4146330"/>
                <a:gd name="connsiteY2" fmla="*/ 4110847 h 4110847"/>
                <a:gd name="connsiteX0" fmla="*/ 0 w 4146330"/>
                <a:gd name="connsiteY0" fmla="*/ 243916 h 4110847"/>
                <a:gd name="connsiteX1" fmla="*/ 3255377 w 4146330"/>
                <a:gd name="connsiteY1" fmla="*/ 832055 h 4110847"/>
                <a:gd name="connsiteX2" fmla="*/ 3895537 w 4146330"/>
                <a:gd name="connsiteY2" fmla="*/ 4094180 h 4110847"/>
                <a:gd name="connsiteX3" fmla="*/ 1184913 w 4146330"/>
                <a:gd name="connsiteY3" fmla="*/ 2918855 h 4110847"/>
                <a:gd name="connsiteX4" fmla="*/ 0 w 4146330"/>
                <a:gd name="connsiteY4" fmla="*/ 243916 h 4110847"/>
                <a:gd name="connsiteX0" fmla="*/ 28365 w 4146330"/>
                <a:gd name="connsiteY0" fmla="*/ 271779 h 4110847"/>
                <a:gd name="connsiteX1" fmla="*/ 2250201 w 4146330"/>
                <a:gd name="connsiteY1" fmla="*/ 1600123 h 4110847"/>
                <a:gd name="connsiteX2" fmla="*/ 3918179 w 4146330"/>
                <a:gd name="connsiteY2" fmla="*/ 4110847 h 4110847"/>
              </a:gdLst>
              <a:ahLst/>
              <a:cxnLst>
                <a:cxn ang="0">
                  <a:pos x="connsiteX0" y="connsiteY0"/>
                </a:cxn>
                <a:cxn ang="0">
                  <a:pos x="connsiteX1" y="connsiteY1"/>
                </a:cxn>
                <a:cxn ang="0">
                  <a:pos x="connsiteX2" y="connsiteY2"/>
                </a:cxn>
              </a:cxnLst>
              <a:rect l="l" t="t" r="r" b="b"/>
              <a:pathLst>
                <a:path w="4146330" h="4110847" stroke="0" extrusionOk="0">
                  <a:moveTo>
                    <a:pt x="0" y="243916"/>
                  </a:moveTo>
                  <a:cubicBezTo>
                    <a:pt x="1105387" y="-231767"/>
                    <a:pt x="2393031" y="868"/>
                    <a:pt x="3255377" y="832055"/>
                  </a:cubicBezTo>
                  <a:cubicBezTo>
                    <a:pt x="4137135" y="1681953"/>
                    <a:pt x="4392159" y="2981505"/>
                    <a:pt x="3895537" y="4094180"/>
                  </a:cubicBezTo>
                  <a:lnTo>
                    <a:pt x="1184913" y="2918855"/>
                  </a:lnTo>
                  <a:lnTo>
                    <a:pt x="0" y="243916"/>
                  </a:lnTo>
                  <a:close/>
                </a:path>
                <a:path w="4146330" h="4110847" fill="none">
                  <a:moveTo>
                    <a:pt x="28365" y="271779"/>
                  </a:moveTo>
                  <a:cubicBezTo>
                    <a:pt x="444423" y="55307"/>
                    <a:pt x="1497725" y="793254"/>
                    <a:pt x="2250201" y="1600123"/>
                  </a:cubicBezTo>
                  <a:cubicBezTo>
                    <a:pt x="2913185" y="2196125"/>
                    <a:pt x="3681550" y="3375882"/>
                    <a:pt x="3918179" y="4110847"/>
                  </a:cubicBezTo>
                </a:path>
              </a:pathLst>
            </a:cu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1" name="Group 30"/>
            <p:cNvGrpSpPr/>
            <p:nvPr/>
          </p:nvGrpSpPr>
          <p:grpSpPr>
            <a:xfrm>
              <a:off x="1083126" y="4648200"/>
              <a:ext cx="6817360" cy="1695827"/>
              <a:chOff x="1083126" y="4648200"/>
              <a:chExt cx="6817360" cy="1695827"/>
            </a:xfrm>
          </p:grpSpPr>
          <p:sp>
            <p:nvSpPr>
              <p:cNvPr id="20" name="Rectangle 19"/>
              <p:cNvSpPr/>
              <p:nvPr/>
            </p:nvSpPr>
            <p:spPr>
              <a:xfrm>
                <a:off x="1083126" y="4648200"/>
                <a:ext cx="1562100" cy="1017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Excel</a:t>
                </a:r>
              </a:p>
            </p:txBody>
          </p:sp>
          <p:sp>
            <p:nvSpPr>
              <p:cNvPr id="21" name="Rectangle 20"/>
              <p:cNvSpPr/>
              <p:nvPr/>
            </p:nvSpPr>
            <p:spPr>
              <a:xfrm>
                <a:off x="3710756" y="4648200"/>
                <a:ext cx="1562100" cy="1017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PowerPivot .BISM</a:t>
                </a:r>
                <a:br>
                  <a:rPr lang="en-US" sz="1100">
                    <a:effectLst/>
                    <a:ea typeface="Calibri" panose="020F0502020204030204" pitchFamily="34" charset="0"/>
                    <a:cs typeface="Times New Roman" panose="02020603050405020304" pitchFamily="18" charset="0"/>
                  </a:rPr>
                </a:br>
                <a:r>
                  <a:rPr lang="en-US" sz="1100">
                    <a:effectLst/>
                    <a:ea typeface="Calibri" panose="020F0502020204030204" pitchFamily="34" charset="0"/>
                    <a:cs typeface="Times New Roman" panose="02020603050405020304" pitchFamily="18" charset="0"/>
                  </a:rPr>
                  <a:t>file in SharePoint</a:t>
                </a:r>
              </a:p>
            </p:txBody>
          </p:sp>
          <p:sp>
            <p:nvSpPr>
              <p:cNvPr id="22" name="Rectangle 21"/>
              <p:cNvSpPr/>
              <p:nvPr/>
            </p:nvSpPr>
            <p:spPr>
              <a:xfrm>
                <a:off x="6338386" y="4648200"/>
                <a:ext cx="1562100" cy="1017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SSAS Tabular</a:t>
                </a:r>
                <a:br>
                  <a:rPr lang="en-US" sz="1100">
                    <a:effectLst/>
                    <a:ea typeface="Calibri" panose="020F0502020204030204" pitchFamily="34" charset="0"/>
                    <a:cs typeface="Times New Roman" panose="02020603050405020304" pitchFamily="18" charset="0"/>
                  </a:rPr>
                </a:br>
                <a:r>
                  <a:rPr lang="en-US" sz="1100">
                    <a:effectLst/>
                    <a:ea typeface="Calibri" panose="020F0502020204030204" pitchFamily="34" charset="0"/>
                    <a:cs typeface="Times New Roman" panose="02020603050405020304" pitchFamily="18" charset="0"/>
                  </a:rPr>
                  <a:t>Model Database</a:t>
                </a:r>
              </a:p>
            </p:txBody>
          </p:sp>
          <p:cxnSp>
            <p:nvCxnSpPr>
              <p:cNvPr id="23" name="Straight Arrow Connector 22"/>
              <p:cNvCxnSpPr/>
              <p:nvPr/>
            </p:nvCxnSpPr>
            <p:spPr>
              <a:xfrm>
                <a:off x="2649671" y="4937760"/>
                <a:ext cx="1069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657291" y="5379085"/>
                <a:ext cx="1061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072697" y="4648200"/>
                <a:ext cx="312906" cy="369332"/>
              </a:xfrm>
              <a:prstGeom prst="rect">
                <a:avLst/>
              </a:prstGeom>
              <a:noFill/>
            </p:spPr>
            <p:txBody>
              <a:bodyPr wrap="none" rtlCol="0">
                <a:spAutoFit/>
              </a:bodyPr>
              <a:lstStyle/>
              <a:p>
                <a:r>
                  <a:rPr lang="en-US" dirty="0" smtClean="0"/>
                  <a:t>1</a:t>
                </a:r>
                <a:endParaRPr lang="en-US" dirty="0"/>
              </a:p>
            </p:txBody>
          </p:sp>
          <p:sp>
            <p:nvSpPr>
              <p:cNvPr id="29" name="TextBox 28"/>
              <p:cNvSpPr txBox="1"/>
              <p:nvPr/>
            </p:nvSpPr>
            <p:spPr>
              <a:xfrm>
                <a:off x="3072697" y="5083413"/>
                <a:ext cx="312906" cy="369332"/>
              </a:xfrm>
              <a:prstGeom prst="rect">
                <a:avLst/>
              </a:prstGeom>
              <a:noFill/>
            </p:spPr>
            <p:txBody>
              <a:bodyPr wrap="none" rtlCol="0">
                <a:spAutoFit/>
              </a:bodyPr>
              <a:lstStyle/>
              <a:p>
                <a:r>
                  <a:rPr lang="en-US" dirty="0"/>
                  <a:t>2</a:t>
                </a:r>
              </a:p>
            </p:txBody>
          </p:sp>
          <p:sp>
            <p:nvSpPr>
              <p:cNvPr id="30" name="TextBox 29"/>
              <p:cNvSpPr txBox="1"/>
              <p:nvPr/>
            </p:nvSpPr>
            <p:spPr>
              <a:xfrm>
                <a:off x="4544263" y="5974695"/>
                <a:ext cx="312906" cy="369332"/>
              </a:xfrm>
              <a:prstGeom prst="rect">
                <a:avLst/>
              </a:prstGeom>
              <a:noFill/>
            </p:spPr>
            <p:txBody>
              <a:bodyPr wrap="none" rtlCol="0">
                <a:spAutoFit/>
              </a:bodyPr>
              <a:lstStyle/>
              <a:p>
                <a:r>
                  <a:rPr lang="en-US" dirty="0"/>
                  <a:t>3</a:t>
                </a:r>
              </a:p>
            </p:txBody>
          </p:sp>
        </p:grpSp>
      </p:grpSp>
    </p:spTree>
    <p:extLst>
      <p:ext uri="{BB962C8B-B14F-4D97-AF65-F5344CB8AC3E}">
        <p14:creationId xmlns:p14="http://schemas.microsoft.com/office/powerpoint/2010/main" val="3529187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from Power View to Tabular</a:t>
            </a:r>
            <a:endParaRPr lang="en-US" dirty="0"/>
          </a:p>
        </p:txBody>
      </p:sp>
      <p:sp>
        <p:nvSpPr>
          <p:cNvPr id="3" name="Content Placeholder 2"/>
          <p:cNvSpPr>
            <a:spLocks noGrp="1"/>
          </p:cNvSpPr>
          <p:nvPr>
            <p:ph idx="1"/>
          </p:nvPr>
        </p:nvSpPr>
        <p:spPr/>
        <p:txBody>
          <a:bodyPr/>
          <a:lstStyle/>
          <a:p>
            <a:r>
              <a:rPr lang="en-US" dirty="0" smtClean="0"/>
              <a:t>When SharePoint user clicks .BISM connection in document library</a:t>
            </a:r>
          </a:p>
          <a:p>
            <a:pPr lvl="1"/>
            <a:r>
              <a:rPr lang="en-US" dirty="0" smtClean="0"/>
              <a:t>Power View starts immediately (if installed) and opens connection to tabular model database</a:t>
            </a:r>
          </a:p>
          <a:p>
            <a:r>
              <a:rPr lang="en-US" dirty="0" smtClean="0"/>
              <a:t>Connection between Power View and tabular model database</a:t>
            </a:r>
          </a:p>
          <a:p>
            <a:pPr lvl="1"/>
            <a:r>
              <a:rPr lang="en-US" dirty="0"/>
              <a:t>D</a:t>
            </a:r>
            <a:r>
              <a:rPr lang="en-US" dirty="0" smtClean="0"/>
              <a:t>ouble-hop authentication sequence</a:t>
            </a:r>
          </a:p>
          <a:p>
            <a:pPr lvl="1"/>
            <a:r>
              <a:rPr lang="en-US" dirty="0" smtClean="0"/>
              <a:t>User identity flowed from client to SharePoint then from SharePoint to back-end SSAS tabular model database</a:t>
            </a:r>
            <a:endParaRPr lang="en-US" dirty="0"/>
          </a:p>
        </p:txBody>
      </p:sp>
    </p:spTree>
    <p:extLst>
      <p:ext uri="{BB962C8B-B14F-4D97-AF65-F5344CB8AC3E}">
        <p14:creationId xmlns:p14="http://schemas.microsoft.com/office/powerpoint/2010/main" val="2872467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Excel Services Architecture</a:t>
            </a:r>
          </a:p>
          <a:p>
            <a:pPr>
              <a:buFont typeface="Wingdings" panose="05000000000000000000" pitchFamily="2" charset="2"/>
              <a:buChar char="ü"/>
            </a:pPr>
            <a:r>
              <a:rPr lang="en-US" dirty="0"/>
              <a:t>Publishing Workbooks</a:t>
            </a:r>
          </a:p>
          <a:p>
            <a:pPr>
              <a:buFont typeface="Wingdings" panose="05000000000000000000" pitchFamily="2" charset="2"/>
              <a:buChar char="ü"/>
            </a:pPr>
            <a:r>
              <a:rPr lang="en-US" dirty="0"/>
              <a:t>Excel Services REST API</a:t>
            </a:r>
          </a:p>
          <a:p>
            <a:pPr>
              <a:buFont typeface="Wingdings" panose="05000000000000000000" pitchFamily="2" charset="2"/>
              <a:buChar char="ü"/>
            </a:pPr>
            <a:r>
              <a:rPr lang="en-US" dirty="0"/>
              <a:t>PowerPivot for SharePoint</a:t>
            </a:r>
          </a:p>
        </p:txBody>
      </p:sp>
    </p:spTree>
    <p:extLst>
      <p:ext uri="{BB962C8B-B14F-4D97-AF65-F5344CB8AC3E}">
        <p14:creationId xmlns:p14="http://schemas.microsoft.com/office/powerpoint/2010/main" val="3589586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Excel Services Overview</a:t>
            </a:r>
            <a:endParaRPr lang="en-US" dirty="0"/>
          </a:p>
        </p:txBody>
      </p:sp>
      <p:sp>
        <p:nvSpPr>
          <p:cNvPr id="3" name="Content Placeholder 2"/>
          <p:cNvSpPr>
            <a:spLocks noGrp="1"/>
          </p:cNvSpPr>
          <p:nvPr>
            <p:ph idx="1"/>
          </p:nvPr>
        </p:nvSpPr>
        <p:spPr/>
        <p:txBody>
          <a:bodyPr/>
          <a:lstStyle/>
          <a:p>
            <a:r>
              <a:rPr lang="en-US" dirty="0" smtClean="0"/>
              <a:t>What is Excel Services?</a:t>
            </a:r>
          </a:p>
          <a:p>
            <a:pPr lvl="1"/>
            <a:r>
              <a:rPr lang="en-US" dirty="0" smtClean="0"/>
              <a:t>Service application</a:t>
            </a:r>
          </a:p>
          <a:p>
            <a:pPr lvl="1"/>
            <a:r>
              <a:rPr lang="en-US" dirty="0" smtClean="0"/>
              <a:t>Enables Excel workbooks to load, calculate, and display in SharePoint through the </a:t>
            </a:r>
            <a:r>
              <a:rPr lang="en-US" dirty="0" smtClean="0"/>
              <a:t>browser</a:t>
            </a:r>
          </a:p>
          <a:p>
            <a:pPr lvl="1"/>
            <a:endParaRPr lang="en-US" dirty="0" smtClean="0"/>
          </a:p>
          <a:p>
            <a:r>
              <a:rPr lang="en-US" dirty="0" smtClean="0"/>
              <a:t>Excel Services Components</a:t>
            </a:r>
          </a:p>
          <a:p>
            <a:pPr lvl="1"/>
            <a:r>
              <a:rPr lang="en-US" dirty="0" smtClean="0"/>
              <a:t>Excel Calculation Services</a:t>
            </a:r>
          </a:p>
          <a:p>
            <a:pPr lvl="1"/>
            <a:r>
              <a:rPr lang="en-US" dirty="0" smtClean="0"/>
              <a:t>Excel Web Access</a:t>
            </a:r>
          </a:p>
          <a:p>
            <a:pPr lvl="1"/>
            <a:r>
              <a:rPr lang="en-US" dirty="0" smtClean="0"/>
              <a:t>Excel Web Services</a:t>
            </a:r>
            <a:endParaRPr lang="en-US" dirty="0"/>
          </a:p>
        </p:txBody>
      </p:sp>
    </p:spTree>
    <p:extLst>
      <p:ext uri="{BB962C8B-B14F-4D97-AF65-F5344CB8AC3E}">
        <p14:creationId xmlns:p14="http://schemas.microsoft.com/office/powerpoint/2010/main" val="4240925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Overview</a:t>
            </a:r>
            <a:endParaRPr lang="en-US" dirty="0"/>
          </a:p>
        </p:txBody>
      </p:sp>
      <p:pic>
        <p:nvPicPr>
          <p:cNvPr id="5" name="Picture 4"/>
          <p:cNvPicPr>
            <a:picLocks noChangeAspect="1"/>
          </p:cNvPicPr>
          <p:nvPr/>
        </p:nvPicPr>
        <p:blipFill>
          <a:blip r:embed="rId3"/>
          <a:stretch>
            <a:fillRect/>
          </a:stretch>
        </p:blipFill>
        <p:spPr>
          <a:xfrm>
            <a:off x="685800" y="1295400"/>
            <a:ext cx="7940728" cy="4839119"/>
          </a:xfrm>
          <a:prstGeom prst="rect">
            <a:avLst/>
          </a:prstGeom>
        </p:spPr>
      </p:pic>
    </p:spTree>
    <p:extLst>
      <p:ext uri="{BB962C8B-B14F-4D97-AF65-F5344CB8AC3E}">
        <p14:creationId xmlns:p14="http://schemas.microsoft.com/office/powerpoint/2010/main" val="3066980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Excel Services Benefits</a:t>
            </a:r>
            <a:endParaRPr lang="en-US" dirty="0"/>
          </a:p>
        </p:txBody>
      </p:sp>
      <p:sp>
        <p:nvSpPr>
          <p:cNvPr id="3" name="Content Placeholder 2"/>
          <p:cNvSpPr>
            <a:spLocks noGrp="1"/>
          </p:cNvSpPr>
          <p:nvPr>
            <p:ph idx="1"/>
          </p:nvPr>
        </p:nvSpPr>
        <p:spPr/>
        <p:txBody>
          <a:bodyPr>
            <a:normAutofit fontScale="92500"/>
          </a:bodyPr>
          <a:lstStyle/>
          <a:p>
            <a:r>
              <a:rPr lang="en-US" smtClean="0"/>
              <a:t>Secure sharing of workbooks</a:t>
            </a:r>
          </a:p>
          <a:p>
            <a:pPr lvl="1"/>
            <a:r>
              <a:rPr lang="en-US" smtClean="0"/>
              <a:t>Share workbooks w/o exposing proprietary business logic</a:t>
            </a:r>
          </a:p>
          <a:p>
            <a:pPr lvl="1"/>
            <a:r>
              <a:rPr lang="en-US" smtClean="0"/>
              <a:t>Prevent users from editing workbooks when required</a:t>
            </a:r>
          </a:p>
          <a:p>
            <a:r>
              <a:rPr lang="en-US" smtClean="0"/>
              <a:t>Business Intelligence</a:t>
            </a:r>
          </a:p>
          <a:p>
            <a:pPr lvl="1"/>
            <a:r>
              <a:rPr lang="en-US" smtClean="0"/>
              <a:t>Workbooks connected to enterprise data sources</a:t>
            </a:r>
          </a:p>
          <a:p>
            <a:pPr lvl="1"/>
            <a:r>
              <a:rPr lang="en-US" smtClean="0"/>
              <a:t>Workbooks can contain dashboards and scorecards</a:t>
            </a:r>
          </a:p>
          <a:p>
            <a:pPr lvl="1"/>
            <a:r>
              <a:rPr lang="en-US" smtClean="0"/>
              <a:t>Workbooks can be published to SharePoint</a:t>
            </a:r>
          </a:p>
          <a:p>
            <a:r>
              <a:rPr lang="en-US" smtClean="0"/>
              <a:t>Extensibility</a:t>
            </a:r>
          </a:p>
          <a:p>
            <a:pPr lvl="1"/>
            <a:r>
              <a:rPr lang="en-US" smtClean="0"/>
              <a:t>Create reusable logic that is contained inside workbooks</a:t>
            </a:r>
          </a:p>
          <a:p>
            <a:r>
              <a:rPr lang="en-US" smtClean="0"/>
              <a:t>Reliability and availability</a:t>
            </a:r>
          </a:p>
          <a:p>
            <a:pPr lvl="1"/>
            <a:r>
              <a:rPr lang="en-US" smtClean="0"/>
              <a:t>Calculations performed on server instead of client machines</a:t>
            </a:r>
            <a:endParaRPr lang="en-US" dirty="0"/>
          </a:p>
        </p:txBody>
      </p:sp>
    </p:spTree>
    <p:extLst>
      <p:ext uri="{BB962C8B-B14F-4D97-AF65-F5344CB8AC3E}">
        <p14:creationId xmlns:p14="http://schemas.microsoft.com/office/powerpoint/2010/main" val="1756848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Excel Services Architecture</a:t>
            </a:r>
            <a:endParaRPr lang="en-US" dirty="0"/>
          </a:p>
        </p:txBody>
      </p:sp>
      <p:sp>
        <p:nvSpPr>
          <p:cNvPr id="3" name="Content Placeholder 2"/>
          <p:cNvSpPr>
            <a:spLocks noGrp="1"/>
          </p:cNvSpPr>
          <p:nvPr>
            <p:ph idx="1"/>
          </p:nvPr>
        </p:nvSpPr>
        <p:spPr/>
        <p:txBody>
          <a:bodyPr/>
          <a:lstStyle/>
          <a:p>
            <a:r>
              <a:rPr lang="en-US" dirty="0" smtClean="0"/>
              <a:t>External data connections</a:t>
            </a:r>
          </a:p>
          <a:p>
            <a:pPr lvl="1"/>
            <a:r>
              <a:rPr lang="en-US" dirty="0" smtClean="0"/>
              <a:t>Support for SQL Server, SQL Server Analysis Services (SSAS), OLE DB, and ODBC</a:t>
            </a:r>
          </a:p>
          <a:p>
            <a:r>
              <a:rPr lang="en-US" dirty="0" smtClean="0"/>
              <a:t>Data models</a:t>
            </a:r>
          </a:p>
          <a:p>
            <a:pPr lvl="1"/>
            <a:r>
              <a:rPr lang="en-US" dirty="0" smtClean="0"/>
              <a:t>Supported if SSAS is registered in Excel Services</a:t>
            </a:r>
          </a:p>
          <a:p>
            <a:r>
              <a:rPr lang="en-US" dirty="0" smtClean="0"/>
              <a:t>Reports and scorecards</a:t>
            </a:r>
          </a:p>
          <a:p>
            <a:pPr lvl="1"/>
            <a:r>
              <a:rPr lang="en-US" dirty="0" smtClean="0"/>
              <a:t>Reports, dashboards, scorecards, &amp; PivotTable reports supported in Excel Services</a:t>
            </a:r>
          </a:p>
        </p:txBody>
      </p:sp>
    </p:spTree>
    <p:extLst>
      <p:ext uri="{BB962C8B-B14F-4D97-AF65-F5344CB8AC3E}">
        <p14:creationId xmlns:p14="http://schemas.microsoft.com/office/powerpoint/2010/main" val="2622238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6117" y="1447800"/>
            <a:ext cx="7691765" cy="5181600"/>
          </a:xfrm>
        </p:spPr>
      </p:pic>
    </p:spTree>
    <p:extLst>
      <p:ext uri="{BB962C8B-B14F-4D97-AF65-F5344CB8AC3E}">
        <p14:creationId xmlns:p14="http://schemas.microsoft.com/office/powerpoint/2010/main" val="2063484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Excel Services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6836" y="1447800"/>
            <a:ext cx="8161728" cy="4618121"/>
          </a:xfrm>
        </p:spPr>
      </p:pic>
    </p:spTree>
    <p:extLst>
      <p:ext uri="{BB962C8B-B14F-4D97-AF65-F5344CB8AC3E}">
        <p14:creationId xmlns:p14="http://schemas.microsoft.com/office/powerpoint/2010/main" val="2506472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Intelligence Center Sites</a:t>
            </a:r>
            <a:endParaRPr lang="en-US" dirty="0"/>
          </a:p>
        </p:txBody>
      </p:sp>
      <p:sp>
        <p:nvSpPr>
          <p:cNvPr id="3" name="Content Placeholder 2"/>
          <p:cNvSpPr>
            <a:spLocks noGrp="1"/>
          </p:cNvSpPr>
          <p:nvPr>
            <p:ph idx="1"/>
          </p:nvPr>
        </p:nvSpPr>
        <p:spPr/>
        <p:txBody>
          <a:bodyPr/>
          <a:lstStyle/>
          <a:p>
            <a:r>
              <a:rPr lang="en-US" dirty="0" smtClean="0"/>
              <a:t>Business Intelligence Center is Site Template</a:t>
            </a:r>
          </a:p>
          <a:p>
            <a:pPr lvl="1"/>
            <a:r>
              <a:rPr lang="en-US" dirty="0" smtClean="0"/>
              <a:t>Used to create sites with BI reports &amp; dashboards</a:t>
            </a:r>
          </a:p>
          <a:p>
            <a:pPr lvl="1"/>
            <a:r>
              <a:rPr lang="en-US" dirty="0" smtClean="0"/>
              <a:t>Provides BI support through Excel Services</a:t>
            </a:r>
          </a:p>
          <a:p>
            <a:pPr lvl="1"/>
            <a:r>
              <a:rPr lang="en-US" dirty="0" smtClean="0"/>
              <a:t>Provides PowerPivot Gallery to publish data models</a:t>
            </a:r>
          </a:p>
          <a:p>
            <a:pPr lvl="1"/>
            <a:endParaRPr lang="en-US" dirty="0"/>
          </a:p>
        </p:txBody>
      </p:sp>
      <p:pic>
        <p:nvPicPr>
          <p:cNvPr id="4" name="Picture 3"/>
          <p:cNvPicPr/>
          <p:nvPr/>
        </p:nvPicPr>
        <p:blipFill>
          <a:blip r:embed="rId2"/>
          <a:stretch>
            <a:fillRect/>
          </a:stretch>
        </p:blipFill>
        <p:spPr>
          <a:xfrm>
            <a:off x="1143000" y="3352800"/>
            <a:ext cx="4800600" cy="3289300"/>
          </a:xfrm>
          <a:prstGeom prst="rect">
            <a:avLst/>
          </a:prstGeom>
          <a:ln>
            <a:solidFill>
              <a:schemeClr val="bg1">
                <a:lumMod val="50000"/>
              </a:schemeClr>
            </a:solidFill>
          </a:ln>
        </p:spPr>
      </p:pic>
    </p:spTree>
    <p:extLst>
      <p:ext uri="{BB962C8B-B14F-4D97-AF65-F5344CB8AC3E}">
        <p14:creationId xmlns:p14="http://schemas.microsoft.com/office/powerpoint/2010/main" val="353179694"/>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A5547237-B119-45CA-BEFC-A2DA2BDB03E7}">
  <ds:schemaRefs>
    <ds:schemaRef ds:uri="http://schemas.microsoft.com/office/2006/documentManagement/types"/>
    <ds:schemaRef ds:uri="http://www.w3.org/XML/1998/namespace"/>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CPT_Wave15</Template>
  <TotalTime>3806</TotalTime>
  <Words>1945</Words>
  <Application>Microsoft Office PowerPoint</Application>
  <PresentationFormat>On-screen Show (4:3)</PresentationFormat>
  <Paragraphs>192</Paragraphs>
  <Slides>29</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Black</vt:lpstr>
      <vt:lpstr>Calibri</vt:lpstr>
      <vt:lpstr>Lucida Console</vt:lpstr>
      <vt:lpstr>Times New Roman</vt:lpstr>
      <vt:lpstr>Wingdings</vt:lpstr>
      <vt:lpstr>CPT_Wave15</vt:lpstr>
      <vt:lpstr>Excel Services and PowerPivot for SharePoint 2013</vt:lpstr>
      <vt:lpstr>Agenda</vt:lpstr>
      <vt:lpstr>Excel Services Overview</vt:lpstr>
      <vt:lpstr>Excel Services Overview</vt:lpstr>
      <vt:lpstr>Excel Services Benefits</vt:lpstr>
      <vt:lpstr>Excel Services Architecture</vt:lpstr>
      <vt:lpstr>Excel Services Architecture</vt:lpstr>
      <vt:lpstr>Configuring Excel Services</vt:lpstr>
      <vt:lpstr>Business Intelligence Center Sites</vt:lpstr>
      <vt:lpstr>Agenda</vt:lpstr>
      <vt:lpstr>Browser View Options</vt:lpstr>
      <vt:lpstr>Adding Parameters</vt:lpstr>
      <vt:lpstr>Publishing Workbooks</vt:lpstr>
      <vt:lpstr>Publishing Workbooks</vt:lpstr>
      <vt:lpstr>Publishing an Excel Workbook to a SharePoint Document Library</vt:lpstr>
      <vt:lpstr>Agenda</vt:lpstr>
      <vt:lpstr>Excel Services REST API</vt:lpstr>
      <vt:lpstr>Excel Services REST API</vt:lpstr>
      <vt:lpstr>Excel Services REST API</vt:lpstr>
      <vt:lpstr>Calling the Excel Services REST API</vt:lpstr>
      <vt:lpstr>Agenda</vt:lpstr>
      <vt:lpstr>PowerPivot for SharePoint</vt:lpstr>
      <vt:lpstr>PowerPivot for SharePoint</vt:lpstr>
      <vt:lpstr>BI Semantic Model Connection</vt:lpstr>
      <vt:lpstr>BI Semantic Model Connection</vt:lpstr>
      <vt:lpstr>Connecting from Excel to Tabular Data</vt:lpstr>
      <vt:lpstr>Connection Sequence Excel to Tabular</vt:lpstr>
      <vt:lpstr>Connection from Power View to Tabular</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Excel Services in SharePoint 2013</dc:title>
  <dc:creator>Ted Pattison</dc:creator>
  <cp:lastModifiedBy>Ted Pattison</cp:lastModifiedBy>
  <cp:revision>159</cp:revision>
  <dcterms:created xsi:type="dcterms:W3CDTF">2012-04-13T19:17:02Z</dcterms:created>
  <dcterms:modified xsi:type="dcterms:W3CDTF">2015-01-21T14:59:16Z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