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278" r:id="rId7"/>
    <p:sldId id="289" r:id="rId8"/>
    <p:sldId id="286" r:id="rId9"/>
    <p:sldId id="348" r:id="rId10"/>
    <p:sldId id="349" r:id="rId11"/>
    <p:sldId id="364" r:id="rId12"/>
    <p:sldId id="352" r:id="rId13"/>
    <p:sldId id="353" r:id="rId14"/>
    <p:sldId id="354" r:id="rId15"/>
    <p:sldId id="363" r:id="rId16"/>
    <p:sldId id="368" r:id="rId17"/>
    <p:sldId id="356" r:id="rId18"/>
    <p:sldId id="357" r:id="rId19"/>
    <p:sldId id="369" r:id="rId20"/>
    <p:sldId id="358" r:id="rId21"/>
    <p:sldId id="359" r:id="rId22"/>
    <p:sldId id="365" r:id="rId23"/>
    <p:sldId id="307" r:id="rId24"/>
    <p:sldId id="308" r:id="rId25"/>
    <p:sldId id="310" r:id="rId26"/>
    <p:sldId id="309" r:id="rId27"/>
    <p:sldId id="287" r:id="rId28"/>
    <p:sldId id="316" r:id="rId29"/>
    <p:sldId id="366" r:id="rId30"/>
    <p:sldId id="362" r:id="rId31"/>
    <p:sldId id="320" r:id="rId32"/>
    <p:sldId id="324" r:id="rId33"/>
    <p:sldId id="325" r:id="rId34"/>
    <p:sldId id="339" r:id="rId35"/>
    <p:sldId id="337" r:id="rId36"/>
    <p:sldId id="326" r:id="rId37"/>
    <p:sldId id="340" r:id="rId38"/>
    <p:sldId id="330" r:id="rId39"/>
    <p:sldId id="341" r:id="rId40"/>
    <p:sldId id="367"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0000"/>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0784" autoAdjust="0"/>
    <p:restoredTop sz="43652" autoAdjust="0"/>
  </p:normalViewPr>
  <p:slideViewPr>
    <p:cSldViewPr>
      <p:cViewPr varScale="1">
        <p:scale>
          <a:sx n="35" d="100"/>
          <a:sy n="35" d="100"/>
        </p:scale>
        <p:origin x="2189" y="3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15"/>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introduces the basic terminology and concepts involved with Business Intelligence (BI). Students will learn which the BI features have been enhanced in Microsoft Excel 2013, SharePoint Server 2013 and SQL Server Analysis Services. The module also discusses Microsoft’s strategic vision for BI which includes support for traditional BI as well as new support for the self-service BI model where power users are able to create BI reports in a more timely fashion. The module concludes b discussing the value of creating SharePoint sites using the Business Intelligence Center site template.</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early versions of Excel provide valuable BI support, the new BI features added to Excel 2013 add</a:t>
            </a:r>
            <a:r>
              <a:rPr lang="en-US" baseline="0" dirty="0" smtClean="0"/>
              <a:t> a significant number of new features that are really changing the way that Excel is being used as a BI tool. First, every </a:t>
            </a:r>
            <a:r>
              <a:rPr lang="en-US" dirty="0" smtClean="0"/>
              <a:t>Excel workbook now supports a Data Model which acts as</a:t>
            </a:r>
            <a:r>
              <a:rPr lang="en-US" baseline="0" dirty="0" smtClean="0"/>
              <a:t> an OLAP database embedded inside the Excel .</a:t>
            </a:r>
            <a:r>
              <a:rPr lang="en-US" baseline="0" dirty="0" err="1" smtClean="0"/>
              <a:t>xlsx</a:t>
            </a:r>
            <a:r>
              <a:rPr lang="en-US" baseline="0" dirty="0" smtClean="0"/>
              <a:t> file format. Also, Microsoft has created several important add-ins for working with the Data Model including PowerPivot, Power View and Power Query.</a:t>
            </a:r>
            <a:endParaRPr lang="en-US" dirty="0"/>
          </a:p>
        </p:txBody>
      </p:sp>
    </p:spTree>
    <p:extLst>
      <p:ext uri="{BB962C8B-B14F-4D97-AF65-F5344CB8AC3E}">
        <p14:creationId xmlns:p14="http://schemas.microsoft.com/office/powerpoint/2010/main" val="961799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Power Query</a:t>
            </a:r>
            <a:r>
              <a:rPr lang="en-US" sz="1200" kern="1200" dirty="0" smtClean="0">
                <a:solidFill>
                  <a:schemeClr val="tx1"/>
                </a:solidFill>
                <a:effectLst/>
                <a:latin typeface="+mn-lt"/>
                <a:ea typeface="+mn-ea"/>
                <a:cs typeface="+mn-cs"/>
              </a:rPr>
              <a:t> is a SSBI tool for discovering data and extracting it from a wide variety of data sources on a local network or from across the Internet. A key point is that you use Power Query to import data from external source into a worksheet or into the data model of an Excel workbook. Importing data is typically the first step in a BI project because importing data is how you create tables inside the data model.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Power Query supports extracting data directly from common file types such as Excel workbooks, Access databases and CSV files as well as database systems such as SQL Server, Oracle and DB2. It also offers capabilities to extract data from HTML tables in web pages and from public datasets that have been published on the Internet. Power Query provides a valuable productivity layer when it comes to importing data from SharePoint lists. Behind the scenes, Power Query figures out how to extract SharePoint lists by creating OData queries that are executed against the SharePoint REST API.</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extracting data from external data sources, Power Query provides the ability to perform transformation operations to shape the data as it is being loaded into Excel. For example, you can split a column with delimited values into multiple columns. You can combine multiple columns into a single column using string parsing or mathematical operations. You can perform table operations such as merging columns and appending rows from multiple data sources. You can also perform powerful transform operations such as transposing, pivoting and un-pivoting the rows and columns in a source table.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work with Power Query, you work with a Query Editor to extract the data and to shape it as you import into Excel. A query in Power Query represents a set of steps (i.e. extract and transform operations) that are applied on data that has been extracted from an external data source. A query is saved inside the Excel workbook and can be executed to import data and then to refresh that data on demand. The </a:t>
            </a:r>
            <a:r>
              <a:rPr lang="en-US" sz="1200" kern="1200" smtClean="0">
                <a:solidFill>
                  <a:schemeClr val="tx1"/>
                </a:solidFill>
                <a:effectLst/>
                <a:latin typeface="+mn-lt"/>
                <a:ea typeface="+mn-ea"/>
                <a:cs typeface="+mn-cs"/>
              </a:rPr>
              <a:t>screenshot shows </a:t>
            </a:r>
            <a:r>
              <a:rPr lang="en-US" sz="1200" kern="1200" dirty="0" smtClean="0">
                <a:solidFill>
                  <a:schemeClr val="tx1"/>
                </a:solidFill>
                <a:effectLst/>
                <a:latin typeface="+mn-lt"/>
                <a:ea typeface="+mn-ea"/>
                <a:cs typeface="+mn-cs"/>
              </a:rPr>
              <a:t>an example of working with the Query Editor and demonstrates how this tools allows you to see the data are you are shaping before you import it into the data model.</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68175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purpose of using the PowerPivot add-in in Excel 2013 is to create and enhance the data model within</a:t>
            </a:r>
            <a:r>
              <a:rPr lang="en-US" baseline="0" dirty="0" smtClean="0"/>
              <a:t> a specific Excel workbook. First, PowerPivot makes it possible to import data from a large variety of external sources such as Excel workbooks, Access databases, CSV files and SharePoint lists. Once you have imported data and created tables in the data model, PowerPivot allows you to define </a:t>
            </a:r>
            <a:r>
              <a:rPr lang="en-US" dirty="0" smtClean="0"/>
              <a:t>relationships between tables and to create BI calculations such</a:t>
            </a:r>
            <a:r>
              <a:rPr lang="en-US" baseline="0" dirty="0" smtClean="0"/>
              <a:t> </a:t>
            </a:r>
            <a:r>
              <a:rPr lang="en-US" dirty="0" smtClean="0"/>
              <a:t>calculated columns,</a:t>
            </a:r>
            <a:r>
              <a:rPr lang="en-US" baseline="0" dirty="0" smtClean="0"/>
              <a:t> </a:t>
            </a:r>
            <a:r>
              <a:rPr lang="en-US" dirty="0" smtClean="0"/>
              <a:t>calculated fields and Key</a:t>
            </a:r>
            <a:r>
              <a:rPr lang="en-US" baseline="0" dirty="0" smtClean="0"/>
              <a:t> Performance Indicators (KPIs).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PowerPivot is an add-in that is automatically installed along with Excel 2013. While this add-in is part of Excel 2013, it is not activated by default. Therefore, you must activate it before you can use it.</a:t>
            </a:r>
          </a:p>
          <a:p>
            <a:endParaRPr lang="en-US" baseline="0" dirty="0" smtClean="0"/>
          </a:p>
        </p:txBody>
      </p:sp>
    </p:spTree>
    <p:extLst>
      <p:ext uri="{BB962C8B-B14F-4D97-AF65-F5344CB8AC3E}">
        <p14:creationId xmlns:p14="http://schemas.microsoft.com/office/powerpoint/2010/main" val="1568461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Power View</a:t>
            </a:r>
            <a:r>
              <a:rPr lang="en-US" sz="1200" kern="1200" dirty="0" smtClean="0">
                <a:solidFill>
                  <a:schemeClr val="tx1"/>
                </a:solidFill>
                <a:effectLst/>
                <a:latin typeface="+mn-lt"/>
                <a:ea typeface="+mn-ea"/>
                <a:cs typeface="+mn-cs"/>
              </a:rPr>
              <a:t> add-in for Excel 2013 is a tool that allows business users to create reports and BI visualizations on top of a tabular data model. When you create a new Power View report in Excel 2013, the report is added to the Excel workbook and appears on the bottom tab along with the worksheets. The Power View report designer provides a Fields list in the task pane on the right which is very similar to working with the fields list when working with an Excel PivotTable. You design a Power View report by adding tables and other BI visualizations to a canvas as shown in the screenshot in the slide above.</a:t>
            </a:r>
            <a:endParaRPr lang="en-US" sz="2400" dirty="0" smtClean="0"/>
          </a:p>
          <a:p>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potential point of confusion exists because Microsoft has released two different versions of Power View. The one we are discussing here is the Power View add-in that loads into Excel 2013 on the desktop which saves its reports inside an Excel workbook file. The other version of Power View is supported on the server side by SharePoint Server 2010 and SharePoint Server 2013. When using the Power View with SharePoint Server, the business user designing a report uses a browser-based version of Power View to connect to a tabular database. Also, reports created using Power View for SharePoint are saved as standalone files in a SharePoint document library with a file extension of .RDLX. While the two different versions of Power View provide a similar user experience for designing reports, there are some obvious differences because one is a browser-based tool and the other is not.</a:t>
            </a:r>
          </a:p>
          <a:p>
            <a:endParaRPr lang="en-US"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 View is an add-in that is automatically installed along with Excel 2013. While this add-in is part of Excel 2013, it is not activated by default. Therefore, you must activate it before you can use it.</a:t>
            </a:r>
          </a:p>
        </p:txBody>
      </p:sp>
    </p:spTree>
    <p:extLst>
      <p:ext uri="{BB962C8B-B14F-4D97-AF65-F5344CB8AC3E}">
        <p14:creationId xmlns:p14="http://schemas.microsoft.com/office/powerpoint/2010/main" val="3134158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Power View is complimented by another Excel add-in which known as Power Map. </a:t>
            </a:r>
            <a:r>
              <a:rPr lang="en-US" sz="1200" b="1" kern="1200" dirty="0" smtClean="0">
                <a:solidFill>
                  <a:schemeClr val="tx1"/>
                </a:solidFill>
                <a:effectLst/>
                <a:latin typeface="+mn-lt"/>
                <a:ea typeface="+mn-ea"/>
                <a:cs typeface="+mn-cs"/>
              </a:rPr>
              <a:t>Power Map</a:t>
            </a:r>
            <a:r>
              <a:rPr lang="en-US" sz="1200" kern="1200" dirty="0" smtClean="0">
                <a:solidFill>
                  <a:schemeClr val="tx1"/>
                </a:solidFill>
                <a:effectLst/>
                <a:latin typeface="+mn-lt"/>
                <a:ea typeface="+mn-ea"/>
                <a:cs typeface="+mn-cs"/>
              </a:rPr>
              <a:t> provides the ability to visualize data spread out across geographic locations when creating a Power View report. For example, imagine you have dimensional customer data such as country, state or zip code that can be translated to a specific point in longitude and latitude. Power Map interacts with the Bing location service behind the scenes to translate dimensional data to geographical coordinates. This allows Power Map to produce reports which visualize how BI data is spread out across a geographic distribution.</a:t>
            </a:r>
            <a:endParaRPr lang="en-US" sz="2000" kern="1200" baseline="0" dirty="0" smtClean="0">
              <a:solidFill>
                <a:schemeClr val="tx1"/>
              </a:solidFill>
              <a:effectLst/>
              <a:latin typeface="+mn-lt"/>
              <a:ea typeface="+mn-ea"/>
              <a:cs typeface="+mn-cs"/>
            </a:endParaRPr>
          </a:p>
          <a:p>
            <a:endParaRPr lang="en-US" sz="20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important to remember that the current version of Power View and Power Map have a dependency on Microsoft Silverlight. That means business users working on a BI project must install Silverlight on their computers before they can begin to design BI reports in Excel 2013 using Power View or Power Map. Moreover, the requirement to install Silverlight also applies to any business user who is just viewing Power View reports using Excel 2013. This also applies to a business user that is viewing a Power View report rendered through the browser by Excel Services in SharePoint Server 2013 in an on-premises environment. Later in this whitepaper, you will hear more about Microsoft's ongoing effort to remove these dependencies from their BI reporting layer.</a:t>
            </a:r>
            <a:endParaRPr lang="en-US" sz="2000" baseline="0" dirty="0" smtClean="0"/>
          </a:p>
          <a:p>
            <a:endParaRPr lang="en-US"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 Map is an add-in that is automatically installed along with Excel 2013. While this add-in is part of Excel 2013, it is not activated by default. Therefore, you must activate it before you can use it.</a:t>
            </a:r>
          </a:p>
        </p:txBody>
      </p:sp>
    </p:spTree>
    <p:extLst>
      <p:ext uri="{BB962C8B-B14F-4D97-AF65-F5344CB8AC3E}">
        <p14:creationId xmlns:p14="http://schemas.microsoft.com/office/powerpoint/2010/main" val="329853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provides many BI-centric features and services.</a:t>
            </a:r>
            <a:r>
              <a:rPr lang="en-US" baseline="0" dirty="0" smtClean="0"/>
              <a:t> Here is a quick overview.</a:t>
            </a:r>
          </a:p>
          <a:p>
            <a:endParaRPr lang="en-US" dirty="0" smtClean="0"/>
          </a:p>
          <a:p>
            <a:pPr lvl="0"/>
            <a:r>
              <a:rPr lang="en-US" b="1" dirty="0" smtClean="0"/>
              <a:t>Excel Services </a:t>
            </a:r>
            <a:r>
              <a:rPr lang="en-US" dirty="0" smtClean="0"/>
              <a:t>allows you to publish Excel</a:t>
            </a:r>
            <a:r>
              <a:rPr lang="en-US" baseline="0" dirty="0" smtClean="0"/>
              <a:t> </a:t>
            </a:r>
            <a:r>
              <a:rPr lang="en-US" dirty="0" smtClean="0"/>
              <a:t>workbooks</a:t>
            </a:r>
            <a:r>
              <a:rPr lang="en-US" baseline="0" dirty="0" smtClean="0"/>
              <a:t> in a SharePoint document libraries which can then be accessed using a common browser.</a:t>
            </a:r>
          </a:p>
          <a:p>
            <a:pPr lvl="0"/>
            <a:endParaRPr lang="en-US" dirty="0" smtClean="0"/>
          </a:p>
          <a:p>
            <a:pPr lvl="0"/>
            <a:r>
              <a:rPr lang="en-US" b="1" dirty="0" smtClean="0"/>
              <a:t>PowerPivot for SharePoint</a:t>
            </a:r>
            <a:r>
              <a:rPr lang="en-US" baseline="0" dirty="0" smtClean="0"/>
              <a:t> allows you to publish and interact with an Excel worksheet that contains a data model.</a:t>
            </a:r>
          </a:p>
          <a:p>
            <a:pPr lvl="0"/>
            <a:endParaRPr lang="en-US" dirty="0" smtClean="0"/>
          </a:p>
          <a:p>
            <a:pPr lvl="0"/>
            <a:r>
              <a:rPr lang="en-US" b="1" dirty="0" smtClean="0"/>
              <a:t>Power View in SharePoint</a:t>
            </a:r>
            <a:r>
              <a:rPr lang="en-US" dirty="0" smtClean="0"/>
              <a:t> allows you to use a browser to create Power View reports which as stored as RDLX files in</a:t>
            </a:r>
            <a:r>
              <a:rPr lang="en-US" baseline="0" dirty="0" smtClean="0"/>
              <a:t> SharePoint document library.</a:t>
            </a:r>
          </a:p>
          <a:p>
            <a:pPr lvl="0"/>
            <a:endParaRPr lang="en-US" dirty="0" smtClean="0"/>
          </a:p>
          <a:p>
            <a:pPr lvl="0"/>
            <a:r>
              <a:rPr lang="en-US" b="1" dirty="0" smtClean="0"/>
              <a:t>PerformancePoint Services</a:t>
            </a:r>
            <a:r>
              <a:rPr lang="en-US" dirty="0" smtClean="0"/>
              <a:t> is a BI visualization tool to</a:t>
            </a:r>
            <a:r>
              <a:rPr lang="en-US" baseline="0" dirty="0" smtClean="0"/>
              <a:t> that allows you to create dashboard pages in a SharePoint Business Intelligence Center site.</a:t>
            </a:r>
          </a:p>
          <a:p>
            <a:pPr lvl="0"/>
            <a:endParaRPr lang="en-US" dirty="0" smtClean="0"/>
          </a:p>
          <a:p>
            <a:pPr lvl="0"/>
            <a:r>
              <a:rPr lang="en-US" b="1" dirty="0" smtClean="0"/>
              <a:t>SQL Server Reporting Services</a:t>
            </a:r>
            <a:r>
              <a:rPr lang="en-US" dirty="0" smtClean="0"/>
              <a:t> integration allows you to create reports using SSRS tools such as Report Builder which are saved to SharePoint document libraries as RDL files.</a:t>
            </a:r>
          </a:p>
          <a:p>
            <a:pPr lvl="0"/>
            <a:endParaRPr lang="en-US" dirty="0" smtClean="0"/>
          </a:p>
          <a:p>
            <a:pPr lvl="0"/>
            <a:r>
              <a:rPr lang="en-US" b="1" dirty="0" smtClean="0"/>
              <a:t>Visio Services</a:t>
            </a:r>
            <a:r>
              <a:rPr lang="en-US" dirty="0" smtClean="0"/>
              <a:t> allows you</a:t>
            </a:r>
            <a:r>
              <a:rPr lang="en-US" baseline="0" dirty="0" smtClean="0"/>
              <a:t> to create Visio diagrams that can be accessed using the browser. Visio provides a somewhat-limited ability to connect a Visio diagram to external data to provides enhanced visual graphics to a BI dashboard page.</a:t>
            </a:r>
            <a:endParaRPr lang="en-US" dirty="0" smtClean="0"/>
          </a:p>
          <a:p>
            <a:endParaRPr lang="en-US" dirty="0" smtClean="0"/>
          </a:p>
          <a:p>
            <a:endParaRPr lang="en-US" dirty="0"/>
          </a:p>
        </p:txBody>
      </p:sp>
    </p:spTree>
    <p:extLst>
      <p:ext uri="{BB962C8B-B14F-4D97-AF65-F5344CB8AC3E}">
        <p14:creationId xmlns:p14="http://schemas.microsoft.com/office/powerpoint/2010/main" val="4013281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747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this slide shows, the data you want to analyze can live in many different places and can exist in many different formats. We will explore</a:t>
            </a:r>
            <a:r>
              <a:rPr lang="en-US" baseline="0" dirty="0" smtClean="0"/>
              <a:t> each of these types of data source in more detail over the next few slides.</a:t>
            </a:r>
            <a:endParaRPr lang="en-US" dirty="0"/>
          </a:p>
        </p:txBody>
      </p:sp>
    </p:spTree>
    <p:extLst>
      <p:ext uri="{BB962C8B-B14F-4D97-AF65-F5344CB8AC3E}">
        <p14:creationId xmlns:p14="http://schemas.microsoft.com/office/powerpoint/2010/main" val="2322790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Online Transaction Processing (OLTP) databases are used for</a:t>
            </a:r>
            <a:r>
              <a:rPr lang="en-US" sz="2400" baseline="0" dirty="0" smtClean="0"/>
              <a:t> databases that have high transaction rates. The data model of tables in this type of database is o</a:t>
            </a:r>
            <a:r>
              <a:rPr lang="en-US" sz="2000" dirty="0" smtClean="0"/>
              <a:t>ptimized to speed up transactions for operation such as inserting, updating and deleting</a:t>
            </a:r>
            <a:r>
              <a:rPr lang="en-US" sz="2000" baseline="0" dirty="0" smtClean="0"/>
              <a:t> records. </a:t>
            </a:r>
            <a:r>
              <a:rPr lang="en-US" sz="2000" dirty="0" smtClean="0"/>
              <a:t>Tables in an OLTP database are usually normalized to reduce or eliminate any redundancies. </a:t>
            </a:r>
          </a:p>
          <a:p>
            <a:endParaRPr lang="en-US" sz="2000" dirty="0" smtClean="0"/>
          </a:p>
          <a:p>
            <a:r>
              <a:rPr lang="en-US" sz="2000" dirty="0" smtClean="0"/>
              <a:t>Another noteworthy issue</a:t>
            </a:r>
            <a:r>
              <a:rPr lang="en-US" sz="2000" baseline="0" dirty="0" smtClean="0"/>
              <a:t> is that </a:t>
            </a:r>
            <a:r>
              <a:rPr lang="en-US" sz="2000" dirty="0" smtClean="0"/>
              <a:t>OLTP systems are</a:t>
            </a:r>
            <a:r>
              <a:rPr lang="en-US" sz="2000" baseline="0" dirty="0" smtClean="0"/>
              <a:t> often not designed to </a:t>
            </a:r>
            <a:r>
              <a:rPr lang="en-US" sz="2000" dirty="0" smtClean="0"/>
              <a:t>track historical data. For example, imagine a customer living in California makes a number of purchases over a 5 year period and then the customer moves to Florida. If you run</a:t>
            </a:r>
            <a:r>
              <a:rPr lang="en-US" sz="2000" baseline="0" dirty="0" smtClean="0"/>
              <a:t> a query to determine sales revenue by state, you will likely find that all the historic purchases for the customer are attributed to the new state Florida and not the state where the purchases were made which is California. </a:t>
            </a:r>
            <a:endParaRPr lang="en-US" sz="2000" dirty="0" smtClean="0"/>
          </a:p>
          <a:p>
            <a:pPr lvl="1"/>
            <a:endParaRPr lang="en-US" sz="2000" dirty="0" smtClean="0"/>
          </a:p>
          <a:p>
            <a:r>
              <a:rPr lang="en-US" sz="2400" dirty="0" smtClean="0"/>
              <a:t>In a nutshell, there are several common issues that you deal</a:t>
            </a:r>
            <a:r>
              <a:rPr lang="en-US" sz="2400" baseline="0" dirty="0" smtClean="0"/>
              <a:t> with when try to build BI projects on top of an OLTP database. First, they are not designed for </a:t>
            </a:r>
            <a:r>
              <a:rPr lang="en-US" sz="2000" dirty="0" smtClean="0"/>
              <a:t>complex queries so you will have to join more tables together and performance might be poor since it will not have indexes to optimize these queries. Also, the table</a:t>
            </a:r>
            <a:r>
              <a:rPr lang="en-US" sz="2000" baseline="0" dirty="0" smtClean="0"/>
              <a:t> schema is often more complicated and not intuitive for the average business user.</a:t>
            </a:r>
            <a:endParaRPr lang="en-US" sz="2000" dirty="0" smtClean="0"/>
          </a:p>
          <a:p>
            <a:endParaRPr lang="en-US" dirty="0"/>
          </a:p>
        </p:txBody>
      </p:sp>
    </p:spTree>
    <p:extLst>
      <p:ext uri="{BB962C8B-B14F-4D97-AF65-F5344CB8AC3E}">
        <p14:creationId xmlns:p14="http://schemas.microsoft.com/office/powerpoint/2010/main" val="1158448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OLAP systems are inherently different than OLTP system because they are not designed to support data entry. Instead, OLAP systems</a:t>
            </a:r>
            <a:r>
              <a:rPr lang="en-US" baseline="0" dirty="0" smtClean="0"/>
              <a:t> are based on the idea of bulk-loading pre-existing data for the sole purpose of data analysis. This means that OLAP systems </a:t>
            </a:r>
            <a:r>
              <a:rPr lang="en-US" sz="2000" dirty="0" smtClean="0"/>
              <a:t>data drilldown on online or historical data in an environment where the data has</a:t>
            </a:r>
            <a:r>
              <a:rPr lang="en-US" sz="2000" baseline="0" dirty="0" smtClean="0"/>
              <a:t> been o</a:t>
            </a:r>
            <a:r>
              <a:rPr lang="en-US" sz="2000" dirty="0" smtClean="0"/>
              <a:t>ptimized for read-only performance and low-level detail in querying the data. </a:t>
            </a:r>
          </a:p>
          <a:p>
            <a:endParaRPr lang="en-US" sz="2400" dirty="0" smtClean="0"/>
          </a:p>
          <a:p>
            <a:r>
              <a:rPr lang="en-US" sz="2400" dirty="0" smtClean="0"/>
              <a:t>OLAP Systems in larger projects are often built using a Data Warehouse. However, a simple OLAP system can be created using nothing more than Excel 2013. However, the d</a:t>
            </a:r>
            <a:r>
              <a:rPr lang="en-US" sz="2000" dirty="0" smtClean="0"/>
              <a:t>ata must be typically be gathered from multiple sources and this data often requires some type of clean up, formatting or transformation.</a:t>
            </a:r>
            <a:r>
              <a:rPr lang="en-US" sz="2000" baseline="0" dirty="0" smtClean="0"/>
              <a:t> The d</a:t>
            </a:r>
            <a:r>
              <a:rPr lang="en-US" sz="2000" dirty="0" smtClean="0"/>
              <a:t>ata model can be de-normalized resulting in fewer tables and a data model which is much easier to business users to understand.</a:t>
            </a:r>
            <a:endParaRPr lang="en-US" dirty="0"/>
          </a:p>
        </p:txBody>
      </p:sp>
    </p:spTree>
    <p:extLst>
      <p:ext uri="{BB962C8B-B14F-4D97-AF65-F5344CB8AC3E}">
        <p14:creationId xmlns:p14="http://schemas.microsoft.com/office/powerpoint/2010/main" val="256764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"spreadmart" is a general</a:t>
            </a:r>
            <a:r>
              <a:rPr lang="en-US" baseline="0" dirty="0" smtClean="0"/>
              <a:t> term which usually means that a business user has used desktop tools to build an ad hoc OLAP system. Common tools for building </a:t>
            </a:r>
            <a:r>
              <a:rPr lang="en-US" baseline="0" dirty="0" err="1" smtClean="0"/>
              <a:t>spreadmarts</a:t>
            </a:r>
            <a:r>
              <a:rPr lang="en-US" baseline="0" dirty="0" smtClean="0"/>
              <a:t> include Microsoft Access and/or Microsoft Excel. However, a key point is that the spreadmart has been created and maintained with little or no assistance from the IT department.</a:t>
            </a:r>
          </a:p>
          <a:p>
            <a:endParaRPr lang="en-US" baseline="0" dirty="0" smtClean="0"/>
          </a:p>
          <a:p>
            <a:r>
              <a:rPr lang="en-US" baseline="0" dirty="0" smtClean="0"/>
              <a:t>since a spreadmart is an OLAP system, creating one requires the same steps as creating a more sophisticated OLAP system. </a:t>
            </a:r>
            <a:r>
              <a:rPr lang="en-US" dirty="0" smtClean="0"/>
              <a:t>The</a:t>
            </a:r>
            <a:r>
              <a:rPr lang="en-US" baseline="0" dirty="0" smtClean="0"/>
              <a:t> creator of a spread mart must often locate and gain access to data that must be e</a:t>
            </a:r>
            <a:r>
              <a:rPr lang="en-US" dirty="0" smtClean="0"/>
              <a:t>xtracted, formatted and/or transformed. The spreadmart creator must also define metrics for data being analyzed</a:t>
            </a:r>
            <a:r>
              <a:rPr lang="en-US" baseline="0" dirty="0" smtClean="0"/>
              <a:t> to create a process for s</a:t>
            </a:r>
            <a:r>
              <a:rPr lang="en-US" dirty="0" smtClean="0"/>
              <a:t>ubmitting queries and publishing reports to others business users.</a:t>
            </a:r>
          </a:p>
          <a:p>
            <a:endParaRPr lang="en-US" dirty="0"/>
          </a:p>
        </p:txBody>
      </p:sp>
    </p:spTree>
    <p:extLst>
      <p:ext uri="{BB962C8B-B14F-4D97-AF65-F5344CB8AC3E}">
        <p14:creationId xmlns:p14="http://schemas.microsoft.com/office/powerpoint/2010/main" val="4157822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create any type of BI system for monitoring</a:t>
            </a:r>
            <a:r>
              <a:rPr lang="en-US" baseline="0" dirty="0" smtClean="0"/>
              <a:t> the health and reporting on business processes</a:t>
            </a:r>
            <a:r>
              <a:rPr lang="en-US" dirty="0" smtClean="0"/>
              <a:t>, it is important to take a step back in the initial</a:t>
            </a:r>
            <a:r>
              <a:rPr lang="en-US" baseline="0" dirty="0" smtClean="0"/>
              <a:t> design phase and decide what your system is going to measure. This provides an opportunity to define what type of business analysis the results of the BI should provide. For example, one BI system might just need to track sales revenue in order to calculate commission for sales people. Another system with different requirements might need to analyze expenses and profit in addition to sales revenue. Determining high-level goals and capabilities is an important thing to do before getting into the nuts and bolts of beginning to extract and transform data.</a:t>
            </a:r>
            <a:endParaRPr lang="en-US" dirty="0"/>
          </a:p>
        </p:txBody>
      </p:sp>
    </p:spTree>
    <p:extLst>
      <p:ext uri="{BB962C8B-B14F-4D97-AF65-F5344CB8AC3E}">
        <p14:creationId xmlns:p14="http://schemas.microsoft.com/office/powerpoint/2010/main" val="242039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popular technique for establishing</a:t>
            </a:r>
            <a:r>
              <a:rPr lang="en-US" baseline="0" dirty="0" smtClean="0"/>
              <a:t> the requirements for a BI system is to define a set of grain statements. What's valuable about grain statements is that they can easily be created by business users with little or no technical experience.</a:t>
            </a:r>
          </a:p>
          <a:p>
            <a:endParaRPr lang="en-US" baseline="0" dirty="0" smtClean="0"/>
          </a:p>
          <a:p>
            <a:r>
              <a:rPr lang="en-US" baseline="0" dirty="0" smtClean="0"/>
              <a:t>It's a good idea to create a set of grain statements when you begin a BI project. From a set of grain statements you can determine what data needs to be imported as well as what queries and reports need to be generated as well.</a:t>
            </a:r>
            <a:endParaRPr lang="en-US" dirty="0"/>
          </a:p>
        </p:txBody>
      </p:sp>
    </p:spTree>
    <p:extLst>
      <p:ext uri="{BB962C8B-B14F-4D97-AF65-F5344CB8AC3E}">
        <p14:creationId xmlns:p14="http://schemas.microsoft.com/office/powerpoint/2010/main" val="3927257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3107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A</a:t>
            </a:r>
            <a:r>
              <a:rPr lang="en-US" sz="2400" baseline="0" dirty="0" smtClean="0"/>
              <a:t> very significant enhancement to the BI support for </a:t>
            </a:r>
            <a:r>
              <a:rPr lang="en-US" sz="2400" dirty="0" smtClean="0"/>
              <a:t>Excel 2013 is the introduction</a:t>
            </a:r>
            <a:r>
              <a:rPr lang="en-US" sz="2400" baseline="0" dirty="0" smtClean="0"/>
              <a:t> of</a:t>
            </a:r>
            <a:r>
              <a:rPr lang="en-US" sz="2400" dirty="0" smtClean="0"/>
              <a:t> the data model. This changes everything about the Excel BI story</a:t>
            </a:r>
            <a:r>
              <a:rPr lang="en-US" sz="2400" baseline="0" dirty="0" smtClean="0"/>
              <a:t> because you no longer have to rely on tables stored in worksheets.</a:t>
            </a:r>
          </a:p>
          <a:p>
            <a:endParaRPr lang="en-US" sz="2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The</a:t>
            </a:r>
            <a:r>
              <a:rPr lang="en-US" sz="2000" baseline="0" dirty="0" smtClean="0"/>
              <a:t> d</a:t>
            </a:r>
            <a:r>
              <a:rPr lang="en-US" sz="2000" dirty="0" smtClean="0"/>
              <a:t>ata model is a separate OLAP database that is separate from anything stored in a worksheet such as a classic Excel table. </a:t>
            </a:r>
            <a:r>
              <a:rPr lang="en-US" sz="2000" baseline="0" dirty="0" smtClean="0"/>
              <a:t>The d</a:t>
            </a:r>
            <a:r>
              <a:rPr lang="en-US" sz="2000" dirty="0" smtClean="0"/>
              <a:t>ata model contains two primary things: tables and table relationships. Data which has been imported into</a:t>
            </a:r>
            <a:r>
              <a:rPr lang="en-US" sz="2000" baseline="0" dirty="0" smtClean="0"/>
              <a:t> </a:t>
            </a:r>
            <a:r>
              <a:rPr lang="en-US" sz="2000" dirty="0" smtClean="0"/>
              <a:t>tables inside the data model is stored in a highly-compressed, column-based format</a:t>
            </a:r>
            <a:r>
              <a:rPr lang="en-US" sz="2000" baseline="0" dirty="0" smtClean="0"/>
              <a:t> which is often referred to as the "tabular format" or a "'tabular database". </a:t>
            </a:r>
            <a:r>
              <a:rPr lang="en-US" sz="2000" dirty="0" smtClean="0"/>
              <a:t>A</a:t>
            </a:r>
            <a:r>
              <a:rPr lang="en-US" sz="2000" baseline="0" dirty="0" smtClean="0"/>
              <a:t> key factor of this tabular data model is </a:t>
            </a:r>
            <a:r>
              <a:rPr lang="en-US" sz="2000" dirty="0" smtClean="0"/>
              <a:t>that it can accommodate data sets that have tens of millions (10,000,000) of rows.</a:t>
            </a:r>
          </a:p>
          <a:p>
            <a:pPr lvl="0"/>
            <a:endParaRPr lang="en-US" sz="2000" dirty="0" smtClean="0"/>
          </a:p>
          <a:p>
            <a:pPr lvl="0"/>
            <a:r>
              <a:rPr lang="en-US" sz="2000" dirty="0" smtClean="0"/>
              <a:t>All the data contained within the data</a:t>
            </a:r>
            <a:r>
              <a:rPr lang="en-US" sz="2000" baseline="0" dirty="0" smtClean="0"/>
              <a:t> </a:t>
            </a:r>
            <a:r>
              <a:rPr lang="en-US" sz="2000" dirty="0" smtClean="0"/>
              <a:t>model is stored in the Excel workbook file and is loaded into memory</a:t>
            </a:r>
            <a:r>
              <a:rPr lang="en-US" sz="2000" baseline="0" dirty="0" smtClean="0"/>
              <a:t> the first time the data model is used. It is important to note that query execution only works with data which has been loaded into memory. Therefore, the query engine never needs to read anything from persistent storage such as a hard drive which would slow performance.</a:t>
            </a:r>
          </a:p>
          <a:p>
            <a:pPr lvl="0"/>
            <a:endParaRPr lang="en-US" sz="2000" dirty="0" smtClean="0"/>
          </a:p>
          <a:p>
            <a:pPr lvl="0"/>
            <a:r>
              <a:rPr lang="en-US" sz="2000" dirty="0" smtClean="0"/>
              <a:t>Microsoft implementation of the tabular data model in Excel</a:t>
            </a:r>
            <a:r>
              <a:rPr lang="en-US" sz="2000" baseline="0" dirty="0" smtClean="0"/>
              <a:t> is based on a q</a:t>
            </a:r>
            <a:r>
              <a:rPr lang="en-US" sz="2000" dirty="0" smtClean="0"/>
              <a:t>uery execution engine known as the </a:t>
            </a:r>
            <a:r>
              <a:rPr lang="en-US" sz="2000" b="1" dirty="0" err="1" smtClean="0"/>
              <a:t>xVelocity</a:t>
            </a:r>
            <a:r>
              <a:rPr lang="en-US" sz="2000" b="1" dirty="0" smtClean="0"/>
              <a:t> engine</a:t>
            </a:r>
            <a:r>
              <a:rPr lang="en-US" sz="2000" dirty="0" smtClean="0"/>
              <a:t>. You might also hear some people refer to the tabular database engine as "Vertipaq". That's because Vertipaq is the name of </a:t>
            </a:r>
            <a:r>
              <a:rPr lang="en-US" sz="2000" baseline="0" dirty="0" smtClean="0"/>
              <a:t>the company that Microsoft acquired to obtain the code base which implements the tabular database model.</a:t>
            </a:r>
            <a:endParaRPr lang="en-US" dirty="0"/>
          </a:p>
        </p:txBody>
      </p:sp>
    </p:spTree>
    <p:extLst>
      <p:ext uri="{BB962C8B-B14F-4D97-AF65-F5344CB8AC3E}">
        <p14:creationId xmlns:p14="http://schemas.microsoft.com/office/powerpoint/2010/main" val="2329253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previous version of PowerPivot is available as an add-in with Excel 2010. However,</a:t>
            </a:r>
            <a:r>
              <a:rPr lang="en-US" baseline="0" dirty="0" smtClean="0"/>
              <a:t> it is not included with the product as it is with Excel 2013. Therefore, the Excel 2010 version of PowerPivot must be </a:t>
            </a:r>
            <a:r>
              <a:rPr lang="en-US" dirty="0" smtClean="0"/>
              <a:t>separately downloaded and installed. Note that Excel 2010 does not natively support the</a:t>
            </a:r>
            <a:r>
              <a:rPr lang="en-US" baseline="0" dirty="0" smtClean="0"/>
              <a:t> data model so Excel 2010 users cannot open workbooks created using PowerPivot unless they have the add-in installed.</a:t>
            </a:r>
            <a:endParaRPr lang="en-US" dirty="0" smtClean="0"/>
          </a:p>
          <a:p>
            <a:pPr lvl="1"/>
            <a:endParaRPr lang="en-US" dirty="0" smtClean="0"/>
          </a:p>
          <a:p>
            <a:r>
              <a:rPr lang="en-US" dirty="0" smtClean="0"/>
              <a:t>Management of the PowerPivot Add-in is much easier with Excel 2013.</a:t>
            </a:r>
            <a:r>
              <a:rPr lang="en-US" baseline="0" dirty="0" smtClean="0"/>
              <a:t> That's because the PowerPivot add-in in installed by default but it is not activated. If you are a BI producer, you can activate the PowerPivot add-in and begin to create Excel workbooks with data models. Any user with Excel 2013 will be able to open a workbook with a data model whether the </a:t>
            </a:r>
            <a:r>
              <a:rPr lang="en-US" dirty="0" smtClean="0"/>
              <a:t>PowerPivot add-in is activated or not. In general, BI producers</a:t>
            </a:r>
            <a:r>
              <a:rPr lang="en-US" baseline="0" dirty="0" smtClean="0"/>
              <a:t> will activate the PowerPivot add-in and BI consumers and less technical business users will not.</a:t>
            </a:r>
            <a:endParaRPr lang="en-US" dirty="0"/>
          </a:p>
        </p:txBody>
      </p:sp>
    </p:spTree>
    <p:extLst>
      <p:ext uri="{BB962C8B-B14F-4D97-AF65-F5344CB8AC3E}">
        <p14:creationId xmlns:p14="http://schemas.microsoft.com/office/powerpoint/2010/main" val="3947827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sequence</a:t>
            </a:r>
            <a:r>
              <a:rPr lang="en-US" baseline="0" dirty="0" smtClean="0"/>
              <a:t> on this slide shows the steps involved in activating the PowerPivot add-in when using Excel 2013.</a:t>
            </a:r>
            <a:endParaRPr lang="en-US" dirty="0"/>
          </a:p>
        </p:txBody>
      </p:sp>
    </p:spTree>
    <p:extLst>
      <p:ext uri="{BB962C8B-B14F-4D97-AF65-F5344CB8AC3E}">
        <p14:creationId xmlns:p14="http://schemas.microsoft.com/office/powerpoint/2010/main" val="1078253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Most of the task for creating</a:t>
            </a:r>
            <a:r>
              <a:rPr lang="en-US" sz="2400" baseline="0" dirty="0" smtClean="0"/>
              <a:t> and enhancing the d</a:t>
            </a:r>
            <a:r>
              <a:rPr lang="en-US" sz="2400" dirty="0" smtClean="0"/>
              <a:t>ata model are created using the PowerPivot Add-In. These tasks include i</a:t>
            </a:r>
            <a:r>
              <a:rPr lang="en-US" sz="2000" dirty="0" smtClean="0"/>
              <a:t>mporting tables and defining table relationships.</a:t>
            </a:r>
            <a:r>
              <a:rPr lang="en-US" sz="2000" baseline="0" dirty="0" smtClean="0"/>
              <a:t> It's also used to design the data model which involves r</a:t>
            </a:r>
            <a:r>
              <a:rPr lang="en-US" sz="2000" dirty="0" smtClean="0"/>
              <a:t>enaming and hiding tables and columns as well as creating calculated columns,</a:t>
            </a:r>
            <a:r>
              <a:rPr lang="en-US" sz="2000" baseline="0" dirty="0" smtClean="0"/>
              <a:t> </a:t>
            </a:r>
            <a:r>
              <a:rPr lang="en-US" sz="2000" dirty="0" smtClean="0"/>
              <a:t>calculated fields and key performance indicators (KPIs).</a:t>
            </a:r>
          </a:p>
          <a:p>
            <a:endParaRPr lang="en-US" sz="2000" dirty="0" smtClean="0"/>
          </a:p>
          <a:p>
            <a:r>
              <a:rPr lang="en-US" sz="2400" dirty="0" smtClean="0"/>
              <a:t>When you begin to use the PowerPivot add-in in Excel 2013, you must get used</a:t>
            </a:r>
            <a:r>
              <a:rPr lang="en-US" sz="2400" baseline="0" dirty="0" smtClean="0"/>
              <a:t> to navigating back forth between two different windows. One window is the familiar Excel application window which displays the workbook which contains the data model. The second window is the PowerPivot window which provides an environment to import, view and customize the tables inside the data model. Note that the Excel application window and the PowerPivot window are two different views into a single Excel workbook file.</a:t>
            </a:r>
            <a:endParaRPr lang="en-US" dirty="0"/>
          </a:p>
        </p:txBody>
      </p:sp>
    </p:spTree>
    <p:extLst>
      <p:ext uri="{BB962C8B-B14F-4D97-AF65-F5344CB8AC3E}">
        <p14:creationId xmlns:p14="http://schemas.microsoft.com/office/powerpoint/2010/main" val="3413764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demos and lab</a:t>
            </a:r>
            <a:r>
              <a:rPr lang="en-US" baseline="0" dirty="0" smtClean="0"/>
              <a:t> exercise of this course are based on a fictitious company named Wingtip Toys, Inc. The source data will be imported from an OLTP-style database named Wingtip Sales. The screenshot in the slide above shows the tables, columns and table relationships in the Wingtip Sales database that will represent the starting point for the lab work you have ahead.</a:t>
            </a:r>
            <a:endParaRPr lang="en-US" dirty="0"/>
          </a:p>
        </p:txBody>
      </p:sp>
    </p:spTree>
    <p:extLst>
      <p:ext uri="{BB962C8B-B14F-4D97-AF65-F5344CB8AC3E}">
        <p14:creationId xmlns:p14="http://schemas.microsoft.com/office/powerpoint/2010/main" val="2418735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PowerPivot add-in makes it relatively simple to import external data from a wide variety of sources into the data model</a:t>
            </a:r>
            <a:r>
              <a:rPr lang="en-US" baseline="0" dirty="0" smtClean="0"/>
              <a:t> of the currently-opened Excel workbook. Note that tables can be renamed during the import process. You can also filter out unneeded rows and columns as part of the import process.</a:t>
            </a:r>
            <a:endParaRPr lang="en-US" dirty="0"/>
          </a:p>
        </p:txBody>
      </p:sp>
    </p:spTree>
    <p:extLst>
      <p:ext uri="{BB962C8B-B14F-4D97-AF65-F5344CB8AC3E}">
        <p14:creationId xmlns:p14="http://schemas.microsoft.com/office/powerpoint/2010/main" val="37141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Intelligence" is a widely used term that can different things to different people. However, BI generally refers to the practice of monitoring business health and performance. BI who perform BI roles in an organization have the job of gathering insights into health of business processes and helping the organization take corrective actions in a timely fashion.</a:t>
            </a:r>
          </a:p>
          <a:p>
            <a:endParaRPr lang="en-US" dirty="0" smtClean="0"/>
          </a:p>
          <a:p>
            <a:r>
              <a:rPr lang="en-US" dirty="0" smtClean="0"/>
              <a:t>Many BI projects share a common set of chores. There include importing and integrate data from multiple sources and performing data transformation and complex calculations on that data. Once the data has been imported and transformed, there is then the need to analyze large data sets with rapid query response and to create insightful reports and visualizations for business executives and managers.</a:t>
            </a:r>
          </a:p>
          <a:p>
            <a:endParaRPr lang="en-US" dirty="0"/>
          </a:p>
        </p:txBody>
      </p:sp>
    </p:spTree>
    <p:extLst>
      <p:ext uri="{BB962C8B-B14F-4D97-AF65-F5344CB8AC3E}">
        <p14:creationId xmlns:p14="http://schemas.microsoft.com/office/powerpoint/2010/main" val="2849818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 have imported one or more tables into the data model of an Excel workbook, you can use the data model to create PivotTables and </a:t>
            </a:r>
            <a:r>
              <a:rPr lang="en-US" baseline="0" dirty="0" err="1" smtClean="0"/>
              <a:t>PivotCharts</a:t>
            </a:r>
            <a:r>
              <a:rPr lang="en-US" baseline="0" dirty="0" smtClean="0"/>
              <a:t>. Note that PivotTable and </a:t>
            </a:r>
            <a:r>
              <a:rPr lang="en-US" baseline="0" dirty="0" err="1" smtClean="0"/>
              <a:t>PivotCharts</a:t>
            </a:r>
            <a:r>
              <a:rPr lang="en-US" baseline="0" dirty="0" smtClean="0"/>
              <a:t> get created not inside the data model but inside of worksheets in the Excel application window. However, the PivotTables and </a:t>
            </a:r>
            <a:r>
              <a:rPr lang="en-US" baseline="0" dirty="0" err="1" smtClean="0"/>
              <a:t>PivotCharts</a:t>
            </a:r>
            <a:r>
              <a:rPr lang="en-US" baseline="0" dirty="0" smtClean="0"/>
              <a:t> are generating their results by running queries against the data model.</a:t>
            </a:r>
            <a:endParaRPr lang="en-US" dirty="0"/>
          </a:p>
        </p:txBody>
      </p:sp>
    </p:spTree>
    <p:extLst>
      <p:ext uri="{BB962C8B-B14F-4D97-AF65-F5344CB8AC3E}">
        <p14:creationId xmlns:p14="http://schemas.microsoft.com/office/powerpoint/2010/main" val="1536055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143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roles that people can play within a BI project within an organization.</a:t>
            </a:r>
          </a:p>
          <a:p>
            <a:endParaRPr lang="en-US" baseline="0" dirty="0" smtClean="0"/>
          </a:p>
          <a:p>
            <a:r>
              <a:rPr lang="en-US" sz="2400" b="1" dirty="0" smtClean="0"/>
              <a:t>BI Consumers</a:t>
            </a:r>
            <a:r>
              <a:rPr lang="en-US" sz="2400" dirty="0" smtClean="0"/>
              <a:t> are g</a:t>
            </a:r>
            <a:r>
              <a:rPr lang="en-US" sz="2000" dirty="0" smtClean="0"/>
              <a:t>eneral business users and business decision makers. These are usually</a:t>
            </a:r>
            <a:r>
              <a:rPr lang="en-US" sz="2000" baseline="0" dirty="0" smtClean="0"/>
              <a:t> the least technical people of the four groups. However, they are often the people who will be making decision and taking actions based on what BI reports and visualizations are telling them.</a:t>
            </a:r>
            <a:endParaRPr lang="en-US" sz="2000" dirty="0" smtClean="0"/>
          </a:p>
          <a:p>
            <a:pPr>
              <a:lnSpc>
                <a:spcPct val="150000"/>
              </a:lnSpc>
            </a:pPr>
            <a:endParaRPr lang="en-US" sz="2400" dirty="0" smtClean="0"/>
          </a:p>
          <a:p>
            <a:pPr>
              <a:lnSpc>
                <a:spcPct val="150000"/>
              </a:lnSpc>
            </a:pPr>
            <a:r>
              <a:rPr lang="en-US" sz="2400" b="1" dirty="0" smtClean="0"/>
              <a:t>BI Producers</a:t>
            </a:r>
            <a:r>
              <a:rPr lang="en-US" sz="2400" dirty="0" smtClean="0"/>
              <a:t> are</a:t>
            </a:r>
            <a:r>
              <a:rPr lang="en-US" sz="2400" baseline="0" dirty="0" smtClean="0"/>
              <a:t> more technical that BI consumers and often play the role of a b</a:t>
            </a:r>
            <a:r>
              <a:rPr lang="en-US" sz="2000" dirty="0" smtClean="0"/>
              <a:t>usiness analyst or data scientist. A BI producer is often</a:t>
            </a:r>
            <a:r>
              <a:rPr lang="en-US" sz="2000" baseline="0" dirty="0" smtClean="0"/>
              <a:t> working for BI consumers to get them the BI insights that are needed. BI Producers need to be experts with self-service BI tools such as Excel 2103, PowerPivot, Power Query and Power View.</a:t>
            </a:r>
            <a:endParaRPr lang="en-US" sz="2400" dirty="0" smtClean="0"/>
          </a:p>
          <a:p>
            <a:pPr>
              <a:lnSpc>
                <a:spcPct val="150000"/>
              </a:lnSpc>
            </a:pPr>
            <a:endParaRPr lang="en-US" sz="2400" dirty="0" smtClean="0"/>
          </a:p>
          <a:p>
            <a:pPr>
              <a:lnSpc>
                <a:spcPct val="150000"/>
              </a:lnSpc>
            </a:pPr>
            <a:r>
              <a:rPr lang="en-US" b="1" dirty="0" smtClean="0"/>
              <a:t>BI Administrators</a:t>
            </a:r>
            <a:r>
              <a:rPr lang="en-US" sz="2400" dirty="0" smtClean="0"/>
              <a:t> work directly with backend software</a:t>
            </a:r>
            <a:r>
              <a:rPr lang="en-US" sz="2400" baseline="0" dirty="0" smtClean="0"/>
              <a:t> products and services such as </a:t>
            </a:r>
            <a:r>
              <a:rPr lang="en-US" sz="2000" dirty="0" smtClean="0"/>
              <a:t>SQL Server and SharePoint Server 2013. Their role is</a:t>
            </a:r>
            <a:r>
              <a:rPr lang="en-US" sz="2000" baseline="0" dirty="0" smtClean="0"/>
              <a:t> to make sure the correct BI functionality as been configured in SharePoint Server 2013 and in SQL Server.</a:t>
            </a:r>
            <a:endParaRPr lang="en-US" sz="2000" dirty="0" smtClean="0"/>
          </a:p>
          <a:p>
            <a:pPr>
              <a:lnSpc>
                <a:spcPct val="150000"/>
              </a:lnSpc>
            </a:pPr>
            <a:endParaRPr lang="en-US" sz="2400" dirty="0" smtClean="0"/>
          </a:p>
          <a:p>
            <a:pPr>
              <a:lnSpc>
                <a:spcPct val="150000"/>
              </a:lnSpc>
            </a:pPr>
            <a:r>
              <a:rPr lang="en-US" sz="2400" b="1" dirty="0" smtClean="0"/>
              <a:t>BI Developers</a:t>
            </a:r>
            <a:r>
              <a:rPr lang="en-US" sz="2400" baseline="0" dirty="0" smtClean="0"/>
              <a:t> are very technical people that work with the </a:t>
            </a:r>
            <a:r>
              <a:rPr lang="en-US" sz="2000" dirty="0" smtClean="0"/>
              <a:t>SQL Server Data Tools in Visual Studio. They often</a:t>
            </a:r>
            <a:r>
              <a:rPr lang="en-US" sz="2000" baseline="0" dirty="0" smtClean="0"/>
              <a:t> work with SQL Server in creating and managing OLTP databases and SQL Server Integration Services importing data from external sources into data warehouses.  BI developers also </a:t>
            </a:r>
            <a:r>
              <a:rPr lang="en-US" sz="2000" dirty="0" smtClean="0"/>
              <a:t>often work directly</a:t>
            </a:r>
            <a:r>
              <a:rPr lang="en-US" sz="2000" baseline="0" dirty="0" smtClean="0"/>
              <a:t> with SQL Server Analysis Services creating multidimensional database with cubes and/or tabular databases. </a:t>
            </a:r>
            <a:endParaRPr lang="en-US" sz="2000" dirty="0" smtClean="0"/>
          </a:p>
          <a:p>
            <a:r>
              <a:rPr lang="en-US" baseline="0" dirty="0" smtClean="0"/>
              <a:t> </a:t>
            </a:r>
            <a:endParaRPr lang="en-US" dirty="0"/>
          </a:p>
        </p:txBody>
      </p:sp>
    </p:spTree>
    <p:extLst>
      <p:ext uri="{BB962C8B-B14F-4D97-AF65-F5344CB8AC3E}">
        <p14:creationId xmlns:p14="http://schemas.microsoft.com/office/powerpoint/2010/main" val="313913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past</a:t>
            </a:r>
            <a:r>
              <a:rPr lang="en-US" baseline="0" dirty="0" smtClean="0"/>
              <a:t> decade, a traditional BI project has involved a consistent set of factors. First, the work cannot accomplished by standard business users but instead it requires specialized technical professionals known as </a:t>
            </a:r>
            <a:r>
              <a:rPr lang="en-US" i="1" baseline="0" dirty="0" smtClean="0"/>
              <a:t>BI developers</a:t>
            </a:r>
            <a:r>
              <a:rPr lang="en-US" baseline="0" dirty="0" smtClean="0"/>
              <a:t>. Secondly, projects are never completed quickly. They take months and quite often years to complete. This is frustrating for project owners and other stakeholders who want to see the results of BI project in days or weeks. Furthermore, a significant percentage of BI projects have failed over the last decade providing absolutely nothing in return for all the time and money invested.</a:t>
            </a:r>
          </a:p>
        </p:txBody>
      </p:sp>
    </p:spTree>
    <p:extLst>
      <p:ext uri="{BB962C8B-B14F-4D97-AF65-F5344CB8AC3E}">
        <p14:creationId xmlns:p14="http://schemas.microsoft.com/office/powerpoint/2010/main" val="2698643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Self-service BI (SSBI) represents a growing trend within</a:t>
            </a:r>
            <a:r>
              <a:rPr lang="en-US" baseline="0" dirty="0" smtClean="0"/>
              <a:t> the software industry. There are specialty software products and services from software companies such as </a:t>
            </a:r>
            <a:r>
              <a:rPr lang="en-US" dirty="0" smtClean="0">
                <a:effectLst/>
              </a:rPr>
              <a:t>Tableau, </a:t>
            </a:r>
            <a:r>
              <a:rPr lang="en-US" dirty="0" err="1" smtClean="0">
                <a:effectLst/>
              </a:rPr>
              <a:t>QlikView</a:t>
            </a:r>
            <a:r>
              <a:rPr lang="en-US" dirty="0" smtClean="0">
                <a:effectLst/>
              </a:rPr>
              <a:t>, TIBCO </a:t>
            </a:r>
            <a:r>
              <a:rPr lang="en-US" dirty="0" err="1" smtClean="0">
                <a:effectLst/>
              </a:rPr>
              <a:t>Spotfire</a:t>
            </a:r>
            <a:r>
              <a:rPr lang="en-US" dirty="0" smtClean="0">
                <a:effectLst/>
              </a:rPr>
              <a:t>. Many larger</a:t>
            </a:r>
            <a:r>
              <a:rPr lang="en-US" baseline="0" dirty="0" smtClean="0">
                <a:effectLst/>
              </a:rPr>
              <a:t> venders such as </a:t>
            </a:r>
            <a:r>
              <a:rPr lang="en-US" baseline="0" dirty="0" smtClean="0"/>
              <a:t>Microsoft, IBM, SAP and Oracle have also begun adding serf-service BI features into their platforms. </a:t>
            </a:r>
          </a:p>
          <a:p>
            <a:endParaRPr lang="en-US" baseline="0" dirty="0" smtClean="0"/>
          </a:p>
          <a:p>
            <a:r>
              <a:rPr lang="en-US" baseline="0" dirty="0" smtClean="0"/>
              <a:t>The main idea is that self-service </a:t>
            </a:r>
            <a:r>
              <a:rPr lang="en-US" dirty="0" smtClean="0"/>
              <a:t>BI provides an environment that enable business users to become more self-reliant and less dependent on the IT organization. These facilities easier access to source data for reporting and analysis, easier and improved support for data analysis features as well as simpler, customizable, and collaborative end-user interfaces.</a:t>
            </a:r>
            <a:endParaRPr lang="en-US" dirty="0"/>
          </a:p>
        </p:txBody>
      </p:sp>
    </p:spTree>
    <p:extLst>
      <p:ext uri="{BB962C8B-B14F-4D97-AF65-F5344CB8AC3E}">
        <p14:creationId xmlns:p14="http://schemas.microsoft.com/office/powerpoint/2010/main" val="346137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2716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The SQL Server family of products and services make up a big part of Microsoft's BI strategy.</a:t>
            </a:r>
          </a:p>
          <a:p>
            <a:endParaRPr lang="en-US" sz="2400" dirty="0" smtClean="0"/>
          </a:p>
          <a:p>
            <a:r>
              <a:rPr lang="en-US" sz="2400" dirty="0" smtClean="0"/>
              <a:t>First,</a:t>
            </a:r>
            <a:r>
              <a:rPr lang="en-US" sz="2400" baseline="0" dirty="0" smtClean="0"/>
              <a:t> there is the </a:t>
            </a:r>
            <a:r>
              <a:rPr lang="en-US" sz="2400" b="1" dirty="0" smtClean="0"/>
              <a:t>SQL Server Database Engine </a:t>
            </a:r>
            <a:r>
              <a:rPr lang="en-US" sz="2400" dirty="0" smtClean="0"/>
              <a:t>which is most often used to create </a:t>
            </a:r>
            <a:r>
              <a:rPr lang="en-US" sz="2000" dirty="0" smtClean="0"/>
              <a:t>OLTP systems. However, the SQL Server Database Engine can also be used to create</a:t>
            </a:r>
            <a:r>
              <a:rPr lang="en-US" sz="2000" baseline="0" dirty="0" smtClean="0"/>
              <a:t> a data warehouse to provide the foundation for a large-scale BI project.</a:t>
            </a:r>
          </a:p>
          <a:p>
            <a:pPr>
              <a:lnSpc>
                <a:spcPct val="150000"/>
              </a:lnSpc>
            </a:pPr>
            <a:endParaRPr lang="en-US" sz="2400" dirty="0" smtClean="0"/>
          </a:p>
          <a:p>
            <a:pPr>
              <a:lnSpc>
                <a:spcPct val="150000"/>
              </a:lnSpc>
            </a:pPr>
            <a:r>
              <a:rPr lang="en-US" sz="2400" b="1" dirty="0" smtClean="0"/>
              <a:t>SQL Server Integration Services (SSIS)</a:t>
            </a:r>
            <a:r>
              <a:rPr lang="en-US" sz="2400" dirty="0" smtClean="0"/>
              <a:t> provides</a:t>
            </a:r>
            <a:r>
              <a:rPr lang="en-US" sz="2400" baseline="0" dirty="0" smtClean="0"/>
              <a:t> BI developers with </a:t>
            </a:r>
            <a:r>
              <a:rPr lang="en-US" sz="2000" dirty="0" smtClean="0"/>
              <a:t>ELT support with sophisticated</a:t>
            </a:r>
            <a:r>
              <a:rPr lang="en-US" sz="2000" baseline="0" dirty="0" smtClean="0"/>
              <a:t> tools for </a:t>
            </a:r>
            <a:r>
              <a:rPr lang="en-US" sz="2000" dirty="0" smtClean="0"/>
              <a:t>extracting data for external systems</a:t>
            </a:r>
            <a:r>
              <a:rPr lang="en-US" sz="2000" baseline="0" dirty="0" smtClean="0"/>
              <a:t> and </a:t>
            </a:r>
            <a:r>
              <a:rPr lang="en-US" sz="2000" dirty="0" smtClean="0"/>
              <a:t>loading it into a data warehouse while transforming the data into whatever form is required.</a:t>
            </a:r>
          </a:p>
          <a:p>
            <a:pPr>
              <a:lnSpc>
                <a:spcPct val="150000"/>
              </a:lnSpc>
            </a:pPr>
            <a:endParaRPr lang="en-US" sz="2000" dirty="0" smtClean="0"/>
          </a:p>
          <a:p>
            <a:pPr>
              <a:lnSpc>
                <a:spcPct val="150000"/>
              </a:lnSpc>
            </a:pPr>
            <a:r>
              <a:rPr lang="en-US" sz="2400" b="1" dirty="0" smtClean="0"/>
              <a:t>SQL Server Analysis Services (SSAS)</a:t>
            </a:r>
            <a:r>
              <a:rPr lang="en-US" sz="2400" dirty="0" smtClean="0"/>
              <a:t> is a central component</a:t>
            </a:r>
            <a:r>
              <a:rPr lang="en-US" sz="2400" baseline="0" dirty="0" smtClean="0"/>
              <a:t> for creating OLAP systems and BI systems. When SSAS was first introduced, it allow a developer to design BI systems using </a:t>
            </a:r>
            <a:r>
              <a:rPr lang="en-US" sz="2000" dirty="0" smtClean="0"/>
              <a:t>multidimensional cubes. Recently, Microsoft enhanced SSAS to supporting building tabular databases and data models which are compatible</a:t>
            </a:r>
            <a:r>
              <a:rPr lang="en-US" sz="2000" baseline="0" dirty="0" smtClean="0"/>
              <a:t> with Excel 2013</a:t>
            </a:r>
            <a:r>
              <a:rPr lang="en-US" sz="2000" dirty="0" smtClean="0"/>
              <a:t>.</a:t>
            </a:r>
          </a:p>
          <a:p>
            <a:pPr>
              <a:lnSpc>
                <a:spcPct val="150000"/>
              </a:lnSpc>
            </a:pPr>
            <a:endParaRPr lang="en-US" sz="2000" dirty="0" smtClean="0">
              <a:solidFill>
                <a:schemeClr val="bg1">
                  <a:lumMod val="50000"/>
                </a:schemeClr>
              </a:solidFill>
            </a:endParaRPr>
          </a:p>
          <a:p>
            <a:pPr>
              <a:lnSpc>
                <a:spcPct val="150000"/>
              </a:lnSpc>
            </a:pPr>
            <a:r>
              <a:rPr lang="en-US" sz="2400" b="1" dirty="0" smtClean="0"/>
              <a:t>SQL Server Reporting Services (SSRS)</a:t>
            </a:r>
            <a:r>
              <a:rPr lang="en-US" sz="2400" dirty="0" smtClean="0"/>
              <a:t> is a reporting component that can be used either with or without its integration to SharePoint 2013. It is</a:t>
            </a:r>
            <a:r>
              <a:rPr lang="en-US" sz="2400" baseline="0" dirty="0" smtClean="0"/>
              <a:t> </a:t>
            </a:r>
            <a:r>
              <a:rPr lang="en-US" sz="2000" dirty="0" smtClean="0"/>
              <a:t>used</a:t>
            </a:r>
            <a:r>
              <a:rPr lang="en-US" sz="2000" baseline="0" dirty="0" smtClean="0"/>
              <a:t> </a:t>
            </a:r>
            <a:r>
              <a:rPr lang="en-US" sz="2000" dirty="0" smtClean="0"/>
              <a:t>to design and deploy interactive reports for viewing online as</a:t>
            </a:r>
            <a:r>
              <a:rPr lang="en-US" sz="2000" baseline="0" dirty="0" smtClean="0"/>
              <a:t> well </a:t>
            </a:r>
            <a:r>
              <a:rPr lang="en-US" sz="2000" dirty="0" smtClean="0"/>
              <a:t>as printing physical reports.</a:t>
            </a:r>
          </a:p>
          <a:p>
            <a:endParaRPr lang="en-US" dirty="0"/>
          </a:p>
        </p:txBody>
      </p:sp>
    </p:spTree>
    <p:extLst>
      <p:ext uri="{BB962C8B-B14F-4D97-AF65-F5344CB8AC3E}">
        <p14:creationId xmlns:p14="http://schemas.microsoft.com/office/powerpoint/2010/main" val="147862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Excel has been heavily used</a:t>
            </a:r>
            <a:r>
              <a:rPr lang="en-US" baseline="0" dirty="0" smtClean="0"/>
              <a:t> for the last two decades as a tool for analyzing business data. T</a:t>
            </a:r>
            <a:r>
              <a:rPr lang="en-US" dirty="0" smtClean="0"/>
              <a:t>raditionally, Excel has supported data analysis using tables, PivotTables and </a:t>
            </a:r>
            <a:r>
              <a:rPr lang="en-US" dirty="0" err="1" smtClean="0"/>
              <a:t>PivotCharts</a:t>
            </a:r>
            <a:r>
              <a:rPr lang="en-US" dirty="0" smtClean="0"/>
              <a:t>. Excel also provides</a:t>
            </a:r>
            <a:r>
              <a:rPr lang="en-US" baseline="0" dirty="0" smtClean="0"/>
              <a:t> a p</a:t>
            </a:r>
            <a:r>
              <a:rPr lang="en-US" dirty="0" smtClean="0"/>
              <a:t>owerful language and formulas for cell calculations. The data analysis support in Excel has also been enhanced</a:t>
            </a:r>
            <a:r>
              <a:rPr lang="en-US" baseline="0" dirty="0" smtClean="0"/>
              <a:t> by its ability to establish </a:t>
            </a:r>
            <a:r>
              <a:rPr lang="en-US" dirty="0" smtClean="0"/>
              <a:t>data connections to databases and OLAP cubes.</a:t>
            </a:r>
            <a:endParaRPr lang="en-US" dirty="0"/>
          </a:p>
        </p:txBody>
      </p:sp>
    </p:spTree>
    <p:extLst>
      <p:ext uri="{BB962C8B-B14F-4D97-AF65-F5344CB8AC3E}">
        <p14:creationId xmlns:p14="http://schemas.microsoft.com/office/powerpoint/2010/main" val="2863879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Overview of Business Intelligence </a:t>
            </a:r>
            <a:r>
              <a:rPr lang="en-US" sz="2400" dirty="0" smtClean="0"/>
              <a:t/>
            </a:r>
            <a:br>
              <a:rPr lang="en-US" sz="2400" dirty="0" smtClean="0"/>
            </a:br>
            <a:r>
              <a:rPr lang="en-US" sz="2400" dirty="0" smtClean="0"/>
              <a:t>in </a:t>
            </a:r>
            <a:r>
              <a:rPr lang="en-US" sz="2400" dirty="0"/>
              <a:t>SharePoint 2013</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PivotTables and </a:t>
            </a:r>
            <a:r>
              <a:rPr lang="en-US" dirty="0" err="1" smtClean="0"/>
              <a:t>PivotCharts</a:t>
            </a:r>
            <a:r>
              <a:rPr lang="en-US" dirty="0" smtClean="0"/>
              <a:t> in Excel 2013</a:t>
            </a:r>
            <a:endParaRPr lang="en-US" dirty="0"/>
          </a:p>
        </p:txBody>
      </p:sp>
    </p:spTree>
    <p:extLst>
      <p:ext uri="{BB962C8B-B14F-4D97-AF65-F5344CB8AC3E}">
        <p14:creationId xmlns:p14="http://schemas.microsoft.com/office/powerpoint/2010/main" val="54786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BI Features in Excel 2013</a:t>
            </a:r>
            <a:endParaRPr lang="en-US" dirty="0"/>
          </a:p>
        </p:txBody>
      </p:sp>
      <p:sp>
        <p:nvSpPr>
          <p:cNvPr id="3" name="Content Placeholder 2"/>
          <p:cNvSpPr>
            <a:spLocks noGrp="1"/>
          </p:cNvSpPr>
          <p:nvPr>
            <p:ph idx="1"/>
          </p:nvPr>
        </p:nvSpPr>
        <p:spPr/>
        <p:txBody>
          <a:bodyPr/>
          <a:lstStyle/>
          <a:p>
            <a:r>
              <a:rPr lang="en-US" dirty="0" smtClean="0"/>
              <a:t>New BI features added to Excel 2013</a:t>
            </a:r>
          </a:p>
          <a:p>
            <a:pPr lvl="1"/>
            <a:r>
              <a:rPr lang="en-US" dirty="0" smtClean="0"/>
              <a:t>Every Excel workbook now supports Data Model</a:t>
            </a:r>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Excel 2013 provides 4 add-ins for self-service BI</a:t>
            </a:r>
          </a:p>
        </p:txBody>
      </p:sp>
      <p:grpSp>
        <p:nvGrpSpPr>
          <p:cNvPr id="9" name="Group 8"/>
          <p:cNvGrpSpPr/>
          <p:nvPr/>
        </p:nvGrpSpPr>
        <p:grpSpPr>
          <a:xfrm>
            <a:off x="1219200" y="2590800"/>
            <a:ext cx="3200400" cy="1718733"/>
            <a:chOff x="1295400" y="3810000"/>
            <a:chExt cx="4114800" cy="2209800"/>
          </a:xfrm>
        </p:grpSpPr>
        <p:sp>
          <p:nvSpPr>
            <p:cNvPr id="4" name="Rectangle 3"/>
            <p:cNvSpPr/>
            <p:nvPr/>
          </p:nvSpPr>
          <p:spPr>
            <a:xfrm>
              <a:off x="1295400" y="3810000"/>
              <a:ext cx="4114800" cy="22098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Excel Workbook</a:t>
              </a:r>
              <a:endParaRPr lang="en-US" sz="1400" dirty="0">
                <a:solidFill>
                  <a:schemeClr val="tx1"/>
                </a:solidFill>
              </a:endParaRPr>
            </a:p>
          </p:txBody>
        </p:sp>
        <p:sp>
          <p:nvSpPr>
            <p:cNvPr id="5" name="Rectangle 4"/>
            <p:cNvSpPr/>
            <p:nvPr/>
          </p:nvSpPr>
          <p:spPr>
            <a:xfrm>
              <a:off x="1600200" y="42672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6" name="Rectangle 5"/>
            <p:cNvSpPr/>
            <p:nvPr/>
          </p:nvSpPr>
          <p:spPr>
            <a:xfrm>
              <a:off x="1752600" y="45720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7" name="Rectangle 6"/>
            <p:cNvSpPr/>
            <p:nvPr/>
          </p:nvSpPr>
          <p:spPr>
            <a:xfrm>
              <a:off x="1905000" y="48768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8" name="Flowchart: Magnetic Disk 7"/>
            <p:cNvSpPr/>
            <p:nvPr/>
          </p:nvSpPr>
          <p:spPr>
            <a:xfrm>
              <a:off x="3368529" y="4256015"/>
              <a:ext cx="1813071" cy="1535185"/>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Data Model</a:t>
              </a:r>
              <a:endParaRPr lang="en-US" sz="1600" dirty="0">
                <a:solidFill>
                  <a:schemeClr val="tx1"/>
                </a:solidFill>
              </a:endParaRPr>
            </a:p>
          </p:txBody>
        </p:sp>
      </p:grpSp>
      <p:pic>
        <p:nvPicPr>
          <p:cNvPr id="10" name="Picture 9"/>
          <p:cNvPicPr>
            <a:picLocks noChangeAspect="1"/>
          </p:cNvPicPr>
          <p:nvPr/>
        </p:nvPicPr>
        <p:blipFill rotWithShape="1">
          <a:blip r:embed="rId3"/>
          <a:srcRect l="2184" t="25614" r="1349" b="10698"/>
          <a:stretch/>
        </p:blipFill>
        <p:spPr>
          <a:xfrm>
            <a:off x="762000" y="5257800"/>
            <a:ext cx="7846235" cy="990600"/>
          </a:xfrm>
          <a:prstGeom prst="rect">
            <a:avLst/>
          </a:prstGeom>
          <a:ln w="19050">
            <a:solidFill>
              <a:schemeClr val="bg1">
                <a:lumMod val="50000"/>
              </a:schemeClr>
            </a:solidFill>
          </a:ln>
        </p:spPr>
      </p:pic>
    </p:spTree>
    <p:extLst>
      <p:ext uri="{BB962C8B-B14F-4D97-AF65-F5344CB8AC3E}">
        <p14:creationId xmlns:p14="http://schemas.microsoft.com/office/powerpoint/2010/main" val="45492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Query Add-in for Excel 2013</a:t>
            </a:r>
            <a:endParaRPr lang="en-US" dirty="0"/>
          </a:p>
        </p:txBody>
      </p:sp>
      <p:sp>
        <p:nvSpPr>
          <p:cNvPr id="3" name="Content Placeholder 2"/>
          <p:cNvSpPr>
            <a:spLocks noGrp="1"/>
          </p:cNvSpPr>
          <p:nvPr>
            <p:ph idx="1"/>
          </p:nvPr>
        </p:nvSpPr>
        <p:spPr/>
        <p:txBody>
          <a:bodyPr/>
          <a:lstStyle/>
          <a:p>
            <a:r>
              <a:rPr lang="en-US" dirty="0" smtClean="0"/>
              <a:t>Used to perform ETL operations on data</a:t>
            </a:r>
          </a:p>
          <a:p>
            <a:pPr lvl="1"/>
            <a:r>
              <a:rPr lang="en-US" dirty="0" smtClean="0"/>
              <a:t>ETL = Extract, Transform and Load</a:t>
            </a:r>
          </a:p>
          <a:p>
            <a:pPr lvl="1"/>
            <a:r>
              <a:rPr lang="en-US" dirty="0" smtClean="0"/>
              <a:t>Queries can be saved inside Excel workbook</a:t>
            </a:r>
          </a:p>
          <a:p>
            <a:pPr lvl="1"/>
            <a:r>
              <a:rPr lang="en-US" dirty="0" smtClean="0"/>
              <a:t>Saved query can be run on demand to refresh data</a:t>
            </a:r>
            <a:endParaRPr lang="en-US" dirty="0"/>
          </a:p>
        </p:txBody>
      </p:sp>
      <p:pic>
        <p:nvPicPr>
          <p:cNvPr id="4" name="Picture 3"/>
          <p:cNvPicPr>
            <a:picLocks noChangeAspect="1"/>
          </p:cNvPicPr>
          <p:nvPr/>
        </p:nvPicPr>
        <p:blipFill rotWithShape="1">
          <a:blip r:embed="rId3"/>
          <a:srcRect b="21081"/>
          <a:stretch/>
        </p:blipFill>
        <p:spPr>
          <a:xfrm>
            <a:off x="914400" y="3352800"/>
            <a:ext cx="7662625" cy="3092106"/>
          </a:xfrm>
          <a:prstGeom prst="rect">
            <a:avLst/>
          </a:prstGeom>
          <a:ln>
            <a:solidFill>
              <a:schemeClr val="bg1">
                <a:lumMod val="50000"/>
              </a:schemeClr>
            </a:solidFill>
          </a:ln>
        </p:spPr>
      </p:pic>
    </p:spTree>
    <p:extLst>
      <p:ext uri="{BB962C8B-B14F-4D97-AF65-F5344CB8AC3E}">
        <p14:creationId xmlns:p14="http://schemas.microsoft.com/office/powerpoint/2010/main" val="349987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PowerPivot Add-in for Excel 2013</a:t>
            </a:r>
            <a:endParaRPr lang="en-US" dirty="0"/>
          </a:p>
        </p:txBody>
      </p:sp>
      <p:sp>
        <p:nvSpPr>
          <p:cNvPr id="3" name="Content Placeholder 2"/>
          <p:cNvSpPr>
            <a:spLocks noGrp="1"/>
          </p:cNvSpPr>
          <p:nvPr>
            <p:ph idx="1"/>
          </p:nvPr>
        </p:nvSpPr>
        <p:spPr/>
        <p:txBody>
          <a:bodyPr/>
          <a:lstStyle/>
          <a:p>
            <a:r>
              <a:rPr lang="en-US" dirty="0" smtClean="0"/>
              <a:t>Adds support for designing data model</a:t>
            </a:r>
          </a:p>
          <a:p>
            <a:pPr lvl="1"/>
            <a:r>
              <a:rPr lang="en-US" dirty="0" smtClean="0"/>
              <a:t>Importing data from external sources to create tables</a:t>
            </a:r>
          </a:p>
          <a:p>
            <a:pPr lvl="1"/>
            <a:r>
              <a:rPr lang="en-US" dirty="0" smtClean="0"/>
              <a:t>Defining relationships between tables</a:t>
            </a:r>
          </a:p>
          <a:p>
            <a:pPr lvl="1"/>
            <a:r>
              <a:rPr lang="en-US" dirty="0" smtClean="0"/>
              <a:t>Creating calculated columns, calculated fields and KPIs</a:t>
            </a:r>
          </a:p>
          <a:p>
            <a:pPr lvl="1"/>
            <a:r>
              <a:rPr lang="en-US" dirty="0" smtClean="0"/>
              <a:t>Provides data modeling capabilities to business users</a:t>
            </a:r>
            <a:endParaRPr lang="en-US"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t="4223" b="-1"/>
          <a:stretch/>
        </p:blipFill>
        <p:spPr bwMode="auto">
          <a:xfrm>
            <a:off x="1219200" y="3733800"/>
            <a:ext cx="6019800" cy="27009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38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View Add-in in Excel 2013</a:t>
            </a:r>
            <a:endParaRPr lang="en-US" dirty="0"/>
          </a:p>
        </p:txBody>
      </p:sp>
      <p:sp>
        <p:nvSpPr>
          <p:cNvPr id="3" name="Content Placeholder 2"/>
          <p:cNvSpPr>
            <a:spLocks noGrp="1"/>
          </p:cNvSpPr>
          <p:nvPr>
            <p:ph idx="1"/>
          </p:nvPr>
        </p:nvSpPr>
        <p:spPr/>
        <p:txBody>
          <a:bodyPr>
            <a:normAutofit/>
          </a:bodyPr>
          <a:lstStyle/>
          <a:p>
            <a:r>
              <a:rPr lang="en-US" sz="2400" dirty="0" smtClean="0"/>
              <a:t>New visualization tool added to Excel 2013</a:t>
            </a:r>
          </a:p>
          <a:p>
            <a:pPr lvl="1"/>
            <a:r>
              <a:rPr lang="en-US" sz="2000" dirty="0" smtClean="0"/>
              <a:t>Power View reports added into Excel workbook like a worksheet</a:t>
            </a:r>
          </a:p>
          <a:p>
            <a:pPr lvl="1"/>
            <a:r>
              <a:rPr lang="en-US" sz="2000" dirty="0" smtClean="0"/>
              <a:t>Power View reports built on top of Excel data model</a:t>
            </a:r>
          </a:p>
          <a:p>
            <a:pPr lvl="1"/>
            <a:r>
              <a:rPr lang="en-US" sz="2000" dirty="0" smtClean="0"/>
              <a:t>Similar to (but different from) Power View support in SharePoint</a:t>
            </a:r>
            <a:endParaRPr lang="en-US" sz="2000" dirty="0"/>
          </a:p>
        </p:txBody>
      </p:sp>
      <p:pic>
        <p:nvPicPr>
          <p:cNvPr id="4" name="Picture 3"/>
          <p:cNvPicPr>
            <a:picLocks noChangeAspect="1"/>
          </p:cNvPicPr>
          <p:nvPr/>
        </p:nvPicPr>
        <p:blipFill>
          <a:blip r:embed="rId3"/>
          <a:stretch>
            <a:fillRect/>
          </a:stretch>
        </p:blipFill>
        <p:spPr>
          <a:xfrm>
            <a:off x="1219200" y="3175958"/>
            <a:ext cx="6053958" cy="3429000"/>
          </a:xfrm>
          <a:prstGeom prst="rect">
            <a:avLst/>
          </a:prstGeom>
          <a:ln>
            <a:solidFill>
              <a:schemeClr val="bg1">
                <a:lumMod val="75000"/>
              </a:schemeClr>
            </a:solidFill>
          </a:ln>
        </p:spPr>
      </p:pic>
    </p:spTree>
    <p:extLst>
      <p:ext uri="{BB962C8B-B14F-4D97-AF65-F5344CB8AC3E}">
        <p14:creationId xmlns:p14="http://schemas.microsoft.com/office/powerpoint/2010/main" val="269278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Map Add-in in Excel 2013</a:t>
            </a:r>
            <a:endParaRPr lang="en-US" dirty="0"/>
          </a:p>
        </p:txBody>
      </p:sp>
      <p:sp>
        <p:nvSpPr>
          <p:cNvPr id="3" name="Content Placeholder 2"/>
          <p:cNvSpPr>
            <a:spLocks noGrp="1"/>
          </p:cNvSpPr>
          <p:nvPr>
            <p:ph idx="1"/>
          </p:nvPr>
        </p:nvSpPr>
        <p:spPr/>
        <p:txBody>
          <a:bodyPr>
            <a:normAutofit/>
          </a:bodyPr>
          <a:lstStyle/>
          <a:p>
            <a:r>
              <a:rPr lang="en-US" sz="2400" dirty="0" smtClean="0"/>
              <a:t>Produces visualizations of data across </a:t>
            </a:r>
            <a:r>
              <a:rPr lang="en-US" sz="2400" dirty="0"/>
              <a:t>geographic </a:t>
            </a:r>
            <a:r>
              <a:rPr lang="en-US" sz="2400" dirty="0" smtClean="0"/>
              <a:t>region</a:t>
            </a:r>
          </a:p>
          <a:p>
            <a:pPr lvl="1"/>
            <a:r>
              <a:rPr lang="en-US" sz="2000" dirty="0" smtClean="0"/>
              <a:t>Power Map used to create Power View reports</a:t>
            </a:r>
          </a:p>
          <a:p>
            <a:pPr lvl="1"/>
            <a:r>
              <a:rPr lang="en-US" sz="2000" dirty="0" smtClean="0"/>
              <a:t>Power Map relies on Bing mapping service in cloud</a:t>
            </a:r>
          </a:p>
          <a:p>
            <a:pPr lvl="1"/>
            <a:r>
              <a:rPr lang="en-US" sz="2000" dirty="0"/>
              <a:t>Power Map t</a:t>
            </a:r>
            <a:r>
              <a:rPr lang="en-US" sz="2000" dirty="0" smtClean="0"/>
              <a:t>ranslates </a:t>
            </a:r>
            <a:r>
              <a:rPr lang="en-US" sz="2000" dirty="0"/>
              <a:t>dimensional data into longitude and latitude</a:t>
            </a:r>
          </a:p>
          <a:p>
            <a:pPr lvl="1"/>
            <a:r>
              <a:rPr lang="en-US" sz="2000" dirty="0"/>
              <a:t>Power </a:t>
            </a:r>
            <a:r>
              <a:rPr lang="en-US" sz="2000" dirty="0" smtClean="0"/>
              <a:t>Map layers data visualizations on top of a map</a:t>
            </a:r>
          </a:p>
          <a:p>
            <a:pPr lvl="1"/>
            <a:endParaRPr lang="en-US" sz="2000" dirty="0"/>
          </a:p>
        </p:txBody>
      </p:sp>
      <p:pic>
        <p:nvPicPr>
          <p:cNvPr id="4" name="Picture 3"/>
          <p:cNvPicPr>
            <a:picLocks noChangeAspect="1"/>
          </p:cNvPicPr>
          <p:nvPr/>
        </p:nvPicPr>
        <p:blipFill>
          <a:blip r:embed="rId3"/>
          <a:stretch>
            <a:fillRect/>
          </a:stretch>
        </p:blipFill>
        <p:spPr>
          <a:xfrm>
            <a:off x="1219200" y="3505200"/>
            <a:ext cx="7391400" cy="3189292"/>
          </a:xfrm>
          <a:prstGeom prst="rect">
            <a:avLst/>
          </a:prstGeom>
          <a:ln>
            <a:solidFill>
              <a:schemeClr val="bg1">
                <a:lumMod val="65000"/>
              </a:schemeClr>
            </a:solidFill>
          </a:ln>
        </p:spPr>
      </p:pic>
    </p:spTree>
    <p:extLst>
      <p:ext uri="{BB962C8B-B14F-4D97-AF65-F5344CB8AC3E}">
        <p14:creationId xmlns:p14="http://schemas.microsoft.com/office/powerpoint/2010/main" val="119807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Features in SharePoint 2013</a:t>
            </a:r>
            <a:endParaRPr lang="en-US" dirty="0"/>
          </a:p>
        </p:txBody>
      </p:sp>
      <p:sp>
        <p:nvSpPr>
          <p:cNvPr id="3" name="Content Placeholder 2"/>
          <p:cNvSpPr>
            <a:spLocks noGrp="1"/>
          </p:cNvSpPr>
          <p:nvPr>
            <p:ph idx="1"/>
          </p:nvPr>
        </p:nvSpPr>
        <p:spPr/>
        <p:txBody>
          <a:bodyPr/>
          <a:lstStyle/>
          <a:p>
            <a:r>
              <a:rPr lang="en-US" dirty="0" smtClean="0"/>
              <a:t>BI features and services covered in this course</a:t>
            </a:r>
          </a:p>
          <a:p>
            <a:pPr lvl="1"/>
            <a:r>
              <a:rPr lang="en-US" dirty="0" smtClean="0"/>
              <a:t>Excel Services</a:t>
            </a:r>
          </a:p>
          <a:p>
            <a:pPr lvl="1"/>
            <a:r>
              <a:rPr lang="en-US" dirty="0" smtClean="0"/>
              <a:t>PowerPivot for SharePoint</a:t>
            </a:r>
          </a:p>
          <a:p>
            <a:pPr lvl="1"/>
            <a:r>
              <a:rPr lang="en-US" dirty="0" smtClean="0"/>
              <a:t>Power View Support in SharePoint</a:t>
            </a:r>
          </a:p>
          <a:p>
            <a:pPr lvl="1"/>
            <a:r>
              <a:rPr lang="en-US" dirty="0" smtClean="0"/>
              <a:t>PerformancePoint Services</a:t>
            </a:r>
          </a:p>
          <a:p>
            <a:pPr lvl="1"/>
            <a:r>
              <a:rPr lang="en-US" dirty="0" smtClean="0"/>
              <a:t>SQL Server Reporting Services (SSRS) Integration</a:t>
            </a:r>
          </a:p>
          <a:p>
            <a:pPr lvl="1"/>
            <a:r>
              <a:rPr lang="en-US" dirty="0" smtClean="0"/>
              <a:t>Visio Services</a:t>
            </a:r>
          </a:p>
          <a:p>
            <a:endParaRPr lang="en-US" dirty="0"/>
          </a:p>
        </p:txBody>
      </p:sp>
    </p:spTree>
    <p:extLst>
      <p:ext uri="{BB962C8B-B14F-4D97-AF65-F5344CB8AC3E}">
        <p14:creationId xmlns:p14="http://schemas.microsoft.com/office/powerpoint/2010/main" val="167313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 of BI</a:t>
            </a:r>
            <a:endParaRPr lang="en-US" dirty="0"/>
          </a:p>
        </p:txBody>
      </p:sp>
      <p:sp>
        <p:nvSpPr>
          <p:cNvPr id="3" name="Content Placeholder 2"/>
          <p:cNvSpPr>
            <a:spLocks noGrp="1"/>
          </p:cNvSpPr>
          <p:nvPr>
            <p:ph idx="1"/>
          </p:nvPr>
        </p:nvSpPr>
        <p:spPr/>
        <p:txBody>
          <a:bodyPr>
            <a:normAutofit/>
          </a:bodyPr>
          <a:lstStyle/>
          <a:p>
            <a:r>
              <a:rPr lang="en-US" sz="2400" dirty="0" smtClean="0"/>
              <a:t>Self-service BI </a:t>
            </a:r>
            <a:r>
              <a:rPr lang="en-US" sz="1800" dirty="0" smtClean="0">
                <a:solidFill>
                  <a:schemeClr val="bg1">
                    <a:lumMod val="50000"/>
                  </a:schemeClr>
                </a:solidFill>
              </a:rPr>
              <a:t>(little to no involvement of IT)</a:t>
            </a:r>
            <a:endParaRPr lang="en-US" sz="2400" dirty="0" smtClean="0">
              <a:solidFill>
                <a:schemeClr val="bg1">
                  <a:lumMod val="50000"/>
                </a:schemeClr>
              </a:solidFill>
            </a:endParaRPr>
          </a:p>
          <a:p>
            <a:pPr lvl="1"/>
            <a:r>
              <a:rPr lang="en-US" sz="2000" dirty="0" smtClean="0"/>
              <a:t>Working with PowerPivot for Excel</a:t>
            </a:r>
          </a:p>
          <a:p>
            <a:pPr lvl="1"/>
            <a:r>
              <a:rPr lang="en-US" sz="2000" dirty="0"/>
              <a:t>Working with </a:t>
            </a:r>
            <a:r>
              <a:rPr lang="en-US" sz="2000" dirty="0" smtClean="0"/>
              <a:t>Power View for Excel</a:t>
            </a:r>
          </a:p>
          <a:p>
            <a:pPr>
              <a:lnSpc>
                <a:spcPct val="150000"/>
              </a:lnSpc>
            </a:pPr>
            <a:r>
              <a:rPr lang="en-US" sz="2400" dirty="0" smtClean="0"/>
              <a:t>Team BI</a:t>
            </a:r>
            <a:r>
              <a:rPr lang="en-US" sz="1800" dirty="0"/>
              <a:t> </a:t>
            </a:r>
            <a:r>
              <a:rPr lang="en-US" sz="1800" dirty="0" smtClean="0">
                <a:solidFill>
                  <a:schemeClr val="bg1">
                    <a:lumMod val="50000"/>
                  </a:schemeClr>
                </a:solidFill>
              </a:rPr>
              <a:t>(IT required to configure Team BI services)</a:t>
            </a:r>
            <a:endParaRPr lang="en-US" sz="2400" dirty="0" smtClean="0"/>
          </a:p>
          <a:p>
            <a:pPr lvl="1"/>
            <a:r>
              <a:rPr lang="en-US" sz="2000" dirty="0"/>
              <a:t>Working with </a:t>
            </a:r>
            <a:r>
              <a:rPr lang="en-US" sz="2000" dirty="0" smtClean="0"/>
              <a:t>Excel Services</a:t>
            </a:r>
          </a:p>
          <a:p>
            <a:pPr lvl="1"/>
            <a:r>
              <a:rPr lang="en-US" sz="2000" dirty="0"/>
              <a:t>Working with </a:t>
            </a:r>
            <a:r>
              <a:rPr lang="en-US" sz="2000" dirty="0" smtClean="0"/>
              <a:t>PowerPivot for SharePoint 2013</a:t>
            </a:r>
          </a:p>
          <a:p>
            <a:pPr lvl="1"/>
            <a:r>
              <a:rPr lang="en-US" sz="2000" dirty="0" smtClean="0"/>
              <a:t>Working with </a:t>
            </a:r>
            <a:r>
              <a:rPr lang="en-US" sz="2000" dirty="0"/>
              <a:t>PowerPivot for SharePoint 2013</a:t>
            </a:r>
            <a:endParaRPr lang="en-US" sz="2000" dirty="0" smtClean="0"/>
          </a:p>
          <a:p>
            <a:pPr>
              <a:lnSpc>
                <a:spcPct val="150000"/>
              </a:lnSpc>
            </a:pPr>
            <a:r>
              <a:rPr lang="en-US" sz="2400" dirty="0" smtClean="0"/>
              <a:t>Enterprise </a:t>
            </a:r>
            <a:r>
              <a:rPr lang="en-US" sz="2400" dirty="0"/>
              <a:t>BI</a:t>
            </a:r>
            <a:r>
              <a:rPr lang="en-US" sz="1800" dirty="0"/>
              <a:t> </a:t>
            </a:r>
            <a:r>
              <a:rPr lang="en-US" sz="1800" dirty="0" smtClean="0">
                <a:solidFill>
                  <a:schemeClr val="bg1">
                    <a:lumMod val="50000"/>
                  </a:schemeClr>
                </a:solidFill>
              </a:rPr>
              <a:t>(work done by BI developers)</a:t>
            </a:r>
            <a:endParaRPr lang="en-US" sz="2400" dirty="0" smtClean="0"/>
          </a:p>
          <a:p>
            <a:pPr lvl="1"/>
            <a:r>
              <a:rPr lang="en-US" sz="2000" dirty="0"/>
              <a:t>Working with SQL Server Reporting </a:t>
            </a:r>
            <a:r>
              <a:rPr lang="en-US" sz="2000" dirty="0" smtClean="0"/>
              <a:t>Services</a:t>
            </a:r>
          </a:p>
          <a:p>
            <a:pPr lvl="1"/>
            <a:r>
              <a:rPr lang="en-US" sz="2000" dirty="0" smtClean="0"/>
              <a:t>Building tabular data models with SSAS</a:t>
            </a:r>
          </a:p>
          <a:p>
            <a:pPr lvl="1"/>
            <a:r>
              <a:rPr lang="en-US" sz="2000" dirty="0"/>
              <a:t>Building cubes and KPIs with </a:t>
            </a:r>
            <a:r>
              <a:rPr lang="en-US" sz="2000" dirty="0" smtClean="0"/>
              <a:t>SSAS</a:t>
            </a:r>
            <a:endParaRPr lang="en-US" sz="2000" dirty="0"/>
          </a:p>
        </p:txBody>
      </p:sp>
    </p:spTree>
    <p:extLst>
      <p:ext uri="{BB962C8B-B14F-4D97-AF65-F5344CB8AC3E}">
        <p14:creationId xmlns:p14="http://schemas.microsoft.com/office/powerpoint/2010/main" val="34415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Essential BI Concepts </a:t>
            </a:r>
            <a:r>
              <a:rPr lang="en-US" dirty="0"/>
              <a:t>and Terminology</a:t>
            </a:r>
          </a:p>
          <a:p>
            <a:pPr>
              <a:buFont typeface="Wingdings" panose="05000000000000000000" pitchFamily="2" charset="2"/>
              <a:buChar char="ü"/>
            </a:pPr>
            <a:r>
              <a:rPr lang="en-US" dirty="0"/>
              <a:t>Microsoft Software Involved in BI Solutions</a:t>
            </a:r>
          </a:p>
          <a:p>
            <a:pPr>
              <a:buFont typeface="Wingdings" panose="05000000000000000000" pitchFamily="2" charset="2"/>
              <a:buChar char="Ø"/>
            </a:pPr>
            <a:r>
              <a:rPr lang="en-US" dirty="0" smtClean="0"/>
              <a:t>Understanding BI Data Sources</a:t>
            </a:r>
          </a:p>
          <a:p>
            <a:r>
              <a:rPr lang="en-US" dirty="0" smtClean="0"/>
              <a:t>Introduction to the Excel Data Model</a:t>
            </a:r>
            <a:endParaRPr lang="en-US" dirty="0"/>
          </a:p>
        </p:txBody>
      </p:sp>
    </p:spTree>
    <p:extLst>
      <p:ext uri="{BB962C8B-B14F-4D97-AF65-F5344CB8AC3E}">
        <p14:creationId xmlns:p14="http://schemas.microsoft.com/office/powerpoint/2010/main" val="2402511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Where’s the Data?</a:t>
            </a:r>
            <a:endParaRPr lang="en-US" dirty="0"/>
          </a:p>
        </p:txBody>
      </p:sp>
      <p:sp>
        <p:nvSpPr>
          <p:cNvPr id="3" name="Content Placeholder 2"/>
          <p:cNvSpPr>
            <a:spLocks noGrp="1"/>
          </p:cNvSpPr>
          <p:nvPr>
            <p:ph idx="1"/>
          </p:nvPr>
        </p:nvSpPr>
        <p:spPr/>
        <p:txBody>
          <a:bodyPr/>
          <a:lstStyle/>
          <a:p>
            <a:r>
              <a:rPr lang="en-US" dirty="0" smtClean="0"/>
              <a:t>Data can live in a variety of sources</a:t>
            </a:r>
          </a:p>
          <a:p>
            <a:pPr lvl="1"/>
            <a:r>
              <a:rPr lang="en-US" dirty="0" smtClean="0"/>
              <a:t>OLTP Databases</a:t>
            </a:r>
            <a:endParaRPr lang="en-US" dirty="0"/>
          </a:p>
          <a:p>
            <a:pPr lvl="1"/>
            <a:r>
              <a:rPr lang="en-US" dirty="0" smtClean="0"/>
              <a:t>OLAP Databases</a:t>
            </a:r>
          </a:p>
          <a:p>
            <a:pPr lvl="1"/>
            <a:r>
              <a:rPr lang="en-US" dirty="0"/>
              <a:t>LOB Systems</a:t>
            </a:r>
          </a:p>
          <a:p>
            <a:pPr lvl="1"/>
            <a:r>
              <a:rPr lang="en-US" dirty="0"/>
              <a:t>Web services</a:t>
            </a:r>
          </a:p>
          <a:p>
            <a:pPr lvl="1"/>
            <a:r>
              <a:rPr lang="en-US" dirty="0"/>
              <a:t>Spreadmarts</a:t>
            </a:r>
          </a:p>
          <a:p>
            <a:pPr lvl="1"/>
            <a:endParaRPr lang="en-US" dirty="0"/>
          </a:p>
        </p:txBody>
      </p:sp>
    </p:spTree>
    <p:extLst>
      <p:ext uri="{BB962C8B-B14F-4D97-AF65-F5344CB8AC3E}">
        <p14:creationId xmlns:p14="http://schemas.microsoft.com/office/powerpoint/2010/main" val="3641040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Essential BI Concepts </a:t>
            </a:r>
            <a:r>
              <a:rPr lang="en-US" dirty="0"/>
              <a:t>and Terminology</a:t>
            </a:r>
          </a:p>
          <a:p>
            <a:r>
              <a:rPr lang="en-US" dirty="0"/>
              <a:t>Microsoft Software Involved in BI Solutions</a:t>
            </a:r>
          </a:p>
          <a:p>
            <a:r>
              <a:rPr lang="en-US" dirty="0" smtClean="0"/>
              <a:t>Understanding BI Data Sources</a:t>
            </a:r>
          </a:p>
          <a:p>
            <a:r>
              <a:rPr lang="en-US" dirty="0" smtClean="0"/>
              <a:t>Introduction to the Excel Data Model</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Systems</a:t>
            </a:r>
            <a:endParaRPr lang="en-US" dirty="0"/>
          </a:p>
        </p:txBody>
      </p:sp>
      <p:sp>
        <p:nvSpPr>
          <p:cNvPr id="3" name="Content Placeholder 2"/>
          <p:cNvSpPr>
            <a:spLocks noGrp="1"/>
          </p:cNvSpPr>
          <p:nvPr>
            <p:ph idx="1"/>
          </p:nvPr>
        </p:nvSpPr>
        <p:spPr/>
        <p:txBody>
          <a:bodyPr>
            <a:normAutofit/>
          </a:bodyPr>
          <a:lstStyle/>
          <a:p>
            <a:r>
              <a:rPr lang="en-US" sz="2400" dirty="0" smtClean="0"/>
              <a:t>Online Transaction Processing (OLTP) System</a:t>
            </a:r>
          </a:p>
          <a:p>
            <a:pPr lvl="1"/>
            <a:r>
              <a:rPr lang="en-US" sz="2000" dirty="0" smtClean="0"/>
              <a:t>Used for real-time data access and transaction-based data entry</a:t>
            </a:r>
          </a:p>
          <a:p>
            <a:pPr lvl="1"/>
            <a:r>
              <a:rPr lang="en-US" sz="2000" dirty="0" smtClean="0"/>
              <a:t>Optimized for faster transactions (e.g. inserts, updates &amp; deletes)</a:t>
            </a:r>
          </a:p>
          <a:p>
            <a:pPr lvl="1"/>
            <a:r>
              <a:rPr lang="en-US" sz="2000" dirty="0" smtClean="0"/>
              <a:t>Tables normalized to reduce/eliminate redundancies</a:t>
            </a:r>
          </a:p>
          <a:p>
            <a:pPr lvl="1"/>
            <a:r>
              <a:rPr lang="en-US" sz="2000" dirty="0" smtClean="0"/>
              <a:t>OLTP systems do not prioritize keeping historical data</a:t>
            </a:r>
          </a:p>
          <a:p>
            <a:pPr lvl="1"/>
            <a:endParaRPr lang="en-US" sz="2000" dirty="0" smtClean="0"/>
          </a:p>
          <a:p>
            <a:r>
              <a:rPr lang="en-US" sz="2400" dirty="0" smtClean="0"/>
              <a:t>Problems with OLTP System for Business Intelligence</a:t>
            </a:r>
          </a:p>
          <a:p>
            <a:pPr lvl="1"/>
            <a:r>
              <a:rPr lang="en-US" sz="2000" dirty="0" smtClean="0"/>
              <a:t>Not built for running complex queries</a:t>
            </a:r>
          </a:p>
          <a:p>
            <a:pPr lvl="1"/>
            <a:r>
              <a:rPr lang="en-US" sz="2000" dirty="0" smtClean="0"/>
              <a:t>Fewer indexes and informational queries require more joins</a:t>
            </a:r>
          </a:p>
          <a:p>
            <a:pPr lvl="1"/>
            <a:r>
              <a:rPr lang="en-US" sz="2000" dirty="0" smtClean="0"/>
              <a:t>Joins often required when querying data</a:t>
            </a:r>
          </a:p>
          <a:p>
            <a:pPr lvl="1"/>
            <a:r>
              <a:rPr lang="en-US" sz="2000" dirty="0" smtClean="0"/>
              <a:t>Reporting can be confusing for business users</a:t>
            </a:r>
            <a:endParaRPr lang="en-US" sz="2000" dirty="0"/>
          </a:p>
        </p:txBody>
      </p:sp>
    </p:spTree>
    <p:extLst>
      <p:ext uri="{BB962C8B-B14F-4D97-AF65-F5344CB8AC3E}">
        <p14:creationId xmlns:p14="http://schemas.microsoft.com/office/powerpoint/2010/main" val="2258145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OLAP Systems</a:t>
            </a:r>
            <a:endParaRPr lang="en-US" dirty="0"/>
          </a:p>
        </p:txBody>
      </p:sp>
      <p:sp>
        <p:nvSpPr>
          <p:cNvPr id="3" name="Content Placeholder 2"/>
          <p:cNvSpPr>
            <a:spLocks noGrp="1"/>
          </p:cNvSpPr>
          <p:nvPr>
            <p:ph idx="1"/>
          </p:nvPr>
        </p:nvSpPr>
        <p:spPr/>
        <p:txBody>
          <a:bodyPr>
            <a:noAutofit/>
          </a:bodyPr>
          <a:lstStyle/>
          <a:p>
            <a:r>
              <a:rPr lang="en-US" sz="2400" dirty="0" smtClean="0"/>
              <a:t>Online Analytical Processing (OLAP) System</a:t>
            </a:r>
          </a:p>
          <a:p>
            <a:pPr lvl="1"/>
            <a:r>
              <a:rPr lang="en-US" sz="2000" dirty="0" smtClean="0"/>
              <a:t>Used for analysis and data drilldown on online or historical data</a:t>
            </a:r>
          </a:p>
          <a:p>
            <a:pPr lvl="1"/>
            <a:r>
              <a:rPr lang="en-US" sz="2000" dirty="0" smtClean="0"/>
              <a:t>Data in OLAP system is read-only database. </a:t>
            </a:r>
          </a:p>
          <a:p>
            <a:pPr lvl="1"/>
            <a:r>
              <a:rPr lang="en-US" sz="2000" dirty="0" smtClean="0"/>
              <a:t>Optimized for performance and details in querying the data. </a:t>
            </a:r>
          </a:p>
          <a:p>
            <a:pPr lvl="1"/>
            <a:r>
              <a:rPr lang="en-US" sz="2000" dirty="0" smtClean="0"/>
              <a:t>Relaxes database normalization rules. </a:t>
            </a:r>
          </a:p>
          <a:p>
            <a:pPr lvl="1"/>
            <a:r>
              <a:rPr lang="en-US" sz="2000" dirty="0" smtClean="0"/>
              <a:t>Relatively more indexes and fewer joins. </a:t>
            </a:r>
          </a:p>
          <a:p>
            <a:r>
              <a:rPr lang="en-US" sz="2400" dirty="0" smtClean="0"/>
              <a:t>OLAP Systems often built using a Data Warehouse</a:t>
            </a:r>
          </a:p>
          <a:p>
            <a:pPr lvl="1"/>
            <a:r>
              <a:rPr lang="en-US" sz="2000" dirty="0" smtClean="0"/>
              <a:t>Data must be gathered from multiple sources</a:t>
            </a:r>
          </a:p>
          <a:p>
            <a:pPr lvl="1"/>
            <a:r>
              <a:rPr lang="en-US" sz="2000" dirty="0" smtClean="0"/>
              <a:t>Often this data must be cleaned up, formatted or transformed</a:t>
            </a:r>
          </a:p>
          <a:p>
            <a:pPr lvl="1"/>
            <a:r>
              <a:rPr lang="en-US" sz="2000" dirty="0" smtClean="0"/>
              <a:t>Data model is de-normalized resulting in fewer tables</a:t>
            </a:r>
          </a:p>
          <a:p>
            <a:pPr lvl="1"/>
            <a:r>
              <a:rPr lang="en-US" sz="2000" dirty="0" smtClean="0"/>
              <a:t>Fewer tables results in fewer joins</a:t>
            </a:r>
          </a:p>
          <a:p>
            <a:pPr lvl="1"/>
            <a:r>
              <a:rPr lang="en-US" sz="2000" dirty="0" smtClean="0"/>
              <a:t>Tables are categorized as fact tables and dimension tables</a:t>
            </a:r>
          </a:p>
        </p:txBody>
      </p:sp>
    </p:spTree>
    <p:extLst>
      <p:ext uri="{BB962C8B-B14F-4D97-AF65-F5344CB8AC3E}">
        <p14:creationId xmlns:p14="http://schemas.microsoft.com/office/powerpoint/2010/main" val="2823394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Spreadmart?</a:t>
            </a:r>
            <a:endParaRPr lang="en-US" dirty="0"/>
          </a:p>
        </p:txBody>
      </p:sp>
      <p:sp>
        <p:nvSpPr>
          <p:cNvPr id="3" name="Content Placeholder 2"/>
          <p:cNvSpPr>
            <a:spLocks noGrp="1"/>
          </p:cNvSpPr>
          <p:nvPr>
            <p:ph idx="1"/>
          </p:nvPr>
        </p:nvSpPr>
        <p:spPr/>
        <p:txBody>
          <a:bodyPr/>
          <a:lstStyle/>
          <a:p>
            <a:r>
              <a:rPr lang="en-US" dirty="0" smtClean="0"/>
              <a:t>An analysis </a:t>
            </a:r>
            <a:r>
              <a:rPr lang="en-US" dirty="0"/>
              <a:t>system running on </a:t>
            </a:r>
            <a:r>
              <a:rPr lang="en-US" dirty="0" smtClean="0"/>
              <a:t>desktop </a:t>
            </a:r>
            <a:r>
              <a:rPr lang="en-US" dirty="0"/>
              <a:t>database </a:t>
            </a:r>
            <a:endParaRPr lang="en-US" dirty="0" smtClean="0"/>
          </a:p>
          <a:p>
            <a:pPr lvl="1"/>
            <a:r>
              <a:rPr lang="en-US" dirty="0" smtClean="0"/>
              <a:t>Spreadsheets</a:t>
            </a:r>
          </a:p>
          <a:p>
            <a:pPr lvl="1"/>
            <a:r>
              <a:rPr lang="en-US" dirty="0" smtClean="0"/>
              <a:t>Access databases</a:t>
            </a:r>
          </a:p>
          <a:p>
            <a:pPr lvl="1"/>
            <a:r>
              <a:rPr lang="en-US" dirty="0" smtClean="0"/>
              <a:t>Created </a:t>
            </a:r>
            <a:r>
              <a:rPr lang="en-US" dirty="0"/>
              <a:t>and maintained by an individual or </a:t>
            </a:r>
            <a:r>
              <a:rPr lang="en-US" dirty="0" smtClean="0"/>
              <a:t>group</a:t>
            </a:r>
          </a:p>
          <a:p>
            <a:endParaRPr lang="en-US" dirty="0" smtClean="0"/>
          </a:p>
          <a:p>
            <a:r>
              <a:rPr lang="en-US" dirty="0" smtClean="0"/>
              <a:t>What is the work involved with a spreadmart?</a:t>
            </a:r>
          </a:p>
          <a:p>
            <a:pPr lvl="1"/>
            <a:r>
              <a:rPr lang="en-US" dirty="0" smtClean="0"/>
              <a:t>Extracting</a:t>
            </a:r>
            <a:r>
              <a:rPr lang="en-US" dirty="0"/>
              <a:t>, transforming, and formatting </a:t>
            </a:r>
            <a:r>
              <a:rPr lang="en-US" dirty="0" smtClean="0"/>
              <a:t>data</a:t>
            </a:r>
          </a:p>
          <a:p>
            <a:pPr lvl="1"/>
            <a:r>
              <a:rPr lang="en-US" dirty="0"/>
              <a:t>D</a:t>
            </a:r>
            <a:r>
              <a:rPr lang="en-US" dirty="0" smtClean="0"/>
              <a:t>efining metrics for data</a:t>
            </a:r>
          </a:p>
          <a:p>
            <a:pPr lvl="1"/>
            <a:r>
              <a:rPr lang="en-US" dirty="0" smtClean="0"/>
              <a:t>Submitting queries</a:t>
            </a:r>
          </a:p>
          <a:p>
            <a:pPr lvl="1"/>
            <a:r>
              <a:rPr lang="en-US" dirty="0"/>
              <a:t>F</a:t>
            </a:r>
            <a:r>
              <a:rPr lang="en-US" dirty="0" smtClean="0"/>
              <a:t>ormatting </a:t>
            </a:r>
            <a:r>
              <a:rPr lang="en-US" dirty="0"/>
              <a:t>and publishing reports to </a:t>
            </a:r>
            <a:r>
              <a:rPr lang="en-US" dirty="0" smtClean="0"/>
              <a:t>others</a:t>
            </a:r>
          </a:p>
        </p:txBody>
      </p:sp>
    </p:spTree>
    <p:extLst>
      <p:ext uri="{BB962C8B-B14F-4D97-AF65-F5344CB8AC3E}">
        <p14:creationId xmlns:p14="http://schemas.microsoft.com/office/powerpoint/2010/main" val="361430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What To Measure</a:t>
            </a:r>
            <a:endParaRPr lang="en-US" dirty="0"/>
          </a:p>
        </p:txBody>
      </p:sp>
      <p:sp>
        <p:nvSpPr>
          <p:cNvPr id="3" name="Content Placeholder 2"/>
          <p:cNvSpPr>
            <a:spLocks noGrp="1"/>
          </p:cNvSpPr>
          <p:nvPr>
            <p:ph idx="1"/>
          </p:nvPr>
        </p:nvSpPr>
        <p:spPr/>
        <p:txBody>
          <a:bodyPr/>
          <a:lstStyle/>
          <a:p>
            <a:r>
              <a:rPr lang="en-US" dirty="0" smtClean="0"/>
              <a:t>You Must Determine Measurable Objectives</a:t>
            </a:r>
          </a:p>
          <a:p>
            <a:pPr lvl="1"/>
            <a:r>
              <a:rPr lang="en-US" dirty="0" smtClean="0"/>
              <a:t>Financial (revenue, expenses, profit margin, etc.)</a:t>
            </a:r>
          </a:p>
          <a:p>
            <a:pPr lvl="1"/>
            <a:r>
              <a:rPr lang="en-US" dirty="0" smtClean="0"/>
              <a:t>Business </a:t>
            </a:r>
            <a:r>
              <a:rPr lang="en-US" dirty="0"/>
              <a:t>p</a:t>
            </a:r>
            <a:r>
              <a:rPr lang="en-US" dirty="0" smtClean="0"/>
              <a:t>rocesses efficiency</a:t>
            </a:r>
          </a:p>
          <a:p>
            <a:pPr lvl="1"/>
            <a:r>
              <a:rPr lang="en-US" dirty="0" smtClean="0"/>
              <a:t>Customer Satisfaction Levels</a:t>
            </a:r>
          </a:p>
          <a:p>
            <a:pPr lvl="1"/>
            <a:endParaRPr lang="en-US" dirty="0"/>
          </a:p>
          <a:p>
            <a:pPr lvl="1"/>
            <a:endParaRPr lang="en-US" dirty="0"/>
          </a:p>
        </p:txBody>
      </p:sp>
    </p:spTree>
    <p:extLst>
      <p:ext uri="{BB962C8B-B14F-4D97-AF65-F5344CB8AC3E}">
        <p14:creationId xmlns:p14="http://schemas.microsoft.com/office/powerpoint/2010/main" val="2380007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Defining Grain Statements</a:t>
            </a:r>
            <a:endParaRPr lang="en-US" dirty="0"/>
          </a:p>
        </p:txBody>
      </p:sp>
      <p:sp>
        <p:nvSpPr>
          <p:cNvPr id="4" name="Content Placeholder 3"/>
          <p:cNvSpPr>
            <a:spLocks noGrp="1"/>
          </p:cNvSpPr>
          <p:nvPr>
            <p:ph idx="1"/>
          </p:nvPr>
        </p:nvSpPr>
        <p:spPr/>
        <p:txBody>
          <a:bodyPr>
            <a:noAutofit/>
          </a:bodyPr>
          <a:lstStyle/>
          <a:p>
            <a:r>
              <a:rPr lang="en-US" sz="2400" dirty="0" smtClean="0"/>
              <a:t>Grain statements should be defined in initial design phase</a:t>
            </a:r>
          </a:p>
          <a:p>
            <a:pPr lvl="1"/>
            <a:r>
              <a:rPr lang="en-US" sz="2000" dirty="0" smtClean="0"/>
              <a:t>Grain statements helps determine requirements for BI queries</a:t>
            </a:r>
          </a:p>
          <a:p>
            <a:pPr lvl="1"/>
            <a:r>
              <a:rPr lang="en-US" sz="2000" dirty="0" smtClean="0"/>
              <a:t>Grain statements can be created &amp; understood by business users</a:t>
            </a:r>
          </a:p>
          <a:p>
            <a:r>
              <a:rPr lang="en-US" sz="2400" dirty="0" smtClean="0"/>
              <a:t>Example grain statements for BI project at Wingtip Toys</a:t>
            </a:r>
          </a:p>
          <a:p>
            <a:pPr lvl="1">
              <a:lnSpc>
                <a:spcPct val="150000"/>
              </a:lnSpc>
            </a:pPr>
            <a:r>
              <a:rPr lang="en-US" sz="1800" dirty="0" smtClean="0"/>
              <a:t>What was the total sales revenue over the last 4 years?</a:t>
            </a:r>
          </a:p>
          <a:p>
            <a:pPr lvl="1">
              <a:lnSpc>
                <a:spcPct val="150000"/>
              </a:lnSpc>
            </a:pPr>
            <a:r>
              <a:rPr lang="en-US" sz="1800" dirty="0" smtClean="0"/>
              <a:t>What was the sales revenue by year, quarter and month?</a:t>
            </a:r>
          </a:p>
          <a:p>
            <a:pPr lvl="1">
              <a:lnSpc>
                <a:spcPct val="150000"/>
              </a:lnSpc>
            </a:pPr>
            <a:r>
              <a:rPr lang="en-US" sz="1800" dirty="0" smtClean="0"/>
              <a:t>What was the sales revenue by region, state, city and zip code?</a:t>
            </a:r>
          </a:p>
          <a:p>
            <a:pPr lvl="1">
              <a:lnSpc>
                <a:spcPct val="150000"/>
              </a:lnSpc>
            </a:pPr>
            <a:r>
              <a:rPr lang="en-US" sz="1800" dirty="0" smtClean="0"/>
              <a:t>What was the sales revenue by category, subcategory and product?</a:t>
            </a:r>
          </a:p>
          <a:p>
            <a:pPr lvl="1">
              <a:lnSpc>
                <a:spcPct val="150000"/>
              </a:lnSpc>
            </a:pPr>
            <a:r>
              <a:rPr lang="en-US" sz="1800" dirty="0" smtClean="0"/>
              <a:t>What was the growth in sales revenue from month to month in 2013?</a:t>
            </a:r>
          </a:p>
          <a:p>
            <a:pPr lvl="1">
              <a:lnSpc>
                <a:spcPct val="150000"/>
              </a:lnSpc>
            </a:pPr>
            <a:r>
              <a:rPr lang="en-US" sz="1800" dirty="0" smtClean="0"/>
              <a:t>What was profit margin for each product by year, quarter and month?</a:t>
            </a:r>
          </a:p>
          <a:p>
            <a:pPr lvl="1">
              <a:lnSpc>
                <a:spcPct val="150000"/>
              </a:lnSpc>
            </a:pPr>
            <a:r>
              <a:rPr lang="en-US" sz="1800" dirty="0" smtClean="0"/>
              <a:t>Have their been any products with significantly decreasing profit margin?</a:t>
            </a:r>
            <a:endParaRPr lang="en-US" sz="1800" dirty="0"/>
          </a:p>
        </p:txBody>
      </p:sp>
    </p:spTree>
    <p:extLst>
      <p:ext uri="{BB962C8B-B14F-4D97-AF65-F5344CB8AC3E}">
        <p14:creationId xmlns:p14="http://schemas.microsoft.com/office/powerpoint/2010/main" val="3556432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Essential BI Concepts </a:t>
            </a:r>
            <a:r>
              <a:rPr lang="en-US" dirty="0"/>
              <a:t>and Terminology</a:t>
            </a:r>
          </a:p>
          <a:p>
            <a:pPr>
              <a:buFont typeface="Wingdings" panose="05000000000000000000" pitchFamily="2" charset="2"/>
              <a:buChar char="ü"/>
            </a:pPr>
            <a:r>
              <a:rPr lang="en-US" dirty="0"/>
              <a:t>Microsoft Software Involved in BI Solutions</a:t>
            </a:r>
          </a:p>
          <a:p>
            <a:pPr>
              <a:buFont typeface="Wingdings" panose="05000000000000000000" pitchFamily="2" charset="2"/>
              <a:buChar char="ü"/>
            </a:pPr>
            <a:r>
              <a:rPr lang="en-US" dirty="0" smtClean="0"/>
              <a:t>Understanding BI Data Sources</a:t>
            </a:r>
          </a:p>
          <a:p>
            <a:pPr>
              <a:buFont typeface="Wingdings" panose="05000000000000000000" pitchFamily="2" charset="2"/>
              <a:buChar char="Ø"/>
            </a:pPr>
            <a:r>
              <a:rPr lang="en-US" dirty="0" smtClean="0"/>
              <a:t>Introduction to the Excel Data Model</a:t>
            </a:r>
            <a:endParaRPr lang="en-US" dirty="0"/>
          </a:p>
        </p:txBody>
      </p:sp>
    </p:spTree>
    <p:extLst>
      <p:ext uri="{BB962C8B-B14F-4D97-AF65-F5344CB8AC3E}">
        <p14:creationId xmlns:p14="http://schemas.microsoft.com/office/powerpoint/2010/main" val="939768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Excel Data Model</a:t>
            </a:r>
            <a:endParaRPr lang="en-US" dirty="0"/>
          </a:p>
        </p:txBody>
      </p:sp>
      <p:sp>
        <p:nvSpPr>
          <p:cNvPr id="3" name="Content Placeholder 2"/>
          <p:cNvSpPr>
            <a:spLocks noGrp="1"/>
          </p:cNvSpPr>
          <p:nvPr>
            <p:ph idx="1"/>
          </p:nvPr>
        </p:nvSpPr>
        <p:spPr/>
        <p:txBody>
          <a:bodyPr>
            <a:normAutofit/>
          </a:bodyPr>
          <a:lstStyle/>
          <a:p>
            <a:r>
              <a:rPr lang="en-US" sz="2400" dirty="0" smtClean="0"/>
              <a:t>Excel 2013 introduces the data model</a:t>
            </a:r>
          </a:p>
          <a:p>
            <a:pPr lvl="1"/>
            <a:r>
              <a:rPr lang="en-US" sz="2000" dirty="0" smtClean="0"/>
              <a:t>Data model stored as OLAP database inside Excel workbook file</a:t>
            </a:r>
          </a:p>
          <a:p>
            <a:pPr lvl="1"/>
            <a:r>
              <a:rPr lang="en-US" sz="2000" dirty="0" smtClean="0"/>
              <a:t>Data model is separate from tables created in worksheets</a:t>
            </a:r>
          </a:p>
          <a:p>
            <a:pPr lvl="1"/>
            <a:r>
              <a:rPr lang="en-US" sz="2000" dirty="0" smtClean="0"/>
              <a:t>Data model contains tables and table relationships</a:t>
            </a:r>
          </a:p>
          <a:p>
            <a:pPr lvl="1"/>
            <a:r>
              <a:rPr lang="en-US" sz="2000" dirty="0"/>
              <a:t>Tables in data model loaded into memory for query execution</a:t>
            </a:r>
          </a:p>
          <a:p>
            <a:pPr lvl="1"/>
            <a:r>
              <a:rPr lang="en-US" sz="2000" dirty="0" smtClean="0"/>
              <a:t>Tables </a:t>
            </a:r>
            <a:r>
              <a:rPr lang="en-US" sz="2000" dirty="0"/>
              <a:t>stored in highly-compressed, column-based format</a:t>
            </a:r>
          </a:p>
          <a:p>
            <a:pPr lvl="1"/>
            <a:r>
              <a:rPr lang="en-US" sz="2000" dirty="0" smtClean="0"/>
              <a:t>This type of OLAP database known as a "Tabular" database</a:t>
            </a:r>
          </a:p>
        </p:txBody>
      </p:sp>
      <p:sp>
        <p:nvSpPr>
          <p:cNvPr id="4" name="Rectangle 3"/>
          <p:cNvSpPr/>
          <p:nvPr/>
        </p:nvSpPr>
        <p:spPr>
          <a:xfrm>
            <a:off x="1219200" y="4419600"/>
            <a:ext cx="4114800" cy="22098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Excel Workbook</a:t>
            </a:r>
            <a:endParaRPr lang="en-US" sz="1400" dirty="0">
              <a:solidFill>
                <a:schemeClr val="tx1"/>
              </a:solidFill>
            </a:endParaRPr>
          </a:p>
        </p:txBody>
      </p:sp>
      <p:sp>
        <p:nvSpPr>
          <p:cNvPr id="5" name="Rectangle 4"/>
          <p:cNvSpPr/>
          <p:nvPr/>
        </p:nvSpPr>
        <p:spPr>
          <a:xfrm>
            <a:off x="1524000" y="48768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6" name="Rectangle 5"/>
          <p:cNvSpPr/>
          <p:nvPr/>
        </p:nvSpPr>
        <p:spPr>
          <a:xfrm>
            <a:off x="1676400" y="51816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7" name="Rectangle 6"/>
          <p:cNvSpPr/>
          <p:nvPr/>
        </p:nvSpPr>
        <p:spPr>
          <a:xfrm>
            <a:off x="1828800" y="54864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8" name="Flowchart: Magnetic Disk 7"/>
          <p:cNvSpPr/>
          <p:nvPr/>
        </p:nvSpPr>
        <p:spPr>
          <a:xfrm>
            <a:off x="3292329" y="4865615"/>
            <a:ext cx="1813071" cy="1535185"/>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Database</a:t>
            </a:r>
            <a:endParaRPr lang="en-US" sz="1600" dirty="0">
              <a:solidFill>
                <a:schemeClr val="tx1"/>
              </a:solidFill>
            </a:endParaRPr>
          </a:p>
        </p:txBody>
      </p:sp>
    </p:spTree>
    <p:extLst>
      <p:ext uri="{BB962C8B-B14F-4D97-AF65-F5344CB8AC3E}">
        <p14:creationId xmlns:p14="http://schemas.microsoft.com/office/powerpoint/2010/main" val="1192473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PowerPivot Versions</a:t>
            </a:r>
            <a:endParaRPr lang="en-US" dirty="0"/>
          </a:p>
        </p:txBody>
      </p:sp>
      <p:sp>
        <p:nvSpPr>
          <p:cNvPr id="3" name="Content Placeholder 2"/>
          <p:cNvSpPr>
            <a:spLocks noGrp="1"/>
          </p:cNvSpPr>
          <p:nvPr>
            <p:ph idx="1"/>
          </p:nvPr>
        </p:nvSpPr>
        <p:spPr/>
        <p:txBody>
          <a:bodyPr/>
          <a:lstStyle/>
          <a:p>
            <a:r>
              <a:rPr lang="en-US" dirty="0" smtClean="0"/>
              <a:t>Using </a:t>
            </a:r>
            <a:r>
              <a:rPr lang="en-US" dirty="0"/>
              <a:t>PowerPivot Add-in </a:t>
            </a:r>
            <a:r>
              <a:rPr lang="en-US" dirty="0" smtClean="0"/>
              <a:t>with Excel 2010</a:t>
            </a:r>
          </a:p>
          <a:p>
            <a:pPr lvl="1"/>
            <a:r>
              <a:rPr lang="en-US" dirty="0"/>
              <a:t>PowerPivot add-in </a:t>
            </a:r>
            <a:r>
              <a:rPr lang="en-US" dirty="0" smtClean="0"/>
              <a:t>is separate download</a:t>
            </a:r>
          </a:p>
          <a:p>
            <a:pPr lvl="1"/>
            <a:r>
              <a:rPr lang="en-US" dirty="0" smtClean="0"/>
              <a:t>Add-in must be downloaded, installed and activated</a:t>
            </a:r>
          </a:p>
          <a:p>
            <a:pPr lvl="1"/>
            <a:r>
              <a:rPr lang="en-US" dirty="0" smtClean="0"/>
              <a:t>Excel 2010 supports Data Model only if add-in is active</a:t>
            </a:r>
          </a:p>
          <a:p>
            <a:pPr lvl="1"/>
            <a:endParaRPr lang="en-US" dirty="0"/>
          </a:p>
          <a:p>
            <a:r>
              <a:rPr lang="en-US" dirty="0" smtClean="0"/>
              <a:t>Using PowerPivot </a:t>
            </a:r>
            <a:r>
              <a:rPr lang="en-US" dirty="0"/>
              <a:t>Add-in </a:t>
            </a:r>
            <a:r>
              <a:rPr lang="en-US" dirty="0" smtClean="0"/>
              <a:t>with Excel 2013 </a:t>
            </a:r>
          </a:p>
          <a:p>
            <a:pPr lvl="1"/>
            <a:r>
              <a:rPr lang="en-US" dirty="0" smtClean="0"/>
              <a:t>PowerPivot add-in included </a:t>
            </a:r>
            <a:r>
              <a:rPr lang="en-US" dirty="0"/>
              <a:t>out-of-box </a:t>
            </a:r>
            <a:r>
              <a:rPr lang="en-US" dirty="0" smtClean="0"/>
              <a:t>with Excel 2013</a:t>
            </a:r>
          </a:p>
          <a:p>
            <a:pPr lvl="1"/>
            <a:r>
              <a:rPr lang="en-US" dirty="0" smtClean="0"/>
              <a:t>Add-in is already installed, but it still must </a:t>
            </a:r>
            <a:r>
              <a:rPr lang="en-US" dirty="0"/>
              <a:t>be </a:t>
            </a:r>
            <a:r>
              <a:rPr lang="en-US" dirty="0" smtClean="0"/>
              <a:t>activated</a:t>
            </a:r>
            <a:endParaRPr lang="en-US" dirty="0"/>
          </a:p>
          <a:p>
            <a:pPr lvl="1"/>
            <a:r>
              <a:rPr lang="en-US" dirty="0"/>
              <a:t>Excel </a:t>
            </a:r>
            <a:r>
              <a:rPr lang="en-US" dirty="0" smtClean="0"/>
              <a:t>2013 </a:t>
            </a:r>
            <a:r>
              <a:rPr lang="en-US" dirty="0"/>
              <a:t>supports Data </a:t>
            </a:r>
            <a:r>
              <a:rPr lang="en-US" dirty="0" smtClean="0"/>
              <a:t>Model with or without add-in</a:t>
            </a:r>
            <a:endParaRPr lang="en-US" dirty="0"/>
          </a:p>
        </p:txBody>
      </p:sp>
    </p:spTree>
    <p:extLst>
      <p:ext uri="{BB962C8B-B14F-4D97-AF65-F5344CB8AC3E}">
        <p14:creationId xmlns:p14="http://schemas.microsoft.com/office/powerpoint/2010/main" val="1173107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8600" y="1283369"/>
            <a:ext cx="6267973" cy="2374232"/>
            <a:chOff x="228600" y="1143000"/>
            <a:chExt cx="6451134" cy="2365342"/>
          </a:xfrm>
        </p:grpSpPr>
        <p:cxnSp>
          <p:nvCxnSpPr>
            <p:cNvPr id="7" name="Straight Connector 6"/>
            <p:cNvCxnSpPr/>
            <p:nvPr/>
          </p:nvCxnSpPr>
          <p:spPr>
            <a:xfrm>
              <a:off x="631596" y="3508342"/>
              <a:ext cx="59436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143000"/>
              <a:ext cx="6451134" cy="2363153"/>
            </a:xfrm>
            <a:prstGeom prst="rect">
              <a:avLst/>
            </a:prstGeom>
            <a:noFill/>
            <a:ln>
              <a:noFill/>
            </a:ln>
          </p:spPr>
        </p:pic>
      </p:grpSp>
      <p:sp>
        <p:nvSpPr>
          <p:cNvPr id="2" name="Title 1"/>
          <p:cNvSpPr>
            <a:spLocks noGrp="1"/>
          </p:cNvSpPr>
          <p:nvPr>
            <p:ph type="title"/>
          </p:nvPr>
        </p:nvSpPr>
        <p:spPr/>
        <p:txBody>
          <a:bodyPr/>
          <a:lstStyle/>
          <a:p>
            <a:r>
              <a:rPr lang="en-US" dirty="0" smtClean="0"/>
              <a:t>Enabling the Excel PowerPivot Add-In</a:t>
            </a:r>
            <a:endParaRPr lang="en-US" dirty="0"/>
          </a:p>
        </p:txBody>
      </p:sp>
      <p:grpSp>
        <p:nvGrpSpPr>
          <p:cNvPr id="10" name="Group 9"/>
          <p:cNvGrpSpPr/>
          <p:nvPr/>
        </p:nvGrpSpPr>
        <p:grpSpPr>
          <a:xfrm>
            <a:off x="1553735" y="3276600"/>
            <a:ext cx="3526295" cy="2589847"/>
            <a:chOff x="2133600" y="2286953"/>
            <a:chExt cx="3733800" cy="2742247"/>
          </a:xfrm>
        </p:grpSpPr>
        <p:sp>
          <p:nvSpPr>
            <p:cNvPr id="5" name="Rectangle 4"/>
            <p:cNvSpPr/>
            <p:nvPr/>
          </p:nvSpPr>
          <p:spPr>
            <a:xfrm>
              <a:off x="2133600" y="2286953"/>
              <a:ext cx="3733800" cy="2742247"/>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8281" y="2324576"/>
              <a:ext cx="3581400" cy="2590800"/>
            </a:xfrm>
            <a:prstGeom prst="rect">
              <a:avLst/>
            </a:prstGeom>
            <a:noFill/>
            <a:ln>
              <a:noFill/>
            </a:ln>
          </p:spPr>
        </p:pic>
      </p:grpSp>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5410200" y="5334000"/>
            <a:ext cx="3581400" cy="1422549"/>
          </a:xfrm>
          <a:prstGeom prst="rect">
            <a:avLst/>
          </a:prstGeom>
          <a:noFill/>
          <a:ln>
            <a:noFill/>
          </a:ln>
        </p:spPr>
      </p:pic>
      <p:sp>
        <p:nvSpPr>
          <p:cNvPr id="6" name="Oval 5"/>
          <p:cNvSpPr/>
          <p:nvPr/>
        </p:nvSpPr>
        <p:spPr>
          <a:xfrm>
            <a:off x="228600" y="2895600"/>
            <a:ext cx="228600" cy="228600"/>
          </a:xfrm>
          <a:prstGeom prst="ellipse">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US" sz="1400" dirty="0">
              <a:solidFill>
                <a:schemeClr val="tx1"/>
              </a:solidFill>
            </a:endParaRPr>
          </a:p>
        </p:txBody>
      </p:sp>
      <p:sp>
        <p:nvSpPr>
          <p:cNvPr id="11" name="Oval 10"/>
          <p:cNvSpPr/>
          <p:nvPr/>
        </p:nvSpPr>
        <p:spPr>
          <a:xfrm>
            <a:off x="1506158" y="4206107"/>
            <a:ext cx="228600" cy="228600"/>
          </a:xfrm>
          <a:prstGeom prst="ellipse">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a:t>
            </a:r>
            <a:endParaRPr lang="en-US" sz="1400" dirty="0">
              <a:solidFill>
                <a:schemeClr val="tx1"/>
              </a:solidFill>
            </a:endParaRPr>
          </a:p>
        </p:txBody>
      </p:sp>
      <p:sp>
        <p:nvSpPr>
          <p:cNvPr id="12" name="Oval 11"/>
          <p:cNvSpPr/>
          <p:nvPr/>
        </p:nvSpPr>
        <p:spPr>
          <a:xfrm>
            <a:off x="3922255" y="5370820"/>
            <a:ext cx="228600" cy="228600"/>
          </a:xfrm>
          <a:prstGeom prst="ellipse">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3</a:t>
            </a:r>
            <a:endParaRPr lang="en-US" sz="1400" dirty="0">
              <a:solidFill>
                <a:schemeClr val="tx1"/>
              </a:solidFill>
            </a:endParaRPr>
          </a:p>
        </p:txBody>
      </p:sp>
      <p:sp>
        <p:nvSpPr>
          <p:cNvPr id="13" name="Oval 12"/>
          <p:cNvSpPr/>
          <p:nvPr/>
        </p:nvSpPr>
        <p:spPr>
          <a:xfrm>
            <a:off x="7086600" y="5029200"/>
            <a:ext cx="228600" cy="228600"/>
          </a:xfrm>
          <a:prstGeom prst="ellipse">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a:t>
            </a:r>
            <a:endParaRPr lang="en-US" sz="1400" dirty="0">
              <a:solidFill>
                <a:schemeClr val="tx1"/>
              </a:solidFill>
            </a:endParaRPr>
          </a:p>
        </p:txBody>
      </p:sp>
    </p:spTree>
    <p:extLst>
      <p:ext uri="{BB962C8B-B14F-4D97-AF65-F5344CB8AC3E}">
        <p14:creationId xmlns:p14="http://schemas.microsoft.com/office/powerpoint/2010/main" val="3619451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the PowerPivot Add-In</a:t>
            </a:r>
            <a:endParaRPr lang="en-US" dirty="0"/>
          </a:p>
        </p:txBody>
      </p:sp>
      <p:sp>
        <p:nvSpPr>
          <p:cNvPr id="10" name="Content Placeholder 9"/>
          <p:cNvSpPr>
            <a:spLocks noGrp="1"/>
          </p:cNvSpPr>
          <p:nvPr>
            <p:ph idx="1"/>
          </p:nvPr>
        </p:nvSpPr>
        <p:spPr/>
        <p:txBody>
          <a:bodyPr>
            <a:normAutofit/>
          </a:bodyPr>
          <a:lstStyle/>
          <a:p>
            <a:r>
              <a:rPr lang="en-US" sz="2400" dirty="0" smtClean="0"/>
              <a:t>PowerPivot Add-In adds a tab to Excel ribbon</a:t>
            </a:r>
          </a:p>
          <a:p>
            <a:pPr lvl="1"/>
            <a:r>
              <a:rPr lang="en-US" sz="2000" dirty="0" smtClean="0"/>
              <a:t>Click </a:t>
            </a:r>
            <a:r>
              <a:rPr lang="en-US" sz="2000" b="1" dirty="0" smtClean="0"/>
              <a:t>Manage</a:t>
            </a:r>
            <a:r>
              <a:rPr lang="en-US" sz="2000" dirty="0" smtClean="0"/>
              <a:t> button display PowerPivot window</a:t>
            </a:r>
          </a:p>
          <a:p>
            <a:pPr lvl="1"/>
            <a:r>
              <a:rPr lang="en-US" sz="2000" dirty="0" smtClean="0"/>
              <a:t>You must switch back and forth between Excel application window</a:t>
            </a:r>
            <a:endParaRPr lang="en-US" sz="2000" dirty="0"/>
          </a:p>
        </p:txBody>
      </p:sp>
      <p:grpSp>
        <p:nvGrpSpPr>
          <p:cNvPr id="6" name="Group 5"/>
          <p:cNvGrpSpPr/>
          <p:nvPr/>
        </p:nvGrpSpPr>
        <p:grpSpPr>
          <a:xfrm>
            <a:off x="566536" y="2895599"/>
            <a:ext cx="7848533" cy="838201"/>
            <a:chOff x="152400" y="1142999"/>
            <a:chExt cx="8856593" cy="945859"/>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2999"/>
              <a:ext cx="8856593" cy="945859"/>
            </a:xfrm>
            <a:prstGeom prst="rect">
              <a:avLst/>
            </a:prstGeom>
            <a:noFill/>
            <a:ln>
              <a:solidFill>
                <a:schemeClr val="bg1">
                  <a:lumMod val="65000"/>
                </a:schemeClr>
              </a:solidFill>
            </a:ln>
          </p:spPr>
        </p:pic>
        <p:sp>
          <p:nvSpPr>
            <p:cNvPr id="5" name="Rounded Rectangle 4"/>
            <p:cNvSpPr/>
            <p:nvPr/>
          </p:nvSpPr>
          <p:spPr>
            <a:xfrm>
              <a:off x="182880" y="1505339"/>
              <a:ext cx="358296" cy="371980"/>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86200"/>
            <a:ext cx="5595736" cy="2624169"/>
          </a:xfrm>
          <a:prstGeom prst="rect">
            <a:avLst/>
          </a:prstGeom>
          <a:noFill/>
          <a:ln>
            <a:noFill/>
          </a:ln>
        </p:spPr>
      </p:pic>
      <p:cxnSp>
        <p:nvCxnSpPr>
          <p:cNvPr id="9" name="Straight Arrow Connector 8"/>
          <p:cNvCxnSpPr/>
          <p:nvPr/>
        </p:nvCxnSpPr>
        <p:spPr>
          <a:xfrm>
            <a:off x="769082" y="3546338"/>
            <a:ext cx="780972" cy="942081"/>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49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Business Intelligence?</a:t>
            </a:r>
            <a:endParaRPr lang="en-US" dirty="0"/>
          </a:p>
        </p:txBody>
      </p:sp>
      <p:sp>
        <p:nvSpPr>
          <p:cNvPr id="3" name="Content Placeholder 2"/>
          <p:cNvSpPr>
            <a:spLocks noGrp="1"/>
          </p:cNvSpPr>
          <p:nvPr>
            <p:ph idx="1"/>
          </p:nvPr>
        </p:nvSpPr>
        <p:spPr/>
        <p:txBody>
          <a:bodyPr>
            <a:normAutofit/>
          </a:bodyPr>
          <a:lstStyle/>
          <a:p>
            <a:r>
              <a:rPr lang="en-US" dirty="0" smtClean="0"/>
              <a:t>BI focuses on business health and performance</a:t>
            </a:r>
          </a:p>
          <a:p>
            <a:pPr lvl="1"/>
            <a:r>
              <a:rPr lang="en-US" dirty="0" smtClean="0"/>
              <a:t>Gather insights into health of business processes</a:t>
            </a:r>
          </a:p>
          <a:p>
            <a:pPr lvl="1"/>
            <a:r>
              <a:rPr lang="en-US" dirty="0" smtClean="0"/>
              <a:t>Take corrective actions in a timely fashion</a:t>
            </a:r>
          </a:p>
          <a:p>
            <a:pPr lvl="1"/>
            <a:endParaRPr lang="en-US" dirty="0" smtClean="0"/>
          </a:p>
          <a:p>
            <a:r>
              <a:rPr lang="en-US" dirty="0"/>
              <a:t>BI projects typically involve the following…</a:t>
            </a:r>
          </a:p>
          <a:p>
            <a:pPr lvl="1"/>
            <a:r>
              <a:rPr lang="en-US" dirty="0"/>
              <a:t>Integrate data from multiple sources</a:t>
            </a:r>
          </a:p>
          <a:p>
            <a:pPr lvl="1"/>
            <a:r>
              <a:rPr lang="en-US" dirty="0" smtClean="0"/>
              <a:t>Perform </a:t>
            </a:r>
            <a:r>
              <a:rPr lang="en-US" dirty="0"/>
              <a:t>data transformation and complex calculations</a:t>
            </a:r>
          </a:p>
          <a:p>
            <a:pPr lvl="1"/>
            <a:r>
              <a:rPr lang="en-US" dirty="0" smtClean="0"/>
              <a:t>Analyze large </a:t>
            </a:r>
            <a:r>
              <a:rPr lang="en-US" dirty="0"/>
              <a:t>data sets with rapid query response</a:t>
            </a:r>
          </a:p>
          <a:p>
            <a:pPr lvl="1"/>
            <a:r>
              <a:rPr lang="en-US" dirty="0"/>
              <a:t>Create insightful </a:t>
            </a:r>
            <a:r>
              <a:rPr lang="en-US" dirty="0" smtClean="0"/>
              <a:t>reports </a:t>
            </a:r>
            <a:r>
              <a:rPr lang="en-US" dirty="0"/>
              <a:t>and </a:t>
            </a:r>
            <a:r>
              <a:rPr lang="en-US" dirty="0" smtClean="0"/>
              <a:t>visualizations</a:t>
            </a:r>
          </a:p>
        </p:txBody>
      </p:sp>
    </p:spTree>
    <p:extLst>
      <p:ext uri="{BB962C8B-B14F-4D97-AF65-F5344CB8AC3E}">
        <p14:creationId xmlns:p14="http://schemas.microsoft.com/office/powerpoint/2010/main" val="1719062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the PowerPivot Add-in with Excel 2013</a:t>
            </a:r>
            <a:endParaRPr lang="en-US" dirty="0"/>
          </a:p>
        </p:txBody>
      </p:sp>
    </p:spTree>
    <p:extLst>
      <p:ext uri="{BB962C8B-B14F-4D97-AF65-F5344CB8AC3E}">
        <p14:creationId xmlns:p14="http://schemas.microsoft.com/office/powerpoint/2010/main" val="4137558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Wingtip Sales Database Schema</a:t>
            </a:r>
            <a:endParaRPr lang="en-US" dirty="0"/>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Which tables will be used to build measures?</a:t>
            </a:r>
          </a:p>
          <a:p>
            <a:r>
              <a:rPr lang="en-US" dirty="0"/>
              <a:t>Which </a:t>
            </a:r>
            <a:r>
              <a:rPr lang="en-US" dirty="0" smtClean="0"/>
              <a:t>tables will be used as dimensions?</a:t>
            </a:r>
            <a:endParaRPr lang="en-US" dirty="0"/>
          </a:p>
        </p:txBody>
      </p:sp>
      <p:pic>
        <p:nvPicPr>
          <p:cNvPr id="5" name="Picture 4"/>
          <p:cNvPicPr>
            <a:picLocks noChangeAspect="1"/>
          </p:cNvPicPr>
          <p:nvPr/>
        </p:nvPicPr>
        <p:blipFill>
          <a:blip r:embed="rId3"/>
          <a:stretch>
            <a:fillRect/>
          </a:stretch>
        </p:blipFill>
        <p:spPr>
          <a:xfrm>
            <a:off x="533400" y="1295400"/>
            <a:ext cx="7896541" cy="3657600"/>
          </a:xfrm>
          <a:prstGeom prst="rect">
            <a:avLst/>
          </a:prstGeom>
          <a:ln w="19050">
            <a:solidFill>
              <a:schemeClr val="tx1"/>
            </a:solidFill>
          </a:ln>
        </p:spPr>
      </p:pic>
    </p:spTree>
    <p:extLst>
      <p:ext uri="{BB962C8B-B14F-4D97-AF65-F5344CB8AC3E}">
        <p14:creationId xmlns:p14="http://schemas.microsoft.com/office/powerpoint/2010/main" val="4182436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Tables</a:t>
            </a:r>
            <a:endParaRPr lang="en-US" dirty="0"/>
          </a:p>
        </p:txBody>
      </p:sp>
      <p:sp>
        <p:nvSpPr>
          <p:cNvPr id="5" name="Content Placeholder 4"/>
          <p:cNvSpPr>
            <a:spLocks noGrp="1"/>
          </p:cNvSpPr>
          <p:nvPr>
            <p:ph idx="1"/>
          </p:nvPr>
        </p:nvSpPr>
        <p:spPr/>
        <p:txBody>
          <a:bodyPr>
            <a:normAutofit/>
          </a:bodyPr>
          <a:lstStyle/>
          <a:p>
            <a:r>
              <a:rPr lang="en-US" sz="2400" dirty="0" smtClean="0"/>
              <a:t>Tables can be imported from a variety of sources</a:t>
            </a:r>
          </a:p>
          <a:p>
            <a:pPr lvl="1"/>
            <a:r>
              <a:rPr lang="en-US" sz="2000" dirty="0" smtClean="0"/>
              <a:t>SQL Server databases or Microsoft Access databases</a:t>
            </a:r>
          </a:p>
          <a:p>
            <a:pPr lvl="1"/>
            <a:r>
              <a:rPr lang="en-US" sz="2000" dirty="0" smtClean="0"/>
              <a:t>Data in Excel workbook</a:t>
            </a:r>
          </a:p>
          <a:p>
            <a:pPr lvl="1"/>
            <a:endParaRPr lang="en-US" sz="2000" dirty="0"/>
          </a:p>
          <a:p>
            <a:pPr lvl="1"/>
            <a:endParaRPr lang="en-US" sz="2000" dirty="0" smtClean="0"/>
          </a:p>
          <a:p>
            <a:pPr marL="12700" indent="0">
              <a:buNone/>
            </a:pPr>
            <a:endParaRPr lang="en-US" dirty="0" smtClean="0"/>
          </a:p>
          <a:p>
            <a:r>
              <a:rPr lang="en-US" sz="2400" dirty="0" smtClean="0"/>
              <a:t>Tables can be renamed during the import process</a:t>
            </a:r>
          </a:p>
          <a:p>
            <a:pPr lvl="1"/>
            <a:endParaRPr lang="en-US" sz="2000"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59602"/>
            <a:ext cx="2133600" cy="1249532"/>
          </a:xfrm>
          <a:prstGeom prst="rect">
            <a:avLst/>
          </a:prstGeom>
          <a:noFill/>
          <a:ln>
            <a:solidFill>
              <a:schemeClr val="bg1">
                <a:lumMod val="50000"/>
              </a:schemeClr>
            </a:solid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0"/>
            <a:ext cx="3877606" cy="1958266"/>
          </a:xfrm>
          <a:prstGeom prst="rect">
            <a:avLst/>
          </a:prstGeom>
          <a:noFill/>
          <a:ln>
            <a:noFill/>
          </a:ln>
        </p:spPr>
      </p:pic>
    </p:spTree>
    <p:extLst>
      <p:ext uri="{BB962C8B-B14F-4D97-AF65-F5344CB8AC3E}">
        <p14:creationId xmlns:p14="http://schemas.microsoft.com/office/powerpoint/2010/main" val="1802360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Data in the Data Model</a:t>
            </a:r>
            <a:endParaRPr lang="en-US" dirty="0"/>
          </a:p>
        </p:txBody>
      </p:sp>
    </p:spTree>
    <p:extLst>
      <p:ext uri="{BB962C8B-B14F-4D97-AF65-F5344CB8AC3E}">
        <p14:creationId xmlns:p14="http://schemas.microsoft.com/office/powerpoint/2010/main" val="3240793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Pivot Table from the Data Model</a:t>
            </a:r>
            <a:endParaRPr lang="en-US" dirty="0"/>
          </a:p>
        </p:txBody>
      </p:sp>
      <p:sp>
        <p:nvSpPr>
          <p:cNvPr id="6" name="Content Placeholder 5"/>
          <p:cNvSpPr>
            <a:spLocks noGrp="1"/>
          </p:cNvSpPr>
          <p:nvPr>
            <p:ph idx="1"/>
          </p:nvPr>
        </p:nvSpPr>
        <p:spPr/>
        <p:txBody>
          <a:bodyPr>
            <a:normAutofit/>
          </a:bodyPr>
          <a:lstStyle/>
          <a:p>
            <a:r>
              <a:rPr lang="en-US" sz="2400" dirty="0" smtClean="0"/>
              <a:t>From PowerPivot window, select PivotTable command</a:t>
            </a:r>
          </a:p>
          <a:p>
            <a:endParaRPr lang="en-US" sz="2400" dirty="0"/>
          </a:p>
          <a:p>
            <a:endParaRPr lang="en-US" sz="2400" dirty="0" smtClean="0"/>
          </a:p>
          <a:p>
            <a:endParaRPr lang="en-US" sz="2400" dirty="0"/>
          </a:p>
          <a:p>
            <a:r>
              <a:rPr lang="en-US" sz="2400" dirty="0" smtClean="0"/>
              <a:t>Create PivotTable in Excel application window</a:t>
            </a:r>
            <a:endParaRPr lang="en-US" sz="2400"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399" y="3810000"/>
            <a:ext cx="3733800" cy="259080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914399" y="1981200"/>
            <a:ext cx="5087307" cy="1066800"/>
          </a:xfrm>
          <a:prstGeom prst="rect">
            <a:avLst/>
          </a:prstGeom>
          <a:noFill/>
          <a:ln>
            <a:solidFill>
              <a:schemeClr val="bg1">
                <a:lumMod val="50000"/>
              </a:schemeClr>
            </a:solidFill>
          </a:ln>
        </p:spPr>
      </p:pic>
    </p:spTree>
    <p:extLst>
      <p:ext uri="{BB962C8B-B14F-4D97-AF65-F5344CB8AC3E}">
        <p14:creationId xmlns:p14="http://schemas.microsoft.com/office/powerpoint/2010/main" val="4234054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PivotTable from an Excel Data Model</a:t>
            </a:r>
            <a:endParaRPr lang="en-US" dirty="0"/>
          </a:p>
        </p:txBody>
      </p:sp>
    </p:spTree>
    <p:extLst>
      <p:ext uri="{BB962C8B-B14F-4D97-AF65-F5344CB8AC3E}">
        <p14:creationId xmlns:p14="http://schemas.microsoft.com/office/powerpoint/2010/main" val="593495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Essential BI Concepts </a:t>
            </a:r>
            <a:r>
              <a:rPr lang="en-US" dirty="0"/>
              <a:t>and Terminology</a:t>
            </a:r>
          </a:p>
          <a:p>
            <a:pPr>
              <a:buFont typeface="Wingdings" panose="05000000000000000000" pitchFamily="2" charset="2"/>
              <a:buChar char="ü"/>
            </a:pPr>
            <a:r>
              <a:rPr lang="en-US" dirty="0"/>
              <a:t>Microsoft Software Involved in BI Solutions</a:t>
            </a:r>
          </a:p>
          <a:p>
            <a:pPr>
              <a:buFont typeface="Wingdings" panose="05000000000000000000" pitchFamily="2" charset="2"/>
              <a:buChar char="ü"/>
            </a:pPr>
            <a:r>
              <a:rPr lang="en-US" dirty="0" smtClean="0"/>
              <a:t>Understanding BI Data Sources</a:t>
            </a:r>
          </a:p>
          <a:p>
            <a:pPr>
              <a:buFont typeface="Wingdings" panose="05000000000000000000" pitchFamily="2" charset="2"/>
              <a:buChar char="ü"/>
            </a:pPr>
            <a:r>
              <a:rPr lang="en-US" dirty="0" smtClean="0"/>
              <a:t>Introduction to the Excel Data Model</a:t>
            </a:r>
            <a:endParaRPr lang="en-US" dirty="0"/>
          </a:p>
        </p:txBody>
      </p:sp>
    </p:spTree>
    <p:extLst>
      <p:ext uri="{BB962C8B-B14F-4D97-AF65-F5344CB8AC3E}">
        <p14:creationId xmlns:p14="http://schemas.microsoft.com/office/powerpoint/2010/main" val="592383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 Stakeholders</a:t>
            </a:r>
            <a:endParaRPr lang="en-US" dirty="0"/>
          </a:p>
        </p:txBody>
      </p:sp>
      <p:sp>
        <p:nvSpPr>
          <p:cNvPr id="3" name="Content Placeholder 2"/>
          <p:cNvSpPr>
            <a:spLocks noGrp="1"/>
          </p:cNvSpPr>
          <p:nvPr>
            <p:ph idx="1"/>
          </p:nvPr>
        </p:nvSpPr>
        <p:spPr/>
        <p:txBody>
          <a:bodyPr>
            <a:normAutofit/>
          </a:bodyPr>
          <a:lstStyle/>
          <a:p>
            <a:r>
              <a:rPr lang="en-US" sz="2400" dirty="0" smtClean="0"/>
              <a:t>BI Consumers</a:t>
            </a:r>
          </a:p>
          <a:p>
            <a:pPr lvl="1"/>
            <a:r>
              <a:rPr lang="en-US" sz="2000" dirty="0" smtClean="0"/>
              <a:t>General Business Users</a:t>
            </a:r>
          </a:p>
          <a:p>
            <a:pPr lvl="1"/>
            <a:r>
              <a:rPr lang="en-US" sz="2000" dirty="0" smtClean="0"/>
              <a:t>Business Decision Makers</a:t>
            </a:r>
          </a:p>
          <a:p>
            <a:pPr>
              <a:lnSpc>
                <a:spcPct val="150000"/>
              </a:lnSpc>
            </a:pPr>
            <a:r>
              <a:rPr lang="en-US" sz="2400" dirty="0" smtClean="0"/>
              <a:t>BI Producers</a:t>
            </a:r>
          </a:p>
          <a:p>
            <a:pPr lvl="1"/>
            <a:r>
              <a:rPr lang="en-US" sz="2000" dirty="0" smtClean="0"/>
              <a:t>Business Analysts</a:t>
            </a:r>
          </a:p>
          <a:p>
            <a:pPr lvl="1"/>
            <a:r>
              <a:rPr lang="en-US" sz="2000" dirty="0" smtClean="0"/>
              <a:t>Data Scientists</a:t>
            </a:r>
            <a:endParaRPr lang="en-US" sz="2400" dirty="0" smtClean="0"/>
          </a:p>
          <a:p>
            <a:pPr>
              <a:lnSpc>
                <a:spcPct val="150000"/>
              </a:lnSpc>
            </a:pPr>
            <a:r>
              <a:rPr lang="en-US" sz="2400" dirty="0" smtClean="0"/>
              <a:t>BI Administrator</a:t>
            </a:r>
          </a:p>
          <a:p>
            <a:pPr lvl="1"/>
            <a:r>
              <a:rPr lang="en-US" sz="2000" dirty="0" smtClean="0"/>
              <a:t>Administrators of SQL Server and SharePoint</a:t>
            </a:r>
          </a:p>
          <a:p>
            <a:pPr>
              <a:lnSpc>
                <a:spcPct val="150000"/>
              </a:lnSpc>
            </a:pPr>
            <a:r>
              <a:rPr lang="en-US" sz="2400" dirty="0" smtClean="0"/>
              <a:t>BI Developers</a:t>
            </a:r>
          </a:p>
          <a:p>
            <a:pPr lvl="1"/>
            <a:r>
              <a:rPr lang="en-US" sz="2000" dirty="0" smtClean="0"/>
              <a:t>Technical folks using SQL Server Data Tools</a:t>
            </a:r>
          </a:p>
          <a:p>
            <a:endParaRPr lang="en-US" sz="2400" dirty="0"/>
          </a:p>
        </p:txBody>
      </p:sp>
      <p:sp>
        <p:nvSpPr>
          <p:cNvPr id="4" name="Oval 3"/>
          <p:cNvSpPr/>
          <p:nvPr/>
        </p:nvSpPr>
        <p:spPr>
          <a:xfrm>
            <a:off x="4572000" y="1371600"/>
            <a:ext cx="1883376"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 Consumer</a:t>
            </a:r>
            <a:endParaRPr lang="en-US" sz="1200" dirty="0"/>
          </a:p>
        </p:txBody>
      </p:sp>
      <p:sp>
        <p:nvSpPr>
          <p:cNvPr id="5" name="Oval 4"/>
          <p:cNvSpPr/>
          <p:nvPr/>
        </p:nvSpPr>
        <p:spPr>
          <a:xfrm>
            <a:off x="5257800" y="2857500"/>
            <a:ext cx="1883376"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 Producer</a:t>
            </a:r>
            <a:endParaRPr lang="en-US" sz="1200" dirty="0"/>
          </a:p>
        </p:txBody>
      </p:sp>
      <p:sp>
        <p:nvSpPr>
          <p:cNvPr id="6" name="Oval 5"/>
          <p:cNvSpPr/>
          <p:nvPr/>
        </p:nvSpPr>
        <p:spPr>
          <a:xfrm>
            <a:off x="6455376" y="4576634"/>
            <a:ext cx="1883376"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 Administrator</a:t>
            </a:r>
            <a:endParaRPr lang="en-US" sz="1200" dirty="0"/>
          </a:p>
        </p:txBody>
      </p:sp>
      <p:sp>
        <p:nvSpPr>
          <p:cNvPr id="7" name="Oval 6"/>
          <p:cNvSpPr/>
          <p:nvPr/>
        </p:nvSpPr>
        <p:spPr>
          <a:xfrm>
            <a:off x="6879624" y="5562600"/>
            <a:ext cx="1883376"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 Developer</a:t>
            </a:r>
            <a:endParaRPr lang="en-US" sz="1200" dirty="0"/>
          </a:p>
        </p:txBody>
      </p:sp>
    </p:spTree>
    <p:extLst>
      <p:ext uri="{BB962C8B-B14F-4D97-AF65-F5344CB8AC3E}">
        <p14:creationId xmlns:p14="http://schemas.microsoft.com/office/powerpoint/2010/main" val="63934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BI</a:t>
            </a:r>
            <a:endParaRPr lang="en-US" dirty="0"/>
          </a:p>
        </p:txBody>
      </p:sp>
      <p:sp>
        <p:nvSpPr>
          <p:cNvPr id="3" name="Content Placeholder 2"/>
          <p:cNvSpPr>
            <a:spLocks noGrp="1"/>
          </p:cNvSpPr>
          <p:nvPr>
            <p:ph idx="1"/>
          </p:nvPr>
        </p:nvSpPr>
        <p:spPr/>
        <p:txBody>
          <a:bodyPr/>
          <a:lstStyle/>
          <a:p>
            <a:r>
              <a:rPr lang="en-US" dirty="0" smtClean="0"/>
              <a:t>Work done in long term projects by BI developers</a:t>
            </a:r>
          </a:p>
          <a:p>
            <a:pPr lvl="1"/>
            <a:r>
              <a:rPr lang="en-US" dirty="0" smtClean="0"/>
              <a:t>Requires lengthy requirement gathering phase</a:t>
            </a:r>
          </a:p>
          <a:p>
            <a:pPr lvl="1"/>
            <a:r>
              <a:rPr lang="en-US" dirty="0"/>
              <a:t>Data extracted from different locations</a:t>
            </a:r>
          </a:p>
          <a:p>
            <a:pPr lvl="1"/>
            <a:r>
              <a:rPr lang="en-US" dirty="0"/>
              <a:t>Data is cleaned up and </a:t>
            </a:r>
            <a:r>
              <a:rPr lang="en-US" dirty="0" smtClean="0"/>
              <a:t>designed in model</a:t>
            </a:r>
            <a:endParaRPr lang="en-US" dirty="0"/>
          </a:p>
          <a:p>
            <a:pPr lvl="1"/>
            <a:r>
              <a:rPr lang="en-US" dirty="0"/>
              <a:t>BI developers build multidimensional cubes and </a:t>
            </a:r>
            <a:r>
              <a:rPr lang="en-US" dirty="0" smtClean="0"/>
              <a:t>KPIs</a:t>
            </a:r>
          </a:p>
          <a:p>
            <a:pPr lvl="1"/>
            <a:r>
              <a:rPr lang="en-US" dirty="0" smtClean="0"/>
              <a:t>Unexpected </a:t>
            </a:r>
            <a:r>
              <a:rPr lang="en-US" dirty="0"/>
              <a:t>blocking problems </a:t>
            </a:r>
            <a:r>
              <a:rPr lang="en-US" dirty="0" smtClean="0"/>
              <a:t>are common</a:t>
            </a:r>
            <a:endParaRPr lang="en-US" dirty="0"/>
          </a:p>
          <a:p>
            <a:pPr lvl="1"/>
            <a:r>
              <a:rPr lang="en-US" dirty="0" smtClean="0"/>
              <a:t>Users must often wait a year or more to see any results</a:t>
            </a:r>
          </a:p>
        </p:txBody>
      </p:sp>
    </p:spTree>
    <p:extLst>
      <p:ext uri="{BB962C8B-B14F-4D97-AF65-F5344CB8AC3E}">
        <p14:creationId xmlns:p14="http://schemas.microsoft.com/office/powerpoint/2010/main" val="21720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Self-service BI (SSBI)</a:t>
            </a:r>
            <a:endParaRPr lang="en-US" dirty="0"/>
          </a:p>
        </p:txBody>
      </p:sp>
      <p:sp>
        <p:nvSpPr>
          <p:cNvPr id="3" name="Content Placeholder 2"/>
          <p:cNvSpPr>
            <a:spLocks noGrp="1"/>
          </p:cNvSpPr>
          <p:nvPr>
            <p:ph idx="1"/>
          </p:nvPr>
        </p:nvSpPr>
        <p:spPr/>
        <p:txBody>
          <a:bodyPr>
            <a:noAutofit/>
          </a:bodyPr>
          <a:lstStyle/>
          <a:p>
            <a:r>
              <a:rPr lang="en-US" sz="2400" dirty="0" smtClean="0"/>
              <a:t>Traditional BI </a:t>
            </a:r>
            <a:r>
              <a:rPr lang="en-US" sz="2400" dirty="0"/>
              <a:t>projects typically involve the following…</a:t>
            </a:r>
          </a:p>
          <a:p>
            <a:pPr lvl="1"/>
            <a:r>
              <a:rPr lang="en-US" sz="2000" dirty="0"/>
              <a:t>Integrate data from multiple sources</a:t>
            </a:r>
          </a:p>
          <a:p>
            <a:pPr lvl="1"/>
            <a:r>
              <a:rPr lang="en-US" sz="2000" dirty="0"/>
              <a:t>Perform data transformation and complex calculations</a:t>
            </a:r>
          </a:p>
          <a:p>
            <a:pPr lvl="1"/>
            <a:r>
              <a:rPr lang="en-US" sz="2000" dirty="0" smtClean="0"/>
              <a:t>Analyze large </a:t>
            </a:r>
            <a:r>
              <a:rPr lang="en-US" sz="2000" dirty="0"/>
              <a:t>data sets with rapid query response</a:t>
            </a:r>
          </a:p>
          <a:p>
            <a:pPr lvl="1"/>
            <a:r>
              <a:rPr lang="en-US" sz="2000" dirty="0"/>
              <a:t>Create insightful </a:t>
            </a:r>
            <a:r>
              <a:rPr lang="en-US" sz="2000" dirty="0" smtClean="0"/>
              <a:t>reports </a:t>
            </a:r>
            <a:r>
              <a:rPr lang="en-US" sz="2000" dirty="0"/>
              <a:t>and </a:t>
            </a:r>
            <a:r>
              <a:rPr lang="en-US" sz="2000" dirty="0" smtClean="0"/>
              <a:t>visualizations</a:t>
            </a:r>
          </a:p>
          <a:p>
            <a:endParaRPr lang="en-US" sz="2400" dirty="0" smtClean="0"/>
          </a:p>
          <a:p>
            <a:r>
              <a:rPr lang="en-US" sz="2400" dirty="0" smtClean="0"/>
              <a:t>Self-service BI </a:t>
            </a:r>
            <a:r>
              <a:rPr lang="en-US" sz="2400" dirty="0"/>
              <a:t>projects </a:t>
            </a:r>
            <a:r>
              <a:rPr lang="en-US" sz="2400" dirty="0" smtClean="0"/>
              <a:t>add more dimensions…</a:t>
            </a:r>
          </a:p>
          <a:p>
            <a:pPr lvl="1"/>
            <a:r>
              <a:rPr lang="en-US" sz="2000" dirty="0" smtClean="0"/>
              <a:t>BI producers create reports to share with BI consumers</a:t>
            </a:r>
          </a:p>
          <a:p>
            <a:pPr lvl="1"/>
            <a:r>
              <a:rPr lang="en-US" sz="2000" dirty="0" smtClean="0"/>
              <a:t>BI </a:t>
            </a:r>
            <a:r>
              <a:rPr lang="en-US" sz="2000" dirty="0"/>
              <a:t>consumers quickly analyze data in an agile </a:t>
            </a:r>
            <a:r>
              <a:rPr lang="en-US" sz="2000" dirty="0" err="1" smtClean="0"/>
              <a:t>manne</a:t>
            </a:r>
            <a:endParaRPr lang="en-US" sz="2000" dirty="0"/>
          </a:p>
        </p:txBody>
      </p:sp>
    </p:spTree>
    <p:extLst>
      <p:ext uri="{BB962C8B-B14F-4D97-AF65-F5344CB8AC3E}">
        <p14:creationId xmlns:p14="http://schemas.microsoft.com/office/powerpoint/2010/main" val="314219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Essential BI Concepts </a:t>
            </a:r>
            <a:r>
              <a:rPr lang="en-US" dirty="0"/>
              <a:t>and Terminology</a:t>
            </a:r>
          </a:p>
          <a:p>
            <a:pPr>
              <a:buFont typeface="Wingdings" panose="05000000000000000000" pitchFamily="2" charset="2"/>
              <a:buChar char="Ø"/>
            </a:pPr>
            <a:r>
              <a:rPr lang="en-US" dirty="0"/>
              <a:t>Microsoft Software Involved in BI Solutions</a:t>
            </a:r>
          </a:p>
          <a:p>
            <a:r>
              <a:rPr lang="en-US" dirty="0" smtClean="0"/>
              <a:t>Understanding BI Data Sources</a:t>
            </a:r>
          </a:p>
          <a:p>
            <a:r>
              <a:rPr lang="en-US" dirty="0" smtClean="0"/>
              <a:t>Introduction to the Excel Data Model</a:t>
            </a:r>
            <a:endParaRPr lang="en-US" dirty="0"/>
          </a:p>
        </p:txBody>
      </p:sp>
    </p:spTree>
    <p:extLst>
      <p:ext uri="{BB962C8B-B14F-4D97-AF65-F5344CB8AC3E}">
        <p14:creationId xmlns:p14="http://schemas.microsoft.com/office/powerpoint/2010/main" val="2128357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Features in SQL Server</a:t>
            </a:r>
            <a:endParaRPr lang="en-US" dirty="0"/>
          </a:p>
        </p:txBody>
      </p:sp>
      <p:sp>
        <p:nvSpPr>
          <p:cNvPr id="3" name="Content Placeholder 2"/>
          <p:cNvSpPr>
            <a:spLocks noGrp="1"/>
          </p:cNvSpPr>
          <p:nvPr>
            <p:ph idx="1"/>
          </p:nvPr>
        </p:nvSpPr>
        <p:spPr/>
        <p:txBody>
          <a:bodyPr>
            <a:normAutofit/>
          </a:bodyPr>
          <a:lstStyle/>
          <a:p>
            <a:r>
              <a:rPr lang="en-US" sz="2400" dirty="0" smtClean="0"/>
              <a:t>SQL </a:t>
            </a:r>
            <a:r>
              <a:rPr lang="en-US" sz="2400" dirty="0"/>
              <a:t>Server </a:t>
            </a:r>
            <a:r>
              <a:rPr lang="en-US" sz="2400" dirty="0" smtClean="0"/>
              <a:t>Database Engine</a:t>
            </a:r>
          </a:p>
          <a:p>
            <a:pPr lvl="1"/>
            <a:r>
              <a:rPr lang="en-US" sz="2000" dirty="0" smtClean="0"/>
              <a:t>Used to create OLTP systems</a:t>
            </a:r>
          </a:p>
          <a:p>
            <a:pPr lvl="1"/>
            <a:r>
              <a:rPr lang="en-US" sz="2000" dirty="0" smtClean="0"/>
              <a:t>Used to create data warehouses for OLAP systems</a:t>
            </a:r>
          </a:p>
          <a:p>
            <a:pPr>
              <a:lnSpc>
                <a:spcPct val="150000"/>
              </a:lnSpc>
            </a:pPr>
            <a:r>
              <a:rPr lang="en-US" sz="2400" dirty="0" smtClean="0"/>
              <a:t>SQL Server Integration Services (SSIS)</a:t>
            </a:r>
          </a:p>
          <a:p>
            <a:pPr lvl="1"/>
            <a:r>
              <a:rPr lang="en-US" sz="2000" dirty="0" smtClean="0"/>
              <a:t>Used to ELT support (Extract, Load, Transform)\</a:t>
            </a:r>
          </a:p>
          <a:p>
            <a:pPr>
              <a:lnSpc>
                <a:spcPct val="150000"/>
              </a:lnSpc>
            </a:pPr>
            <a:r>
              <a:rPr lang="en-US" sz="2400" dirty="0" smtClean="0"/>
              <a:t>SQL Server Analysis Services (SSAS)</a:t>
            </a:r>
          </a:p>
          <a:p>
            <a:pPr lvl="1"/>
            <a:r>
              <a:rPr lang="en-US" sz="2000" dirty="0" smtClean="0"/>
              <a:t>Used to build multidimensional cubes</a:t>
            </a:r>
          </a:p>
          <a:p>
            <a:pPr lvl="1"/>
            <a:r>
              <a:rPr lang="en-US" sz="2000" dirty="0" smtClean="0"/>
              <a:t>Used to build tabular models </a:t>
            </a:r>
            <a:r>
              <a:rPr lang="en-US" sz="1600" dirty="0" smtClean="0">
                <a:solidFill>
                  <a:schemeClr val="bg1">
                    <a:lumMod val="50000"/>
                  </a:schemeClr>
                </a:solidFill>
              </a:rPr>
              <a:t>(new with SQL Server 2012)</a:t>
            </a:r>
            <a:endParaRPr lang="en-US" sz="2000" dirty="0" smtClean="0">
              <a:solidFill>
                <a:schemeClr val="bg1">
                  <a:lumMod val="50000"/>
                </a:schemeClr>
              </a:solidFill>
            </a:endParaRPr>
          </a:p>
          <a:p>
            <a:pPr>
              <a:lnSpc>
                <a:spcPct val="150000"/>
              </a:lnSpc>
            </a:pPr>
            <a:r>
              <a:rPr lang="en-US" sz="2400" dirty="0" smtClean="0"/>
              <a:t>SQL Server Reporting Services (SSRS)</a:t>
            </a:r>
          </a:p>
          <a:p>
            <a:pPr lvl="1"/>
            <a:r>
              <a:rPr lang="en-US" sz="2000" dirty="0" smtClean="0"/>
              <a:t>Used to write/deploy reports for viewing and printing</a:t>
            </a:r>
            <a:endParaRPr lang="en-US" sz="2000" dirty="0"/>
          </a:p>
        </p:txBody>
      </p:sp>
    </p:spTree>
    <p:extLst>
      <p:ext uri="{BB962C8B-B14F-4D97-AF65-F5344CB8AC3E}">
        <p14:creationId xmlns:p14="http://schemas.microsoft.com/office/powerpoint/2010/main" val="20625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Features in Excel before Excel 2013</a:t>
            </a:r>
            <a:endParaRPr lang="en-US" dirty="0"/>
          </a:p>
        </p:txBody>
      </p:sp>
      <p:sp>
        <p:nvSpPr>
          <p:cNvPr id="3" name="Content Placeholder 2"/>
          <p:cNvSpPr>
            <a:spLocks noGrp="1"/>
          </p:cNvSpPr>
          <p:nvPr>
            <p:ph idx="1"/>
          </p:nvPr>
        </p:nvSpPr>
        <p:spPr/>
        <p:txBody>
          <a:bodyPr/>
          <a:lstStyle/>
          <a:p>
            <a:r>
              <a:rPr lang="en-US" dirty="0" smtClean="0"/>
              <a:t>Excel has traditionally been a BI-centric product</a:t>
            </a:r>
          </a:p>
          <a:p>
            <a:pPr lvl="1"/>
            <a:r>
              <a:rPr lang="en-US" dirty="0" smtClean="0"/>
              <a:t>Support for tables, PivotTables and </a:t>
            </a:r>
            <a:r>
              <a:rPr lang="en-US" dirty="0" err="1" smtClean="0"/>
              <a:t>PivotCharts</a:t>
            </a:r>
            <a:endParaRPr lang="en-US" dirty="0" smtClean="0"/>
          </a:p>
          <a:p>
            <a:pPr lvl="1"/>
            <a:r>
              <a:rPr lang="en-US" dirty="0" smtClean="0"/>
              <a:t>Powerful language and formulas for cell calculations</a:t>
            </a:r>
          </a:p>
          <a:p>
            <a:pPr lvl="1"/>
            <a:r>
              <a:rPr lang="en-US" dirty="0" smtClean="0"/>
              <a:t>Support for connections to databases and OLAP cubes</a:t>
            </a:r>
          </a:p>
          <a:p>
            <a:pPr lvl="1"/>
            <a:endParaRPr lang="en-US" dirty="0" smtClean="0"/>
          </a:p>
        </p:txBody>
      </p:sp>
      <p:pic>
        <p:nvPicPr>
          <p:cNvPr id="4" name="Picture 3"/>
          <p:cNvPicPr>
            <a:picLocks noChangeAspect="1"/>
          </p:cNvPicPr>
          <p:nvPr/>
        </p:nvPicPr>
        <p:blipFill>
          <a:blip r:embed="rId3"/>
          <a:stretch>
            <a:fillRect/>
          </a:stretch>
        </p:blipFill>
        <p:spPr>
          <a:xfrm>
            <a:off x="1143000" y="3376353"/>
            <a:ext cx="7185923" cy="3276600"/>
          </a:xfrm>
          <a:prstGeom prst="rect">
            <a:avLst/>
          </a:prstGeom>
          <a:ln>
            <a:solidFill>
              <a:schemeClr val="bg1">
                <a:lumMod val="50000"/>
              </a:schemeClr>
            </a:solidFill>
          </a:ln>
        </p:spPr>
      </p:pic>
    </p:spTree>
    <p:extLst>
      <p:ext uri="{BB962C8B-B14F-4D97-AF65-F5344CB8AC3E}">
        <p14:creationId xmlns:p14="http://schemas.microsoft.com/office/powerpoint/2010/main" val="178609780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purl.org/dc/dcmitype/"/>
    <ds:schemaRef ds:uri="http://www.w3.org/XML/1998/namespace"/>
    <ds:schemaRef ds:uri="http://schemas.microsoft.com/office/infopath/2007/PartnerControls"/>
    <ds:schemaRef ds:uri="http://schemas.microsoft.com/office/2006/documentManagement/types"/>
    <ds:schemaRef ds:uri="http://purl.org/dc/term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12897</TotalTime>
  <Words>5357</Words>
  <Application>Microsoft Office PowerPoint</Application>
  <PresentationFormat>On-screen Show (4:3)</PresentationFormat>
  <Paragraphs>358</Paragraphs>
  <Slides>36</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Black</vt:lpstr>
      <vt:lpstr>Calibri</vt:lpstr>
      <vt:lpstr>Lucida Console</vt:lpstr>
      <vt:lpstr>Wingdings</vt:lpstr>
      <vt:lpstr>CPT_Wave15</vt:lpstr>
      <vt:lpstr>Overview of Business Intelligence  in SharePoint 2013</vt:lpstr>
      <vt:lpstr>Agenda</vt:lpstr>
      <vt:lpstr>What is Business Intelligence?</vt:lpstr>
      <vt:lpstr>BI Stakeholders</vt:lpstr>
      <vt:lpstr>Traditional BI</vt:lpstr>
      <vt:lpstr>Self-service BI (SSBI)</vt:lpstr>
      <vt:lpstr>Agenda</vt:lpstr>
      <vt:lpstr>BI Features in SQL Server</vt:lpstr>
      <vt:lpstr>BI Features in Excel before Excel 2013</vt:lpstr>
      <vt:lpstr>Creating PivotTables and PivotCharts in Excel 2013</vt:lpstr>
      <vt:lpstr>New BI Features in Excel 2013</vt:lpstr>
      <vt:lpstr>The Power Query Add-in for Excel 2013</vt:lpstr>
      <vt:lpstr>The PowerPivot Add-in for Excel 2013</vt:lpstr>
      <vt:lpstr>The Power View Add-in in Excel 2013</vt:lpstr>
      <vt:lpstr>The Power Map Add-in in Excel 2013</vt:lpstr>
      <vt:lpstr>BI Features in SharePoint 2013</vt:lpstr>
      <vt:lpstr>Scopes of BI</vt:lpstr>
      <vt:lpstr>Agenda</vt:lpstr>
      <vt:lpstr>Where’s the Data?</vt:lpstr>
      <vt:lpstr>OLTP Systems</vt:lpstr>
      <vt:lpstr>OLAP Systems</vt:lpstr>
      <vt:lpstr>What is a Spreadmart?</vt:lpstr>
      <vt:lpstr>Deciding What To Measure</vt:lpstr>
      <vt:lpstr>Defining Grain Statements</vt:lpstr>
      <vt:lpstr>Agenda</vt:lpstr>
      <vt:lpstr>Introducing The Excel Data Model</vt:lpstr>
      <vt:lpstr>PowerPivot Versions</vt:lpstr>
      <vt:lpstr>Enabling the Excel PowerPivot Add-In</vt:lpstr>
      <vt:lpstr>Working with the PowerPivot Add-In</vt:lpstr>
      <vt:lpstr>Enabling the PowerPivot Add-in with Excel 2013</vt:lpstr>
      <vt:lpstr>The Wingtip Sales Database Schema</vt:lpstr>
      <vt:lpstr>Importing Tables</vt:lpstr>
      <vt:lpstr>Importing Data in the Data Model</vt:lpstr>
      <vt:lpstr>Creating a Pivot Table from the Data Model</vt:lpstr>
      <vt:lpstr>Creating a PivotTable from an Excel Data Model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Business Intelligence in SharePoint 2013</dc:title>
  <dc:creator>Ted Pattison</dc:creator>
  <cp:lastModifiedBy>Ted Pattison</cp:lastModifiedBy>
  <cp:revision>215</cp:revision>
  <dcterms:created xsi:type="dcterms:W3CDTF">2012-04-13T19:17:02Z</dcterms:created>
  <dcterms:modified xsi:type="dcterms:W3CDTF">2015-03-11T22:11:22Z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