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5"/>
  </p:notesMasterIdLst>
  <p:handoutMasterIdLst>
    <p:handoutMasterId r:id="rId26"/>
  </p:handoutMasterIdLst>
  <p:sldIdLst>
    <p:sldId id="279" r:id="rId6"/>
    <p:sldId id="278" r:id="rId7"/>
    <p:sldId id="281" r:id="rId8"/>
    <p:sldId id="282" r:id="rId9"/>
    <p:sldId id="283" r:id="rId10"/>
    <p:sldId id="284" r:id="rId11"/>
    <p:sldId id="298" r:id="rId12"/>
    <p:sldId id="289" r:id="rId13"/>
    <p:sldId id="290" r:id="rId14"/>
    <p:sldId id="299" r:id="rId15"/>
    <p:sldId id="291" r:id="rId16"/>
    <p:sldId id="292" r:id="rId17"/>
    <p:sldId id="293" r:id="rId18"/>
    <p:sldId id="294" r:id="rId19"/>
    <p:sldId id="295" r:id="rId20"/>
    <p:sldId id="300" r:id="rId21"/>
    <p:sldId id="296" r:id="rId22"/>
    <p:sldId id="297" r:id="rId23"/>
    <p:sldId id="301"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55" autoAdjust="0"/>
    <p:restoredTop sz="74453" autoAdjust="0"/>
  </p:normalViewPr>
  <p:slideViewPr>
    <p:cSldViewPr>
      <p:cViewPr varScale="1">
        <p:scale>
          <a:sx n="69" d="100"/>
          <a:sy n="69" d="100"/>
        </p:scale>
        <p:origin x="78" y="4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4" d="100"/>
          <a:sy n="84" d="100"/>
        </p:scale>
        <p:origin x="3792"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teaches students what they need to know to build BI solution with PerformancePoint Services. Students will learn to use the Dashboard Designer to create data connections and other types of BI objects such as Reports, Indicators, KPIs and Scorecards. After that the module discusses how to publish these BI objects to a SharePoint site by creating and deploying a Dashboard. Students will also learn how to add filters to a Dashboard to provide the user with controls over filtering and drilling down into greater detail.</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7363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879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ffectLst/>
              </a:rPr>
              <a:t>PerformancePoint Services in SharePoint Server 2013 is a performance management service that can be used to monitor and analyze your business. By providing flexible, easy-to-use tools for building dashboards, scorecards, and key performance indicators (KPIs), PerformancePoint Services can help individuals across an organization make informed business decisions that align with companywide objectives and strategy. </a:t>
            </a:r>
          </a:p>
          <a:p>
            <a:endParaRPr lang="en-US" dirty="0">
              <a:effectLst/>
            </a:endParaRPr>
          </a:p>
          <a:p>
            <a:r>
              <a:rPr lang="en-US" dirty="0" smtClean="0">
                <a:effectLst/>
              </a:rPr>
              <a:t>PerformancePoint Services provides a design environment for BI</a:t>
            </a:r>
            <a:r>
              <a:rPr lang="en-US" baseline="0" dirty="0" smtClean="0">
                <a:effectLst/>
              </a:rPr>
              <a:t> producers as well as provide a browser view for business users. </a:t>
            </a:r>
          </a:p>
          <a:p>
            <a:endParaRPr lang="en-US" baseline="0" dirty="0" smtClean="0">
              <a:effectLst/>
            </a:endParaRPr>
          </a:p>
          <a:p>
            <a:r>
              <a:rPr lang="en-US" baseline="0" dirty="0" smtClean="0">
                <a:effectLst/>
              </a:rPr>
              <a:t>Users will be able to navigate and explore analysis by:</a:t>
            </a:r>
          </a:p>
          <a:p>
            <a:pPr marL="171450" indent="-171450">
              <a:buFont typeface="Arial" panose="020B0604020202020204" pitchFamily="34" charset="0"/>
              <a:buChar char="•"/>
            </a:pPr>
            <a:r>
              <a:rPr lang="en-US" baseline="0" dirty="0" smtClean="0">
                <a:effectLst/>
              </a:rPr>
              <a:t>Slicing, dicing, drill-down the data.</a:t>
            </a:r>
          </a:p>
          <a:p>
            <a:pPr marL="171450" indent="-171450">
              <a:buFont typeface="Arial" panose="020B0604020202020204" pitchFamily="34" charset="0"/>
              <a:buChar char="•"/>
            </a:pPr>
            <a:r>
              <a:rPr lang="en-US" baseline="0" dirty="0" smtClean="0">
                <a:effectLst/>
              </a:rPr>
              <a:t>Apply custom filtering and sorting options.</a:t>
            </a:r>
          </a:p>
          <a:p>
            <a:pPr marL="171450" indent="-171450">
              <a:buFont typeface="Arial" panose="020B0604020202020204" pitchFamily="34" charset="0"/>
              <a:buChar char="•"/>
            </a:pPr>
            <a:r>
              <a:rPr lang="en-US" dirty="0" smtClean="0">
                <a:effectLst/>
              </a:rPr>
              <a:t>Choose top/bottom number of</a:t>
            </a:r>
            <a:r>
              <a:rPr lang="en-US" baseline="0" dirty="0" smtClean="0">
                <a:effectLst/>
              </a:rPr>
              <a:t> items.</a:t>
            </a:r>
          </a:p>
          <a:p>
            <a:pPr marL="171450" indent="-171450">
              <a:buFont typeface="Arial" panose="020B0604020202020204" pitchFamily="34" charset="0"/>
              <a:buChar char="•"/>
            </a:pPr>
            <a:r>
              <a:rPr lang="en-US" baseline="0" dirty="0" smtClean="0">
                <a:effectLst/>
              </a:rPr>
              <a:t>Change the display such as changing from a grid to a chart.</a:t>
            </a:r>
            <a:endParaRPr lang="en-US" dirty="0" smtClean="0">
              <a:effectLst/>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16 - Business Intelligence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16-</a:t>
            </a:r>
            <a:fld id="{073E6628-0705-4E34-90AA-D61A964D0AFD}" type="slidenum">
              <a:rPr lang="en-US" smtClean="0"/>
              <a:pPr/>
              <a:t>3</a:t>
            </a:fld>
            <a:endParaRPr lang="en-US" dirty="0"/>
          </a:p>
        </p:txBody>
      </p:sp>
    </p:spTree>
    <p:extLst>
      <p:ext uri="{BB962C8B-B14F-4D97-AF65-F5344CB8AC3E}">
        <p14:creationId xmlns:p14="http://schemas.microsoft.com/office/powerpoint/2010/main" val="132088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goal of a dashboard is to provide all the business information a user needs right in front of them while allowing them to quickly and easily explore any aspect as needed.</a:t>
            </a:r>
          </a:p>
          <a:p>
            <a:endParaRPr lang="en-US" baseline="0" dirty="0" smtClean="0"/>
          </a:p>
          <a:p>
            <a:r>
              <a:rPr lang="en-US" baseline="0" dirty="0" smtClean="0"/>
              <a:t>For example they could see that the projected sales for an region are lower than expected on the main page.  They should be able to select that region and see the charts adjust to focus on that region.  Then they should be able to drill into the data in one click to see more information and supporting reports.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16 - Business Intelligence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16-</a:t>
            </a:r>
            <a:fld id="{073E6628-0705-4E34-90AA-D61A964D0AFD}" type="slidenum">
              <a:rPr lang="en-US" smtClean="0"/>
              <a:pPr/>
              <a:t>4</a:t>
            </a:fld>
            <a:endParaRPr lang="en-US" dirty="0"/>
          </a:p>
        </p:txBody>
      </p:sp>
    </p:spTree>
    <p:extLst>
      <p:ext uri="{BB962C8B-B14F-4D97-AF65-F5344CB8AC3E}">
        <p14:creationId xmlns:p14="http://schemas.microsoft.com/office/powerpoint/2010/main" val="1095721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 scorecard is a special kind of report that provides an overall,</a:t>
            </a:r>
            <a:r>
              <a:rPr lang="en-US" baseline="0" dirty="0" smtClean="0">
                <a:effectLst/>
              </a:rPr>
              <a:t> high-level snapshot of performance for a group or organization. </a:t>
            </a:r>
            <a:r>
              <a:rPr lang="en-US" dirty="0" smtClean="0">
                <a:effectLst/>
              </a:rPr>
              <a:t>A scorecard provides a visual representation of performance that can give you a summary of progress at a glance.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Scorecards are dashboard items that show performance for one or more metrics. Scorecards compare actual results to specified goals and express the results by using graphical indicators.</a:t>
            </a:r>
            <a:r>
              <a:rPr lang="en-US" baseline="0" dirty="0" smtClean="0">
                <a:effectLst/>
              </a:rPr>
              <a:t> </a:t>
            </a:r>
            <a:r>
              <a:rPr lang="en-US" dirty="0" smtClean="0">
                <a:effectLst/>
              </a:rPr>
              <a:t>The </a:t>
            </a:r>
            <a:r>
              <a:rPr lang="en-US" dirty="0" smtClean="0">
                <a:effectLst/>
              </a:rPr>
              <a:t>key performance indicators (</a:t>
            </a:r>
            <a:r>
              <a:rPr lang="en-US" dirty="0" smtClean="0">
                <a:effectLst/>
              </a:rPr>
              <a:t>KPIs) in a scorecard represent specific, measurable elements of performance, such "Sales” for a particular group, or "Number of customer complaints per day."</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16 - Business Intelligence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16-</a:t>
            </a:r>
            <a:fld id="{073E6628-0705-4E34-90AA-D61A964D0AFD}" type="slidenum">
              <a:rPr lang="en-US" smtClean="0"/>
              <a:pPr/>
              <a:t>5</a:t>
            </a:fld>
            <a:endParaRPr lang="en-US" dirty="0"/>
          </a:p>
        </p:txBody>
      </p:sp>
    </p:spTree>
    <p:extLst>
      <p:ext uri="{BB962C8B-B14F-4D97-AF65-F5344CB8AC3E}">
        <p14:creationId xmlns:p14="http://schemas.microsoft.com/office/powerpoint/2010/main" val="291362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ffectLst/>
              </a:rPr>
              <a:t>PerformancePoint Dashboard Designer is a tool that you can use to create dashboards, scorecards, and reports and publish them to a SharePoint site. Dashboard Designer is part of PerformancePoint Services in Microsoft SharePoint Server 2013. By using PerformancePoint Dashboard Designer, you can create various</a:t>
            </a:r>
            <a:r>
              <a:rPr lang="en-US" baseline="0" dirty="0" smtClean="0">
                <a:effectLst/>
              </a:rPr>
              <a:t> </a:t>
            </a:r>
            <a:r>
              <a:rPr lang="en-US" dirty="0" smtClean="0">
                <a:effectLst/>
              </a:rPr>
              <a:t>scorecards for your dashboards.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16 - Business Intelligence</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v2.0</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16-</a:t>
            </a:r>
            <a:fld id="{073E6628-0705-4E34-90AA-D61A964D0AFD}" type="slidenum">
              <a:rPr lang="en-US" smtClean="0"/>
              <a:pPr/>
              <a:t>6</a:t>
            </a:fld>
            <a:endParaRPr lang="en-US" dirty="0"/>
          </a:p>
        </p:txBody>
      </p:sp>
    </p:spTree>
    <p:extLst>
      <p:ext uri="{BB962C8B-B14F-4D97-AF65-F5344CB8AC3E}">
        <p14:creationId xmlns:p14="http://schemas.microsoft.com/office/powerpoint/2010/main" val="2627878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6133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61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8477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icrosoft.com/en-us/download/details.aspx?id=2672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Creating </a:t>
            </a:r>
            <a:r>
              <a:rPr lang="en-US" sz="2400" dirty="0" smtClean="0"/>
              <a:t>Dashboards</a:t>
            </a:r>
            <a:br>
              <a:rPr lang="en-US" sz="2400" dirty="0" smtClean="0"/>
            </a:br>
            <a:r>
              <a:rPr lang="en-US" sz="2400" dirty="0" smtClean="0"/>
              <a:t>with </a:t>
            </a:r>
            <a:r>
              <a:rPr lang="en-US" sz="2400" dirty="0"/>
              <a:t>PerformancePoint Services</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PerformancePoint Services Overview</a:t>
            </a:r>
          </a:p>
          <a:p>
            <a:pPr>
              <a:buFont typeface="Wingdings" panose="05000000000000000000" pitchFamily="2" charset="2"/>
              <a:buChar char="ü"/>
            </a:pPr>
            <a:r>
              <a:rPr lang="en-US" dirty="0" smtClean="0"/>
              <a:t>Initial Configuration</a:t>
            </a:r>
            <a:endParaRPr lang="en-US" dirty="0"/>
          </a:p>
          <a:p>
            <a:pPr>
              <a:buFont typeface="Wingdings" panose="05000000000000000000" pitchFamily="2" charset="2"/>
              <a:buChar char="Ø"/>
            </a:pPr>
            <a:r>
              <a:rPr lang="en-US" dirty="0" smtClean="0"/>
              <a:t>Working </a:t>
            </a:r>
            <a:r>
              <a:rPr lang="en-US" dirty="0"/>
              <a:t>with the Dashboard </a:t>
            </a:r>
            <a:r>
              <a:rPr lang="en-US" dirty="0" smtClean="0"/>
              <a:t>Designer</a:t>
            </a:r>
          </a:p>
          <a:p>
            <a:r>
              <a:rPr lang="en-US" dirty="0" smtClean="0"/>
              <a:t>Deploying a Dashboard</a:t>
            </a:r>
            <a:endParaRPr lang="en-US" dirty="0"/>
          </a:p>
        </p:txBody>
      </p:sp>
    </p:spTree>
    <p:extLst>
      <p:ext uri="{BB962C8B-B14F-4D97-AF65-F5344CB8AC3E}">
        <p14:creationId xmlns:p14="http://schemas.microsoft.com/office/powerpoint/2010/main" val="3669193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PerformancePoint Content List</a:t>
            </a:r>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485900"/>
            <a:ext cx="5692140" cy="2209800"/>
          </a:xfrm>
          <a:prstGeom prst="rect">
            <a:avLst/>
          </a:prstGeom>
          <a:noFill/>
          <a:ln>
            <a:solidFill>
              <a:schemeClr val="bg1">
                <a:lumMod val="50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191000"/>
            <a:ext cx="5683250" cy="2058035"/>
          </a:xfrm>
          <a:prstGeom prst="rect">
            <a:avLst/>
          </a:prstGeom>
          <a:noFill/>
          <a:ln>
            <a:solidFill>
              <a:schemeClr val="bg1">
                <a:lumMod val="50000"/>
              </a:schemeClr>
            </a:solidFill>
          </a:ln>
        </p:spPr>
      </p:pic>
    </p:spTree>
    <p:extLst>
      <p:ext uri="{BB962C8B-B14F-4D97-AF65-F5344CB8AC3E}">
        <p14:creationId xmlns:p14="http://schemas.microsoft.com/office/powerpoint/2010/main" val="17583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Data Source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3217545" cy="1390650"/>
          </a:xfrm>
          <a:prstGeom prst="rect">
            <a:avLst/>
          </a:prstGeom>
          <a:noFill/>
          <a:ln>
            <a:solidFill>
              <a:schemeClr val="bg1">
                <a:lumMod val="8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669732" y="2971800"/>
            <a:ext cx="6817968" cy="3276600"/>
          </a:xfrm>
          <a:prstGeom prst="rect">
            <a:avLst/>
          </a:prstGeom>
          <a:noFill/>
          <a:ln>
            <a:solidFill>
              <a:schemeClr val="bg1">
                <a:lumMod val="75000"/>
              </a:schemeClr>
            </a:solidFill>
          </a:ln>
        </p:spPr>
      </p:pic>
    </p:spTree>
    <p:extLst>
      <p:ext uri="{BB962C8B-B14F-4D97-AF65-F5344CB8AC3E}">
        <p14:creationId xmlns:p14="http://schemas.microsoft.com/office/powerpoint/2010/main" val="308294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Intelligence Configuration</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90525" y="1219200"/>
            <a:ext cx="8382000" cy="4495800"/>
          </a:xfrm>
          <a:prstGeom prst="rect">
            <a:avLst/>
          </a:prstGeom>
          <a:noFill/>
          <a:ln>
            <a:solidFill>
              <a:schemeClr val="bg1">
                <a:lumMod val="75000"/>
              </a:schemeClr>
            </a:solidFill>
          </a:ln>
        </p:spPr>
      </p:pic>
    </p:spTree>
    <p:extLst>
      <p:ext uri="{BB962C8B-B14F-4D97-AF65-F5344CB8AC3E}">
        <p14:creationId xmlns:p14="http://schemas.microsoft.com/office/powerpoint/2010/main" val="4099533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04799" y="1219200"/>
            <a:ext cx="3933841" cy="1676400"/>
          </a:xfrm>
          <a:prstGeom prst="rect">
            <a:avLst/>
          </a:prstGeom>
          <a:noFill/>
          <a:ln>
            <a:solidFill>
              <a:schemeClr val="bg1">
                <a:lumMod val="75000"/>
              </a:schemeClr>
            </a:solidFill>
          </a:ln>
        </p:spPr>
      </p:pic>
      <p:pic>
        <p:nvPicPr>
          <p:cNvPr id="4" name="Picture 3"/>
          <p:cNvPicPr/>
          <p:nvPr/>
        </p:nvPicPr>
        <p:blipFill>
          <a:blip r:embed="rId3"/>
          <a:stretch>
            <a:fillRect/>
          </a:stretch>
        </p:blipFill>
        <p:spPr>
          <a:xfrm>
            <a:off x="3163428" y="3200400"/>
            <a:ext cx="5851667" cy="3549650"/>
          </a:xfrm>
          <a:prstGeom prst="rect">
            <a:avLst/>
          </a:prstGeom>
        </p:spPr>
      </p:pic>
    </p:spTree>
    <p:extLst>
      <p:ext uri="{BB962C8B-B14F-4D97-AF65-F5344CB8AC3E}">
        <p14:creationId xmlns:p14="http://schemas.microsoft.com/office/powerpoint/2010/main" val="4245460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Dashboard</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4800600" cy="2094865"/>
          </a:xfrm>
          <a:prstGeom prst="rect">
            <a:avLst/>
          </a:prstGeom>
          <a:noFill/>
          <a:ln>
            <a:solidFill>
              <a:schemeClr val="bg1">
                <a:lumMod val="7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0"/>
            <a:ext cx="8077200" cy="2227597"/>
          </a:xfrm>
          <a:prstGeom prst="rect">
            <a:avLst/>
          </a:prstGeom>
          <a:noFill/>
          <a:ln>
            <a:noFill/>
          </a:ln>
        </p:spPr>
      </p:pic>
    </p:spTree>
    <p:extLst>
      <p:ext uri="{BB962C8B-B14F-4D97-AF65-F5344CB8AC3E}">
        <p14:creationId xmlns:p14="http://schemas.microsoft.com/office/powerpoint/2010/main" val="160629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PerformancePoint Services Overview</a:t>
            </a:r>
          </a:p>
          <a:p>
            <a:pPr>
              <a:buFont typeface="Wingdings" panose="05000000000000000000" pitchFamily="2" charset="2"/>
              <a:buChar char="ü"/>
            </a:pPr>
            <a:r>
              <a:rPr lang="en-US" dirty="0" smtClean="0"/>
              <a:t>Initial Configuration</a:t>
            </a:r>
            <a:endParaRPr lang="en-US" dirty="0"/>
          </a:p>
          <a:p>
            <a:pPr>
              <a:buFont typeface="Wingdings" panose="05000000000000000000" pitchFamily="2" charset="2"/>
              <a:buChar char="ü"/>
            </a:pPr>
            <a:r>
              <a:rPr lang="en-US" dirty="0" smtClean="0"/>
              <a:t>Working </a:t>
            </a:r>
            <a:r>
              <a:rPr lang="en-US" dirty="0"/>
              <a:t>with the Dashboard </a:t>
            </a:r>
            <a:r>
              <a:rPr lang="en-US" dirty="0" smtClean="0"/>
              <a:t>Designer</a:t>
            </a:r>
          </a:p>
          <a:p>
            <a:pPr>
              <a:buFont typeface="Wingdings" panose="05000000000000000000" pitchFamily="2" charset="2"/>
              <a:buChar char="Ø"/>
            </a:pPr>
            <a:r>
              <a:rPr lang="en-US" dirty="0" smtClean="0"/>
              <a:t>Deploying a Dashboard</a:t>
            </a:r>
            <a:endParaRPr lang="en-US" dirty="0"/>
          </a:p>
        </p:txBody>
      </p:sp>
    </p:spTree>
    <p:extLst>
      <p:ext uri="{BB962C8B-B14F-4D97-AF65-F5344CB8AC3E}">
        <p14:creationId xmlns:p14="http://schemas.microsoft.com/office/powerpoint/2010/main" val="1599427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a Dashboard</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6781800" cy="1752600"/>
          </a:xfrm>
          <a:prstGeom prst="rect">
            <a:avLst/>
          </a:prstGeom>
          <a:noFill/>
          <a:ln>
            <a:solidFill>
              <a:schemeClr val="bg1">
                <a:lumMod val="8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609975"/>
            <a:ext cx="6971783" cy="2667000"/>
          </a:xfrm>
          <a:prstGeom prst="rect">
            <a:avLst/>
          </a:prstGeom>
          <a:noFill/>
          <a:ln>
            <a:solidFill>
              <a:schemeClr val="bg1">
                <a:lumMod val="75000"/>
              </a:schemeClr>
            </a:solidFill>
          </a:ln>
        </p:spPr>
      </p:pic>
    </p:spTree>
    <p:extLst>
      <p:ext uri="{BB962C8B-B14F-4D97-AF65-F5344CB8AC3E}">
        <p14:creationId xmlns:p14="http://schemas.microsoft.com/office/powerpoint/2010/main" val="2357801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Decomposition Trees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99" y="1219200"/>
            <a:ext cx="4038601" cy="1447800"/>
          </a:xfrm>
          <a:prstGeom prst="rect">
            <a:avLst/>
          </a:prstGeom>
          <a:noFill/>
          <a:ln>
            <a:solidFill>
              <a:schemeClr val="bg1">
                <a:lumMod val="75000"/>
              </a:schemeClr>
            </a:solidFill>
          </a:ln>
        </p:spPr>
      </p:pic>
      <p:pic>
        <p:nvPicPr>
          <p:cNvPr id="5" name="Picture 4"/>
          <p:cNvPicPr>
            <a:picLocks noChangeAspect="1"/>
          </p:cNvPicPr>
          <p:nvPr/>
        </p:nvPicPr>
        <p:blipFill>
          <a:blip r:embed="rId3"/>
          <a:stretch>
            <a:fillRect/>
          </a:stretch>
        </p:blipFill>
        <p:spPr>
          <a:xfrm>
            <a:off x="2895600" y="2914650"/>
            <a:ext cx="5943600" cy="3742786"/>
          </a:xfrm>
          <a:prstGeom prst="rect">
            <a:avLst/>
          </a:prstGeom>
        </p:spPr>
      </p:pic>
    </p:spTree>
    <p:extLst>
      <p:ext uri="{BB962C8B-B14F-4D97-AF65-F5344CB8AC3E}">
        <p14:creationId xmlns:p14="http://schemas.microsoft.com/office/powerpoint/2010/main" val="1613928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PerformancePoint Services Overview</a:t>
            </a:r>
          </a:p>
          <a:p>
            <a:pPr>
              <a:buFont typeface="Wingdings" panose="05000000000000000000" pitchFamily="2" charset="2"/>
              <a:buChar char="ü"/>
            </a:pPr>
            <a:r>
              <a:rPr lang="en-US" dirty="0" smtClean="0"/>
              <a:t>Initial Configuration</a:t>
            </a:r>
            <a:endParaRPr lang="en-US" dirty="0"/>
          </a:p>
          <a:p>
            <a:pPr>
              <a:buFont typeface="Wingdings" panose="05000000000000000000" pitchFamily="2" charset="2"/>
              <a:buChar char="ü"/>
            </a:pPr>
            <a:r>
              <a:rPr lang="en-US" dirty="0" smtClean="0"/>
              <a:t>Working </a:t>
            </a:r>
            <a:r>
              <a:rPr lang="en-US" dirty="0"/>
              <a:t>with the Dashboard </a:t>
            </a:r>
            <a:r>
              <a:rPr lang="en-US" dirty="0" smtClean="0"/>
              <a:t>Designer</a:t>
            </a:r>
          </a:p>
          <a:p>
            <a:pPr>
              <a:buFont typeface="Wingdings" panose="05000000000000000000" pitchFamily="2" charset="2"/>
              <a:buChar char="ü"/>
            </a:pPr>
            <a:r>
              <a:rPr lang="en-US" dirty="0" smtClean="0"/>
              <a:t>Deploying a Dashboard</a:t>
            </a:r>
            <a:endParaRPr lang="en-US" dirty="0"/>
          </a:p>
        </p:txBody>
      </p:sp>
    </p:spTree>
    <p:extLst>
      <p:ext uri="{BB962C8B-B14F-4D97-AF65-F5344CB8AC3E}">
        <p14:creationId xmlns:p14="http://schemas.microsoft.com/office/powerpoint/2010/main" val="3715694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PerformancePoint Services Overview</a:t>
            </a:r>
          </a:p>
          <a:p>
            <a:r>
              <a:rPr lang="en-US" dirty="0" smtClean="0"/>
              <a:t>Initial Configuration</a:t>
            </a:r>
            <a:endParaRPr lang="en-US" dirty="0"/>
          </a:p>
          <a:p>
            <a:r>
              <a:rPr lang="en-US" dirty="0" smtClean="0"/>
              <a:t>Working </a:t>
            </a:r>
            <a:r>
              <a:rPr lang="en-US" dirty="0"/>
              <a:t>with the Dashboard </a:t>
            </a:r>
            <a:r>
              <a:rPr lang="en-US" dirty="0" smtClean="0"/>
              <a:t>Designer</a:t>
            </a:r>
          </a:p>
          <a:p>
            <a:r>
              <a:rPr lang="en-US" dirty="0" smtClean="0"/>
              <a:t>Deploying a Dashboard</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Context-Driven Dashboards</a:t>
            </a:r>
            <a:endParaRPr lang="en-US" dirty="0"/>
          </a:p>
        </p:txBody>
      </p:sp>
      <p:sp>
        <p:nvSpPr>
          <p:cNvPr id="3" name="Content Placeholder 2"/>
          <p:cNvSpPr>
            <a:spLocks noGrp="1"/>
          </p:cNvSpPr>
          <p:nvPr>
            <p:ph idx="1"/>
          </p:nvPr>
        </p:nvSpPr>
        <p:spPr/>
        <p:txBody>
          <a:bodyPr/>
          <a:lstStyle/>
          <a:p>
            <a:r>
              <a:rPr lang="en-US" smtClean="0"/>
              <a:t>Provides design environment for BI Producers</a:t>
            </a:r>
          </a:p>
          <a:p>
            <a:r>
              <a:rPr lang="en-US" smtClean="0"/>
              <a:t>Provides browser view for business users</a:t>
            </a:r>
          </a:p>
          <a:p>
            <a:r>
              <a:rPr lang="en-US" smtClean="0"/>
              <a:t>Allows users to navigate and explore analysis</a:t>
            </a:r>
          </a:p>
          <a:p>
            <a:pPr lvl="1"/>
            <a:r>
              <a:rPr lang="en-US" smtClean="0"/>
              <a:t>Slice, Dice, and Drill through the data</a:t>
            </a:r>
          </a:p>
          <a:p>
            <a:pPr lvl="1"/>
            <a:r>
              <a:rPr lang="en-US" smtClean="0"/>
              <a:t>Apply custom filtering, sorting</a:t>
            </a:r>
          </a:p>
          <a:p>
            <a:pPr lvl="1"/>
            <a:r>
              <a:rPr lang="en-US" smtClean="0"/>
              <a:t>Choose Top/Bottom N items</a:t>
            </a:r>
          </a:p>
          <a:p>
            <a:pPr lvl="1"/>
            <a:r>
              <a:rPr lang="en-US" smtClean="0"/>
              <a:t>Change displays (ex. Grid to Chart) </a:t>
            </a:r>
            <a:endParaRPr lang="en-US" dirty="0" smtClean="0"/>
          </a:p>
        </p:txBody>
      </p:sp>
    </p:spTree>
    <p:extLst>
      <p:ext uri="{BB962C8B-B14F-4D97-AF65-F5344CB8AC3E}">
        <p14:creationId xmlns:p14="http://schemas.microsoft.com/office/powerpoint/2010/main" val="3142625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Dashboards?</a:t>
            </a:r>
            <a:endParaRPr lang="en-US" dirty="0"/>
          </a:p>
        </p:txBody>
      </p:sp>
      <p:sp>
        <p:nvSpPr>
          <p:cNvPr id="3" name="Content Placeholder 2"/>
          <p:cNvSpPr>
            <a:spLocks noGrp="1"/>
          </p:cNvSpPr>
          <p:nvPr>
            <p:ph idx="1"/>
          </p:nvPr>
        </p:nvSpPr>
        <p:spPr/>
        <p:txBody>
          <a:bodyPr/>
          <a:lstStyle/>
          <a:p>
            <a:r>
              <a:rPr lang="en-US" smtClean="0"/>
              <a:t>Visual displays of mission critical analysis</a:t>
            </a:r>
          </a:p>
          <a:p>
            <a:pPr lvl="1"/>
            <a:r>
              <a:rPr lang="en-US" smtClean="0"/>
              <a:t>Answers fundamental business questions</a:t>
            </a:r>
          </a:p>
          <a:p>
            <a:pPr lvl="1"/>
            <a:r>
              <a:rPr lang="en-US" smtClean="0"/>
              <a:t>Single screen display of information</a:t>
            </a:r>
          </a:p>
          <a:p>
            <a:pPr lvl="1"/>
            <a:r>
              <a:rPr lang="en-US" smtClean="0"/>
              <a:t>“Real Time” summary of data</a:t>
            </a:r>
          </a:p>
          <a:p>
            <a:pPr lvl="1"/>
            <a:r>
              <a:rPr lang="en-US" smtClean="0"/>
              <a:t>Interactive links to details</a:t>
            </a:r>
            <a:endParaRPr lang="en-US" dirty="0" smtClean="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05400" y="3810000"/>
            <a:ext cx="3666089" cy="1903706"/>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4419600"/>
            <a:ext cx="3940932" cy="198120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9414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Scorecards?</a:t>
            </a:r>
            <a:endParaRPr lang="en-US" dirty="0"/>
          </a:p>
        </p:txBody>
      </p:sp>
      <p:sp>
        <p:nvSpPr>
          <p:cNvPr id="3" name="Content Placeholder 2"/>
          <p:cNvSpPr>
            <a:spLocks noGrp="1"/>
          </p:cNvSpPr>
          <p:nvPr>
            <p:ph idx="1"/>
          </p:nvPr>
        </p:nvSpPr>
        <p:spPr/>
        <p:txBody>
          <a:bodyPr/>
          <a:lstStyle/>
          <a:p>
            <a:r>
              <a:rPr lang="en-US" dirty="0" smtClean="0"/>
              <a:t>Provides an overall view of status indicators</a:t>
            </a:r>
          </a:p>
          <a:p>
            <a:pPr lvl="1"/>
            <a:r>
              <a:rPr lang="en-US" dirty="0" smtClean="0"/>
              <a:t>Modeled after the business not the data</a:t>
            </a:r>
          </a:p>
          <a:p>
            <a:pPr lvl="1"/>
            <a:r>
              <a:rPr lang="en-US" dirty="0" smtClean="0"/>
              <a:t>Manages key performance indicators (KPIs)</a:t>
            </a:r>
          </a:p>
          <a:p>
            <a:pPr lvl="1"/>
            <a:r>
              <a:rPr lang="en-US" dirty="0" smtClean="0"/>
              <a:t>Often included as part of a dashboard</a:t>
            </a:r>
          </a:p>
        </p:txBody>
      </p:sp>
    </p:spTree>
    <p:extLst>
      <p:ext uri="{BB962C8B-B14F-4D97-AF65-F5344CB8AC3E}">
        <p14:creationId xmlns:p14="http://schemas.microsoft.com/office/powerpoint/2010/main" val="2728839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PerformancePoint Dashboard Designer</a:t>
            </a:r>
            <a:endParaRPr lang="en-US" dirty="0"/>
          </a:p>
        </p:txBody>
      </p:sp>
      <p:sp>
        <p:nvSpPr>
          <p:cNvPr id="3" name="Content Placeholder 2"/>
          <p:cNvSpPr>
            <a:spLocks noGrp="1"/>
          </p:cNvSpPr>
          <p:nvPr>
            <p:ph idx="1"/>
          </p:nvPr>
        </p:nvSpPr>
        <p:spPr/>
        <p:txBody>
          <a:bodyPr/>
          <a:lstStyle/>
          <a:p>
            <a:r>
              <a:rPr lang="en-US" dirty="0" smtClean="0"/>
              <a:t>Dashboard </a:t>
            </a:r>
            <a:r>
              <a:rPr lang="en-US" dirty="0" smtClean="0"/>
              <a:t>Designer </a:t>
            </a:r>
            <a:r>
              <a:rPr lang="en-US" dirty="0" smtClean="0"/>
              <a:t>used to create content</a:t>
            </a:r>
          </a:p>
          <a:p>
            <a:pPr lvl="1"/>
            <a:r>
              <a:rPr lang="en-US" dirty="0" err="1" smtClean="0"/>
              <a:t>ClickOnce</a:t>
            </a:r>
            <a:r>
              <a:rPr lang="en-US" dirty="0" smtClean="0"/>
              <a:t> application launched from browser</a:t>
            </a:r>
          </a:p>
          <a:p>
            <a:pPr lvl="1"/>
            <a:r>
              <a:rPr lang="en-US" dirty="0" smtClean="0"/>
              <a:t>Manages content directly in SharePoint</a:t>
            </a:r>
          </a:p>
          <a:p>
            <a:pPr lvl="2"/>
            <a:r>
              <a:rPr lang="en-US" dirty="0" smtClean="0"/>
              <a:t>Lists for content, data sources, dashboards</a:t>
            </a:r>
          </a:p>
        </p:txBody>
      </p:sp>
      <p:pic>
        <p:nvPicPr>
          <p:cNvPr id="4" name="Picture 3"/>
          <p:cNvPicPr>
            <a:picLocks noChangeAspect="1"/>
          </p:cNvPicPr>
          <p:nvPr/>
        </p:nvPicPr>
        <p:blipFill>
          <a:blip r:embed="rId3"/>
          <a:stretch>
            <a:fillRect/>
          </a:stretch>
        </p:blipFill>
        <p:spPr>
          <a:xfrm>
            <a:off x="1524000" y="3335453"/>
            <a:ext cx="5562600" cy="3293947"/>
          </a:xfrm>
          <a:prstGeom prst="rect">
            <a:avLst/>
          </a:prstGeom>
        </p:spPr>
      </p:pic>
    </p:spTree>
    <p:extLst>
      <p:ext uri="{BB962C8B-B14F-4D97-AF65-F5344CB8AC3E}">
        <p14:creationId xmlns:p14="http://schemas.microsoft.com/office/powerpoint/2010/main" val="2465542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PerformancePoint Services Overview</a:t>
            </a:r>
          </a:p>
          <a:p>
            <a:pPr>
              <a:buFont typeface="Wingdings" panose="05000000000000000000" pitchFamily="2" charset="2"/>
              <a:buChar char="Ø"/>
            </a:pPr>
            <a:r>
              <a:rPr lang="en-US" dirty="0" smtClean="0"/>
              <a:t>Initial Configuration</a:t>
            </a:r>
            <a:endParaRPr lang="en-US" dirty="0"/>
          </a:p>
          <a:p>
            <a:r>
              <a:rPr lang="en-US" dirty="0" smtClean="0"/>
              <a:t>Working </a:t>
            </a:r>
            <a:r>
              <a:rPr lang="en-US" dirty="0"/>
              <a:t>with the Dashboard </a:t>
            </a:r>
            <a:r>
              <a:rPr lang="en-US" dirty="0" smtClean="0"/>
              <a:t>Designer</a:t>
            </a:r>
          </a:p>
          <a:p>
            <a:r>
              <a:rPr lang="en-US" dirty="0" smtClean="0"/>
              <a:t>Deploying a Dashboard</a:t>
            </a:r>
            <a:endParaRPr lang="en-US" dirty="0"/>
          </a:p>
        </p:txBody>
      </p:sp>
    </p:spTree>
    <p:extLst>
      <p:ext uri="{BB962C8B-B14F-4D97-AF65-F5344CB8AC3E}">
        <p14:creationId xmlns:p14="http://schemas.microsoft.com/office/powerpoint/2010/main" val="2061600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Dashboard Designer</a:t>
            </a:r>
            <a:endParaRPr lang="en-US" dirty="0"/>
          </a:p>
        </p:txBody>
      </p:sp>
      <p:sp>
        <p:nvSpPr>
          <p:cNvPr id="3" name="Content Placeholder 2"/>
          <p:cNvSpPr>
            <a:spLocks noGrp="1"/>
          </p:cNvSpPr>
          <p:nvPr>
            <p:ph idx="1"/>
          </p:nvPr>
        </p:nvSpPr>
        <p:spPr/>
        <p:txBody>
          <a:bodyPr/>
          <a:lstStyle/>
          <a:p>
            <a:r>
              <a:rPr lang="en-US" dirty="0" smtClean="0"/>
              <a:t>It requires ADO.NET MD version 10</a:t>
            </a:r>
          </a:p>
          <a:p>
            <a:pPr marL="347662" lvl="1" indent="0">
              <a:buNone/>
            </a:pPr>
            <a:r>
              <a:rPr lang="en-US" sz="2000" dirty="0">
                <a:hlinkClick r:id="rId3"/>
              </a:rPr>
              <a:t>http://www.microsoft.com/en-us/download/details.aspx?id=26728</a:t>
            </a:r>
            <a:endParaRPr lang="en-US" sz="2000" dirty="0"/>
          </a:p>
        </p:txBody>
      </p:sp>
      <p:grpSp>
        <p:nvGrpSpPr>
          <p:cNvPr id="11" name="Group 10"/>
          <p:cNvGrpSpPr/>
          <p:nvPr/>
        </p:nvGrpSpPr>
        <p:grpSpPr>
          <a:xfrm>
            <a:off x="762000" y="2524126"/>
            <a:ext cx="5791200" cy="2352674"/>
            <a:chOff x="381000" y="2514601"/>
            <a:chExt cx="8315325" cy="3761156"/>
          </a:xfrm>
        </p:grpSpPr>
        <p:pic>
          <p:nvPicPr>
            <p:cNvPr id="5" name="Picture 4"/>
            <p:cNvPicPr>
              <a:picLocks noChangeAspect="1"/>
            </p:cNvPicPr>
            <p:nvPr/>
          </p:nvPicPr>
          <p:blipFill>
            <a:blip r:embed="rId4"/>
            <a:stretch>
              <a:fillRect/>
            </a:stretch>
          </p:blipFill>
          <p:spPr>
            <a:xfrm>
              <a:off x="381000" y="2514601"/>
              <a:ext cx="3657600" cy="1690814"/>
            </a:xfrm>
            <a:prstGeom prst="rect">
              <a:avLst/>
            </a:prstGeom>
            <a:ln>
              <a:solidFill>
                <a:schemeClr val="bg1">
                  <a:lumMod val="75000"/>
                </a:schemeClr>
              </a:solidFill>
            </a:ln>
          </p:spPr>
        </p:pic>
        <p:pic>
          <p:nvPicPr>
            <p:cNvPr id="6" name="Picture 5"/>
            <p:cNvPicPr>
              <a:picLocks noChangeAspect="1"/>
            </p:cNvPicPr>
            <p:nvPr/>
          </p:nvPicPr>
          <p:blipFill>
            <a:blip r:embed="rId5"/>
            <a:stretch>
              <a:fillRect/>
            </a:stretch>
          </p:blipFill>
          <p:spPr>
            <a:xfrm>
              <a:off x="4429125" y="4230597"/>
              <a:ext cx="4267200" cy="2045160"/>
            </a:xfrm>
            <a:prstGeom prst="rect">
              <a:avLst/>
            </a:prstGeom>
            <a:ln>
              <a:solidFill>
                <a:schemeClr val="bg1">
                  <a:lumMod val="75000"/>
                </a:schemeClr>
              </a:solidFill>
            </a:ln>
          </p:spPr>
        </p:pic>
        <p:cxnSp>
          <p:nvCxnSpPr>
            <p:cNvPr id="8" name="Straight Arrow Connector 7"/>
            <p:cNvCxnSpPr/>
            <p:nvPr/>
          </p:nvCxnSpPr>
          <p:spPr>
            <a:xfrm>
              <a:off x="3657600" y="4038600"/>
              <a:ext cx="685800" cy="3839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p:cNvPicPr/>
          <p:nvPr/>
        </p:nvPicPr>
        <p:blipFill>
          <a:blip r:embed="rId6">
            <a:extLst>
              <a:ext uri="{28A0092B-C50C-407E-A947-70E740481C1C}">
                <a14:useLocalDpi xmlns:a14="http://schemas.microsoft.com/office/drawing/2010/main" val="0"/>
              </a:ext>
            </a:extLst>
          </a:blip>
          <a:srcRect/>
          <a:stretch>
            <a:fillRect/>
          </a:stretch>
        </p:blipFill>
        <p:spPr bwMode="auto">
          <a:xfrm>
            <a:off x="3810000" y="5257800"/>
            <a:ext cx="5094605" cy="1516380"/>
          </a:xfrm>
          <a:prstGeom prst="rect">
            <a:avLst/>
          </a:prstGeom>
          <a:noFill/>
          <a:ln>
            <a:solidFill>
              <a:schemeClr val="bg1">
                <a:lumMod val="75000"/>
              </a:schemeClr>
            </a:solidFill>
          </a:ln>
        </p:spPr>
      </p:pic>
    </p:spTree>
    <p:extLst>
      <p:ext uri="{BB962C8B-B14F-4D97-AF65-F5344CB8AC3E}">
        <p14:creationId xmlns:p14="http://schemas.microsoft.com/office/powerpoint/2010/main" val="81373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Unattended Execution</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27973" y="1219200"/>
            <a:ext cx="8563602" cy="2590800"/>
          </a:xfrm>
          <a:prstGeom prst="rect">
            <a:avLst/>
          </a:prstGeom>
          <a:noFill/>
          <a:ln>
            <a:solidFill>
              <a:schemeClr val="bg1">
                <a:lumMod val="75000"/>
              </a:schemeClr>
            </a:solidFill>
          </a:ln>
        </p:spPr>
      </p:pic>
    </p:spTree>
    <p:extLst>
      <p:ext uri="{BB962C8B-B14F-4D97-AF65-F5344CB8AC3E}">
        <p14:creationId xmlns:p14="http://schemas.microsoft.com/office/powerpoint/2010/main" val="2952989785"/>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CPT_Wave15</Template>
  <TotalTime>2809</TotalTime>
  <Words>787</Words>
  <Application>Microsoft Office PowerPoint</Application>
  <PresentationFormat>On-screen Show (4:3)</PresentationFormat>
  <Paragraphs>93</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Lucida Console</vt:lpstr>
      <vt:lpstr>Wingdings</vt:lpstr>
      <vt:lpstr>CPT_Wave15</vt:lpstr>
      <vt:lpstr>Creating Dashboards with PerformancePoint Services</vt:lpstr>
      <vt:lpstr>Agenda</vt:lpstr>
      <vt:lpstr>Context-Driven Dashboards</vt:lpstr>
      <vt:lpstr>What are Dashboards?</vt:lpstr>
      <vt:lpstr>What are Scorecards?</vt:lpstr>
      <vt:lpstr>PerformancePoint Dashboard Designer</vt:lpstr>
      <vt:lpstr>Agenda</vt:lpstr>
      <vt:lpstr>Configuring Dashboard Designer</vt:lpstr>
      <vt:lpstr>Configuring Unattended Execution</vt:lpstr>
      <vt:lpstr>Agenda</vt:lpstr>
      <vt:lpstr>The PerformancePoint Content List</vt:lpstr>
      <vt:lpstr>Creating a New Data Source</vt:lpstr>
      <vt:lpstr>Time Intelligence Configuration</vt:lpstr>
      <vt:lpstr>PowerPoint Presentation</vt:lpstr>
      <vt:lpstr>Creating a Dashboard</vt:lpstr>
      <vt:lpstr>Agenda</vt:lpstr>
      <vt:lpstr>Deploying a Dashboard</vt:lpstr>
      <vt:lpstr>Decomposition Trees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Dashboards with PerformancePoint Services</dc:title>
  <dc:creator>Ted Pattison</dc:creator>
  <cp:lastModifiedBy>Christina Wheeler</cp:lastModifiedBy>
  <cp:revision>130</cp:revision>
  <dcterms:created xsi:type="dcterms:W3CDTF">2012-04-13T19:17:02Z</dcterms:created>
  <dcterms:modified xsi:type="dcterms:W3CDTF">2015-01-14T21:33:56Z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