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7"/>
  </p:notesMasterIdLst>
  <p:handoutMasterIdLst>
    <p:handoutMasterId r:id="rId18"/>
  </p:handoutMasterIdLst>
  <p:sldIdLst>
    <p:sldId id="279" r:id="rId6"/>
    <p:sldId id="278" r:id="rId7"/>
    <p:sldId id="352" r:id="rId8"/>
    <p:sldId id="362" r:id="rId9"/>
    <p:sldId id="324" r:id="rId10"/>
    <p:sldId id="325" r:id="rId11"/>
    <p:sldId id="339" r:id="rId12"/>
    <p:sldId id="363" r:id="rId13"/>
    <p:sldId id="364" r:id="rId14"/>
    <p:sldId id="365" r:id="rId15"/>
    <p:sldId id="366" r:id="rId1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0000"/>
    <a:srgbClr val="74001E"/>
    <a:srgbClr val="9F002D"/>
    <a:srgbClr val="4C2710"/>
    <a:srgbClr val="87451D"/>
    <a:srgbClr val="1F100B"/>
    <a:srgbClr val="002100"/>
    <a:srgbClr val="2E3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0784" autoAdjust="0"/>
    <p:restoredTop sz="56227" autoAdjust="0"/>
  </p:normalViewPr>
  <p:slideViewPr>
    <p:cSldViewPr>
      <p:cViewPr varScale="1">
        <p:scale>
          <a:sx n="46" d="100"/>
          <a:sy n="46" d="100"/>
        </p:scale>
        <p:origin x="1877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792" y="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0x - Lecture Title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v1.0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dirty="0" smtClean="0"/>
              <a:t>© 2010 Critical Path Training, LLC - All Rights Reserved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 smtClean="0"/>
              <a:t>0x-</a:t>
            </a:r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2914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164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module introduces you to new emerging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technologies that are part of Microsoft Power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 strategy.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73418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087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681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620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253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253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764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491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245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585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7296"/>
            <a:ext cx="9144000" cy="471830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28600" y="457200"/>
            <a:ext cx="8763000" cy="1066800"/>
          </a:xfrm>
        </p:spPr>
        <p:txBody>
          <a:bodyPr anchor="ctr" anchorCtr="0"/>
          <a:lstStyle>
            <a:lvl1pPr algn="l">
              <a:defRPr sz="2800" baseline="0">
                <a:solidFill>
                  <a:srgbClr val="1F100B"/>
                </a:solidFill>
              </a:defRPr>
            </a:lvl1pPr>
          </a:lstStyle>
          <a:p>
            <a:r>
              <a:rPr lang="en-US" dirty="0" smtClean="0"/>
              <a:t>Slide Deck 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19050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223484"/>
            <a:ext cx="1752600" cy="125351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4008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524000"/>
            <a:ext cx="8763000" cy="3048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None/>
              <a:defRPr lang="en-US" sz="1800" b="0" i="1" kern="1200" baseline="0" dirty="0" smtClean="0">
                <a:solidFill>
                  <a:srgbClr val="4C271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Module Subtitle (optional)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76200"/>
            <a:ext cx="8610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 marL="347663" indent="-347663">
              <a:spcBef>
                <a:spcPts val="600"/>
              </a:spcBef>
              <a:spcAft>
                <a:spcPts val="200"/>
              </a:spcAft>
              <a:buFont typeface="Arial" pitchFamily="34" charset="0"/>
              <a:buChar char="•"/>
              <a:defRPr>
                <a:latin typeface="+mn-lt"/>
              </a:defRPr>
            </a:lvl1pPr>
            <a:lvl2pPr>
              <a:spcBef>
                <a:spcPts val="300"/>
              </a:spcBef>
              <a:spcAft>
                <a:spcPts val="300"/>
              </a:spcAft>
              <a:defRPr>
                <a:latin typeface="+mn-lt"/>
              </a:defRPr>
            </a:lvl2pPr>
            <a:lvl3pPr marL="1022350" indent="-342900">
              <a:buFont typeface="Arial" pitchFamily="34" charset="0"/>
              <a:buChar char="•"/>
              <a:defRPr b="0">
                <a:latin typeface="+mn-lt"/>
              </a:defRPr>
            </a:lvl3pPr>
            <a:lvl4pPr marL="968375" indent="-285750">
              <a:buFont typeface="Arial" pitchFamily="34" charset="0"/>
              <a:buChar char="•"/>
              <a:defRPr/>
            </a:lvl4pPr>
            <a:lvl5pPr marL="965200" indent="-28575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Layout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80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 bwMode="invGray">
          <a:xfrm>
            <a:off x="7162800" y="457200"/>
            <a:ext cx="2133600" cy="685800"/>
            <a:chOff x="7162800" y="1600200"/>
            <a:chExt cx="2133600" cy="685800"/>
          </a:xfrm>
        </p:grpSpPr>
        <p:sp>
          <p:nvSpPr>
            <p:cNvPr id="8" name="Rounded Rectangle 7"/>
            <p:cNvSpPr/>
            <p:nvPr userDrawn="1"/>
          </p:nvSpPr>
          <p:spPr bwMode="invGray">
            <a:xfrm>
              <a:off x="7162800" y="1600200"/>
              <a:ext cx="21336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 userDrawn="1"/>
          </p:nvSpPr>
          <p:spPr bwMode="invGray">
            <a:xfrm>
              <a:off x="7467600" y="167640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en-US" sz="3200" b="1" cap="none" spc="0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DEMO</a:t>
              </a:r>
              <a:endParaRPr lang="en-US" sz="32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sp>
        <p:nvSpPr>
          <p:cNvPr id="10" name="Rounded Rectangle 9"/>
          <p:cNvSpPr/>
          <p:nvPr userDrawn="1"/>
        </p:nvSpPr>
        <p:spPr bwMode="invGray">
          <a:xfrm>
            <a:off x="-152400" y="4495800"/>
            <a:ext cx="6781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invGray">
          <a:xfrm>
            <a:off x="152400" y="4572000"/>
            <a:ext cx="6324600" cy="9906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88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8" r:id="rId4"/>
    <p:sldLayoutId id="2147483659" r:id="rId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2235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 smtClean="0"/>
              <a:t>Working with Power BI in Office 365</a:t>
            </a:r>
            <a:endParaRPr lang="en-US" sz="2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2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Introduction to Power Query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Data Discovery and Import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Filtering, Sorting and Grouping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Appending and Merging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66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Introduction to Power Query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Data Discovery and Import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Filtering, Sorting and Grouping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Appending and Merging Data</a:t>
            </a:r>
          </a:p>
        </p:txBody>
      </p:sp>
    </p:spTree>
    <p:extLst>
      <p:ext uri="{BB962C8B-B14F-4D97-AF65-F5344CB8AC3E}">
        <p14:creationId xmlns:p14="http://schemas.microsoft.com/office/powerpoint/2010/main" val="387324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 Power BI</a:t>
            </a:r>
          </a:p>
          <a:p>
            <a:r>
              <a:rPr lang="en-US" dirty="0" smtClean="0"/>
              <a:t>Power BI Sites and Dashboards</a:t>
            </a:r>
          </a:p>
          <a:p>
            <a:r>
              <a:rPr lang="en-US" dirty="0" smtClean="0"/>
              <a:t>Working with the </a:t>
            </a:r>
            <a:r>
              <a:rPr lang="en-US" dirty="0"/>
              <a:t>Power BI </a:t>
            </a:r>
            <a:r>
              <a:rPr lang="en-US" dirty="0" smtClean="0"/>
              <a:t>Designer</a:t>
            </a:r>
          </a:p>
          <a:p>
            <a:r>
              <a:rPr lang="en-US" dirty="0" smtClean="0"/>
              <a:t>Creating BI Dashboards for Mobile Devices</a:t>
            </a:r>
          </a:p>
          <a:p>
            <a:r>
              <a:rPr lang="en-US" dirty="0" smtClean="0"/>
              <a:t>Connectivity to On-premises Data </a:t>
            </a:r>
          </a:p>
          <a:p>
            <a:r>
              <a:rPr lang="en-US" dirty="0"/>
              <a:t>Connectivity to </a:t>
            </a:r>
            <a:r>
              <a:rPr lang="en-US" dirty="0" smtClean="0"/>
              <a:t>SAAS application Data</a:t>
            </a:r>
          </a:p>
        </p:txBody>
      </p:sp>
    </p:spTree>
    <p:extLst>
      <p:ext uri="{BB962C8B-B14F-4D97-AF65-F5344CB8AC3E}">
        <p14:creationId xmlns:p14="http://schemas.microsoft.com/office/powerpoint/2010/main" val="157767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Understanding ELT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ELT process is essential part of any BI Project</a:t>
            </a:r>
          </a:p>
          <a:p>
            <a:pPr lvl="1"/>
            <a:r>
              <a:rPr lang="en-US" dirty="0" smtClean="0"/>
              <a:t>Extract</a:t>
            </a:r>
          </a:p>
          <a:p>
            <a:pPr lvl="1"/>
            <a:r>
              <a:rPr lang="en-US" dirty="0" smtClean="0"/>
              <a:t>Load</a:t>
            </a:r>
          </a:p>
          <a:p>
            <a:pPr lvl="1"/>
            <a:r>
              <a:rPr lang="en-US" dirty="0" smtClean="0"/>
              <a:t>Transform</a:t>
            </a:r>
          </a:p>
          <a:p>
            <a:endParaRPr lang="en-US" dirty="0" smtClean="0"/>
          </a:p>
          <a:p>
            <a:r>
              <a:rPr lang="en-US" dirty="0" smtClean="0"/>
              <a:t>ELT Tools for BI developers</a:t>
            </a:r>
          </a:p>
          <a:p>
            <a:pPr lvl="1"/>
            <a:r>
              <a:rPr lang="en-US" dirty="0" smtClean="0"/>
              <a:t>SQL Server Integration Services (SSIS)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ELT Tool for Business Users and SSBI</a:t>
            </a:r>
          </a:p>
          <a:p>
            <a:pPr lvl="1"/>
            <a:r>
              <a:rPr lang="en-US" dirty="0" smtClean="0"/>
              <a:t>Power Query</a:t>
            </a:r>
          </a:p>
        </p:txBody>
      </p:sp>
    </p:spTree>
    <p:extLst>
      <p:ext uri="{BB962C8B-B14F-4D97-AF65-F5344CB8AC3E}">
        <p14:creationId xmlns:p14="http://schemas.microsoft.com/office/powerpoint/2010/main" val="2062563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Revisiting The Excel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Every Excel Workbook can have a data model</a:t>
            </a:r>
          </a:p>
          <a:p>
            <a:pPr lvl="1"/>
            <a:r>
              <a:rPr lang="en-US" sz="2000" dirty="0" smtClean="0"/>
              <a:t>Provides a foundation for BI project solution</a:t>
            </a:r>
          </a:p>
          <a:p>
            <a:pPr lvl="1"/>
            <a:endParaRPr lang="en-US" sz="2000" dirty="0"/>
          </a:p>
          <a:p>
            <a:r>
              <a:rPr lang="en-US" dirty="0" smtClean="0"/>
              <a:t>When importing data with Power Query…</a:t>
            </a:r>
          </a:p>
          <a:p>
            <a:pPr lvl="1"/>
            <a:r>
              <a:rPr lang="en-US" dirty="0" smtClean="0"/>
              <a:t>You can add the data as a table in a worksheet</a:t>
            </a:r>
          </a:p>
          <a:p>
            <a:pPr lvl="1"/>
            <a:r>
              <a:rPr lang="en-US" dirty="0" smtClean="0"/>
              <a:t>You can add the data as a table in the data 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9200" y="4419600"/>
            <a:ext cx="4114800" cy="2209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Excel Workbook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4876800"/>
            <a:ext cx="1143000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worksheet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76400" y="5181600"/>
            <a:ext cx="1143000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worksheet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28800" y="5486400"/>
            <a:ext cx="1143000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worksheet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Flowchart: Magnetic Disk 7"/>
          <p:cNvSpPr/>
          <p:nvPr/>
        </p:nvSpPr>
        <p:spPr>
          <a:xfrm>
            <a:off x="3292329" y="4865615"/>
            <a:ext cx="1813071" cy="1535185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Database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473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the Excel Power Query Add-In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451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the Power Query Add-In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Power Query Add-In adds a tab to Excel ribbon</a:t>
            </a:r>
          </a:p>
          <a:p>
            <a:pPr lvl="1"/>
            <a:r>
              <a:rPr lang="en-US" sz="2000" dirty="0" smtClean="0"/>
              <a:t>Click </a:t>
            </a:r>
            <a:r>
              <a:rPr lang="en-US" sz="2000" b="1" dirty="0" smtClean="0"/>
              <a:t>Manage</a:t>
            </a:r>
            <a:r>
              <a:rPr lang="en-US" sz="2000" dirty="0" smtClean="0"/>
              <a:t> button display Power Query window</a:t>
            </a:r>
          </a:p>
          <a:p>
            <a:pPr lvl="1"/>
            <a:r>
              <a:rPr lang="en-US" sz="2000" dirty="0" smtClean="0"/>
              <a:t>You must switch back and forth between Excel application window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43491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Launching the Power Query Add-in with Excel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558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Introduction to Power Query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Data Discovery and Import </a:t>
            </a:r>
          </a:p>
          <a:p>
            <a:r>
              <a:rPr lang="en-US" dirty="0" smtClean="0"/>
              <a:t>Filtering, Sorting and Grouping</a:t>
            </a:r>
          </a:p>
          <a:p>
            <a:r>
              <a:rPr lang="en-US" dirty="0" smtClean="0"/>
              <a:t>Appending and Merging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00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Introduction to Power Query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Data Discovery and Import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Filtering, Sorting and Grouping</a:t>
            </a:r>
          </a:p>
          <a:p>
            <a:r>
              <a:rPr lang="en-US" dirty="0" smtClean="0"/>
              <a:t>Appending and Merging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53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PT_Wave15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2009-06-02T14:56:26Z</outs:dateTime>
      <outs:isPinned>true</outs:isPinned>
    </outs:relatedDate>
    <outs:relatedDate>
      <outs:type>2</outs:type>
      <outs:displayName>Created</outs:displayName>
      <outs:dateTime>2009-09-04T10:04:24Z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/>
  <outs:relatedPeople>
    <outs:relatedPeopleItem>
      <outs:category>Author</outs:category>
      <outs:people>
        <outs:relatedPerson>
          <outs:displayName>Andrew Connell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/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F7775CCE86F349BB7C51FB3CE6B150" ma:contentTypeVersion="0" ma:contentTypeDescription="Create a new document." ma:contentTypeScope="" ma:versionID="bb563817a2861b6b5994bd26a2ba9e4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865FC99-B6BD-4E98-8312-F4F432C217EA}">
  <ds:schemaRefs>
    <ds:schemaRef ds:uri="http://schemas.microsoft.com/office/2009/outspace/metadata"/>
  </ds:schemaRefs>
</ds:datastoreItem>
</file>

<file path=customXml/itemProps2.xml><?xml version="1.0" encoding="utf-8"?>
<ds:datastoreItem xmlns:ds="http://schemas.openxmlformats.org/officeDocument/2006/customXml" ds:itemID="{A5547237-B119-45CA-BEFC-A2DA2BDB03E7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034B84F-8F8E-48B7-9EFF-C7DE1A66BD73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63F8C001-70B3-4AE4-BEC2-202AE4E30C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CPT_Wave15</Template>
  <TotalTime>12219</TotalTime>
  <Words>263</Words>
  <Application>Microsoft Office PowerPoint</Application>
  <PresentationFormat>On-screen Show (4:3)</PresentationFormat>
  <Paragraphs>59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Lucida Console</vt:lpstr>
      <vt:lpstr>Wingdings</vt:lpstr>
      <vt:lpstr>CPT_Wave15</vt:lpstr>
      <vt:lpstr>Working with Power BI in Office 365</vt:lpstr>
      <vt:lpstr>Agenda</vt:lpstr>
      <vt:lpstr>Understanding ELT</vt:lpstr>
      <vt:lpstr>Revisiting The Excel Data Model</vt:lpstr>
      <vt:lpstr>Installing the Excel Power Query Add-In</vt:lpstr>
      <vt:lpstr>Working with the Power Query Add-In</vt:lpstr>
      <vt:lpstr>Launching the Power Query Add-in with Excel 2013</vt:lpstr>
      <vt:lpstr>Agenda</vt:lpstr>
      <vt:lpstr>Agenda</vt:lpstr>
      <vt:lpstr>Agenda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Power BI in Office 365</dc:title>
  <dc:creator>Ted Pattison</dc:creator>
  <cp:lastModifiedBy>Ted Pattison</cp:lastModifiedBy>
  <cp:revision>217</cp:revision>
  <dcterms:created xsi:type="dcterms:W3CDTF">2012-04-13T19:17:02Z</dcterms:created>
  <dcterms:modified xsi:type="dcterms:W3CDTF">2015-01-23T16:43:19Z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0x01010043F7775CCE86F349BB7C51FB3CE6B150</vt:lpwstr>
  </property>
</Properties>
</file>