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326" r:id="rId7"/>
    <p:sldId id="280" r:id="rId8"/>
    <p:sldId id="317" r:id="rId9"/>
    <p:sldId id="291" r:id="rId10"/>
    <p:sldId id="304" r:id="rId11"/>
    <p:sldId id="303" r:id="rId12"/>
    <p:sldId id="292" r:id="rId13"/>
    <p:sldId id="318" r:id="rId14"/>
    <p:sldId id="308" r:id="rId15"/>
    <p:sldId id="315" r:id="rId16"/>
    <p:sldId id="321" r:id="rId17"/>
    <p:sldId id="319" r:id="rId18"/>
    <p:sldId id="316" r:id="rId19"/>
    <p:sldId id="306" r:id="rId20"/>
    <p:sldId id="307" r:id="rId21"/>
    <p:sldId id="322" r:id="rId22"/>
    <p:sldId id="309" r:id="rId23"/>
    <p:sldId id="310" r:id="rId24"/>
    <p:sldId id="311" r:id="rId25"/>
    <p:sldId id="312" r:id="rId26"/>
    <p:sldId id="313" r:id="rId27"/>
    <p:sldId id="314" r:id="rId28"/>
    <p:sldId id="323" r:id="rId29"/>
    <p:sldId id="302" r:id="rId30"/>
    <p:sldId id="324" r:id="rId31"/>
    <p:sldId id="320"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9402" autoAdjust="0"/>
  </p:normalViewPr>
  <p:slideViewPr>
    <p:cSldViewPr>
      <p:cViewPr varScale="1">
        <p:scale>
          <a:sx n="78" d="100"/>
          <a:sy n="78" d="100"/>
        </p:scale>
        <p:origin x="102" y="3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9" d="100"/>
          <a:sy n="69" d="100"/>
        </p:scale>
        <p:origin x="3165"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discusses how to leverage the integration between SharePoint 2013 and SQL Reporting Services. Students will learn the fundamentals of creating and designing SSRS reports using the Report Builder utility and publishing these reports to a SharePoint site. Students will learn the proper techniques for creating Data Source and Data Sets to be used within an SSRS report. The module discuss how to make SSRS reports interactive allowing the report consumer to drill down into greater detail when necessary. Along the way, students will also learn about on-going responsibilities associated with SSRS which includes deploying and refreshing reports as well as managing snapshot and report history. The module concludes with a discussion of how and when to display an SSRS report using the SQL Server Reporting Services Web Part.</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771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53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503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3239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Report Builder is a reporting authoring tool used for business users to create SSRS reports for SharePoint 2013</a:t>
            </a:r>
            <a:r>
              <a:rPr lang="en-US" baseline="0" dirty="0" smtClean="0">
                <a:effectLst/>
              </a:rPr>
              <a:t>. This tool enables business users to design reports quickly by adding items to reports, launch table, chart, map wizards, and format data. </a:t>
            </a:r>
            <a:r>
              <a:rPr lang="en-US" dirty="0" smtClean="0">
                <a:effectLst/>
              </a:rPr>
              <a:t>When a</a:t>
            </a:r>
            <a:r>
              <a:rPr lang="en-US" baseline="0" dirty="0" smtClean="0">
                <a:effectLst/>
              </a:rPr>
              <a:t> report is being designed, the creator specifies </a:t>
            </a:r>
            <a:r>
              <a:rPr lang="en-US" dirty="0" smtClean="0">
                <a:effectLst/>
              </a:rPr>
              <a:t>where to get the data, which data to get, and how to display the data. The data</a:t>
            </a:r>
            <a:r>
              <a:rPr lang="en-US" baseline="0" dirty="0" smtClean="0">
                <a:effectLst/>
              </a:rPr>
              <a:t> is added using query designers to specify the data to use for the report. Parameters and other interactive features can be created/used which will enable the report readers to customize the data and vary report presentation in real-time. </a:t>
            </a:r>
            <a:r>
              <a:rPr lang="en-US" dirty="0" smtClean="0">
                <a:effectLst/>
              </a:rPr>
              <a:t>When the</a:t>
            </a:r>
            <a:r>
              <a:rPr lang="en-US" baseline="0" dirty="0" smtClean="0">
                <a:effectLst/>
              </a:rPr>
              <a:t> report reader </a:t>
            </a:r>
            <a:r>
              <a:rPr lang="en-US" dirty="0" smtClean="0">
                <a:effectLst/>
              </a:rPr>
              <a:t>runs a report the report processor takes all the specified information, retrieves the data, and then combines it with the report layout to generate the report. </a:t>
            </a:r>
            <a:endParaRPr lang="en-US" dirty="0"/>
          </a:p>
        </p:txBody>
      </p:sp>
    </p:spTree>
    <p:extLst>
      <p:ext uri="{BB962C8B-B14F-4D97-AF65-F5344CB8AC3E}">
        <p14:creationId xmlns:p14="http://schemas.microsoft.com/office/powerpoint/2010/main" val="103794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29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In the graphical query designer,</a:t>
            </a:r>
            <a:r>
              <a:rPr lang="en-US" baseline="0" dirty="0" smtClean="0">
                <a:effectLst/>
              </a:rPr>
              <a:t> </a:t>
            </a:r>
            <a:r>
              <a:rPr lang="en-US" dirty="0" smtClean="0">
                <a:effectLst/>
              </a:rPr>
              <a:t>you can explore the SharePoint site</a:t>
            </a:r>
            <a:r>
              <a:rPr lang="en-US" baseline="0" dirty="0" smtClean="0">
                <a:effectLst/>
              </a:rPr>
              <a:t> and </a:t>
            </a:r>
            <a:r>
              <a:rPr lang="en-US" dirty="0" smtClean="0">
                <a:effectLst/>
              </a:rPr>
              <a:t>interactively build the command to retrieve SharePoint list data for the dataset. You choose the fields to include in the dataset</a:t>
            </a:r>
            <a:r>
              <a:rPr lang="en-US" baseline="0" dirty="0" smtClean="0">
                <a:effectLst/>
              </a:rPr>
              <a:t> and</a:t>
            </a:r>
            <a:r>
              <a:rPr lang="en-US" dirty="0" smtClean="0">
                <a:effectLst/>
              </a:rPr>
              <a:t> specify filters (optional)</a:t>
            </a:r>
            <a:r>
              <a:rPr lang="en-US" baseline="0" dirty="0" smtClean="0">
                <a:effectLst/>
              </a:rPr>
              <a:t> </a:t>
            </a:r>
            <a:r>
              <a:rPr lang="en-US" dirty="0" smtClean="0">
                <a:effectLst/>
              </a:rPr>
              <a:t>to limit the data in the dataset. Filters can also be setup</a:t>
            </a:r>
            <a:r>
              <a:rPr lang="en-US" baseline="0" dirty="0" smtClean="0">
                <a:effectLst/>
              </a:rPr>
              <a:t> to be used as parameters to provide </a:t>
            </a:r>
            <a:r>
              <a:rPr lang="en-US" dirty="0" smtClean="0">
                <a:effectLst/>
              </a:rPr>
              <a:t>the value of the filter at run-time.</a:t>
            </a:r>
          </a:p>
        </p:txBody>
      </p:sp>
    </p:spTree>
    <p:extLst>
      <p:ext uri="{BB962C8B-B14F-4D97-AF65-F5344CB8AC3E}">
        <p14:creationId xmlns:p14="http://schemas.microsoft.com/office/powerpoint/2010/main" val="100795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SharePoint Lists pane displays the metadata for database objects that you have the permissions to view.</a:t>
            </a:r>
            <a:r>
              <a:rPr lang="en-US" baseline="0" dirty="0" smtClean="0">
                <a:effectLst/>
              </a:rPr>
              <a:t> These permissions are </a:t>
            </a:r>
            <a:r>
              <a:rPr lang="en-US" dirty="0" smtClean="0">
                <a:effectLst/>
              </a:rPr>
              <a:t>determined by the data source connection and credentials that have been provided. The hierarchical view displays database objects organized by database schema. You can expand the node for each schema to view the tables, views, stored procedures, and table-valued functions. To display the columns, you</a:t>
            </a:r>
            <a:r>
              <a:rPr lang="en-US" baseline="0" dirty="0" smtClean="0">
                <a:effectLst/>
              </a:rPr>
              <a:t> simply e</a:t>
            </a:r>
            <a:r>
              <a:rPr lang="en-US" dirty="0" smtClean="0">
                <a:effectLst/>
              </a:rPr>
              <a:t>xpand a table or view.</a:t>
            </a:r>
            <a:endParaRPr lang="en-US" dirty="0"/>
          </a:p>
        </p:txBody>
      </p:sp>
    </p:spTree>
    <p:extLst>
      <p:ext uri="{BB962C8B-B14F-4D97-AF65-F5344CB8AC3E}">
        <p14:creationId xmlns:p14="http://schemas.microsoft.com/office/powerpoint/2010/main" val="81891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Selected Fields pane displays the list item fields based</a:t>
            </a:r>
            <a:r>
              <a:rPr lang="en-US" baseline="0" dirty="0" smtClean="0">
                <a:effectLst/>
              </a:rPr>
              <a:t> on what is </a:t>
            </a:r>
            <a:r>
              <a:rPr lang="en-US" dirty="0" smtClean="0">
                <a:effectLst/>
              </a:rPr>
              <a:t>selected for SharePoint list items. The fields that are displayed in this pane become the field collection for the report dataset. After you create a dataset and a query, you can use the Report Data pane to view the field collection for</a:t>
            </a:r>
            <a:r>
              <a:rPr lang="en-US" baseline="0" dirty="0" smtClean="0">
                <a:effectLst/>
              </a:rPr>
              <a:t> the </a:t>
            </a:r>
            <a:r>
              <a:rPr lang="en-US" dirty="0" smtClean="0">
                <a:effectLst/>
              </a:rPr>
              <a:t>report dataset. These fields represent the data you can display in tables, charts, and other report items when you view the</a:t>
            </a:r>
            <a:r>
              <a:rPr lang="en-US" baseline="0" dirty="0" smtClean="0">
                <a:effectLst/>
              </a:rPr>
              <a:t> </a:t>
            </a:r>
            <a:r>
              <a:rPr lang="en-US" dirty="0" smtClean="0">
                <a:effectLst/>
              </a:rPr>
              <a:t>report. </a:t>
            </a:r>
          </a:p>
          <a:p>
            <a:endParaRPr lang="en-US" dirty="0" smtClean="0">
              <a:effectLst/>
            </a:endParaRPr>
          </a:p>
          <a:p>
            <a:r>
              <a:rPr lang="en-US" dirty="0" smtClean="0">
                <a:effectLst/>
              </a:rPr>
              <a:t>To add or remove fields to this pane, select or clear check boxes for the table or view fields in the SharePoint Lists pane. </a:t>
            </a:r>
          </a:p>
        </p:txBody>
      </p:sp>
    </p:spTree>
    <p:extLst>
      <p:ext uri="{BB962C8B-B14F-4D97-AF65-F5344CB8AC3E}">
        <p14:creationId xmlns:p14="http://schemas.microsoft.com/office/powerpoint/2010/main" val="1393611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Applied Filters pane displays the criteria that are used to limit the number of rows of data that are retrieved at run-time. Criteria specified in this pane are used to generate a T-SQL WHERE clause. When you select the parameter option, a report parameter is automatically created. Report parameters based on query parameters enable a user to specify values for the query to control the data in the report. </a:t>
            </a:r>
          </a:p>
          <a:p>
            <a:endParaRPr lang="en-US" dirty="0" smtClean="0">
              <a:effectLst/>
            </a:endParaRPr>
          </a:p>
          <a:p>
            <a:r>
              <a:rPr lang="en-US" dirty="0" smtClean="0">
                <a:effectLst/>
              </a:rPr>
              <a:t>The following columns are displayed:</a:t>
            </a:r>
          </a:p>
          <a:p>
            <a:pPr marL="171450" indent="-171450">
              <a:buFont typeface="Arial" panose="020B0604020202020204" pitchFamily="34" charset="0"/>
              <a:buChar char="•"/>
            </a:pPr>
            <a:r>
              <a:rPr lang="en-US" b="1" dirty="0" smtClean="0">
                <a:effectLst/>
              </a:rPr>
              <a:t>Field Name </a:t>
            </a:r>
            <a:r>
              <a:rPr lang="en-US" dirty="0" smtClean="0">
                <a:effectLst/>
              </a:rPr>
              <a:t>-</a:t>
            </a:r>
            <a:r>
              <a:rPr lang="en-US" baseline="0" dirty="0" smtClean="0">
                <a:effectLst/>
              </a:rPr>
              <a:t> </a:t>
            </a:r>
            <a:r>
              <a:rPr lang="en-US" dirty="0" smtClean="0">
                <a:effectLst/>
              </a:rPr>
              <a:t>Displays the name of the field to apply the criteria to. </a:t>
            </a:r>
          </a:p>
          <a:p>
            <a:pPr marL="171450" indent="-171450">
              <a:buFont typeface="Arial" panose="020B0604020202020204" pitchFamily="34" charset="0"/>
              <a:buChar char="•"/>
            </a:pPr>
            <a:r>
              <a:rPr lang="en-US" b="1" dirty="0" smtClean="0">
                <a:effectLst/>
              </a:rPr>
              <a:t>Operator</a:t>
            </a:r>
            <a:r>
              <a:rPr lang="en-US" baseline="0" dirty="0" smtClean="0">
                <a:effectLst/>
              </a:rPr>
              <a:t> - </a:t>
            </a:r>
            <a:r>
              <a:rPr lang="en-US" dirty="0" smtClean="0">
                <a:effectLst/>
              </a:rPr>
              <a:t>Displays the operation to use in the filter expression. </a:t>
            </a:r>
          </a:p>
          <a:p>
            <a:pPr marL="171450" indent="-171450">
              <a:buFont typeface="Arial" panose="020B0604020202020204" pitchFamily="34" charset="0"/>
              <a:buChar char="•"/>
            </a:pPr>
            <a:r>
              <a:rPr lang="en-US" b="1" dirty="0" smtClean="0">
                <a:effectLst/>
              </a:rPr>
              <a:t>Value </a:t>
            </a:r>
            <a:r>
              <a:rPr lang="en-US" dirty="0" smtClean="0">
                <a:effectLst/>
              </a:rPr>
              <a:t>-</a:t>
            </a:r>
            <a:r>
              <a:rPr lang="en-US" baseline="0" dirty="0" smtClean="0">
                <a:effectLst/>
              </a:rPr>
              <a:t> </a:t>
            </a:r>
            <a:r>
              <a:rPr lang="en-US" dirty="0" smtClean="0">
                <a:effectLst/>
              </a:rPr>
              <a:t>Displays the value to use in the filter expression. </a:t>
            </a:r>
          </a:p>
          <a:p>
            <a:pPr marL="171450" indent="-171450">
              <a:buFont typeface="Arial" panose="020B0604020202020204" pitchFamily="34" charset="0"/>
              <a:buChar char="•"/>
            </a:pPr>
            <a:r>
              <a:rPr lang="en-US" b="1" dirty="0" smtClean="0">
                <a:effectLst/>
              </a:rPr>
              <a:t>Parameter</a:t>
            </a:r>
            <a:r>
              <a:rPr lang="en-US" baseline="0" dirty="0" smtClean="0">
                <a:effectLst/>
              </a:rPr>
              <a:t> - </a:t>
            </a:r>
            <a:r>
              <a:rPr lang="en-US" dirty="0" smtClean="0">
                <a:effectLst/>
              </a:rPr>
              <a:t>Displays the option to add a query parameter to the query. Use the Dataset properties to view the relationship between query parameter and report parameter. </a:t>
            </a:r>
          </a:p>
        </p:txBody>
      </p:sp>
    </p:spTree>
    <p:extLst>
      <p:ext uri="{BB962C8B-B14F-4D97-AF65-F5344CB8AC3E}">
        <p14:creationId xmlns:p14="http://schemas.microsoft.com/office/powerpoint/2010/main" val="331365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905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Query results pane displays the results for the automatically generated query that is specified by selections made in the other panes. The columns in the result set are the fields specified in the Selected Fields pane and the row data is limited by the filters specified</a:t>
            </a:r>
            <a:r>
              <a:rPr lang="en-US" baseline="0" dirty="0" smtClean="0">
                <a:effectLst/>
              </a:rPr>
              <a:t> </a:t>
            </a:r>
            <a:r>
              <a:rPr lang="en-US" dirty="0" smtClean="0">
                <a:effectLst/>
              </a:rPr>
              <a:t>in the Applied Filters pane.</a:t>
            </a:r>
          </a:p>
          <a:p>
            <a:endParaRPr lang="en-US" dirty="0" smtClean="0">
              <a:effectLst/>
            </a:endParaRPr>
          </a:p>
          <a:p>
            <a:r>
              <a:rPr lang="en-US" dirty="0" smtClean="0">
                <a:effectLst/>
              </a:rPr>
              <a:t>This data represents values from the data source at the time the</a:t>
            </a:r>
            <a:r>
              <a:rPr lang="en-US" baseline="0" dirty="0" smtClean="0">
                <a:effectLst/>
              </a:rPr>
              <a:t> query is run and the </a:t>
            </a:r>
            <a:r>
              <a:rPr lang="en-US" dirty="0" smtClean="0">
                <a:effectLst/>
              </a:rPr>
              <a:t>data is not saved in the report definition.</a:t>
            </a:r>
            <a:r>
              <a:rPr lang="en-US" baseline="0" dirty="0" smtClean="0">
                <a:effectLst/>
              </a:rPr>
              <a:t> </a:t>
            </a:r>
            <a:r>
              <a:rPr lang="en-US" dirty="0" smtClean="0">
                <a:effectLst/>
              </a:rPr>
              <a:t>The actual data in the report is retrieved when the report is processed. </a:t>
            </a:r>
          </a:p>
          <a:p>
            <a:endParaRPr lang="en-US" dirty="0" smtClean="0">
              <a:effectLst/>
            </a:endParaRPr>
          </a:p>
          <a:p>
            <a:r>
              <a:rPr lang="en-US" dirty="0" smtClean="0">
                <a:effectLst/>
              </a:rPr>
              <a:t>Sort</a:t>
            </a:r>
            <a:r>
              <a:rPr lang="en-US" baseline="0" dirty="0" smtClean="0">
                <a:effectLst/>
              </a:rPr>
              <a:t> </a:t>
            </a:r>
            <a:r>
              <a:rPr lang="en-US" dirty="0" smtClean="0">
                <a:effectLst/>
              </a:rPr>
              <a:t>order in the result set is determined by the order the data is retrieved from the data source. The sort order can be changed by modifying the query or after the data is retrieved for the report. </a:t>
            </a:r>
            <a:endParaRPr lang="en-US" dirty="0">
              <a:effectLst/>
            </a:endParaRPr>
          </a:p>
        </p:txBody>
      </p:sp>
    </p:spTree>
    <p:extLst>
      <p:ext uri="{BB962C8B-B14F-4D97-AF65-F5344CB8AC3E}">
        <p14:creationId xmlns:p14="http://schemas.microsoft.com/office/powerpoint/2010/main" val="3177598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When</a:t>
            </a:r>
            <a:r>
              <a:rPr lang="en-US" baseline="0" dirty="0" smtClean="0">
                <a:effectLst/>
              </a:rPr>
              <a:t> using the Graphical Query Designer for a SharePoint data source the options you have are the following:</a:t>
            </a:r>
          </a:p>
          <a:p>
            <a:pPr marL="171450" indent="-171450">
              <a:buFont typeface="Arial" panose="020B0604020202020204" pitchFamily="34" charset="0"/>
              <a:buChar char="•"/>
            </a:pPr>
            <a:r>
              <a:rPr lang="en-US" b="1" baseline="0" dirty="0" smtClean="0">
                <a:effectLst/>
              </a:rPr>
              <a:t>Edit As Text</a:t>
            </a:r>
            <a:r>
              <a:rPr lang="en-US" b="0" baseline="0" dirty="0" smtClean="0">
                <a:effectLst/>
              </a:rPr>
              <a:t> – Togg</a:t>
            </a:r>
            <a:r>
              <a:rPr lang="en-US" dirty="0" smtClean="0">
                <a:effectLst/>
              </a:rPr>
              <a:t>le to the text-based query designer to view the automatically generated query or to modify the query</a:t>
            </a:r>
            <a:r>
              <a:rPr lang="en-US" b="0" baseline="0" dirty="0" smtClean="0">
                <a:effectLst/>
              </a:rPr>
              <a:t> which is CAML based.</a:t>
            </a:r>
            <a:endParaRPr lang="en-US" b="1" baseline="0" dirty="0" smtClean="0">
              <a:effectLst/>
            </a:endParaRPr>
          </a:p>
          <a:p>
            <a:pPr marL="171450" indent="-171450">
              <a:buFont typeface="Arial" panose="020B0604020202020204" pitchFamily="34" charset="0"/>
              <a:buChar char="•"/>
            </a:pPr>
            <a:r>
              <a:rPr lang="en-US" b="1" baseline="0" dirty="0" smtClean="0">
                <a:effectLst/>
              </a:rPr>
              <a:t>Import </a:t>
            </a:r>
            <a:r>
              <a:rPr lang="en-US" baseline="0" dirty="0" smtClean="0">
                <a:effectLst/>
              </a:rPr>
              <a:t>- </a:t>
            </a:r>
            <a:r>
              <a:rPr lang="en-US" dirty="0" smtClean="0">
                <a:effectLst/>
              </a:rPr>
              <a:t>You can import</a:t>
            </a:r>
            <a:r>
              <a:rPr lang="en-US" baseline="0" dirty="0" smtClean="0">
                <a:effectLst/>
              </a:rPr>
              <a:t> an existing query from a file or report. The files types supported are </a:t>
            </a:r>
            <a:r>
              <a:rPr lang="en-US" b="0" i="1" baseline="0" dirty="0" smtClean="0">
                <a:effectLst/>
              </a:rPr>
              <a:t>.</a:t>
            </a:r>
            <a:r>
              <a:rPr lang="en-US" b="0" i="1" baseline="0" dirty="0" err="1" smtClean="0">
                <a:effectLst/>
              </a:rPr>
              <a:t>sql</a:t>
            </a:r>
            <a:r>
              <a:rPr lang="en-US" b="0" i="1" baseline="0" dirty="0" smtClean="0">
                <a:effectLst/>
              </a:rPr>
              <a:t> </a:t>
            </a:r>
            <a:r>
              <a:rPr lang="en-US" b="0" baseline="0" dirty="0" smtClean="0">
                <a:effectLst/>
              </a:rPr>
              <a:t>and </a:t>
            </a:r>
            <a:r>
              <a:rPr lang="en-US" b="0" i="1" baseline="0" dirty="0" smtClean="0">
                <a:effectLst/>
              </a:rPr>
              <a:t>.</a:t>
            </a:r>
            <a:r>
              <a:rPr lang="en-US" b="0" i="1" baseline="0" dirty="0" err="1" smtClean="0">
                <a:effectLst/>
              </a:rPr>
              <a:t>rdl</a:t>
            </a:r>
            <a:r>
              <a:rPr lang="en-US" baseline="0" dirty="0" smtClean="0">
                <a:effectLst/>
              </a:rPr>
              <a:t>. </a:t>
            </a:r>
            <a:endParaRPr lang="en-US" baseline="0" dirty="0" smtClean="0">
              <a:effectLst/>
            </a:endParaRPr>
          </a:p>
          <a:p>
            <a:pPr marL="171450" indent="-171450">
              <a:buFont typeface="Arial" panose="020B0604020202020204" pitchFamily="34" charset="0"/>
              <a:buChar char="•"/>
            </a:pPr>
            <a:r>
              <a:rPr lang="en-US" b="1" baseline="0" dirty="0" smtClean="0">
                <a:effectLst/>
              </a:rPr>
              <a:t>Show Hidden Fields </a:t>
            </a:r>
            <a:r>
              <a:rPr lang="en-US" b="0" baseline="0" dirty="0" smtClean="0">
                <a:effectLst/>
              </a:rPr>
              <a:t>- </a:t>
            </a:r>
            <a:r>
              <a:rPr lang="en-US" dirty="0" smtClean="0">
                <a:effectLst/>
              </a:rPr>
              <a:t>SharePoint lists include a large number of SharePoint specific fields that may not be useful to include in reports</a:t>
            </a:r>
            <a:r>
              <a:rPr lang="en-US" baseline="0" dirty="0" smtClean="0">
                <a:effectLst/>
              </a:rPr>
              <a:t> therefore these fields are hidden by default from the query designer. You can t</a:t>
            </a:r>
            <a:r>
              <a:rPr lang="en-US" dirty="0" smtClean="0">
                <a:effectLst/>
              </a:rPr>
              <a:t>oggle to show or hide the fields that were automatically generated by SharePoint such as </a:t>
            </a:r>
            <a:r>
              <a:rPr lang="en-US" dirty="0" err="1" smtClean="0">
                <a:effectLst/>
              </a:rPr>
              <a:t>ProgId</a:t>
            </a:r>
            <a:r>
              <a:rPr lang="en-US" dirty="0" smtClean="0">
                <a:effectLst/>
              </a:rPr>
              <a:t> and Level for SharePoint link items.</a:t>
            </a:r>
            <a:r>
              <a:rPr lang="en-US" baseline="0" dirty="0" smtClean="0">
                <a:effectLst/>
              </a:rPr>
              <a:t> Other information that can be leveraged is user information and workflow history however this is not common.</a:t>
            </a:r>
          </a:p>
          <a:p>
            <a:pPr marL="171450" indent="-171450">
              <a:buFont typeface="Arial" panose="020B0604020202020204" pitchFamily="34" charset="0"/>
              <a:buChar char="•"/>
            </a:pPr>
            <a:r>
              <a:rPr lang="en-US" b="1" baseline="0" dirty="0" smtClean="0">
                <a:effectLst/>
              </a:rPr>
              <a:t>Run Query</a:t>
            </a:r>
            <a:r>
              <a:rPr lang="en-US" b="0" baseline="0" dirty="0" smtClean="0">
                <a:effectLst/>
              </a:rPr>
              <a:t> – Same as with other data sources, you can run the query to test the results.</a:t>
            </a:r>
            <a:endParaRPr lang="en-US" b="1" dirty="0" smtClean="0">
              <a:effectLst/>
            </a:endParaRPr>
          </a:p>
        </p:txBody>
      </p:sp>
    </p:spTree>
    <p:extLst>
      <p:ext uri="{BB962C8B-B14F-4D97-AF65-F5344CB8AC3E}">
        <p14:creationId xmlns:p14="http://schemas.microsoft.com/office/powerpoint/2010/main" val="3825120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Report</a:t>
            </a:r>
            <a:r>
              <a:rPr lang="en-US" baseline="0" dirty="0" smtClean="0"/>
              <a:t> Viewer Web Part can be used to embed a report on a SharePoint page. This is available when the report server is configured to run in SharePoint integrated mode. The Report View Web Part can be linked to a report definition (.</a:t>
            </a:r>
            <a:r>
              <a:rPr lang="en-US" baseline="0" dirty="0" err="1" smtClean="0"/>
              <a:t>rdl</a:t>
            </a:r>
            <a:r>
              <a:rPr lang="en-US" baseline="0" dirty="0" smtClean="0"/>
              <a:t>) file. You can only link the web part to a single report and set various properties for the web part for how the report is rendered to the page. </a:t>
            </a:r>
            <a:r>
              <a:rPr lang="en-US" dirty="0" smtClean="0">
                <a:effectLst/>
              </a:rPr>
              <a:t>The URL for the report must be the fully qualified path to a report that is on the current SharePoint site or on a site within the same Web application/farm. The URL must resolve to a document library or to a folder within a document library that contains the report. The report URL must include the .</a:t>
            </a:r>
            <a:r>
              <a:rPr lang="en-US" dirty="0" err="1" smtClean="0">
                <a:effectLst/>
              </a:rPr>
              <a:t>rdl</a:t>
            </a:r>
            <a:r>
              <a:rPr lang="en-US" dirty="0" smtClean="0">
                <a:effectLst/>
              </a:rPr>
              <a:t> file extension. If the report depends on a model or shared data source files, you do not need to specify those files in the URL</a:t>
            </a:r>
            <a:r>
              <a:rPr lang="en-US" baseline="0" dirty="0" smtClean="0">
                <a:effectLst/>
              </a:rPr>
              <a:t> because the </a:t>
            </a:r>
            <a:r>
              <a:rPr lang="en-US" dirty="0" smtClean="0">
                <a:effectLst/>
              </a:rPr>
              <a:t>report contains references to the files which it needs.</a:t>
            </a:r>
            <a:endParaRPr lang="en-US" dirty="0" smtClean="0"/>
          </a:p>
          <a:p>
            <a:endParaRPr lang="en-US" baseline="0" dirty="0" smtClean="0"/>
          </a:p>
          <a:p>
            <a:endParaRPr lang="en-US" baseline="0" dirty="0" smtClean="0"/>
          </a:p>
          <a:p>
            <a:r>
              <a:rPr lang="en-US" dirty="0" smtClean="0"/>
              <a:t>To add a Web Part to a Web page, you must have the Add and Customize Pages permission at the site level. If you are using default security settings, this permission is granted to members of the Owners group who have the Full Control level of permission.</a:t>
            </a:r>
          </a:p>
        </p:txBody>
      </p:sp>
    </p:spTree>
    <p:extLst>
      <p:ext uri="{BB962C8B-B14F-4D97-AF65-F5344CB8AC3E}">
        <p14:creationId xmlns:p14="http://schemas.microsoft.com/office/powerpoint/2010/main" val="2349748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SQL Reporting Services (SSRS) is a comprehensive</a:t>
            </a:r>
            <a:r>
              <a:rPr lang="en-US" b="0" baseline="0" dirty="0" smtClean="0"/>
              <a:t>, highly scalable, server-based platform that empowers real-time reporting. SSRS provides a full range of ready-to-use tools and services that provide the ability to create interactive and print-ready reports for your organization. With SSRS you can create interactive, tabular, graphical, or free-form reports using relational, multidimensional, or XML-based data 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You can publish reports, schedule report processing, or access reports on-demand (ad-hoc). Ad-hoc reporting gives users the flexibility to create dynamic reports based on their input. You can select from a variety of viewing formats, export reports to other applications such as Excel or PDF, and subscribe to published reports. The reports can be viewed via the browser in SharePoint with SSRS SharePoint integration.</a:t>
            </a:r>
          </a:p>
        </p:txBody>
      </p:sp>
    </p:spTree>
    <p:extLst>
      <p:ext uri="{BB962C8B-B14F-4D97-AF65-F5344CB8AC3E}">
        <p14:creationId xmlns:p14="http://schemas.microsoft.com/office/powerpoint/2010/main" val="39580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380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29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267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973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 View is an interactive</a:t>
            </a:r>
            <a:r>
              <a:rPr lang="en-US" baseline="0" dirty="0" smtClean="0"/>
              <a:t> data exploration, visualization, and presentation experience for SQL Reporting Services that was introduced in SQL Server 2012. This Reporting Services Add-on for SharePoint is a browser-based Silverlight application launched from SharePoint. It provides access to data represented by tabular models based on PowerPivot workbooks either published in a PowerPivot Gallery or tabular models deployed to SQL Server 2012 Analysis Services (SSAS) instances.</a:t>
            </a:r>
            <a:endParaRPr lang="en-US" dirty="0"/>
          </a:p>
        </p:txBody>
      </p:sp>
    </p:spTree>
    <p:extLst>
      <p:ext uri="{BB962C8B-B14F-4D97-AF65-F5344CB8AC3E}">
        <p14:creationId xmlns:p14="http://schemas.microsoft.com/office/powerpoint/2010/main" val="3280409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5123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a:t>
            </a:r>
            <a:r>
              <a:rPr lang="en-US" sz="2400" dirty="0" smtClean="0"/>
              <a:t>Reports with </a:t>
            </a:r>
            <a:br>
              <a:rPr lang="en-US" sz="2400" dirty="0" smtClean="0"/>
            </a:br>
            <a:r>
              <a:rPr lang="en-US" sz="2400" dirty="0" smtClean="0"/>
              <a:t>SQL </a:t>
            </a:r>
            <a:r>
              <a:rPr lang="en-US" sz="2400" dirty="0"/>
              <a:t>Server Reporting Services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Before creating reports you must first create a data connection </a:t>
            </a:r>
            <a:r>
              <a:rPr lang="en-US" i="1" dirty="0" smtClean="0"/>
              <a:t>(aka data sources)</a:t>
            </a:r>
          </a:p>
          <a:p>
            <a:r>
              <a:rPr lang="en-US" dirty="0" smtClean="0"/>
              <a:t>Data Sources include:</a:t>
            </a:r>
          </a:p>
          <a:p>
            <a:pPr lvl="1"/>
            <a:r>
              <a:rPr lang="en-US" dirty="0" smtClean="0"/>
              <a:t>Data source type, connection information, type of credentials to use</a:t>
            </a:r>
          </a:p>
          <a:p>
            <a:r>
              <a:rPr lang="en-US" dirty="0" smtClean="0"/>
              <a:t>Two types of data sources:</a:t>
            </a:r>
          </a:p>
          <a:p>
            <a:pPr lvl="1"/>
            <a:r>
              <a:rPr lang="en-US" dirty="0" smtClean="0"/>
              <a:t>Embedded</a:t>
            </a:r>
          </a:p>
          <a:p>
            <a:pPr lvl="2"/>
            <a:r>
              <a:rPr lang="en-US" dirty="0" smtClean="0"/>
              <a:t>Defined in report and used only by the report</a:t>
            </a:r>
          </a:p>
          <a:p>
            <a:pPr lvl="1"/>
            <a:r>
              <a:rPr lang="en-US" dirty="0" smtClean="0"/>
              <a:t>Shared</a:t>
            </a:r>
          </a:p>
          <a:p>
            <a:pPr lvl="2"/>
            <a:r>
              <a:rPr lang="en-US" dirty="0" smtClean="0"/>
              <a:t>Defined independently</a:t>
            </a:r>
          </a:p>
          <a:p>
            <a:pPr lvl="2"/>
            <a:r>
              <a:rPr lang="en-US" dirty="0" smtClean="0"/>
              <a:t>Can be used by multiple reports</a:t>
            </a:r>
            <a:endParaRPr lang="en-US" dirty="0"/>
          </a:p>
        </p:txBody>
      </p:sp>
    </p:spTree>
    <p:extLst>
      <p:ext uri="{BB962C8B-B14F-4D97-AF65-F5344CB8AC3E}">
        <p14:creationId xmlns:p14="http://schemas.microsoft.com/office/powerpoint/2010/main" val="394492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 Source</a:t>
            </a:r>
            <a:endParaRPr lang="en-US" dirty="0"/>
          </a:p>
        </p:txBody>
      </p:sp>
      <p:sp>
        <p:nvSpPr>
          <p:cNvPr id="3" name="Content Placeholder 2"/>
          <p:cNvSpPr>
            <a:spLocks noGrp="1"/>
          </p:cNvSpPr>
          <p:nvPr>
            <p:ph idx="1"/>
          </p:nvPr>
        </p:nvSpPr>
        <p:spPr/>
        <p:txBody>
          <a:bodyPr/>
          <a:lstStyle/>
          <a:p>
            <a:r>
              <a:rPr lang="en-US" dirty="0" smtClean="0"/>
              <a:t>To create a data source you must have the following information:</a:t>
            </a:r>
          </a:p>
          <a:p>
            <a:pPr lvl="1"/>
            <a:r>
              <a:rPr lang="en-US" dirty="0" smtClean="0"/>
              <a:t>Data source type</a:t>
            </a:r>
          </a:p>
          <a:p>
            <a:pPr lvl="1"/>
            <a:endParaRPr lang="en-US" dirty="0" smtClean="0"/>
          </a:p>
          <a:p>
            <a:pPr lvl="1"/>
            <a:endParaRPr lang="en-US" dirty="0" smtClean="0"/>
          </a:p>
          <a:p>
            <a:pPr lvl="1"/>
            <a:endParaRPr lang="en-US" dirty="0"/>
          </a:p>
          <a:p>
            <a:pPr lvl="1"/>
            <a:r>
              <a:rPr lang="en-US" dirty="0" smtClean="0"/>
              <a:t>Connection information</a:t>
            </a:r>
          </a:p>
          <a:p>
            <a:pPr lvl="1"/>
            <a:endParaRPr lang="en-US" dirty="0" smtClean="0"/>
          </a:p>
          <a:p>
            <a:pPr lvl="1"/>
            <a:r>
              <a:rPr lang="en-US" dirty="0" smtClean="0"/>
              <a:t>Credentials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65" y="2852400"/>
            <a:ext cx="2469094" cy="12802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4132671"/>
            <a:ext cx="2552921" cy="3962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748017"/>
            <a:ext cx="2651990" cy="1966130"/>
          </a:xfrm>
          <a:prstGeom prst="rect">
            <a:avLst/>
          </a:prstGeom>
          <a:ln>
            <a:solidFill>
              <a:schemeClr val="bg1">
                <a:lumMod val="50000"/>
              </a:schemeClr>
            </a:solidFill>
          </a:ln>
        </p:spPr>
      </p:pic>
    </p:spTree>
    <p:extLst>
      <p:ext uri="{BB962C8B-B14F-4D97-AF65-F5344CB8AC3E}">
        <p14:creationId xmlns:p14="http://schemas.microsoft.com/office/powerpoint/2010/main" val="79909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Sources to SQL Server Tables and SharePoint Sites</a:t>
            </a:r>
            <a:endParaRPr lang="en-US" dirty="0"/>
          </a:p>
        </p:txBody>
      </p:sp>
    </p:spTree>
    <p:extLst>
      <p:ext uri="{BB962C8B-B14F-4D97-AF65-F5344CB8AC3E}">
        <p14:creationId xmlns:p14="http://schemas.microsoft.com/office/powerpoint/2010/main" val="390090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ü"/>
            </a:pPr>
            <a:r>
              <a:rPr lang="en-US" dirty="0" smtClean="0"/>
              <a:t>Data Sources</a:t>
            </a:r>
            <a:endParaRPr lang="en-US" dirty="0"/>
          </a:p>
          <a:p>
            <a:pPr>
              <a:buFont typeface="Wingdings" panose="05000000000000000000" pitchFamily="2" charset="2"/>
              <a:buChar char="Ø"/>
            </a:pPr>
            <a:r>
              <a:rPr lang="en-US" dirty="0" smtClean="0"/>
              <a:t>Report Builder</a:t>
            </a:r>
          </a:p>
          <a:p>
            <a:endParaRPr lang="en-US" dirty="0" smtClean="0"/>
          </a:p>
        </p:txBody>
      </p:sp>
    </p:spTree>
    <p:extLst>
      <p:ext uri="{BB962C8B-B14F-4D97-AF65-F5344CB8AC3E}">
        <p14:creationId xmlns:p14="http://schemas.microsoft.com/office/powerpoint/2010/main" val="1356668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 Builder</a:t>
            </a:r>
            <a:endParaRPr lang="en-US" dirty="0"/>
          </a:p>
        </p:txBody>
      </p:sp>
      <p:sp>
        <p:nvSpPr>
          <p:cNvPr id="3" name="Content Placeholder 2"/>
          <p:cNvSpPr>
            <a:spLocks noGrp="1"/>
          </p:cNvSpPr>
          <p:nvPr>
            <p:ph idx="1"/>
          </p:nvPr>
        </p:nvSpPr>
        <p:spPr/>
        <p:txBody>
          <a:bodyPr/>
          <a:lstStyle/>
          <a:p>
            <a:r>
              <a:rPr lang="en-US" smtClean="0"/>
              <a:t>Reporting authoring tool for business users</a:t>
            </a:r>
          </a:p>
          <a:p>
            <a:r>
              <a:rPr lang="en-US" smtClean="0"/>
              <a:t>Benefits of Report Builder:</a:t>
            </a:r>
          </a:p>
          <a:p>
            <a:pPr lvl="1"/>
            <a:r>
              <a:rPr lang="en-US" smtClean="0"/>
              <a:t>Quickly add items to reports, launch table, chart, map wizards, and format report data</a:t>
            </a:r>
          </a:p>
          <a:p>
            <a:pPr lvl="1"/>
            <a:r>
              <a:rPr lang="en-US" smtClean="0"/>
              <a:t>Add data using query designers to specify data to include in report</a:t>
            </a:r>
          </a:p>
          <a:p>
            <a:pPr lvl="1"/>
            <a:r>
              <a:rPr lang="en-US" smtClean="0"/>
              <a:t>Create/use report parameters and other features </a:t>
            </a:r>
          </a:p>
          <a:p>
            <a:pPr lvl="1"/>
            <a:r>
              <a:rPr lang="en-US" smtClean="0"/>
              <a:t>Preview reports that use shared data sources and shared datasets</a:t>
            </a:r>
          </a:p>
          <a:p>
            <a:pPr lvl="1"/>
            <a:r>
              <a:rPr lang="en-US" smtClean="0"/>
              <a:t>Preview reports in HTML or print format</a:t>
            </a:r>
            <a:endParaRPr lang="en-US" dirty="0"/>
          </a:p>
        </p:txBody>
      </p:sp>
    </p:spTree>
    <p:extLst>
      <p:ext uri="{BB962C8B-B14F-4D97-AF65-F5344CB8AC3E}">
        <p14:creationId xmlns:p14="http://schemas.microsoft.com/office/powerpoint/2010/main" val="2020806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Builder</a:t>
            </a:r>
            <a:endParaRPr lang="en-US" dirty="0"/>
          </a:p>
        </p:txBody>
      </p:sp>
      <p:pic>
        <p:nvPicPr>
          <p:cNvPr id="4" name="Picture 3"/>
          <p:cNvPicPr>
            <a:picLocks noChangeAspect="1"/>
          </p:cNvPicPr>
          <p:nvPr/>
        </p:nvPicPr>
        <p:blipFill>
          <a:blip r:embed="rId3"/>
          <a:stretch>
            <a:fillRect/>
          </a:stretch>
        </p:blipFill>
        <p:spPr>
          <a:xfrm>
            <a:off x="834663" y="1143000"/>
            <a:ext cx="7246074" cy="5323110"/>
          </a:xfrm>
          <a:prstGeom prst="rect">
            <a:avLst/>
          </a:prstGeom>
        </p:spPr>
      </p:pic>
    </p:spTree>
    <p:extLst>
      <p:ext uri="{BB962C8B-B14F-4D97-AF65-F5344CB8AC3E}">
        <p14:creationId xmlns:p14="http://schemas.microsoft.com/office/powerpoint/2010/main" val="1581853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Design Query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7314672" cy="5513434"/>
          </a:xfrm>
        </p:spPr>
      </p:pic>
    </p:spTree>
    <p:extLst>
      <p:ext uri="{BB962C8B-B14F-4D97-AF65-F5344CB8AC3E}">
        <p14:creationId xmlns:p14="http://schemas.microsoft.com/office/powerpoint/2010/main" val="4291568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SSRS Report bade on content from a SQL Server Table</a:t>
            </a:r>
            <a:endParaRPr lang="en-US" dirty="0"/>
          </a:p>
        </p:txBody>
      </p:sp>
    </p:spTree>
    <p:extLst>
      <p:ext uri="{BB962C8B-B14F-4D97-AF65-F5344CB8AC3E}">
        <p14:creationId xmlns:p14="http://schemas.microsoft.com/office/powerpoint/2010/main" val="424443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Graphical Design Query</a:t>
            </a:r>
            <a:endParaRPr lang="en-US" dirty="0"/>
          </a:p>
        </p:txBody>
      </p:sp>
      <p:sp>
        <p:nvSpPr>
          <p:cNvPr id="3" name="Content Placeholder 2"/>
          <p:cNvSpPr>
            <a:spLocks noGrp="1"/>
          </p:cNvSpPr>
          <p:nvPr>
            <p:ph idx="1"/>
          </p:nvPr>
        </p:nvSpPr>
        <p:spPr/>
        <p:txBody>
          <a:bodyPr/>
          <a:lstStyle/>
          <a:p>
            <a:r>
              <a:rPr lang="en-US" smtClean="0"/>
              <a:t>SharePoint Lists</a:t>
            </a:r>
          </a:p>
          <a:p>
            <a:pPr lvl="1"/>
            <a:r>
              <a:rPr lang="en-US" smtClean="0"/>
              <a:t>Displays SharePoint lists and fields within each item in the list</a:t>
            </a:r>
          </a:p>
          <a:p>
            <a:r>
              <a:rPr lang="en-US" smtClean="0"/>
              <a:t>Selected Fields</a:t>
            </a:r>
          </a:p>
          <a:p>
            <a:pPr lvl="1"/>
            <a:r>
              <a:rPr lang="en-US" smtClean="0"/>
              <a:t>Displays SharePoint field names of items selected in the SharePoint Lists pane</a:t>
            </a:r>
          </a:p>
          <a:p>
            <a:r>
              <a:rPr lang="en-US" smtClean="0"/>
              <a:t>Applied Filters</a:t>
            </a:r>
          </a:p>
          <a:p>
            <a:pPr lvl="1"/>
            <a:r>
              <a:rPr lang="en-US" smtClean="0"/>
              <a:t>Displays list of fields and filter criteria for tables or views</a:t>
            </a:r>
          </a:p>
          <a:p>
            <a:r>
              <a:rPr lang="en-US" smtClean="0"/>
              <a:t>Query results</a:t>
            </a:r>
          </a:p>
          <a:p>
            <a:pPr lvl="1"/>
            <a:r>
              <a:rPr lang="en-US" smtClean="0"/>
              <a:t>Displays data result set</a:t>
            </a:r>
            <a:endParaRPr lang="en-US" dirty="0"/>
          </a:p>
        </p:txBody>
      </p:sp>
    </p:spTree>
    <p:extLst>
      <p:ext uri="{BB962C8B-B14F-4D97-AF65-F5344CB8AC3E}">
        <p14:creationId xmlns:p14="http://schemas.microsoft.com/office/powerpoint/2010/main" val="3723153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Lists Pane</a:t>
            </a:r>
            <a:endParaRPr lang="en-US" dirty="0"/>
          </a:p>
        </p:txBody>
      </p:sp>
      <p:sp>
        <p:nvSpPr>
          <p:cNvPr id="3" name="Content Placeholder 2"/>
          <p:cNvSpPr>
            <a:spLocks noGrp="1"/>
          </p:cNvSpPr>
          <p:nvPr>
            <p:ph idx="1"/>
          </p:nvPr>
        </p:nvSpPr>
        <p:spPr/>
        <p:txBody>
          <a:bodyPr/>
          <a:lstStyle/>
          <a:p>
            <a:r>
              <a:rPr lang="en-US" dirty="0" smtClean="0"/>
              <a:t>Displays metadata </a:t>
            </a:r>
            <a:r>
              <a:rPr lang="en-US" dirty="0"/>
              <a:t>for database </a:t>
            </a:r>
            <a:r>
              <a:rPr lang="en-US" dirty="0" smtClean="0"/>
              <a:t>objects</a:t>
            </a:r>
          </a:p>
          <a:p>
            <a:pPr lvl="1"/>
            <a:r>
              <a:rPr lang="en-US" dirty="0" smtClean="0"/>
              <a:t>Based on permissions </a:t>
            </a:r>
            <a:r>
              <a:rPr lang="en-US" dirty="0"/>
              <a:t>to </a:t>
            </a:r>
            <a:r>
              <a:rPr lang="en-US" dirty="0" smtClean="0"/>
              <a:t>view </a:t>
            </a:r>
          </a:p>
          <a:p>
            <a:pPr lvl="1"/>
            <a:r>
              <a:rPr lang="en-US" dirty="0"/>
              <a:t>D</a:t>
            </a:r>
            <a:r>
              <a:rPr lang="en-US" dirty="0" smtClean="0"/>
              <a:t>etermined </a:t>
            </a:r>
            <a:r>
              <a:rPr lang="en-US" dirty="0"/>
              <a:t>by </a:t>
            </a:r>
            <a:r>
              <a:rPr lang="en-US" dirty="0" smtClean="0"/>
              <a:t>data </a:t>
            </a:r>
            <a:r>
              <a:rPr lang="en-US" dirty="0"/>
              <a:t>source connection </a:t>
            </a:r>
            <a:r>
              <a:rPr lang="en-US" dirty="0" smtClean="0"/>
              <a:t/>
            </a:r>
            <a:br>
              <a:rPr lang="en-US" dirty="0" smtClean="0"/>
            </a:br>
            <a:r>
              <a:rPr lang="en-US" dirty="0" smtClean="0"/>
              <a:t>and credentials</a:t>
            </a:r>
          </a:p>
          <a:p>
            <a:r>
              <a:rPr lang="en-US" dirty="0" smtClean="0"/>
              <a:t>Hierarchical </a:t>
            </a:r>
            <a:r>
              <a:rPr lang="en-US" dirty="0"/>
              <a:t>view </a:t>
            </a:r>
            <a:endParaRPr lang="en-US" dirty="0" smtClean="0"/>
          </a:p>
          <a:p>
            <a:pPr lvl="1"/>
            <a:r>
              <a:rPr lang="en-US" dirty="0" smtClean="0"/>
              <a:t>Displays </a:t>
            </a:r>
            <a:r>
              <a:rPr lang="en-US" dirty="0"/>
              <a:t>database objects organized </a:t>
            </a:r>
            <a:r>
              <a:rPr lang="en-US" dirty="0" smtClean="0"/>
              <a:t/>
            </a:r>
            <a:br>
              <a:rPr lang="en-US" dirty="0" smtClean="0"/>
            </a:br>
            <a:r>
              <a:rPr lang="en-US" dirty="0" smtClean="0"/>
              <a:t>by </a:t>
            </a:r>
            <a:r>
              <a:rPr lang="en-US" dirty="0"/>
              <a:t>database </a:t>
            </a:r>
            <a:r>
              <a:rPr lang="en-US" dirty="0" smtClean="0"/>
              <a:t>schema</a:t>
            </a:r>
          </a:p>
          <a:p>
            <a:r>
              <a:rPr lang="en-US" dirty="0" smtClean="0"/>
              <a:t>Expand node </a:t>
            </a:r>
            <a:r>
              <a:rPr lang="en-US" dirty="0"/>
              <a:t>for each schema to view tables, views, stored procedures, </a:t>
            </a:r>
            <a:r>
              <a:rPr lang="en-US" dirty="0" smtClean="0"/>
              <a:t>table-valued functions</a:t>
            </a:r>
          </a:p>
          <a:p>
            <a:r>
              <a:rPr lang="en-US" dirty="0" smtClean="0"/>
              <a:t>Expand </a:t>
            </a:r>
            <a:r>
              <a:rPr lang="en-US" dirty="0"/>
              <a:t>table or view to display </a:t>
            </a:r>
            <a:r>
              <a:rPr lang="en-US" dirty="0" smtClean="0"/>
              <a:t>columns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250" y="1905000"/>
            <a:ext cx="2194750" cy="2697714"/>
          </a:xfrm>
          <a:prstGeom prst="rect">
            <a:avLst/>
          </a:prstGeom>
        </p:spPr>
      </p:pic>
    </p:spTree>
    <p:extLst>
      <p:ext uri="{BB962C8B-B14F-4D97-AF65-F5344CB8AC3E}">
        <p14:creationId xmlns:p14="http://schemas.microsoft.com/office/powerpoint/2010/main" val="404868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SQL Reporting Services Overview</a:t>
            </a:r>
          </a:p>
          <a:p>
            <a:r>
              <a:rPr lang="en-US" dirty="0" smtClean="0"/>
              <a:t>SharePoint Integration</a:t>
            </a:r>
          </a:p>
          <a:p>
            <a:r>
              <a:rPr lang="en-US" dirty="0" smtClean="0"/>
              <a:t>Data Sources</a:t>
            </a:r>
            <a:endParaRPr lang="en-US" dirty="0"/>
          </a:p>
          <a:p>
            <a:r>
              <a:rPr lang="en-US" dirty="0" smtClean="0"/>
              <a:t>Report Builder</a:t>
            </a:r>
          </a:p>
        </p:txBody>
      </p:sp>
    </p:spTree>
    <p:extLst>
      <p:ext uri="{BB962C8B-B14F-4D97-AF65-F5344CB8AC3E}">
        <p14:creationId xmlns:p14="http://schemas.microsoft.com/office/powerpoint/2010/main" val="2000279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Fields Pane</a:t>
            </a:r>
            <a:endParaRPr lang="en-US" dirty="0"/>
          </a:p>
        </p:txBody>
      </p:sp>
      <p:sp>
        <p:nvSpPr>
          <p:cNvPr id="3" name="Content Placeholder 2"/>
          <p:cNvSpPr>
            <a:spLocks noGrp="1"/>
          </p:cNvSpPr>
          <p:nvPr>
            <p:ph idx="1"/>
          </p:nvPr>
        </p:nvSpPr>
        <p:spPr/>
        <p:txBody>
          <a:bodyPr>
            <a:normAutofit/>
          </a:bodyPr>
          <a:lstStyle/>
          <a:p>
            <a:r>
              <a:rPr lang="en-US" dirty="0" smtClean="0"/>
              <a:t>Displays list </a:t>
            </a:r>
            <a:r>
              <a:rPr lang="en-US" dirty="0"/>
              <a:t>item fields </a:t>
            </a:r>
            <a:r>
              <a:rPr lang="en-US" dirty="0" smtClean="0"/>
              <a:t>of items </a:t>
            </a:r>
            <a:br>
              <a:rPr lang="en-US" dirty="0" smtClean="0"/>
            </a:br>
            <a:r>
              <a:rPr lang="en-US" dirty="0" smtClean="0"/>
              <a:t>selected in SharePoint Lists pane</a:t>
            </a:r>
          </a:p>
          <a:p>
            <a:pPr lvl="1"/>
            <a:r>
              <a:rPr lang="en-US" dirty="0" smtClean="0"/>
              <a:t>These fields become the field </a:t>
            </a:r>
            <a:br>
              <a:rPr lang="en-US" dirty="0" smtClean="0"/>
            </a:br>
            <a:r>
              <a:rPr lang="en-US" dirty="0" smtClean="0"/>
              <a:t>collection </a:t>
            </a:r>
            <a:r>
              <a:rPr lang="en-US" dirty="0"/>
              <a:t>for </a:t>
            </a:r>
            <a:r>
              <a:rPr lang="en-US" dirty="0" smtClean="0"/>
              <a:t>report dataset</a:t>
            </a:r>
          </a:p>
          <a:p>
            <a:r>
              <a:rPr lang="en-US" dirty="0" smtClean="0"/>
              <a:t>To add </a:t>
            </a:r>
            <a:r>
              <a:rPr lang="en-US" dirty="0"/>
              <a:t>or remove fields to this </a:t>
            </a:r>
            <a:r>
              <a:rPr lang="en-US" dirty="0" smtClean="0"/>
              <a:t>pane</a:t>
            </a:r>
          </a:p>
          <a:p>
            <a:pPr lvl="1"/>
            <a:r>
              <a:rPr lang="en-US" dirty="0"/>
              <a:t>S</a:t>
            </a:r>
            <a:r>
              <a:rPr lang="en-US" dirty="0" smtClean="0"/>
              <a:t>elect </a:t>
            </a:r>
            <a:r>
              <a:rPr lang="en-US" dirty="0"/>
              <a:t>or clear check boxes for </a:t>
            </a:r>
            <a:r>
              <a:rPr lang="en-US" dirty="0" smtClean="0"/>
              <a:t>table </a:t>
            </a:r>
            <a:r>
              <a:rPr lang="en-US" dirty="0"/>
              <a:t>or view fields in </a:t>
            </a:r>
            <a:r>
              <a:rPr lang="en-US" dirty="0" smtClean="0"/>
              <a:t>SharePoint </a:t>
            </a:r>
            <a:r>
              <a:rPr lang="en-US" dirty="0"/>
              <a:t>Lists </a:t>
            </a:r>
            <a:r>
              <a:rPr lang="en-US" dirty="0" smtClean="0"/>
              <a:t>pane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423" y="1600200"/>
            <a:ext cx="2499577" cy="13717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115" y="4191000"/>
            <a:ext cx="4041998" cy="2299534"/>
          </a:xfrm>
          <a:prstGeom prst="rect">
            <a:avLst/>
          </a:prstGeom>
        </p:spPr>
      </p:pic>
    </p:spTree>
    <p:extLst>
      <p:ext uri="{BB962C8B-B14F-4D97-AF65-F5344CB8AC3E}">
        <p14:creationId xmlns:p14="http://schemas.microsoft.com/office/powerpoint/2010/main" val="1630385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Filters Pane</a:t>
            </a:r>
            <a:endParaRPr lang="en-US" dirty="0"/>
          </a:p>
        </p:txBody>
      </p:sp>
      <p:sp>
        <p:nvSpPr>
          <p:cNvPr id="3" name="Content Placeholder 2"/>
          <p:cNvSpPr>
            <a:spLocks noGrp="1"/>
          </p:cNvSpPr>
          <p:nvPr>
            <p:ph idx="1"/>
          </p:nvPr>
        </p:nvSpPr>
        <p:spPr/>
        <p:txBody>
          <a:bodyPr>
            <a:normAutofit lnSpcReduction="10000"/>
          </a:bodyPr>
          <a:lstStyle/>
          <a:p>
            <a:r>
              <a:rPr lang="en-US" dirty="0" smtClean="0"/>
              <a:t>Use to filter data retrieved at run-time</a:t>
            </a:r>
          </a:p>
          <a:p>
            <a:r>
              <a:rPr lang="en-US" dirty="0" smtClean="0"/>
              <a:t>The </a:t>
            </a:r>
            <a:r>
              <a:rPr lang="en-US" dirty="0"/>
              <a:t>following columns are </a:t>
            </a:r>
            <a:r>
              <a:rPr lang="en-US" dirty="0" smtClean="0"/>
              <a:t>displayed</a:t>
            </a:r>
            <a:r>
              <a:rPr lang="en-US" dirty="0"/>
              <a:t>:</a:t>
            </a:r>
          </a:p>
          <a:p>
            <a:pPr lvl="1"/>
            <a:r>
              <a:rPr lang="en-US" b="1" dirty="0"/>
              <a:t>Field </a:t>
            </a:r>
            <a:r>
              <a:rPr lang="en-US" b="1" dirty="0" smtClean="0"/>
              <a:t>Name</a:t>
            </a:r>
            <a:r>
              <a:rPr lang="en-US" dirty="0" smtClean="0"/>
              <a:t> </a:t>
            </a:r>
          </a:p>
          <a:p>
            <a:pPr lvl="2"/>
            <a:r>
              <a:rPr lang="en-US" dirty="0"/>
              <a:t>D</a:t>
            </a:r>
            <a:r>
              <a:rPr lang="en-US" dirty="0" smtClean="0"/>
              <a:t>isplays name </a:t>
            </a:r>
            <a:r>
              <a:rPr lang="en-US" dirty="0"/>
              <a:t>of </a:t>
            </a:r>
            <a:r>
              <a:rPr lang="en-US" dirty="0" smtClean="0"/>
              <a:t>field </a:t>
            </a:r>
            <a:r>
              <a:rPr lang="en-US" dirty="0"/>
              <a:t>to apply </a:t>
            </a:r>
            <a:r>
              <a:rPr lang="en-US" dirty="0" smtClean="0"/>
              <a:t>criteria to</a:t>
            </a:r>
            <a:endParaRPr lang="en-US" dirty="0"/>
          </a:p>
          <a:p>
            <a:pPr lvl="1"/>
            <a:r>
              <a:rPr lang="en-US" b="1" dirty="0" smtClean="0"/>
              <a:t>Operator</a:t>
            </a:r>
            <a:endParaRPr lang="en-US" dirty="0"/>
          </a:p>
          <a:p>
            <a:pPr lvl="2"/>
            <a:r>
              <a:rPr lang="en-US" dirty="0"/>
              <a:t>D</a:t>
            </a:r>
            <a:r>
              <a:rPr lang="en-US" dirty="0" smtClean="0"/>
              <a:t>isplays operation </a:t>
            </a:r>
            <a:r>
              <a:rPr lang="en-US" dirty="0"/>
              <a:t>to use in </a:t>
            </a:r>
            <a:r>
              <a:rPr lang="en-US" dirty="0" smtClean="0"/>
              <a:t>filter </a:t>
            </a:r>
            <a:br>
              <a:rPr lang="en-US" dirty="0" smtClean="0"/>
            </a:br>
            <a:r>
              <a:rPr lang="en-US" dirty="0" smtClean="0"/>
              <a:t>expression</a:t>
            </a:r>
            <a:endParaRPr lang="en-US" dirty="0"/>
          </a:p>
          <a:p>
            <a:pPr lvl="1"/>
            <a:r>
              <a:rPr lang="en-US" b="1" dirty="0" smtClean="0"/>
              <a:t>Value</a:t>
            </a:r>
            <a:endParaRPr lang="en-US" dirty="0" smtClean="0"/>
          </a:p>
          <a:p>
            <a:pPr lvl="2"/>
            <a:r>
              <a:rPr lang="en-US" dirty="0" smtClean="0"/>
              <a:t>Displays value </a:t>
            </a:r>
            <a:r>
              <a:rPr lang="en-US" dirty="0"/>
              <a:t>to use in </a:t>
            </a:r>
            <a:r>
              <a:rPr lang="en-US" dirty="0" smtClean="0"/>
              <a:t>filter expression</a:t>
            </a:r>
            <a:endParaRPr lang="en-US" dirty="0"/>
          </a:p>
          <a:p>
            <a:pPr lvl="1"/>
            <a:r>
              <a:rPr lang="en-US" b="1" dirty="0" smtClean="0"/>
              <a:t>Parameter</a:t>
            </a:r>
            <a:endParaRPr lang="en-US" dirty="0" smtClean="0"/>
          </a:p>
          <a:p>
            <a:pPr lvl="2"/>
            <a:r>
              <a:rPr lang="en-US" dirty="0" smtClean="0"/>
              <a:t>Displays option </a:t>
            </a:r>
            <a:r>
              <a:rPr lang="en-US" dirty="0"/>
              <a:t>to add a query parameter to </a:t>
            </a:r>
            <a:r>
              <a:rPr lang="en-US" dirty="0" smtClean="0"/>
              <a:t>query</a:t>
            </a:r>
          </a:p>
          <a:p>
            <a:pPr lvl="2"/>
            <a:r>
              <a:rPr lang="en-US" dirty="0" smtClean="0"/>
              <a:t>Use Dataset </a:t>
            </a:r>
            <a:r>
              <a:rPr lang="en-US" dirty="0"/>
              <a:t>properties to view </a:t>
            </a:r>
            <a:r>
              <a:rPr lang="en-US" dirty="0" smtClean="0"/>
              <a:t>relationship </a:t>
            </a:r>
            <a:r>
              <a:rPr lang="en-US" dirty="0"/>
              <a:t>between query parameter and report </a:t>
            </a:r>
            <a:r>
              <a:rPr lang="en-US" dirty="0" smtClean="0"/>
              <a:t>parameter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234" y="3124200"/>
            <a:ext cx="2552921" cy="1356478"/>
          </a:xfrm>
          <a:prstGeom prst="rect">
            <a:avLst/>
          </a:prstGeom>
        </p:spPr>
      </p:pic>
    </p:spTree>
    <p:extLst>
      <p:ext uri="{BB962C8B-B14F-4D97-AF65-F5344CB8AC3E}">
        <p14:creationId xmlns:p14="http://schemas.microsoft.com/office/powerpoint/2010/main" val="789188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Results Pane</a:t>
            </a:r>
            <a:endParaRPr lang="en-US" dirty="0"/>
          </a:p>
        </p:txBody>
      </p:sp>
      <p:sp>
        <p:nvSpPr>
          <p:cNvPr id="3" name="Content Placeholder 2"/>
          <p:cNvSpPr>
            <a:spLocks noGrp="1"/>
          </p:cNvSpPr>
          <p:nvPr>
            <p:ph idx="1"/>
          </p:nvPr>
        </p:nvSpPr>
        <p:spPr/>
        <p:txBody>
          <a:bodyPr/>
          <a:lstStyle/>
          <a:p>
            <a:r>
              <a:rPr lang="en-US" dirty="0" smtClean="0"/>
              <a:t>Click Run Query to execute query</a:t>
            </a:r>
          </a:p>
          <a:p>
            <a:r>
              <a:rPr lang="en-US" dirty="0" smtClean="0"/>
              <a:t>Query results pane displays results for automatically </a:t>
            </a:r>
            <a:r>
              <a:rPr lang="en-US" dirty="0"/>
              <a:t>generated </a:t>
            </a:r>
            <a:r>
              <a:rPr lang="en-US" dirty="0" smtClean="0"/>
              <a:t>query</a:t>
            </a:r>
          </a:p>
          <a:p>
            <a:r>
              <a:rPr lang="en-US" dirty="0" smtClean="0"/>
              <a:t>Columns in result set:</a:t>
            </a:r>
          </a:p>
          <a:p>
            <a:pPr lvl="1"/>
            <a:r>
              <a:rPr lang="en-US" dirty="0" smtClean="0"/>
              <a:t>Are fields specified in Selected Fields pane</a:t>
            </a:r>
          </a:p>
          <a:p>
            <a:pPr lvl="1"/>
            <a:r>
              <a:rPr lang="en-US" dirty="0"/>
              <a:t>R</a:t>
            </a:r>
            <a:r>
              <a:rPr lang="en-US" dirty="0" smtClean="0"/>
              <a:t>ow data limited by filters set in Applied Filters pane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993" y="4572000"/>
            <a:ext cx="5464013" cy="1348857"/>
          </a:xfrm>
          <a:prstGeom prst="rect">
            <a:avLst/>
          </a:prstGeom>
        </p:spPr>
      </p:pic>
    </p:spTree>
    <p:extLst>
      <p:ext uri="{BB962C8B-B14F-4D97-AF65-F5344CB8AC3E}">
        <p14:creationId xmlns:p14="http://schemas.microsoft.com/office/powerpoint/2010/main" val="3574363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Query Designer Toolbar</a:t>
            </a:r>
            <a:endParaRPr lang="en-US" dirty="0"/>
          </a:p>
        </p:txBody>
      </p:sp>
      <p:sp>
        <p:nvSpPr>
          <p:cNvPr id="3" name="Content Placeholder 2"/>
          <p:cNvSpPr>
            <a:spLocks noGrp="1"/>
          </p:cNvSpPr>
          <p:nvPr>
            <p:ph idx="1"/>
          </p:nvPr>
        </p:nvSpPr>
        <p:spPr/>
        <p:txBody>
          <a:bodyPr>
            <a:normAutofit/>
          </a:bodyPr>
          <a:lstStyle/>
          <a:p>
            <a:r>
              <a:rPr lang="en-US" dirty="0"/>
              <a:t>Edit As Text</a:t>
            </a:r>
          </a:p>
          <a:p>
            <a:pPr lvl="1"/>
            <a:r>
              <a:rPr lang="en-US" dirty="0"/>
              <a:t>Toggle to </a:t>
            </a:r>
            <a:r>
              <a:rPr lang="en-US" dirty="0" smtClean="0"/>
              <a:t>text-based </a:t>
            </a:r>
            <a:r>
              <a:rPr lang="en-US" dirty="0"/>
              <a:t>query designer </a:t>
            </a:r>
            <a:endParaRPr lang="en-US" dirty="0" smtClean="0"/>
          </a:p>
          <a:p>
            <a:r>
              <a:rPr lang="en-US" dirty="0" smtClean="0"/>
              <a:t>Import</a:t>
            </a:r>
            <a:endParaRPr lang="en-US" dirty="0"/>
          </a:p>
          <a:p>
            <a:pPr lvl="1"/>
            <a:r>
              <a:rPr lang="en-US" dirty="0"/>
              <a:t>Import </a:t>
            </a:r>
            <a:r>
              <a:rPr lang="en-US" dirty="0" smtClean="0"/>
              <a:t>existing </a:t>
            </a:r>
            <a:r>
              <a:rPr lang="en-US" dirty="0"/>
              <a:t>query from </a:t>
            </a:r>
            <a:r>
              <a:rPr lang="en-US" dirty="0" smtClean="0"/>
              <a:t>file </a:t>
            </a:r>
            <a:r>
              <a:rPr lang="en-US" dirty="0"/>
              <a:t>or report. </a:t>
            </a:r>
            <a:endParaRPr lang="en-US" dirty="0" smtClean="0"/>
          </a:p>
          <a:p>
            <a:pPr lvl="1"/>
            <a:r>
              <a:rPr lang="en-US" dirty="0" smtClean="0"/>
              <a:t>Supported file types (.</a:t>
            </a:r>
            <a:r>
              <a:rPr lang="en-US" dirty="0" err="1"/>
              <a:t>sql</a:t>
            </a:r>
            <a:r>
              <a:rPr lang="en-US" dirty="0"/>
              <a:t> </a:t>
            </a:r>
            <a:r>
              <a:rPr lang="en-US" dirty="0" smtClean="0"/>
              <a:t>&amp; .</a:t>
            </a:r>
            <a:r>
              <a:rPr lang="en-US" dirty="0" err="1" smtClean="0"/>
              <a:t>rdl</a:t>
            </a:r>
            <a:r>
              <a:rPr lang="en-US" dirty="0" smtClean="0"/>
              <a:t>)</a:t>
            </a:r>
            <a:endParaRPr lang="en-US" dirty="0"/>
          </a:p>
          <a:p>
            <a:r>
              <a:rPr lang="en-US" dirty="0"/>
              <a:t>Show Hidden Fields</a:t>
            </a:r>
          </a:p>
          <a:p>
            <a:pPr lvl="1"/>
            <a:r>
              <a:rPr lang="en-US" dirty="0"/>
              <a:t>Toggle to show or hide fields automatically generated by SharePoint (</a:t>
            </a:r>
            <a:r>
              <a:rPr lang="en-US" dirty="0" err="1"/>
              <a:t>ie</a:t>
            </a:r>
            <a:r>
              <a:rPr lang="en-US" dirty="0"/>
              <a:t>. </a:t>
            </a:r>
            <a:r>
              <a:rPr lang="en-US" dirty="0" err="1"/>
              <a:t>ProgId</a:t>
            </a:r>
            <a:r>
              <a:rPr lang="en-US" dirty="0"/>
              <a:t> &amp; Level for link items) </a:t>
            </a:r>
          </a:p>
          <a:p>
            <a:pPr lvl="1"/>
            <a:r>
              <a:rPr lang="en-US" dirty="0"/>
              <a:t>Typically not used in reports</a:t>
            </a:r>
          </a:p>
          <a:p>
            <a:r>
              <a:rPr lang="en-US" dirty="0" smtClean="0"/>
              <a:t>Run </a:t>
            </a:r>
            <a:r>
              <a:rPr lang="en-US" dirty="0"/>
              <a:t>Query</a:t>
            </a:r>
          </a:p>
          <a:p>
            <a:pPr lvl="1"/>
            <a:r>
              <a:rPr lang="en-US" dirty="0" smtClean="0"/>
              <a:t>Query </a:t>
            </a:r>
            <a:r>
              <a:rPr lang="en-US" dirty="0"/>
              <a:t>results pane displays </a:t>
            </a:r>
            <a:r>
              <a:rPr lang="en-US" dirty="0" smtClean="0"/>
              <a:t>the result </a:t>
            </a:r>
            <a:r>
              <a:rPr lang="en-US" dirty="0" smtClean="0"/>
              <a:t>set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402" y="1371600"/>
            <a:ext cx="5608806" cy="472481"/>
          </a:xfrm>
          <a:prstGeom prst="rect">
            <a:avLst/>
          </a:prstGeom>
        </p:spPr>
      </p:pic>
    </p:spTree>
    <p:extLst>
      <p:ext uri="{BB962C8B-B14F-4D97-AF65-F5344CB8AC3E}">
        <p14:creationId xmlns:p14="http://schemas.microsoft.com/office/powerpoint/2010/main" val="2533369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SSRS Report </a:t>
            </a:r>
            <a:r>
              <a:rPr lang="en-US" dirty="0" smtClean="0"/>
              <a:t>based </a:t>
            </a:r>
            <a:r>
              <a:rPr lang="en-US" dirty="0"/>
              <a:t>on content from a </a:t>
            </a:r>
            <a:r>
              <a:rPr lang="en-US" dirty="0" smtClean="0"/>
              <a:t>SharePoint List</a:t>
            </a:r>
            <a:endParaRPr lang="en-US" dirty="0"/>
          </a:p>
        </p:txBody>
      </p:sp>
    </p:spTree>
    <p:extLst>
      <p:ext uri="{BB962C8B-B14F-4D97-AF65-F5344CB8AC3E}">
        <p14:creationId xmlns:p14="http://schemas.microsoft.com/office/powerpoint/2010/main" val="1684033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Viewer Web Part</a:t>
            </a:r>
            <a:endParaRPr lang="en-US" dirty="0"/>
          </a:p>
        </p:txBody>
      </p:sp>
      <p:sp>
        <p:nvSpPr>
          <p:cNvPr id="3" name="Content Placeholder 2"/>
          <p:cNvSpPr>
            <a:spLocks noGrp="1"/>
          </p:cNvSpPr>
          <p:nvPr>
            <p:ph idx="1"/>
          </p:nvPr>
        </p:nvSpPr>
        <p:spPr/>
        <p:txBody>
          <a:bodyPr/>
          <a:lstStyle/>
          <a:p>
            <a:r>
              <a:rPr lang="en-US" dirty="0" smtClean="0"/>
              <a:t>Installed by the Reporting Services Add-in for SharePoint Products</a:t>
            </a:r>
          </a:p>
          <a:p>
            <a:pPr lvl="1"/>
            <a:r>
              <a:rPr lang="en-US" dirty="0" err="1" smtClean="0"/>
              <a:t>ReportViewer.dwp</a:t>
            </a:r>
            <a:endParaRPr lang="en-US" dirty="0" smtClean="0"/>
          </a:p>
          <a:p>
            <a:r>
              <a:rPr lang="en-US" dirty="0" smtClean="0"/>
              <a:t>Use to</a:t>
            </a:r>
            <a:r>
              <a:rPr lang="en-US" dirty="0"/>
              <a:t> </a:t>
            </a:r>
            <a:r>
              <a:rPr lang="en-US" dirty="0" smtClean="0"/>
              <a:t>view, navigate, print, and export reports</a:t>
            </a:r>
          </a:p>
          <a:p>
            <a:r>
              <a:rPr lang="en-US" dirty="0" smtClean="0"/>
              <a:t>Associated with report definition (.</a:t>
            </a:r>
            <a:r>
              <a:rPr lang="en-US" dirty="0" err="1" smtClean="0"/>
              <a:t>rdl</a:t>
            </a:r>
            <a:r>
              <a:rPr lang="en-US" dirty="0" smtClean="0"/>
              <a:t>) files</a:t>
            </a:r>
          </a:p>
          <a:p>
            <a:r>
              <a:rPr lang="en-US" dirty="0" smtClean="0"/>
              <a:t>Can only link to a single report</a:t>
            </a:r>
          </a:p>
          <a:p>
            <a:r>
              <a:rPr lang="en-US" dirty="0" smtClean="0"/>
              <a:t>Includes view area, toolbar, collapsible area for setting credentials/parameters, and properties</a:t>
            </a:r>
            <a:endParaRPr lang="en-US" dirty="0"/>
          </a:p>
        </p:txBody>
      </p:sp>
    </p:spTree>
    <p:extLst>
      <p:ext uri="{BB962C8B-B14F-4D97-AF65-F5344CB8AC3E}">
        <p14:creationId xmlns:p14="http://schemas.microsoft.com/office/powerpoint/2010/main" val="3070664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SSRS Reports using the </a:t>
            </a:r>
            <a:r>
              <a:rPr lang="en-US" dirty="0"/>
              <a:t>Report Viewer Web Part</a:t>
            </a:r>
          </a:p>
        </p:txBody>
      </p:sp>
    </p:spTree>
    <p:extLst>
      <p:ext uri="{BB962C8B-B14F-4D97-AF65-F5344CB8AC3E}">
        <p14:creationId xmlns:p14="http://schemas.microsoft.com/office/powerpoint/2010/main" val="2410579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ü"/>
            </a:pPr>
            <a:r>
              <a:rPr lang="en-US" dirty="0" smtClean="0"/>
              <a:t>Data Sources</a:t>
            </a:r>
            <a:endParaRPr lang="en-US" dirty="0"/>
          </a:p>
          <a:p>
            <a:pPr>
              <a:buFont typeface="Wingdings" panose="05000000000000000000" pitchFamily="2" charset="2"/>
              <a:buChar char="ü"/>
            </a:pPr>
            <a:r>
              <a:rPr lang="en-US" dirty="0" smtClean="0"/>
              <a:t>Report Builder</a:t>
            </a:r>
          </a:p>
        </p:txBody>
      </p:sp>
    </p:spTree>
    <p:extLst>
      <p:ext uri="{BB962C8B-B14F-4D97-AF65-F5344CB8AC3E}">
        <p14:creationId xmlns:p14="http://schemas.microsoft.com/office/powerpoint/2010/main" val="3075606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Reporting Services Overview</a:t>
            </a:r>
            <a:endParaRPr lang="en-US" dirty="0"/>
          </a:p>
        </p:txBody>
      </p:sp>
      <p:sp>
        <p:nvSpPr>
          <p:cNvPr id="3" name="Content Placeholder 2"/>
          <p:cNvSpPr>
            <a:spLocks noGrp="1"/>
          </p:cNvSpPr>
          <p:nvPr>
            <p:ph idx="1"/>
          </p:nvPr>
        </p:nvSpPr>
        <p:spPr/>
        <p:txBody>
          <a:bodyPr/>
          <a:lstStyle/>
          <a:p>
            <a:r>
              <a:rPr lang="en-US" smtClean="0"/>
              <a:t>What is SQL Reporting Services (SSRS)?</a:t>
            </a:r>
          </a:p>
          <a:p>
            <a:pPr lvl="1"/>
            <a:r>
              <a:rPr lang="en-US" smtClean="0"/>
              <a:t>Server-based reporting platform</a:t>
            </a:r>
          </a:p>
          <a:p>
            <a:pPr lvl="1"/>
            <a:r>
              <a:rPr lang="en-US" smtClean="0"/>
              <a:t>Provides ready-to-use tools to create, prepare, deliver interactive and printed reports</a:t>
            </a:r>
          </a:p>
          <a:p>
            <a:pPr lvl="1"/>
            <a:r>
              <a:rPr lang="en-US" smtClean="0"/>
              <a:t>Create interactive, tabular, graphical, free-form reports</a:t>
            </a:r>
          </a:p>
          <a:p>
            <a:pPr lvl="1"/>
            <a:r>
              <a:rPr lang="en-US" smtClean="0"/>
              <a:t>Use relational, multidimensional, or XML-based data sources</a:t>
            </a:r>
          </a:p>
          <a:p>
            <a:pPr lvl="1"/>
            <a:r>
              <a:rPr lang="en-US" smtClean="0"/>
              <a:t>Publish reports, schedule report processing, access on-demand (ad-hoc) reports</a:t>
            </a:r>
          </a:p>
          <a:p>
            <a:pPr lvl="1"/>
            <a:r>
              <a:rPr lang="en-US" smtClean="0"/>
              <a:t>View reports via browser with SharePoint Integration</a:t>
            </a:r>
          </a:p>
          <a:p>
            <a:endParaRPr lang="en-US" dirty="0"/>
          </a:p>
        </p:txBody>
      </p:sp>
    </p:spTree>
    <p:extLst>
      <p:ext uri="{BB962C8B-B14F-4D97-AF65-F5344CB8AC3E}">
        <p14:creationId xmlns:p14="http://schemas.microsoft.com/office/powerpoint/2010/main" val="424092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Ø"/>
            </a:pPr>
            <a:r>
              <a:rPr lang="en-US" dirty="0" smtClean="0"/>
              <a:t>SharePoint Integration</a:t>
            </a:r>
          </a:p>
          <a:p>
            <a:r>
              <a:rPr lang="en-US" dirty="0" smtClean="0"/>
              <a:t>Data Sources</a:t>
            </a:r>
            <a:endParaRPr lang="en-US" dirty="0"/>
          </a:p>
          <a:p>
            <a:r>
              <a:rPr lang="en-US" dirty="0" smtClean="0"/>
              <a:t>Report Builder</a:t>
            </a:r>
          </a:p>
          <a:p>
            <a:endParaRPr lang="en-US" dirty="0" smtClean="0"/>
          </a:p>
        </p:txBody>
      </p:sp>
    </p:spTree>
    <p:extLst>
      <p:ext uri="{BB962C8B-B14F-4D97-AF65-F5344CB8AC3E}">
        <p14:creationId xmlns:p14="http://schemas.microsoft.com/office/powerpoint/2010/main" val="2050961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Integration</a:t>
            </a:r>
            <a:endParaRPr lang="en-US" dirty="0"/>
          </a:p>
        </p:txBody>
      </p:sp>
      <p:sp>
        <p:nvSpPr>
          <p:cNvPr id="3" name="Content Placeholder 2"/>
          <p:cNvSpPr>
            <a:spLocks noGrp="1"/>
          </p:cNvSpPr>
          <p:nvPr>
            <p:ph idx="1"/>
          </p:nvPr>
        </p:nvSpPr>
        <p:spPr/>
        <p:txBody>
          <a:bodyPr/>
          <a:lstStyle/>
          <a:p>
            <a:r>
              <a:rPr lang="en-US" smtClean="0"/>
              <a:t>SharePoint Integrated Mode provides the following features:</a:t>
            </a:r>
          </a:p>
          <a:p>
            <a:pPr lvl="1"/>
            <a:r>
              <a:rPr lang="en-US" smtClean="0"/>
              <a:t>Alerts and version control ability on reports</a:t>
            </a:r>
          </a:p>
          <a:p>
            <a:pPr lvl="1"/>
            <a:r>
              <a:rPr lang="en-US" smtClean="0"/>
              <a:t>Set permissions on reports and models</a:t>
            </a:r>
          </a:p>
          <a:p>
            <a:pPr lvl="1"/>
            <a:r>
              <a:rPr lang="en-US" smtClean="0"/>
              <a:t>Publish or upload reports to SharePoint libraries</a:t>
            </a:r>
          </a:p>
          <a:p>
            <a:pPr lvl="1"/>
            <a:r>
              <a:rPr lang="en-US" smtClean="0"/>
              <a:t>Use Report Designer, Model Designer, and Report Builder to create reports and data sources</a:t>
            </a:r>
          </a:p>
          <a:p>
            <a:pPr lvl="1"/>
            <a:r>
              <a:rPr lang="en-US" smtClean="0"/>
              <a:t>Use Report View Web Part on SharePoint pages</a:t>
            </a:r>
          </a:p>
          <a:p>
            <a:endParaRPr lang="en-US" dirty="0"/>
          </a:p>
        </p:txBody>
      </p:sp>
    </p:spTree>
    <p:extLst>
      <p:ext uri="{BB962C8B-B14F-4D97-AF65-F5344CB8AC3E}">
        <p14:creationId xmlns:p14="http://schemas.microsoft.com/office/powerpoint/2010/main" val="190102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SSRS &amp; Power View Integration Features</a:t>
            </a:r>
            <a:endParaRPr lang="en-US" dirty="0"/>
          </a:p>
        </p:txBody>
      </p:sp>
      <p:sp>
        <p:nvSpPr>
          <p:cNvPr id="3" name="Content Placeholder 2"/>
          <p:cNvSpPr>
            <a:spLocks noGrp="1"/>
          </p:cNvSpPr>
          <p:nvPr>
            <p:ph idx="1"/>
          </p:nvPr>
        </p:nvSpPr>
        <p:spPr/>
        <p:txBody>
          <a:bodyPr/>
          <a:lstStyle/>
          <a:p>
            <a:r>
              <a:rPr lang="en-US" dirty="0" smtClean="0"/>
              <a:t>Activated by default after SSRS add-in for SharePoint is installed</a:t>
            </a:r>
          </a:p>
          <a:p>
            <a:pPr lvl="1"/>
            <a:r>
              <a:rPr lang="en-US" dirty="0" smtClean="0"/>
              <a:t>Sometimes needs to be manually activated</a:t>
            </a:r>
          </a:p>
          <a:p>
            <a:r>
              <a:rPr lang="en-US" dirty="0" smtClean="0"/>
              <a:t>Report Server integration and Power View integration features only active on root site collection</a:t>
            </a:r>
          </a:p>
          <a:p>
            <a:pPr lvl="1"/>
            <a:r>
              <a:rPr lang="en-US" dirty="0"/>
              <a:t>If SSRS add-in </a:t>
            </a:r>
            <a:r>
              <a:rPr lang="en-US" dirty="0" smtClean="0"/>
              <a:t>installed after SharePoint installation</a:t>
            </a:r>
            <a:endParaRPr lang="en-US" dirty="0"/>
          </a:p>
        </p:txBody>
      </p:sp>
      <p:pic>
        <p:nvPicPr>
          <p:cNvPr id="4" name="Picture 3"/>
          <p:cNvPicPr>
            <a:picLocks noChangeAspect="1"/>
          </p:cNvPicPr>
          <p:nvPr/>
        </p:nvPicPr>
        <p:blipFill>
          <a:blip r:embed="rId3"/>
          <a:stretch>
            <a:fillRect/>
          </a:stretch>
        </p:blipFill>
        <p:spPr>
          <a:xfrm>
            <a:off x="1573280" y="4724400"/>
            <a:ext cx="5768840" cy="510584"/>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4"/>
          <a:stretch>
            <a:fillRect/>
          </a:stretch>
        </p:blipFill>
        <p:spPr>
          <a:xfrm>
            <a:off x="1519935" y="5452126"/>
            <a:ext cx="5822185" cy="632515"/>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78711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Server File Sync Feature</a:t>
            </a:r>
            <a:endParaRPr lang="en-US" dirty="0"/>
          </a:p>
        </p:txBody>
      </p:sp>
      <p:sp>
        <p:nvSpPr>
          <p:cNvPr id="3" name="Content Placeholder 2"/>
          <p:cNvSpPr>
            <a:spLocks noGrp="1"/>
          </p:cNvSpPr>
          <p:nvPr>
            <p:ph idx="1"/>
          </p:nvPr>
        </p:nvSpPr>
        <p:spPr/>
        <p:txBody>
          <a:bodyPr/>
          <a:lstStyle/>
          <a:p>
            <a:r>
              <a:rPr lang="en-US" dirty="0" smtClean="0"/>
              <a:t>Optional SharePoint Site Feature</a:t>
            </a:r>
          </a:p>
          <a:p>
            <a:r>
              <a:rPr lang="en-US" dirty="0" smtClean="0"/>
              <a:t>Synchronizes report server catalog with items in SharePoint document libraries</a:t>
            </a:r>
          </a:p>
          <a:p>
            <a:r>
              <a:rPr lang="en-US" dirty="0" smtClean="0"/>
              <a:t>If deactivated, content will still sync just not as frequently if active</a:t>
            </a:r>
          </a:p>
          <a:p>
            <a:r>
              <a:rPr lang="en-US" dirty="0" smtClean="0"/>
              <a:t>Site settings &gt; Site features</a:t>
            </a:r>
            <a:endParaRPr lang="en-US" dirty="0"/>
          </a:p>
        </p:txBody>
      </p:sp>
      <p:pic>
        <p:nvPicPr>
          <p:cNvPr id="4" name="Picture 3"/>
          <p:cNvPicPr>
            <a:picLocks noChangeAspect="1"/>
          </p:cNvPicPr>
          <p:nvPr/>
        </p:nvPicPr>
        <p:blipFill>
          <a:blip r:embed="rId3"/>
          <a:stretch>
            <a:fillRect/>
          </a:stretch>
        </p:blipFill>
        <p:spPr>
          <a:xfrm>
            <a:off x="1676149" y="4648200"/>
            <a:ext cx="5791702" cy="640135"/>
          </a:xfrm>
          <a:prstGeom prst="rect">
            <a:avLst/>
          </a:prstGeom>
          <a:ln>
            <a:solidFill>
              <a:schemeClr val="bg1">
                <a:lumMod val="50000"/>
              </a:schemeClr>
            </a:solidFill>
          </a:ln>
        </p:spPr>
      </p:pic>
    </p:spTree>
    <p:extLst>
      <p:ext uri="{BB962C8B-B14F-4D97-AF65-F5344CB8AC3E}">
        <p14:creationId xmlns:p14="http://schemas.microsoft.com/office/powerpoint/2010/main" val="54231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a:t>
            </a:r>
            <a:endParaRPr lang="en-US" dirty="0"/>
          </a:p>
        </p:txBody>
      </p:sp>
      <p:sp>
        <p:nvSpPr>
          <p:cNvPr id="3" name="Content Placeholder 2"/>
          <p:cNvSpPr>
            <a:spLocks noGrp="1"/>
          </p:cNvSpPr>
          <p:nvPr>
            <p:ph idx="1"/>
          </p:nvPr>
        </p:nvSpPr>
        <p:spPr/>
        <p:txBody>
          <a:bodyPr>
            <a:normAutofit/>
          </a:bodyPr>
          <a:lstStyle/>
          <a:p>
            <a:r>
              <a:rPr lang="en-US" dirty="0" smtClean="0"/>
              <a:t>Interactive data exploration and visualization experience for SSRS</a:t>
            </a:r>
          </a:p>
          <a:p>
            <a:r>
              <a:rPr lang="en-US" dirty="0" smtClean="0"/>
              <a:t>Browser-based </a:t>
            </a:r>
            <a:r>
              <a:rPr lang="en-US" dirty="0"/>
              <a:t>Silverlight application launched from </a:t>
            </a:r>
            <a:r>
              <a:rPr lang="en-US" dirty="0" smtClean="0"/>
              <a:t>SharePoint</a:t>
            </a:r>
          </a:p>
          <a:p>
            <a:r>
              <a:rPr lang="en-US" dirty="0" smtClean="0"/>
              <a:t>Great for ad-hoc reporting</a:t>
            </a:r>
          </a:p>
          <a:p>
            <a:r>
              <a:rPr lang="en-US" dirty="0" smtClean="0"/>
              <a:t>Provides access to data represented by tabular models based on PowerPivot workbooks</a:t>
            </a:r>
            <a:endParaRPr lang="en-US" dirty="0"/>
          </a:p>
        </p:txBody>
      </p:sp>
    </p:spTree>
    <p:extLst>
      <p:ext uri="{BB962C8B-B14F-4D97-AF65-F5344CB8AC3E}">
        <p14:creationId xmlns:p14="http://schemas.microsoft.com/office/powerpoint/2010/main" val="824774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Ø"/>
            </a:pPr>
            <a:r>
              <a:rPr lang="en-US" dirty="0" smtClean="0"/>
              <a:t>Data Sources</a:t>
            </a:r>
            <a:endParaRPr lang="en-US" dirty="0"/>
          </a:p>
          <a:p>
            <a:r>
              <a:rPr lang="en-US" dirty="0" smtClean="0"/>
              <a:t>Report Builder</a:t>
            </a:r>
          </a:p>
          <a:p>
            <a:endParaRPr lang="en-US" dirty="0" smtClean="0"/>
          </a:p>
        </p:txBody>
      </p:sp>
    </p:spTree>
    <p:extLst>
      <p:ext uri="{BB962C8B-B14F-4D97-AF65-F5344CB8AC3E}">
        <p14:creationId xmlns:p14="http://schemas.microsoft.com/office/powerpoint/2010/main" val="47723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2978</TotalTime>
  <Words>2194</Words>
  <Application>Microsoft Office PowerPoint</Application>
  <PresentationFormat>On-screen Show (4:3)</PresentationFormat>
  <Paragraphs>179</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Console</vt:lpstr>
      <vt:lpstr>Wingdings</vt:lpstr>
      <vt:lpstr>CPT_Wave15</vt:lpstr>
      <vt:lpstr>Creating Reports with  SQL Server Reporting Services</vt:lpstr>
      <vt:lpstr>Agenda</vt:lpstr>
      <vt:lpstr>SQL Reporting Services Overview</vt:lpstr>
      <vt:lpstr>Agenda</vt:lpstr>
      <vt:lpstr>SharePoint Integration</vt:lpstr>
      <vt:lpstr>SSRS &amp; Power View Integration Features</vt:lpstr>
      <vt:lpstr>Report Server File Sync Feature</vt:lpstr>
      <vt:lpstr>Power View</vt:lpstr>
      <vt:lpstr>Agenda</vt:lpstr>
      <vt:lpstr>Data Sources</vt:lpstr>
      <vt:lpstr>Creating a Data Source</vt:lpstr>
      <vt:lpstr>Creating Data Sources to SQL Server Tables and SharePoint Sites</vt:lpstr>
      <vt:lpstr>Agenda</vt:lpstr>
      <vt:lpstr>Report Builder</vt:lpstr>
      <vt:lpstr>Report Builder</vt:lpstr>
      <vt:lpstr>Graphical Design Query</vt:lpstr>
      <vt:lpstr>Creating an SSRS Report bade on content from a SQL Server Table</vt:lpstr>
      <vt:lpstr>Graphical Design Query</vt:lpstr>
      <vt:lpstr>SharePoint Lists Pane</vt:lpstr>
      <vt:lpstr>Selected Fields Pane</vt:lpstr>
      <vt:lpstr>Applied Filters Pane</vt:lpstr>
      <vt:lpstr>Query Results Pane</vt:lpstr>
      <vt:lpstr>Graphical Query Designer Toolbar</vt:lpstr>
      <vt:lpstr>Creating an SSRS Report based on content from a SharePoint List</vt:lpstr>
      <vt:lpstr>Report Viewer Web Part</vt:lpstr>
      <vt:lpstr>Displaying SSRS Reports using the Report Viewer Web Part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Reports with SQL Server Reporting Services</dc:title>
  <dc:creator>Ted Pattison</dc:creator>
  <cp:lastModifiedBy>Christina Wheeler</cp:lastModifiedBy>
  <cp:revision>163</cp:revision>
  <dcterms:created xsi:type="dcterms:W3CDTF">2012-04-13T19:17:02Z</dcterms:created>
  <dcterms:modified xsi:type="dcterms:W3CDTF">2015-01-14T21:21:32Z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