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78" r:id="rId7"/>
    <p:sldId id="280" r:id="rId8"/>
    <p:sldId id="294" r:id="rId9"/>
    <p:sldId id="295" r:id="rId10"/>
    <p:sldId id="292" r:id="rId11"/>
    <p:sldId id="296" r:id="rId12"/>
    <p:sldId id="285" r:id="rId13"/>
    <p:sldId id="297" r:id="rId14"/>
    <p:sldId id="298" r:id="rId15"/>
    <p:sldId id="325" r:id="rId16"/>
    <p:sldId id="299" r:id="rId17"/>
    <p:sldId id="300" r:id="rId18"/>
    <p:sldId id="318" r:id="rId19"/>
    <p:sldId id="319" r:id="rId20"/>
    <p:sldId id="304" r:id="rId21"/>
    <p:sldId id="305" r:id="rId22"/>
    <p:sldId id="306" r:id="rId23"/>
    <p:sldId id="326" r:id="rId24"/>
    <p:sldId id="307" r:id="rId25"/>
    <p:sldId id="308" r:id="rId26"/>
    <p:sldId id="327" r:id="rId27"/>
    <p:sldId id="286" r:id="rId28"/>
    <p:sldId id="290" r:id="rId29"/>
    <p:sldId id="309" r:id="rId30"/>
    <p:sldId id="330" r:id="rId31"/>
    <p:sldId id="311" r:id="rId32"/>
    <p:sldId id="289" r:id="rId33"/>
    <p:sldId id="288" r:id="rId34"/>
    <p:sldId id="315" r:id="rId35"/>
    <p:sldId id="331" r:id="rId36"/>
    <p:sldId id="332" r:id="rId37"/>
    <p:sldId id="333" r:id="rId38"/>
    <p:sldId id="328" r:id="rId39"/>
    <p:sldId id="334" r:id="rId40"/>
    <p:sldId id="316" r:id="rId41"/>
    <p:sldId id="313" r:id="rId42"/>
    <p:sldId id="314" r:id="rId43"/>
    <p:sldId id="329"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86462" autoAdjust="0"/>
  </p:normalViewPr>
  <p:slideViewPr>
    <p:cSldViewPr>
      <p:cViewPr varScale="1">
        <p:scale>
          <a:sx n="74" d="100"/>
          <a:sy n="74" d="100"/>
        </p:scale>
        <p:origin x="1085"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176"/>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This module will begin by focusing</a:t>
            </a:r>
            <a:r>
              <a:rPr lang="en-US" baseline="0" dirty="0" smtClean="0"/>
              <a:t> on designing time dimensions for use in an Excel data model. You will learn why and how to create a specialized table to track time dimensions as well as how to set up a time-dimensional hierarchy which will allow users to drill down into more specific regions of time while analyzing data. The second half of the module focuses on understanding and creating key performance indicators (KPIs</a:t>
            </a:r>
            <a:r>
              <a:rPr lang="en-US" baseline="0" smtClean="0"/>
              <a:t>). </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950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452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127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913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082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22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8750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Working with </a:t>
            </a:r>
            <a:r>
              <a:rPr lang="en-US" sz="2400" dirty="0" smtClean="0"/>
              <a:t>Time Intelligence and KPIs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CALCULATE Function</a:t>
            </a:r>
            <a:endParaRPr lang="en-US" dirty="0"/>
          </a:p>
        </p:txBody>
      </p:sp>
      <p:sp>
        <p:nvSpPr>
          <p:cNvPr id="3" name="Content Placeholder 2"/>
          <p:cNvSpPr>
            <a:spLocks noGrp="1"/>
          </p:cNvSpPr>
          <p:nvPr>
            <p:ph idx="1"/>
          </p:nvPr>
        </p:nvSpPr>
        <p:spPr/>
        <p:txBody>
          <a:bodyPr/>
          <a:lstStyle/>
          <a:p>
            <a:r>
              <a:rPr lang="en-US" dirty="0" smtClean="0"/>
              <a:t>CALCULATE provides greatest amount of control</a:t>
            </a:r>
          </a:p>
          <a:p>
            <a:pPr lvl="1">
              <a:lnSpc>
                <a:spcPct val="150000"/>
              </a:lnSpc>
            </a:pPr>
            <a:r>
              <a:rPr lang="en-US" sz="1600" dirty="0" smtClean="0">
                <a:latin typeface="Lucida Console" panose="020B0609040504020204" pitchFamily="49" charset="0"/>
              </a:rPr>
              <a:t>CALCULATE( Expression, Condition1, [Condition2] )</a:t>
            </a:r>
            <a:endParaRPr lang="en-US" sz="1600" dirty="0">
              <a:latin typeface="Lucida Console" panose="020B0609040504020204" pitchFamily="49" charset="0"/>
            </a:endParaRPr>
          </a:p>
        </p:txBody>
      </p:sp>
      <p:pic>
        <p:nvPicPr>
          <p:cNvPr id="4" name="Picture 3"/>
          <p:cNvPicPr/>
          <p:nvPr/>
        </p:nvPicPr>
        <p:blipFill>
          <a:blip r:embed="rId2"/>
          <a:stretch>
            <a:fillRect/>
          </a:stretch>
        </p:blipFill>
        <p:spPr>
          <a:xfrm>
            <a:off x="1143000" y="2514600"/>
            <a:ext cx="5791200" cy="3942566"/>
          </a:xfrm>
          <a:prstGeom prst="rect">
            <a:avLst/>
          </a:prstGeom>
        </p:spPr>
      </p:pic>
    </p:spTree>
    <p:extLst>
      <p:ext uri="{BB962C8B-B14F-4D97-AF65-F5344CB8AC3E}">
        <p14:creationId xmlns:p14="http://schemas.microsoft.com/office/powerpoint/2010/main" val="344154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smtClean="0"/>
              <a:t>Understanding Evaluation Contexts</a:t>
            </a:r>
          </a:p>
          <a:p>
            <a:pPr lvl="0">
              <a:buFont typeface="Wingdings" panose="05000000000000000000" pitchFamily="2" charset="2"/>
              <a:buChar char="Ø"/>
            </a:pPr>
            <a:r>
              <a:rPr lang="en-US" dirty="0" smtClean="0"/>
              <a:t>Creating a Time Dimension Table</a:t>
            </a:r>
          </a:p>
          <a:p>
            <a:r>
              <a:rPr lang="en-US" dirty="0"/>
              <a:t>Creating a </a:t>
            </a:r>
            <a:r>
              <a:rPr lang="en-US" dirty="0" smtClean="0"/>
              <a:t>Calendar Drilldown Hierarchy</a:t>
            </a:r>
            <a:endParaRPr lang="en-US" dirty="0"/>
          </a:p>
          <a:p>
            <a:pPr lvl="0"/>
            <a:r>
              <a:rPr lang="en-US" dirty="0" smtClean="0"/>
              <a:t>Working with Time Intelligence Functions</a:t>
            </a:r>
          </a:p>
          <a:p>
            <a:pPr lvl="0"/>
            <a:r>
              <a:rPr lang="en-US" dirty="0" smtClean="0"/>
              <a:t>Creating KPIs</a:t>
            </a:r>
          </a:p>
        </p:txBody>
      </p:sp>
    </p:spTree>
    <p:extLst>
      <p:ext uri="{BB962C8B-B14F-4D97-AF65-F5344CB8AC3E}">
        <p14:creationId xmlns:p14="http://schemas.microsoft.com/office/powerpoint/2010/main" val="257779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Time Dimension Table in Excel</a:t>
            </a:r>
            <a:endParaRPr lang="en-US" dirty="0"/>
          </a:p>
        </p:txBody>
      </p:sp>
      <p:sp>
        <p:nvSpPr>
          <p:cNvPr id="5" name="Content Placeholder 4"/>
          <p:cNvSpPr>
            <a:spLocks noGrp="1"/>
          </p:cNvSpPr>
          <p:nvPr>
            <p:ph idx="1"/>
          </p:nvPr>
        </p:nvSpPr>
        <p:spPr/>
        <p:txBody>
          <a:bodyPr>
            <a:normAutofit/>
          </a:bodyPr>
          <a:lstStyle/>
          <a:p>
            <a:r>
              <a:rPr lang="en-US" sz="2400" dirty="0" smtClean="0"/>
              <a:t>Excel can be used to create Time table</a:t>
            </a:r>
          </a:p>
          <a:p>
            <a:endParaRPr lang="en-US" sz="2400" dirty="0"/>
          </a:p>
          <a:p>
            <a:endParaRPr lang="en-US" sz="2400" dirty="0" smtClean="0"/>
          </a:p>
          <a:p>
            <a:endParaRPr lang="en-US" sz="2400" dirty="0"/>
          </a:p>
          <a:p>
            <a:endParaRPr lang="en-US" sz="2400" dirty="0" smtClean="0"/>
          </a:p>
          <a:p>
            <a:r>
              <a:rPr lang="en-US" sz="2400" dirty="0" smtClean="0"/>
              <a:t>Excel Formulas used to create this Tie table</a:t>
            </a:r>
            <a:endParaRPr lang="en-US" sz="2400" dirty="0"/>
          </a:p>
        </p:txBody>
      </p:sp>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883788" y="2057400"/>
            <a:ext cx="7841923" cy="1524000"/>
          </a:xfrm>
          <a:prstGeom prst="rect">
            <a:avLst/>
          </a:prstGeom>
          <a:noFill/>
          <a:ln>
            <a:solidFill>
              <a:schemeClr val="bg1">
                <a:lumMod val="50000"/>
              </a:schemeClr>
            </a:solidFill>
          </a:ln>
        </p:spPr>
      </p:pic>
      <p:graphicFrame>
        <p:nvGraphicFramePr>
          <p:cNvPr id="4" name="Table 3"/>
          <p:cNvGraphicFramePr>
            <a:graphicFrameLocks noGrp="1"/>
          </p:cNvGraphicFramePr>
          <p:nvPr>
            <p:extLst>
              <p:ext uri="{D42A27DB-BD31-4B8C-83A1-F6EECF244321}">
                <p14:modId xmlns:p14="http://schemas.microsoft.com/office/powerpoint/2010/main" val="2719364974"/>
              </p:ext>
            </p:extLst>
          </p:nvPr>
        </p:nvGraphicFramePr>
        <p:xfrm>
          <a:off x="895134" y="4343400"/>
          <a:ext cx="7791666" cy="1954436"/>
        </p:xfrm>
        <a:graphic>
          <a:graphicData uri="http://schemas.openxmlformats.org/drawingml/2006/table">
            <a:tbl>
              <a:tblPr firstRow="1" firstCol="1" bandRow="1">
                <a:tableStyleId>{5C22544A-7EE6-4342-B048-85BDC9FD1C3A}</a:tableStyleId>
              </a:tblPr>
              <a:tblGrid>
                <a:gridCol w="1210737"/>
                <a:gridCol w="6580929"/>
              </a:tblGrid>
              <a:tr h="166255">
                <a:tc>
                  <a:txBody>
                    <a:bodyPr/>
                    <a:lstStyle/>
                    <a:p>
                      <a:pPr marL="0" marR="0">
                        <a:spcBef>
                          <a:spcPts val="0"/>
                        </a:spcBef>
                        <a:spcAft>
                          <a:spcPts val="0"/>
                        </a:spcAft>
                      </a:pPr>
                      <a:r>
                        <a:rPr lang="en-US" sz="900" dirty="0">
                          <a:effectLst/>
                        </a:rPr>
                        <a:t>Column</a:t>
                      </a:r>
                      <a:endParaRPr lang="en-US" sz="12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Value or Formula in Cell</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Date</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1/1/2010</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Year</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=YEAR(A2)</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Quarter</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=YEAR(A2) &amp; " - " &amp; CHOOSE(MONTH(A2), "Q1", "Q1", "Q1", "Q2",  "Q2",  "Q2",  "Q3",   "Q3",   "Q3",   "Q4", "Q4", "Q4")</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Month</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dirty="0">
                          <a:effectLst/>
                        </a:rPr>
                        <a:t>=TEXT(A2, "MMMM, YYYY")</a:t>
                      </a:r>
                      <a:endParaRPr lang="en-US" sz="12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MonthSort</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=TEXT(A2, "YYYYMM")</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MonthOfYear</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=TEXT(A2,"MMMM")</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MonthOfYearSort</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=RIGHT("0" &amp; MONTH(A2),2)</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QuarterOfYear</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=CHOOSE(MONTH(A2), "Q1", "Q1", "Q1", "Q2",  "Q2",  "Q2",  "Q3",   "Q3",   "Q3",   "Q4", "Q4", "Q4")</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DayOfWeek</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a:effectLst/>
                        </a:rPr>
                        <a:t>=TEXT(A2,"dddd")</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r h="166255">
                <a:tc>
                  <a:txBody>
                    <a:bodyPr/>
                    <a:lstStyle/>
                    <a:p>
                      <a:pPr marL="0" marR="0">
                        <a:spcBef>
                          <a:spcPts val="0"/>
                        </a:spcBef>
                        <a:spcAft>
                          <a:spcPts val="0"/>
                        </a:spcAft>
                      </a:pPr>
                      <a:r>
                        <a:rPr lang="en-US" sz="900">
                          <a:effectLst/>
                        </a:rPr>
                        <a:t>DayOfWeekSort</a:t>
                      </a:r>
                      <a:endParaRPr lang="en-US" sz="120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c>
                  <a:txBody>
                    <a:bodyPr/>
                    <a:lstStyle/>
                    <a:p>
                      <a:pPr marL="0" marR="0">
                        <a:spcBef>
                          <a:spcPts val="0"/>
                        </a:spcBef>
                        <a:spcAft>
                          <a:spcPts val="0"/>
                        </a:spcAft>
                      </a:pPr>
                      <a:r>
                        <a:rPr lang="en-US" sz="900" dirty="0">
                          <a:effectLst/>
                        </a:rPr>
                        <a:t>=WEEKDAY(A2, 2)</a:t>
                      </a:r>
                      <a:endParaRPr lang="en-US" sz="1200" dirty="0">
                        <a:solidFill>
                          <a:srgbClr val="262626"/>
                        </a:solidFill>
                        <a:effectLst/>
                        <a:latin typeface="Arial" panose="020B0604020202020204" pitchFamily="34" charset="0"/>
                        <a:ea typeface="Calibri" panose="020F0502020204030204" pitchFamily="34" charset="0"/>
                        <a:cs typeface="Times New Roman" panose="02020603050405020304" pitchFamily="18" charset="0"/>
                      </a:endParaRPr>
                    </a:p>
                  </a:txBody>
                  <a:tcPr marL="30038" marR="30038" marT="20258" marB="20258"/>
                </a:tc>
              </a:tr>
            </a:tbl>
          </a:graphicData>
        </a:graphic>
      </p:graphicFrame>
    </p:spTree>
    <p:extLst>
      <p:ext uri="{BB962C8B-B14F-4D97-AF65-F5344CB8AC3E}">
        <p14:creationId xmlns:p14="http://schemas.microsoft.com/office/powerpoint/2010/main" val="260245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the Time Table into Data Model</a:t>
            </a:r>
            <a:endParaRPr lang="en-US" dirty="0"/>
          </a:p>
        </p:txBody>
      </p:sp>
      <p:pic>
        <p:nvPicPr>
          <p:cNvPr id="3" name="Picture 2"/>
          <p:cNvPicPr/>
          <p:nvPr/>
        </p:nvPicPr>
        <p:blipFill>
          <a:blip r:embed="rId2"/>
          <a:stretch>
            <a:fillRect/>
          </a:stretch>
        </p:blipFill>
        <p:spPr>
          <a:xfrm>
            <a:off x="381000" y="1557501"/>
            <a:ext cx="2486711" cy="2640632"/>
          </a:xfrm>
          <a:prstGeom prst="rect">
            <a:avLst/>
          </a:prstGeom>
        </p:spPr>
      </p:pic>
      <p:pic>
        <p:nvPicPr>
          <p:cNvPr id="4" name="Picture 3"/>
          <p:cNvPicPr/>
          <p:nvPr/>
        </p:nvPicPr>
        <p:blipFill>
          <a:blip r:embed="rId3"/>
          <a:stretch>
            <a:fillRect/>
          </a:stretch>
        </p:blipFill>
        <p:spPr>
          <a:xfrm>
            <a:off x="3241831" y="1557501"/>
            <a:ext cx="2485834" cy="2640632"/>
          </a:xfrm>
          <a:prstGeom prst="rect">
            <a:avLst/>
          </a:prstGeom>
        </p:spPr>
      </p:pic>
      <p:pic>
        <p:nvPicPr>
          <p:cNvPr id="5" name="Picture 4"/>
          <p:cNvPicPr/>
          <p:nvPr/>
        </p:nvPicPr>
        <p:blipFill>
          <a:blip r:embed="rId4"/>
          <a:stretch>
            <a:fillRect/>
          </a:stretch>
        </p:blipFill>
        <p:spPr>
          <a:xfrm>
            <a:off x="6171946" y="1557501"/>
            <a:ext cx="2486431" cy="2640632"/>
          </a:xfrm>
          <a:prstGeom prst="rect">
            <a:avLst/>
          </a:prstGeom>
        </p:spPr>
      </p:pic>
      <p:sp>
        <p:nvSpPr>
          <p:cNvPr id="6" name="Oval 5"/>
          <p:cNvSpPr/>
          <p:nvPr/>
        </p:nvSpPr>
        <p:spPr>
          <a:xfrm>
            <a:off x="1489035" y="1219199"/>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4379643" y="1205533"/>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7290767" y="1215956"/>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609600" y="4720914"/>
            <a:ext cx="7686706" cy="1984686"/>
          </a:xfrm>
          <a:prstGeom prst="rect">
            <a:avLst/>
          </a:prstGeom>
          <a:noFill/>
          <a:ln>
            <a:solidFill>
              <a:schemeClr val="bg1">
                <a:lumMod val="75000"/>
              </a:schemeClr>
            </a:solidFill>
          </a:ln>
        </p:spPr>
      </p:pic>
      <p:sp>
        <p:nvSpPr>
          <p:cNvPr id="12" name="Oval 11"/>
          <p:cNvSpPr/>
          <p:nvPr/>
        </p:nvSpPr>
        <p:spPr>
          <a:xfrm>
            <a:off x="4110859" y="4372987"/>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3568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Sort Columns</a:t>
            </a:r>
            <a:endParaRPr lang="en-US" dirty="0"/>
          </a:p>
        </p:txBody>
      </p:sp>
      <p:sp>
        <p:nvSpPr>
          <p:cNvPr id="5" name="Content Placeholder 4"/>
          <p:cNvSpPr>
            <a:spLocks noGrp="1"/>
          </p:cNvSpPr>
          <p:nvPr>
            <p:ph idx="1"/>
          </p:nvPr>
        </p:nvSpPr>
        <p:spPr/>
        <p:txBody>
          <a:bodyPr>
            <a:normAutofit/>
          </a:bodyPr>
          <a:lstStyle/>
          <a:p>
            <a:r>
              <a:rPr lang="en-US" sz="2400" dirty="0" smtClean="0"/>
              <a:t>Some columns do not sort in desired fashion by default</a:t>
            </a:r>
          </a:p>
          <a:p>
            <a:pPr lvl="1"/>
            <a:r>
              <a:rPr lang="en-US" sz="2000" dirty="0" smtClean="0"/>
              <a:t>For example, April will sort before January, February and March</a:t>
            </a:r>
          </a:p>
          <a:p>
            <a:pPr lvl="1"/>
            <a:r>
              <a:rPr lang="en-US" sz="2000" dirty="0" smtClean="0"/>
              <a:t>Column must be configured with sort column for desired sorting</a:t>
            </a:r>
          </a:p>
          <a:p>
            <a:endParaRPr lang="en-US" dirty="0" smtClean="0"/>
          </a:p>
        </p:txBody>
      </p:sp>
      <p:pic>
        <p:nvPicPr>
          <p:cNvPr id="4" name="Picture 3"/>
          <p:cNvPicPr/>
          <p:nvPr/>
        </p:nvPicPr>
        <p:blipFill>
          <a:blip r:embed="rId2"/>
          <a:stretch>
            <a:fillRect/>
          </a:stretch>
        </p:blipFill>
        <p:spPr>
          <a:xfrm>
            <a:off x="4495800" y="5018369"/>
            <a:ext cx="3409315" cy="1463675"/>
          </a:xfrm>
          <a:prstGeom prst="rect">
            <a:avLst/>
          </a:prstGeom>
        </p:spPr>
      </p:pic>
      <p:grpSp>
        <p:nvGrpSpPr>
          <p:cNvPr id="10" name="Group 9"/>
          <p:cNvGrpSpPr/>
          <p:nvPr/>
        </p:nvGrpSpPr>
        <p:grpSpPr>
          <a:xfrm>
            <a:off x="1143000" y="2867792"/>
            <a:ext cx="5410200" cy="1462423"/>
            <a:chOff x="2971800" y="2971800"/>
            <a:chExt cx="5757040" cy="1556177"/>
          </a:xfrm>
        </p:grpSpPr>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1800"/>
              <a:ext cx="5486400" cy="1556177"/>
            </a:xfrm>
            <a:prstGeom prst="rect">
              <a:avLst/>
            </a:prstGeom>
            <a:noFill/>
            <a:ln>
              <a:solidFill>
                <a:schemeClr val="bg1">
                  <a:lumMod val="75000"/>
                </a:schemeClr>
              </a:solidFill>
            </a:ln>
          </p:spPr>
        </p:pic>
        <p:sp>
          <p:nvSpPr>
            <p:cNvPr id="6" name="Oval 5"/>
            <p:cNvSpPr/>
            <p:nvPr/>
          </p:nvSpPr>
          <p:spPr>
            <a:xfrm>
              <a:off x="4724400" y="3614567"/>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696200" y="2971800"/>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 name="Oval 7"/>
            <p:cNvSpPr/>
            <p:nvPr/>
          </p:nvSpPr>
          <p:spPr>
            <a:xfrm>
              <a:off x="8458199" y="3556705"/>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9" name="Oval 8"/>
          <p:cNvSpPr/>
          <p:nvPr/>
        </p:nvSpPr>
        <p:spPr>
          <a:xfrm>
            <a:off x="6006017" y="4711692"/>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42277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Relationship to the Time Table</a:t>
            </a:r>
            <a:endParaRPr lang="en-US" dirty="0"/>
          </a:p>
        </p:txBody>
      </p:sp>
      <p:sp>
        <p:nvSpPr>
          <p:cNvPr id="4" name="Content Placeholder 3"/>
          <p:cNvSpPr>
            <a:spLocks noGrp="1"/>
          </p:cNvSpPr>
          <p:nvPr>
            <p:ph idx="1"/>
          </p:nvPr>
        </p:nvSpPr>
        <p:spPr/>
        <p:txBody>
          <a:bodyPr>
            <a:normAutofit/>
          </a:bodyPr>
          <a:lstStyle/>
          <a:p>
            <a:r>
              <a:rPr lang="en-US" sz="1800" dirty="0" smtClean="0"/>
              <a:t>You must integrate time table into data model</a:t>
            </a:r>
          </a:p>
          <a:p>
            <a:pPr lvl="1"/>
            <a:r>
              <a:rPr lang="en-US" sz="1600" dirty="0" smtClean="0"/>
              <a:t>Done by creating relationship to </a:t>
            </a:r>
            <a:r>
              <a:rPr lang="en-US" sz="1600" b="1" dirty="0" smtClean="0"/>
              <a:t>Purchase Date</a:t>
            </a:r>
            <a:r>
              <a:rPr lang="en-US" sz="1600" dirty="0" smtClean="0"/>
              <a:t> column in </a:t>
            </a:r>
            <a:r>
              <a:rPr lang="en-US" sz="1600" b="1" dirty="0" smtClean="0"/>
              <a:t>Purchases</a:t>
            </a:r>
            <a:r>
              <a:rPr lang="en-US" sz="1600" dirty="0" smtClean="0"/>
              <a:t> table</a:t>
            </a:r>
          </a:p>
        </p:txBody>
      </p:sp>
      <p:pic>
        <p:nvPicPr>
          <p:cNvPr id="9" name="Picture 8"/>
          <p:cNvPicPr>
            <a:picLocks noChangeAspect="1"/>
          </p:cNvPicPr>
          <p:nvPr/>
        </p:nvPicPr>
        <p:blipFill>
          <a:blip r:embed="rId2"/>
          <a:stretch>
            <a:fillRect/>
          </a:stretch>
        </p:blipFill>
        <p:spPr>
          <a:xfrm>
            <a:off x="390728" y="2356010"/>
            <a:ext cx="7289573" cy="4120990"/>
          </a:xfrm>
          <a:prstGeom prst="rect">
            <a:avLst/>
          </a:prstGeom>
          <a:solidFill>
            <a:schemeClr val="bg1">
              <a:lumMod val="75000"/>
            </a:schemeClr>
          </a:solidFill>
          <a:ln w="28575">
            <a:solidFill>
              <a:schemeClr val="bg1">
                <a:lumMod val="75000"/>
              </a:schemeClr>
            </a:solidFill>
          </a:ln>
        </p:spPr>
      </p:pic>
      <p:pic>
        <p:nvPicPr>
          <p:cNvPr id="5" name="Picture 4"/>
          <p:cNvPicPr>
            <a:picLocks noChangeAspect="1"/>
          </p:cNvPicPr>
          <p:nvPr/>
        </p:nvPicPr>
        <p:blipFill>
          <a:blip r:embed="rId3"/>
          <a:stretch>
            <a:fillRect/>
          </a:stretch>
        </p:blipFill>
        <p:spPr>
          <a:xfrm>
            <a:off x="5943600" y="4387296"/>
            <a:ext cx="2918280" cy="1545536"/>
          </a:xfrm>
          <a:prstGeom prst="rect">
            <a:avLst/>
          </a:prstGeom>
        </p:spPr>
      </p:pic>
    </p:spTree>
    <p:extLst>
      <p:ext uri="{BB962C8B-B14F-4D97-AF65-F5344CB8AC3E}">
        <p14:creationId xmlns:p14="http://schemas.microsoft.com/office/powerpoint/2010/main" val="217184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PivotTable #1</a:t>
            </a:r>
            <a:endParaRPr lang="en-US" dirty="0"/>
          </a:p>
        </p:txBody>
      </p:sp>
      <p:sp>
        <p:nvSpPr>
          <p:cNvPr id="4" name="Content Placeholder 3"/>
          <p:cNvSpPr>
            <a:spLocks noGrp="1"/>
          </p:cNvSpPr>
          <p:nvPr>
            <p:ph idx="1"/>
          </p:nvPr>
        </p:nvSpPr>
        <p:spPr/>
        <p:txBody>
          <a:bodyPr>
            <a:normAutofit/>
          </a:bodyPr>
          <a:lstStyle/>
          <a:p>
            <a:pPr marL="0" indent="0">
              <a:buNone/>
            </a:pPr>
            <a:r>
              <a:rPr lang="en-US" sz="2000" dirty="0" smtClean="0"/>
              <a:t>Sales Revenue by Month and Year</a:t>
            </a:r>
            <a:endParaRPr lang="en-US" sz="2000"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905000"/>
            <a:ext cx="8325792" cy="4114800"/>
          </a:xfrm>
          <a:prstGeom prst="rect">
            <a:avLst/>
          </a:prstGeom>
          <a:solidFill>
            <a:schemeClr val="bg1">
              <a:lumMod val="50000"/>
            </a:schemeClr>
          </a:solidFill>
          <a:ln w="19050">
            <a:solidFill>
              <a:schemeClr val="bg1">
                <a:lumMod val="85000"/>
              </a:schemeClr>
            </a:solidFill>
          </a:ln>
        </p:spPr>
      </p:pic>
    </p:spTree>
    <p:extLst>
      <p:ext uri="{BB962C8B-B14F-4D97-AF65-F5344CB8AC3E}">
        <p14:creationId xmlns:p14="http://schemas.microsoft.com/office/powerpoint/2010/main" val="346885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PivotTable </a:t>
            </a:r>
            <a:r>
              <a:rPr lang="en-US" dirty="0" smtClean="0"/>
              <a:t>#2</a:t>
            </a:r>
            <a:endParaRPr lang="en-US" dirty="0"/>
          </a:p>
        </p:txBody>
      </p:sp>
      <p:sp>
        <p:nvSpPr>
          <p:cNvPr id="7" name="Content Placeholder 6"/>
          <p:cNvSpPr>
            <a:spLocks noGrp="1"/>
          </p:cNvSpPr>
          <p:nvPr>
            <p:ph idx="1"/>
          </p:nvPr>
        </p:nvSpPr>
        <p:spPr/>
        <p:txBody>
          <a:bodyPr>
            <a:normAutofit/>
          </a:bodyPr>
          <a:lstStyle/>
          <a:p>
            <a:pPr marL="0" indent="0">
              <a:buNone/>
            </a:pPr>
            <a:r>
              <a:rPr lang="en-US" sz="2000" dirty="0"/>
              <a:t>Sales Revenue by </a:t>
            </a:r>
            <a:r>
              <a:rPr lang="en-US" sz="2000" dirty="0" smtClean="0"/>
              <a:t>Year and Quarter</a:t>
            </a:r>
            <a:endParaRPr lang="en-US" sz="2000" dirty="0"/>
          </a:p>
        </p:txBody>
      </p:sp>
      <p:sp>
        <p:nvSpPr>
          <p:cNvPr id="4" name="Content Placeholder 3"/>
          <p:cNvSpPr txBox="1">
            <a:spLocks/>
          </p:cNvSpPr>
          <p:nvPr/>
        </p:nvSpPr>
        <p:spPr>
          <a:xfrm>
            <a:off x="381000" y="1447800"/>
            <a:ext cx="8382000" cy="5181600"/>
          </a:xfrm>
          <a:prstGeom prst="rect">
            <a:avLst/>
          </a:prstGeom>
        </p:spPr>
        <p:txBody>
          <a:bodyPr>
            <a:normAutofit/>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US" sz="20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550835" y="1905000"/>
            <a:ext cx="8228378" cy="4038600"/>
          </a:xfrm>
          <a:prstGeom prst="rect">
            <a:avLst/>
          </a:prstGeom>
          <a:noFill/>
          <a:ln w="19050">
            <a:solidFill>
              <a:schemeClr val="bg1">
                <a:lumMod val="75000"/>
              </a:schemeClr>
            </a:solidFill>
          </a:ln>
        </p:spPr>
      </p:pic>
    </p:spTree>
    <p:extLst>
      <p:ext uri="{BB962C8B-B14F-4D97-AF65-F5344CB8AC3E}">
        <p14:creationId xmlns:p14="http://schemas.microsoft.com/office/powerpoint/2010/main" val="122036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PivotTable #3</a:t>
            </a:r>
            <a:endParaRPr lang="en-US" dirty="0"/>
          </a:p>
        </p:txBody>
      </p:sp>
      <p:sp>
        <p:nvSpPr>
          <p:cNvPr id="7" name="Content Placeholder 6"/>
          <p:cNvSpPr>
            <a:spLocks noGrp="1"/>
          </p:cNvSpPr>
          <p:nvPr>
            <p:ph idx="1"/>
          </p:nvPr>
        </p:nvSpPr>
        <p:spPr/>
        <p:txBody>
          <a:bodyPr>
            <a:normAutofit/>
          </a:bodyPr>
          <a:lstStyle/>
          <a:p>
            <a:pPr marL="0" indent="0">
              <a:buNone/>
            </a:pPr>
            <a:r>
              <a:rPr lang="en-US" sz="2000" dirty="0"/>
              <a:t>Sales Revenue by Year and </a:t>
            </a:r>
            <a:r>
              <a:rPr lang="en-US" sz="2000" dirty="0" smtClean="0"/>
              <a:t>Day of Week</a:t>
            </a:r>
            <a:endParaRPr lang="en-US" sz="2000" dirty="0"/>
          </a:p>
          <a:p>
            <a:pPr marL="0" indent="0">
              <a:buNone/>
            </a:pPr>
            <a:endParaRPr lang="en-US" sz="20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550835" y="1905000"/>
            <a:ext cx="8234383" cy="4038600"/>
          </a:xfrm>
          <a:prstGeom prst="rect">
            <a:avLst/>
          </a:prstGeom>
          <a:noFill/>
          <a:ln w="19050">
            <a:solidFill>
              <a:schemeClr val="bg1">
                <a:lumMod val="75000"/>
              </a:schemeClr>
            </a:solidFill>
          </a:ln>
        </p:spPr>
      </p:pic>
    </p:spTree>
    <p:extLst>
      <p:ext uri="{BB962C8B-B14F-4D97-AF65-F5344CB8AC3E}">
        <p14:creationId xmlns:p14="http://schemas.microsoft.com/office/powerpoint/2010/main" val="226788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smtClean="0"/>
              <a:t>Understanding Evaluation Contexts</a:t>
            </a:r>
          </a:p>
          <a:p>
            <a:pPr lvl="0">
              <a:buFont typeface="Wingdings" panose="05000000000000000000" pitchFamily="2" charset="2"/>
              <a:buChar char="ü"/>
            </a:pPr>
            <a:r>
              <a:rPr lang="en-US" dirty="0" smtClean="0"/>
              <a:t>Creating a Time Dimension Table</a:t>
            </a:r>
          </a:p>
          <a:p>
            <a:pPr>
              <a:buFont typeface="Wingdings" panose="05000000000000000000" pitchFamily="2" charset="2"/>
              <a:buChar char="Ø"/>
            </a:pPr>
            <a:r>
              <a:rPr lang="en-US" dirty="0"/>
              <a:t>Creating a </a:t>
            </a:r>
            <a:r>
              <a:rPr lang="en-US" dirty="0" smtClean="0"/>
              <a:t>Calendar Drilldown Hierarchy</a:t>
            </a:r>
            <a:endParaRPr lang="en-US" dirty="0"/>
          </a:p>
          <a:p>
            <a:pPr lvl="0"/>
            <a:r>
              <a:rPr lang="en-US" dirty="0" smtClean="0"/>
              <a:t>Working with Time Intelligence Functions</a:t>
            </a:r>
          </a:p>
          <a:p>
            <a:pPr lvl="0"/>
            <a:r>
              <a:rPr lang="en-US" dirty="0" smtClean="0"/>
              <a:t>Creating KPIs</a:t>
            </a:r>
          </a:p>
        </p:txBody>
      </p:sp>
    </p:spTree>
    <p:extLst>
      <p:ext uri="{BB962C8B-B14F-4D97-AF65-F5344CB8AC3E}">
        <p14:creationId xmlns:p14="http://schemas.microsoft.com/office/powerpoint/2010/main" val="210472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lvl="0"/>
            <a:r>
              <a:rPr lang="en-US" dirty="0" smtClean="0"/>
              <a:t>Understanding Evaluation Contexts</a:t>
            </a:r>
          </a:p>
          <a:p>
            <a:pPr lvl="0"/>
            <a:r>
              <a:rPr lang="en-US" dirty="0" smtClean="0"/>
              <a:t>Creating a Time Dimension Table</a:t>
            </a:r>
          </a:p>
          <a:p>
            <a:r>
              <a:rPr lang="en-US" dirty="0"/>
              <a:t>Creating a </a:t>
            </a:r>
            <a:r>
              <a:rPr lang="en-US" dirty="0" smtClean="0"/>
              <a:t>Calendar Drilldown Hierarchy</a:t>
            </a:r>
            <a:endParaRPr lang="en-US" dirty="0"/>
          </a:p>
          <a:p>
            <a:pPr lvl="0"/>
            <a:r>
              <a:rPr lang="en-US" dirty="0" smtClean="0"/>
              <a:t>Working with Time Intelligence Functions</a:t>
            </a:r>
          </a:p>
          <a:p>
            <a:pPr lvl="0"/>
            <a:r>
              <a:rPr lang="en-US" dirty="0" smtClean="0"/>
              <a:t>Creating KPIs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Calendar Drilldown Hierarchy</a:t>
            </a:r>
            <a:endParaRPr lang="en-US" dirty="0"/>
          </a:p>
        </p:txBody>
      </p:sp>
      <p:sp>
        <p:nvSpPr>
          <p:cNvPr id="5" name="Content Placeholder 4"/>
          <p:cNvSpPr>
            <a:spLocks noGrp="1"/>
          </p:cNvSpPr>
          <p:nvPr>
            <p:ph idx="1"/>
          </p:nvPr>
        </p:nvSpPr>
        <p:spPr/>
        <p:txBody>
          <a:bodyPr>
            <a:normAutofit/>
          </a:bodyPr>
          <a:lstStyle/>
          <a:p>
            <a:r>
              <a:rPr lang="en-US" sz="2000" dirty="0" smtClean="0"/>
              <a:t>Hierarchy created in Time table provides drilldown capabilities</a:t>
            </a:r>
          </a:p>
          <a:p>
            <a:pPr marL="804862" lvl="1" indent="-457200">
              <a:buFont typeface="+mj-lt"/>
              <a:buAutoNum type="arabicPeriod"/>
            </a:pPr>
            <a:r>
              <a:rPr lang="en-US" sz="1800" dirty="0" smtClean="0"/>
              <a:t>Create new hierarchy on </a:t>
            </a:r>
            <a:r>
              <a:rPr lang="en-US" sz="1800" b="1" dirty="0" smtClean="0"/>
              <a:t>Year</a:t>
            </a:r>
            <a:r>
              <a:rPr lang="en-US" sz="1800" dirty="0" smtClean="0"/>
              <a:t> column named </a:t>
            </a:r>
            <a:r>
              <a:rPr lang="en-US" sz="1800" b="1" dirty="0" smtClean="0"/>
              <a:t>Calendar Drilldown</a:t>
            </a:r>
          </a:p>
          <a:p>
            <a:pPr marL="804862" lvl="1" indent="-457200">
              <a:buFont typeface="+mj-lt"/>
              <a:buAutoNum type="arabicPeriod"/>
            </a:pPr>
            <a:r>
              <a:rPr lang="en-US" sz="1800" dirty="0" smtClean="0"/>
              <a:t>Add Quarter, Month and Date columns</a:t>
            </a:r>
          </a:p>
          <a:p>
            <a:pPr marL="804862" lvl="1" indent="-457200">
              <a:buFont typeface="+mj-lt"/>
              <a:buAutoNum type="arabicPeriod"/>
            </a:pPr>
            <a:r>
              <a:rPr lang="en-US" sz="1800" dirty="0" smtClean="0"/>
              <a:t>See </a:t>
            </a:r>
            <a:r>
              <a:rPr lang="en-US" sz="1800" b="1" dirty="0"/>
              <a:t>Calendar </a:t>
            </a:r>
            <a:r>
              <a:rPr lang="en-US" sz="1800" b="1" dirty="0" smtClean="0"/>
              <a:t>Drilldown</a:t>
            </a:r>
            <a:r>
              <a:rPr lang="en-US" sz="1800" dirty="0" smtClean="0"/>
              <a:t> hierarchy appear in PivotTables view</a:t>
            </a:r>
            <a:endParaRPr lang="en-US" sz="1800" dirty="0"/>
          </a:p>
        </p:txBody>
      </p:sp>
      <p:grpSp>
        <p:nvGrpSpPr>
          <p:cNvPr id="7" name="Group 6"/>
          <p:cNvGrpSpPr/>
          <p:nvPr/>
        </p:nvGrpSpPr>
        <p:grpSpPr>
          <a:xfrm>
            <a:off x="685800" y="3429000"/>
            <a:ext cx="7812681" cy="3271817"/>
            <a:chOff x="457200" y="2519383"/>
            <a:chExt cx="6478338" cy="2713017"/>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95600"/>
              <a:ext cx="1633220" cy="1600200"/>
            </a:xfrm>
            <a:prstGeom prst="rect">
              <a:avLst/>
            </a:prstGeom>
            <a:noFill/>
            <a:ln>
              <a:solidFill>
                <a:schemeClr val="bg1">
                  <a:lumMod val="50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19383"/>
              <a:ext cx="2018030" cy="1256030"/>
            </a:xfrm>
            <a:prstGeom prst="rect">
              <a:avLst/>
            </a:prstGeom>
            <a:noFill/>
            <a:ln w="19050">
              <a:solidFill>
                <a:schemeClr val="bg1">
                  <a:lumMod val="50000"/>
                </a:schemeClr>
              </a:solid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800033" y="3352800"/>
              <a:ext cx="2135505" cy="1879600"/>
            </a:xfrm>
            <a:prstGeom prst="rect">
              <a:avLst/>
            </a:prstGeom>
            <a:noFill/>
            <a:ln w="19050">
              <a:solidFill>
                <a:schemeClr val="bg1">
                  <a:lumMod val="50000"/>
                </a:schemeClr>
              </a:solidFill>
            </a:ln>
          </p:spPr>
        </p:pic>
      </p:grpSp>
      <p:sp>
        <p:nvSpPr>
          <p:cNvPr id="8" name="Oval 7"/>
          <p:cNvSpPr/>
          <p:nvPr/>
        </p:nvSpPr>
        <p:spPr>
          <a:xfrm>
            <a:off x="1717636" y="3001176"/>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4301360" y="3500417"/>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6977237" y="3991776"/>
            <a:ext cx="270641" cy="270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828744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Drilldown in Time on Sales Revenue</a:t>
            </a:r>
            <a:endParaRPr lang="en-US" dirty="0"/>
          </a:p>
        </p:txBody>
      </p:sp>
      <p:pic>
        <p:nvPicPr>
          <p:cNvPr id="5" name="Picture 4"/>
          <p:cNvPicPr>
            <a:picLocks noChangeAspect="1"/>
          </p:cNvPicPr>
          <p:nvPr/>
        </p:nvPicPr>
        <p:blipFill>
          <a:blip r:embed="rId2"/>
          <a:stretch>
            <a:fillRect/>
          </a:stretch>
        </p:blipFill>
        <p:spPr>
          <a:xfrm>
            <a:off x="304800" y="1371600"/>
            <a:ext cx="8618528" cy="3886200"/>
          </a:xfrm>
          <a:prstGeom prst="rect">
            <a:avLst/>
          </a:prstGeom>
          <a:ln w="19050">
            <a:solidFill>
              <a:schemeClr val="bg1">
                <a:lumMod val="75000"/>
              </a:schemeClr>
            </a:solidFill>
          </a:ln>
        </p:spPr>
      </p:pic>
    </p:spTree>
    <p:extLst>
      <p:ext uri="{BB962C8B-B14F-4D97-AF65-F5344CB8AC3E}">
        <p14:creationId xmlns:p14="http://schemas.microsoft.com/office/powerpoint/2010/main" val="2978823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smtClean="0"/>
              <a:t>Understanding Evaluation Contexts</a:t>
            </a:r>
          </a:p>
          <a:p>
            <a:pPr lvl="0">
              <a:buFont typeface="Wingdings" panose="05000000000000000000" pitchFamily="2" charset="2"/>
              <a:buChar char="ü"/>
            </a:pPr>
            <a:r>
              <a:rPr lang="en-US" dirty="0" smtClean="0"/>
              <a:t>Creating a Time Dimension Table</a:t>
            </a:r>
          </a:p>
          <a:p>
            <a:pPr>
              <a:buFont typeface="Wingdings" panose="05000000000000000000" pitchFamily="2" charset="2"/>
              <a:buChar char="ü"/>
            </a:pPr>
            <a:r>
              <a:rPr lang="en-US" dirty="0"/>
              <a:t>Creating a </a:t>
            </a:r>
            <a:r>
              <a:rPr lang="en-US" dirty="0" smtClean="0"/>
              <a:t>Calendar Drilldown Hierarchy</a:t>
            </a:r>
            <a:endParaRPr lang="en-US" dirty="0"/>
          </a:p>
          <a:p>
            <a:pPr lvl="0">
              <a:buFont typeface="Wingdings" panose="05000000000000000000" pitchFamily="2" charset="2"/>
              <a:buChar char="Ø"/>
            </a:pPr>
            <a:r>
              <a:rPr lang="en-US" dirty="0" smtClean="0"/>
              <a:t>Working with Time Intelligence Functions</a:t>
            </a:r>
          </a:p>
          <a:p>
            <a:pPr lvl="0"/>
            <a:r>
              <a:rPr lang="en-US" dirty="0" smtClean="0"/>
              <a:t>Creating KPIs</a:t>
            </a:r>
          </a:p>
        </p:txBody>
      </p:sp>
    </p:spTree>
    <p:extLst>
      <p:ext uri="{BB962C8B-B14F-4D97-AF65-F5344CB8AC3E}">
        <p14:creationId xmlns:p14="http://schemas.microsoft.com/office/powerpoint/2010/main" val="1525712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That Return a Single Date</a:t>
            </a:r>
            <a:endParaRPr lang="en-US" dirty="0"/>
          </a:p>
        </p:txBody>
      </p:sp>
      <p:sp>
        <p:nvSpPr>
          <p:cNvPr id="3" name="Content Placeholder 2"/>
          <p:cNvSpPr>
            <a:spLocks noGrp="1"/>
          </p:cNvSpPr>
          <p:nvPr>
            <p:ph idx="1"/>
          </p:nvPr>
        </p:nvSpPr>
        <p:spPr/>
        <p:txBody>
          <a:bodyPr>
            <a:normAutofit/>
          </a:bodyPr>
          <a:lstStyle/>
          <a:p>
            <a:r>
              <a:rPr lang="en-US" sz="2400" dirty="0" smtClean="0"/>
              <a:t>FIRSTDATE / LASTDATE</a:t>
            </a:r>
            <a:endParaRPr lang="en-US" sz="2400" dirty="0"/>
          </a:p>
          <a:p>
            <a:r>
              <a:rPr lang="en-US" sz="2400" dirty="0"/>
              <a:t>FIRSTNONBLANK </a:t>
            </a:r>
            <a:r>
              <a:rPr lang="en-US" sz="2400" dirty="0" smtClean="0"/>
              <a:t>/ LASTNONBLANK</a:t>
            </a:r>
          </a:p>
          <a:p>
            <a:r>
              <a:rPr lang="en-US" sz="2400" dirty="0" smtClean="0"/>
              <a:t>STARTOFMONTH / </a:t>
            </a:r>
            <a:r>
              <a:rPr lang="en-US" sz="2400" dirty="0" smtClean="0"/>
              <a:t>ENDOFMONTH</a:t>
            </a:r>
            <a:endParaRPr lang="en-US" sz="2400" dirty="0"/>
          </a:p>
          <a:p>
            <a:r>
              <a:rPr lang="en-US" sz="2400" dirty="0" smtClean="0"/>
              <a:t>STARTOFQUARTER </a:t>
            </a:r>
            <a:r>
              <a:rPr lang="en-US" sz="2400" dirty="0"/>
              <a:t>/ ENDOFQUARTER</a:t>
            </a:r>
            <a:endParaRPr lang="en-US" sz="2400" dirty="0"/>
          </a:p>
          <a:p>
            <a:r>
              <a:rPr lang="en-US" sz="2400" dirty="0" smtClean="0"/>
              <a:t>STARTOFYEAR  / ENDOFYEAR</a:t>
            </a:r>
          </a:p>
        </p:txBody>
      </p:sp>
    </p:spTree>
    <p:extLst>
      <p:ext uri="{BB962C8B-B14F-4D97-AF65-F5344CB8AC3E}">
        <p14:creationId xmlns:p14="http://schemas.microsoft.com/office/powerpoint/2010/main" val="8801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Date Functions</a:t>
            </a:r>
            <a:endParaRPr lang="en-US" dirty="0"/>
          </a:p>
        </p:txBody>
      </p:sp>
      <p:sp>
        <p:nvSpPr>
          <p:cNvPr id="3" name="Content Placeholder 2"/>
          <p:cNvSpPr>
            <a:spLocks noGrp="1"/>
          </p:cNvSpPr>
          <p:nvPr>
            <p:ph idx="1"/>
          </p:nvPr>
        </p:nvSpPr>
        <p:spPr/>
        <p:txBody>
          <a:bodyPr/>
          <a:lstStyle/>
          <a:p>
            <a:r>
              <a:rPr lang="en-US" dirty="0" smtClean="0"/>
              <a:t>Convenience To Date functions</a:t>
            </a:r>
          </a:p>
          <a:p>
            <a:pPr lvl="1"/>
            <a:r>
              <a:rPr lang="en-US" dirty="0" smtClean="0"/>
              <a:t>TOTALMTD</a:t>
            </a:r>
            <a:endParaRPr lang="en-US" dirty="0"/>
          </a:p>
          <a:p>
            <a:pPr lvl="1"/>
            <a:r>
              <a:rPr lang="en-US" dirty="0" smtClean="0"/>
              <a:t>TOTALQTD</a:t>
            </a:r>
            <a:endParaRPr lang="en-US" dirty="0"/>
          </a:p>
          <a:p>
            <a:pPr lvl="1"/>
            <a:r>
              <a:rPr lang="en-US" dirty="0" smtClean="0"/>
              <a:t>TOTALYTD</a:t>
            </a:r>
          </a:p>
          <a:p>
            <a:pPr lvl="1"/>
            <a:endParaRPr lang="en-US" dirty="0"/>
          </a:p>
          <a:p>
            <a:r>
              <a:rPr lang="en-US" dirty="0"/>
              <a:t>Convenience To </a:t>
            </a:r>
            <a:r>
              <a:rPr lang="en-US" dirty="0" smtClean="0"/>
              <a:t>Date functions really do this</a:t>
            </a:r>
          </a:p>
          <a:p>
            <a:pPr lvl="1"/>
            <a:r>
              <a:rPr lang="en-US" sz="2000" dirty="0"/>
              <a:t>CALCULATE (Expression, </a:t>
            </a:r>
            <a:r>
              <a:rPr lang="en-US" sz="2000" dirty="0" smtClean="0"/>
              <a:t>DATESMTD(Date) [, </a:t>
            </a:r>
            <a:r>
              <a:rPr lang="en-US" sz="2000" dirty="0" err="1" smtClean="0"/>
              <a:t>SetFilter</a:t>
            </a:r>
            <a:r>
              <a:rPr lang="en-US" sz="2000" dirty="0" smtClean="0"/>
              <a:t> ] )</a:t>
            </a:r>
          </a:p>
          <a:p>
            <a:pPr lvl="1"/>
            <a:r>
              <a:rPr lang="en-US" sz="2000" dirty="0" smtClean="0"/>
              <a:t>TOTALMTD </a:t>
            </a:r>
            <a:r>
              <a:rPr lang="en-US" sz="2000" dirty="0"/>
              <a:t>(Expression, </a:t>
            </a:r>
            <a:r>
              <a:rPr lang="en-US" sz="2000" dirty="0" smtClean="0"/>
              <a:t>Date [, </a:t>
            </a:r>
            <a:r>
              <a:rPr lang="en-US" sz="2000" dirty="0" err="1" smtClean="0"/>
              <a:t>SetFilter</a:t>
            </a:r>
            <a:r>
              <a:rPr lang="en-US" sz="2000" dirty="0" smtClean="0"/>
              <a:t> ] )</a:t>
            </a:r>
            <a:endParaRPr lang="en-US" sz="2000" dirty="0"/>
          </a:p>
          <a:p>
            <a:pPr lvl="1"/>
            <a:endParaRPr lang="en-US" sz="2000" dirty="0"/>
          </a:p>
        </p:txBody>
      </p:sp>
    </p:spTree>
    <p:extLst>
      <p:ext uri="{BB962C8B-B14F-4D97-AF65-F5344CB8AC3E}">
        <p14:creationId xmlns:p14="http://schemas.microsoft.com/office/powerpoint/2010/main" val="1510437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Fields for QTD and YTD Sales</a:t>
            </a:r>
            <a:endParaRPr lang="en-US" dirty="0"/>
          </a:p>
        </p:txBody>
      </p:sp>
      <p:pic>
        <p:nvPicPr>
          <p:cNvPr id="4" name="Picture 3"/>
          <p:cNvPicPr/>
          <p:nvPr/>
        </p:nvPicPr>
        <p:blipFill>
          <a:blip r:embed="rId2"/>
          <a:stretch>
            <a:fillRect/>
          </a:stretch>
        </p:blipFill>
        <p:spPr>
          <a:xfrm>
            <a:off x="609600" y="1447800"/>
            <a:ext cx="4689327" cy="3352947"/>
          </a:xfrm>
          <a:prstGeom prst="rect">
            <a:avLst/>
          </a:prstGeom>
        </p:spPr>
      </p:pic>
      <p:pic>
        <p:nvPicPr>
          <p:cNvPr id="3" name="Picture 2"/>
          <p:cNvPicPr/>
          <p:nvPr/>
        </p:nvPicPr>
        <p:blipFill>
          <a:blip r:embed="rId3"/>
          <a:stretch>
            <a:fillRect/>
          </a:stretch>
        </p:blipFill>
        <p:spPr>
          <a:xfrm>
            <a:off x="3505200" y="2819400"/>
            <a:ext cx="4615240" cy="3300028"/>
          </a:xfrm>
          <a:prstGeom prst="rect">
            <a:avLst/>
          </a:prstGeom>
        </p:spPr>
      </p:pic>
    </p:spTree>
    <p:extLst>
      <p:ext uri="{BB962C8B-B14F-4D97-AF65-F5344CB8AC3E}">
        <p14:creationId xmlns:p14="http://schemas.microsoft.com/office/powerpoint/2010/main" val="251383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CALCULATE Function</a:t>
            </a:r>
            <a:endParaRPr lang="en-US" dirty="0"/>
          </a:p>
        </p:txBody>
      </p:sp>
      <p:sp>
        <p:nvSpPr>
          <p:cNvPr id="3" name="Content Placeholder 2"/>
          <p:cNvSpPr>
            <a:spLocks noGrp="1"/>
          </p:cNvSpPr>
          <p:nvPr>
            <p:ph idx="1"/>
          </p:nvPr>
        </p:nvSpPr>
        <p:spPr/>
        <p:txBody>
          <a:bodyPr>
            <a:normAutofit/>
          </a:bodyPr>
          <a:lstStyle/>
          <a:p>
            <a:r>
              <a:rPr lang="en-US" sz="2400" dirty="0" smtClean="0"/>
              <a:t>Calculate a running total of sales revenue across years</a:t>
            </a:r>
            <a:endParaRPr lang="en-US" sz="2400" dirty="0"/>
          </a:p>
        </p:txBody>
      </p:sp>
      <p:pic>
        <p:nvPicPr>
          <p:cNvPr id="4" name="Picture 3"/>
          <p:cNvPicPr/>
          <p:nvPr/>
        </p:nvPicPr>
        <p:blipFill>
          <a:blip r:embed="rId2"/>
          <a:stretch>
            <a:fillRect/>
          </a:stretch>
        </p:blipFill>
        <p:spPr>
          <a:xfrm>
            <a:off x="914400" y="1981200"/>
            <a:ext cx="6248400" cy="4467355"/>
          </a:xfrm>
          <a:prstGeom prst="rect">
            <a:avLst/>
          </a:prstGeom>
        </p:spPr>
      </p:pic>
    </p:spTree>
    <p:extLst>
      <p:ext uri="{BB962C8B-B14F-4D97-AF65-F5344CB8AC3E}">
        <p14:creationId xmlns:p14="http://schemas.microsoft.com/office/powerpoint/2010/main" val="3417323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PivotTable with To Date Totals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13081" cy="5029200"/>
          </a:xfrm>
          <a:prstGeom prst="rect">
            <a:avLst/>
          </a:prstGeom>
          <a:noFill/>
          <a:ln w="19050">
            <a:solidFill>
              <a:schemeClr val="bg1">
                <a:lumMod val="75000"/>
              </a:schemeClr>
            </a:solidFill>
          </a:ln>
        </p:spPr>
      </p:pic>
    </p:spTree>
    <p:extLst>
      <p:ext uri="{BB962C8B-B14F-4D97-AF65-F5344CB8AC3E}">
        <p14:creationId xmlns:p14="http://schemas.microsoft.com/office/powerpoint/2010/main" val="4215872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Functions</a:t>
            </a:r>
            <a:endParaRPr lang="en-US" dirty="0"/>
          </a:p>
        </p:txBody>
      </p:sp>
      <p:sp>
        <p:nvSpPr>
          <p:cNvPr id="3" name="Content Placeholder 2"/>
          <p:cNvSpPr>
            <a:spLocks noGrp="1"/>
          </p:cNvSpPr>
          <p:nvPr>
            <p:ph idx="1"/>
          </p:nvPr>
        </p:nvSpPr>
        <p:spPr/>
        <p:txBody>
          <a:bodyPr>
            <a:normAutofit/>
          </a:bodyPr>
          <a:lstStyle/>
          <a:p>
            <a:r>
              <a:rPr lang="en-US" sz="2400" dirty="0" smtClean="0"/>
              <a:t>DAX Functions return value at specific </a:t>
            </a:r>
            <a:r>
              <a:rPr lang="en-US" sz="2400" dirty="0"/>
              <a:t>point in </a:t>
            </a:r>
            <a:r>
              <a:rPr lang="en-US" sz="2400" dirty="0" smtClean="0"/>
              <a:t>time</a:t>
            </a:r>
          </a:p>
          <a:p>
            <a:pPr lvl="1"/>
            <a:r>
              <a:rPr lang="en-US" sz="2000" dirty="0" smtClean="0"/>
              <a:t>OPENINGBALANCEMONTH </a:t>
            </a:r>
          </a:p>
          <a:p>
            <a:pPr lvl="1"/>
            <a:r>
              <a:rPr lang="en-US" sz="2000" dirty="0" smtClean="0"/>
              <a:t>OPENINGBALANCEQUARTER </a:t>
            </a:r>
          </a:p>
          <a:p>
            <a:pPr lvl="1"/>
            <a:r>
              <a:rPr lang="en-US" sz="2000" dirty="0" smtClean="0"/>
              <a:t>OPENINGBALANCEYEAR </a:t>
            </a:r>
          </a:p>
          <a:p>
            <a:pPr lvl="1"/>
            <a:r>
              <a:rPr lang="en-US" sz="2000" dirty="0" smtClean="0"/>
              <a:t>CLOSINGBALANCEMONTH </a:t>
            </a:r>
          </a:p>
          <a:p>
            <a:pPr lvl="1"/>
            <a:r>
              <a:rPr lang="en-US" sz="2000" dirty="0" smtClean="0"/>
              <a:t>CLOSINGBALANCEQUARTER </a:t>
            </a:r>
          </a:p>
          <a:p>
            <a:pPr lvl="1"/>
            <a:r>
              <a:rPr lang="en-US" sz="2000" dirty="0" smtClean="0"/>
              <a:t>CLOSINGBALANCEYEAR</a:t>
            </a:r>
            <a:endParaRPr lang="en-US" sz="2000" dirty="0"/>
          </a:p>
        </p:txBody>
      </p:sp>
    </p:spTree>
    <p:extLst>
      <p:ext uri="{BB962C8B-B14F-4D97-AF65-F5344CB8AC3E}">
        <p14:creationId xmlns:p14="http://schemas.microsoft.com/office/powerpoint/2010/main" val="1013878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That Return a Table of Dates</a:t>
            </a:r>
            <a:endParaRPr lang="en-US" dirty="0"/>
          </a:p>
        </p:txBody>
      </p:sp>
      <p:sp>
        <p:nvSpPr>
          <p:cNvPr id="3" name="Content Placeholder 2"/>
          <p:cNvSpPr>
            <a:spLocks noGrp="1"/>
          </p:cNvSpPr>
          <p:nvPr>
            <p:ph idx="1"/>
          </p:nvPr>
        </p:nvSpPr>
        <p:spPr/>
        <p:txBody>
          <a:bodyPr>
            <a:normAutofit/>
          </a:bodyPr>
          <a:lstStyle/>
          <a:p>
            <a:r>
              <a:rPr lang="en-US" sz="2400" dirty="0" smtClean="0"/>
              <a:t>PREVIOUSDAY / </a:t>
            </a:r>
            <a:r>
              <a:rPr lang="en-US" sz="2400" dirty="0"/>
              <a:t>NEXTDAY</a:t>
            </a:r>
          </a:p>
          <a:p>
            <a:r>
              <a:rPr lang="en-US" sz="2400" dirty="0" smtClean="0"/>
              <a:t>PREVIOUSMONTH / </a:t>
            </a:r>
            <a:r>
              <a:rPr lang="en-US" sz="2400" dirty="0"/>
              <a:t>NEXTMONTH</a:t>
            </a:r>
          </a:p>
          <a:p>
            <a:r>
              <a:rPr lang="en-US" sz="2400" dirty="0" smtClean="0"/>
              <a:t>PREVIOUSQUARTER / </a:t>
            </a:r>
            <a:r>
              <a:rPr lang="en-US" sz="2400" dirty="0"/>
              <a:t>NEXTQUARTER</a:t>
            </a:r>
          </a:p>
          <a:p>
            <a:r>
              <a:rPr lang="en-US" sz="2400" dirty="0" smtClean="0"/>
              <a:t>PREVIOUSYEAR / NEXTYEAR</a:t>
            </a:r>
          </a:p>
          <a:p>
            <a:r>
              <a:rPr lang="en-US" sz="2400" dirty="0" smtClean="0"/>
              <a:t>DATESMTD / DATESQTD / DATESYTD </a:t>
            </a:r>
          </a:p>
          <a:p>
            <a:r>
              <a:rPr lang="en-US" sz="2400" dirty="0" smtClean="0"/>
              <a:t>SAMEPERIODLASTYEAR</a:t>
            </a:r>
          </a:p>
          <a:p>
            <a:r>
              <a:rPr lang="en-US" sz="2400" dirty="0" smtClean="0"/>
              <a:t>DATEADD</a:t>
            </a:r>
            <a:endParaRPr lang="en-US" sz="2400" dirty="0"/>
          </a:p>
          <a:p>
            <a:r>
              <a:rPr lang="en-US" sz="2400" dirty="0" smtClean="0"/>
              <a:t>DATESBETWEEN</a:t>
            </a:r>
            <a:endParaRPr lang="en-US" sz="2400" dirty="0"/>
          </a:p>
          <a:p>
            <a:r>
              <a:rPr lang="en-US" sz="2400" dirty="0" smtClean="0"/>
              <a:t>DATESINPERIOD</a:t>
            </a:r>
          </a:p>
          <a:p>
            <a:r>
              <a:rPr lang="en-US" sz="2400" dirty="0" smtClean="0"/>
              <a:t>PARALLELPERIOD</a:t>
            </a:r>
            <a:endParaRPr lang="en-US" sz="2400" dirty="0"/>
          </a:p>
        </p:txBody>
      </p:sp>
    </p:spTree>
    <p:extLst>
      <p:ext uri="{BB962C8B-B14F-4D97-AF65-F5344CB8AC3E}">
        <p14:creationId xmlns:p14="http://schemas.microsoft.com/office/powerpoint/2010/main" val="608108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Contexts</a:t>
            </a:r>
            <a:endParaRPr lang="en-US" dirty="0"/>
          </a:p>
        </p:txBody>
      </p:sp>
      <p:sp>
        <p:nvSpPr>
          <p:cNvPr id="3" name="Content Placeholder 2"/>
          <p:cNvSpPr>
            <a:spLocks noGrp="1"/>
          </p:cNvSpPr>
          <p:nvPr>
            <p:ph idx="1"/>
          </p:nvPr>
        </p:nvSpPr>
        <p:spPr/>
        <p:txBody>
          <a:bodyPr/>
          <a:lstStyle/>
          <a:p>
            <a:r>
              <a:rPr lang="en-US" dirty="0" smtClean="0"/>
              <a:t>DAX expressions evaluated using two context</a:t>
            </a:r>
          </a:p>
          <a:p>
            <a:pPr lvl="1"/>
            <a:r>
              <a:rPr lang="en-US" dirty="0"/>
              <a:t>Filter context</a:t>
            </a:r>
            <a:endParaRPr lang="en-US" dirty="0" smtClean="0"/>
          </a:p>
          <a:p>
            <a:pPr lvl="1"/>
            <a:r>
              <a:rPr lang="en-US" dirty="0" smtClean="0"/>
              <a:t>Row context</a:t>
            </a:r>
          </a:p>
          <a:p>
            <a:pPr lvl="1"/>
            <a:endParaRPr lang="en-US" dirty="0" smtClean="0"/>
          </a:p>
          <a:p>
            <a:r>
              <a:rPr lang="en-US" dirty="0" smtClean="0"/>
              <a:t>Row Context </a:t>
            </a:r>
          </a:p>
          <a:p>
            <a:pPr lvl="1"/>
            <a:r>
              <a:rPr lang="en-US" dirty="0" smtClean="0"/>
              <a:t>The set of active rows in a calculation</a:t>
            </a:r>
          </a:p>
          <a:p>
            <a:endParaRPr lang="en-US" dirty="0" smtClean="0"/>
          </a:p>
          <a:p>
            <a:r>
              <a:rPr lang="en-US" dirty="0" smtClean="0"/>
              <a:t>Filter Context</a:t>
            </a:r>
          </a:p>
          <a:p>
            <a:pPr lvl="1"/>
            <a:r>
              <a:rPr lang="en-US" dirty="0" smtClean="0"/>
              <a:t>The current row in a table iteration</a:t>
            </a:r>
          </a:p>
          <a:p>
            <a:pPr lvl="1"/>
            <a:endParaRPr lang="en-US" dirty="0"/>
          </a:p>
        </p:txBody>
      </p:sp>
    </p:spTree>
    <p:extLst>
      <p:ext uri="{BB962C8B-B14F-4D97-AF65-F5344CB8AC3E}">
        <p14:creationId xmlns:p14="http://schemas.microsoft.com/office/powerpoint/2010/main" val="2535231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Growth from Previous Month</a:t>
            </a:r>
            <a:endParaRPr lang="en-US" dirty="0"/>
          </a:p>
        </p:txBody>
      </p:sp>
      <p:pic>
        <p:nvPicPr>
          <p:cNvPr id="6" name="Picture 5"/>
          <p:cNvPicPr>
            <a:picLocks noChangeAspect="1"/>
          </p:cNvPicPr>
          <p:nvPr/>
        </p:nvPicPr>
        <p:blipFill>
          <a:blip r:embed="rId2"/>
          <a:stretch>
            <a:fillRect/>
          </a:stretch>
        </p:blipFill>
        <p:spPr>
          <a:xfrm>
            <a:off x="1447800" y="1600200"/>
            <a:ext cx="5848350" cy="4181475"/>
          </a:xfrm>
          <a:prstGeom prst="rect">
            <a:avLst/>
          </a:prstGeom>
        </p:spPr>
      </p:pic>
    </p:spTree>
    <p:extLst>
      <p:ext uri="{BB962C8B-B14F-4D97-AF65-F5344CB8AC3E}">
        <p14:creationId xmlns:p14="http://schemas.microsoft.com/office/powerpoint/2010/main" val="1941544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t>
            </a:r>
            <a:r>
              <a:rPr lang="en-US" dirty="0"/>
              <a:t>Month to Month </a:t>
            </a:r>
            <a:r>
              <a:rPr lang="en-US" dirty="0" smtClean="0"/>
              <a:t>Sales Growth</a:t>
            </a: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r="21473"/>
          <a:stretch/>
        </p:blipFill>
        <p:spPr bwMode="auto">
          <a:xfrm>
            <a:off x="1638300" y="1371600"/>
            <a:ext cx="5638800" cy="4864847"/>
          </a:xfrm>
          <a:prstGeom prst="rect">
            <a:avLst/>
          </a:prstGeom>
          <a:noFill/>
          <a:ln w="19050">
            <a:solidFill>
              <a:schemeClr val="bg1">
                <a:lumMod val="50000"/>
              </a:schemeClr>
            </a:solidFill>
          </a:ln>
        </p:spPr>
      </p:pic>
    </p:spTree>
    <p:extLst>
      <p:ext uri="{BB962C8B-B14F-4D97-AF65-F5344CB8AC3E}">
        <p14:creationId xmlns:p14="http://schemas.microsoft.com/office/powerpoint/2010/main" val="1285549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for a Specific Type of Filter</a:t>
            </a:r>
            <a:endParaRPr lang="en-US" dirty="0"/>
          </a:p>
        </p:txBody>
      </p:sp>
      <p:pic>
        <p:nvPicPr>
          <p:cNvPr id="5" name="Picture 4"/>
          <p:cNvPicPr>
            <a:picLocks noChangeAspect="1"/>
          </p:cNvPicPr>
          <p:nvPr/>
        </p:nvPicPr>
        <p:blipFill>
          <a:blip r:embed="rId2"/>
          <a:stretch>
            <a:fillRect/>
          </a:stretch>
        </p:blipFill>
        <p:spPr>
          <a:xfrm>
            <a:off x="1371600" y="1752600"/>
            <a:ext cx="5968248" cy="4267200"/>
          </a:xfrm>
          <a:prstGeom prst="rect">
            <a:avLst/>
          </a:prstGeom>
        </p:spPr>
      </p:pic>
    </p:spTree>
    <p:extLst>
      <p:ext uri="{BB962C8B-B14F-4D97-AF65-F5344CB8AC3E}">
        <p14:creationId xmlns:p14="http://schemas.microsoft.com/office/powerpoint/2010/main" val="3882949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Often Desired Effect of Filtering</a:t>
            </a:r>
            <a:endParaRPr lang="en-US" dirty="0"/>
          </a:p>
        </p:txBody>
      </p:sp>
      <p:sp>
        <p:nvSpPr>
          <p:cNvPr id="5" name="Content Placeholder 4"/>
          <p:cNvSpPr>
            <a:spLocks noGrp="1"/>
          </p:cNvSpPr>
          <p:nvPr>
            <p:ph idx="1"/>
          </p:nvPr>
        </p:nvSpPr>
        <p:spPr/>
        <p:txBody>
          <a:bodyPr/>
          <a:lstStyle/>
          <a:p>
            <a:r>
              <a:rPr lang="en-US" dirty="0" smtClean="0"/>
              <a:t>Removes values for unwanted hierarchy levels</a:t>
            </a:r>
            <a:endParaRPr lang="en-US" dirty="0"/>
          </a:p>
        </p:txBody>
      </p:sp>
      <p:pic>
        <p:nvPicPr>
          <p:cNvPr id="4" name="Picture 3"/>
          <p:cNvPicPr>
            <a:picLocks noChangeAspect="1"/>
          </p:cNvPicPr>
          <p:nvPr/>
        </p:nvPicPr>
        <p:blipFill>
          <a:blip r:embed="rId2"/>
          <a:stretch>
            <a:fillRect/>
          </a:stretch>
        </p:blipFill>
        <p:spPr>
          <a:xfrm>
            <a:off x="762000" y="2153055"/>
            <a:ext cx="3581400" cy="2664561"/>
          </a:xfrm>
          <a:prstGeom prst="rect">
            <a:avLst/>
          </a:prstGeom>
        </p:spPr>
      </p:pic>
      <p:pic>
        <p:nvPicPr>
          <p:cNvPr id="7" name="Picture 6"/>
          <p:cNvPicPr>
            <a:picLocks noChangeAspect="1"/>
          </p:cNvPicPr>
          <p:nvPr/>
        </p:nvPicPr>
        <p:blipFill>
          <a:blip r:embed="rId3"/>
          <a:stretch>
            <a:fillRect/>
          </a:stretch>
        </p:blipFill>
        <p:spPr>
          <a:xfrm>
            <a:off x="5029200" y="2133600"/>
            <a:ext cx="3429000" cy="895350"/>
          </a:xfrm>
          <a:prstGeom prst="rect">
            <a:avLst/>
          </a:prstGeom>
          <a:ln w="19050">
            <a:solidFill>
              <a:schemeClr val="bg1">
                <a:lumMod val="75000"/>
              </a:schemeClr>
            </a:solidFill>
          </a:ln>
        </p:spPr>
      </p:pic>
      <p:cxnSp>
        <p:nvCxnSpPr>
          <p:cNvPr id="11" name="Straight Arrow Connector 10"/>
          <p:cNvCxnSpPr/>
          <p:nvPr/>
        </p:nvCxnSpPr>
        <p:spPr>
          <a:xfrm flipH="1">
            <a:off x="4457700" y="2581275"/>
            <a:ext cx="800100" cy="44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355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smtClean="0"/>
              <a:t>Understanding Evaluation Contexts</a:t>
            </a:r>
          </a:p>
          <a:p>
            <a:pPr lvl="0">
              <a:buFont typeface="Wingdings" panose="05000000000000000000" pitchFamily="2" charset="2"/>
              <a:buChar char="ü"/>
            </a:pPr>
            <a:r>
              <a:rPr lang="en-US" dirty="0" smtClean="0"/>
              <a:t>Creating a Time Dimension Table</a:t>
            </a:r>
          </a:p>
          <a:p>
            <a:pPr>
              <a:buFont typeface="Wingdings" panose="05000000000000000000" pitchFamily="2" charset="2"/>
              <a:buChar char="ü"/>
            </a:pPr>
            <a:r>
              <a:rPr lang="en-US" dirty="0"/>
              <a:t>Creating a </a:t>
            </a:r>
            <a:r>
              <a:rPr lang="en-US" dirty="0" smtClean="0"/>
              <a:t>Calendar Drilldown Hierarchy</a:t>
            </a:r>
            <a:endParaRPr lang="en-US" dirty="0"/>
          </a:p>
          <a:p>
            <a:pPr lvl="0">
              <a:buFont typeface="Wingdings" panose="05000000000000000000" pitchFamily="2" charset="2"/>
              <a:buChar char="ü"/>
            </a:pPr>
            <a:r>
              <a:rPr lang="en-US" dirty="0" smtClean="0"/>
              <a:t>Working with Time Intelligence Functions</a:t>
            </a:r>
          </a:p>
          <a:p>
            <a:pPr lvl="0">
              <a:buFont typeface="Wingdings" panose="05000000000000000000" pitchFamily="2" charset="2"/>
              <a:buChar char="Ø"/>
            </a:pPr>
            <a:r>
              <a:rPr lang="en-US" dirty="0" smtClean="0"/>
              <a:t>Creating KPIs</a:t>
            </a:r>
          </a:p>
        </p:txBody>
      </p:sp>
    </p:spTree>
    <p:extLst>
      <p:ext uri="{BB962C8B-B14F-4D97-AF65-F5344CB8AC3E}">
        <p14:creationId xmlns:p14="http://schemas.microsoft.com/office/powerpoint/2010/main" val="3541024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KPIs</a:t>
            </a:r>
            <a:endParaRPr lang="en-US" dirty="0"/>
          </a:p>
        </p:txBody>
      </p:sp>
      <p:sp>
        <p:nvSpPr>
          <p:cNvPr id="3" name="Content Placeholder 2"/>
          <p:cNvSpPr>
            <a:spLocks noGrp="1"/>
          </p:cNvSpPr>
          <p:nvPr>
            <p:ph idx="1"/>
          </p:nvPr>
        </p:nvSpPr>
        <p:spPr/>
        <p:txBody>
          <a:bodyPr/>
          <a:lstStyle/>
          <a:p>
            <a:r>
              <a:rPr lang="en-US" dirty="0" smtClean="0"/>
              <a:t>Steps to creating a KPI</a:t>
            </a:r>
          </a:p>
          <a:p>
            <a:pPr lvl="1"/>
            <a:r>
              <a:rPr lang="en-US" dirty="0" smtClean="0"/>
              <a:t>Create a calculated field</a:t>
            </a:r>
          </a:p>
          <a:p>
            <a:pPr lvl="1"/>
            <a:r>
              <a:rPr lang="en-US" dirty="0" smtClean="0"/>
              <a:t>Convert the calculated field into a KPI</a:t>
            </a:r>
            <a:endParaRPr lang="en-US" dirty="0"/>
          </a:p>
        </p:txBody>
      </p:sp>
    </p:spTree>
    <p:extLst>
      <p:ext uri="{BB962C8B-B14F-4D97-AF65-F5344CB8AC3E}">
        <p14:creationId xmlns:p14="http://schemas.microsoft.com/office/powerpoint/2010/main" val="1375485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Sales Growth Calculated Field</a:t>
            </a:r>
            <a:endParaRPr lang="en-US" dirty="0"/>
          </a:p>
        </p:txBody>
      </p:sp>
      <p:pic>
        <p:nvPicPr>
          <p:cNvPr id="6" name="Picture 5"/>
          <p:cNvPicPr>
            <a:picLocks noChangeAspect="1"/>
          </p:cNvPicPr>
          <p:nvPr/>
        </p:nvPicPr>
        <p:blipFill>
          <a:blip r:embed="rId2"/>
          <a:stretch>
            <a:fillRect/>
          </a:stretch>
        </p:blipFill>
        <p:spPr>
          <a:xfrm>
            <a:off x="914400" y="1524000"/>
            <a:ext cx="6705600" cy="4310743"/>
          </a:xfrm>
          <a:prstGeom prst="rect">
            <a:avLst/>
          </a:prstGeom>
          <a:ln>
            <a:solidFill>
              <a:schemeClr val="bg1">
                <a:lumMod val="75000"/>
              </a:schemeClr>
            </a:solidFill>
          </a:ln>
        </p:spPr>
      </p:pic>
    </p:spTree>
    <p:extLst>
      <p:ext uri="{BB962C8B-B14F-4D97-AF65-F5344CB8AC3E}">
        <p14:creationId xmlns:p14="http://schemas.microsoft.com/office/powerpoint/2010/main" val="2135400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KPI</a:t>
            </a:r>
            <a:endParaRPr lang="en-US" dirty="0"/>
          </a:p>
        </p:txBody>
      </p:sp>
      <p:pic>
        <p:nvPicPr>
          <p:cNvPr id="4" name="Picture 3"/>
          <p:cNvPicPr>
            <a:picLocks noChangeAspect="1"/>
          </p:cNvPicPr>
          <p:nvPr/>
        </p:nvPicPr>
        <p:blipFill>
          <a:blip r:embed="rId2"/>
          <a:stretch>
            <a:fillRect/>
          </a:stretch>
        </p:blipFill>
        <p:spPr>
          <a:xfrm>
            <a:off x="457200" y="1189391"/>
            <a:ext cx="3256390" cy="1020410"/>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2895600" y="2667000"/>
            <a:ext cx="4467225" cy="3720504"/>
          </a:xfrm>
          <a:prstGeom prst="rect">
            <a:avLst/>
          </a:prstGeom>
        </p:spPr>
      </p:pic>
      <p:sp>
        <p:nvSpPr>
          <p:cNvPr id="3" name="Left Arrow 2"/>
          <p:cNvSpPr/>
          <p:nvPr/>
        </p:nvSpPr>
        <p:spPr>
          <a:xfrm>
            <a:off x="1905000" y="1752600"/>
            <a:ext cx="457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494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KPI in a PivotTable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59465" cy="4419600"/>
          </a:xfrm>
          <a:prstGeom prst="rect">
            <a:avLst/>
          </a:prstGeom>
          <a:noFill/>
          <a:ln>
            <a:solidFill>
              <a:schemeClr val="bg1">
                <a:lumMod val="75000"/>
              </a:schemeClr>
            </a:solidFill>
          </a:ln>
        </p:spPr>
      </p:pic>
    </p:spTree>
    <p:extLst>
      <p:ext uri="{BB962C8B-B14F-4D97-AF65-F5344CB8AC3E}">
        <p14:creationId xmlns:p14="http://schemas.microsoft.com/office/powerpoint/2010/main" val="4247395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ü"/>
            </a:pPr>
            <a:r>
              <a:rPr lang="en-US" dirty="0" smtClean="0"/>
              <a:t>Understanding Evaluation Contexts</a:t>
            </a:r>
          </a:p>
          <a:p>
            <a:pPr lvl="0">
              <a:buFont typeface="Wingdings" panose="05000000000000000000" pitchFamily="2" charset="2"/>
              <a:buChar char="ü"/>
            </a:pPr>
            <a:r>
              <a:rPr lang="en-US" dirty="0" smtClean="0"/>
              <a:t>Creating a Time Dimension Table</a:t>
            </a:r>
          </a:p>
          <a:p>
            <a:pPr>
              <a:buFont typeface="Wingdings" panose="05000000000000000000" pitchFamily="2" charset="2"/>
              <a:buChar char="ü"/>
            </a:pPr>
            <a:r>
              <a:rPr lang="en-US" dirty="0"/>
              <a:t>Creating a </a:t>
            </a:r>
            <a:r>
              <a:rPr lang="en-US" dirty="0" smtClean="0"/>
              <a:t>Calendar Drilldown Hierarchy</a:t>
            </a:r>
            <a:endParaRPr lang="en-US" dirty="0"/>
          </a:p>
          <a:p>
            <a:pPr lvl="0">
              <a:buFont typeface="Wingdings" panose="05000000000000000000" pitchFamily="2" charset="2"/>
              <a:buChar char="ü"/>
            </a:pPr>
            <a:r>
              <a:rPr lang="en-US" dirty="0" smtClean="0"/>
              <a:t>Working with Time Intelligence Functions</a:t>
            </a:r>
          </a:p>
          <a:p>
            <a:pPr lvl="0">
              <a:buFont typeface="Wingdings" panose="05000000000000000000" pitchFamily="2" charset="2"/>
              <a:buChar char="ü"/>
            </a:pPr>
            <a:r>
              <a:rPr lang="en-US" dirty="0" smtClean="0"/>
              <a:t>Creating KPIs</a:t>
            </a:r>
          </a:p>
        </p:txBody>
      </p:sp>
    </p:spTree>
    <p:extLst>
      <p:ext uri="{BB962C8B-B14F-4D97-AF65-F5344CB8AC3E}">
        <p14:creationId xmlns:p14="http://schemas.microsoft.com/office/powerpoint/2010/main" val="227617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Context in a Single Table</a:t>
            </a:r>
            <a:endParaRPr lang="en-US" dirty="0"/>
          </a:p>
        </p:txBody>
      </p:sp>
      <p:sp>
        <p:nvSpPr>
          <p:cNvPr id="3" name="Content Placeholder 2"/>
          <p:cNvSpPr>
            <a:spLocks noGrp="1"/>
          </p:cNvSpPr>
          <p:nvPr>
            <p:ph idx="1"/>
          </p:nvPr>
        </p:nvSpPr>
        <p:spPr/>
        <p:txBody>
          <a:bodyPr/>
          <a:lstStyle/>
          <a:p>
            <a:r>
              <a:rPr lang="en-US" dirty="0" smtClean="0"/>
              <a:t>Filter context can apply to entire table</a:t>
            </a:r>
          </a:p>
          <a:p>
            <a:endParaRPr lang="en-US" dirty="0"/>
          </a:p>
          <a:p>
            <a:endParaRPr lang="en-US" dirty="0" smtClean="0"/>
          </a:p>
          <a:p>
            <a:endParaRPr lang="en-US" dirty="0"/>
          </a:p>
          <a:p>
            <a:endParaRPr lang="en-US" dirty="0" smtClean="0"/>
          </a:p>
          <a:p>
            <a:r>
              <a:rPr lang="en-US" dirty="0" smtClean="0"/>
              <a:t>Filter context affected by slicers and other filters</a:t>
            </a:r>
            <a:endParaRPr lang="en-US" dirty="0"/>
          </a:p>
        </p:txBody>
      </p:sp>
      <p:pic>
        <p:nvPicPr>
          <p:cNvPr id="4" name="Picture 3"/>
          <p:cNvPicPr>
            <a:picLocks noChangeAspect="1"/>
          </p:cNvPicPr>
          <p:nvPr/>
        </p:nvPicPr>
        <p:blipFill>
          <a:blip r:embed="rId2"/>
          <a:stretch>
            <a:fillRect/>
          </a:stretch>
        </p:blipFill>
        <p:spPr>
          <a:xfrm>
            <a:off x="908445" y="2057400"/>
            <a:ext cx="5486400" cy="1870162"/>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908445" y="4724400"/>
            <a:ext cx="5566170" cy="1621989"/>
          </a:xfrm>
          <a:prstGeom prst="rect">
            <a:avLst/>
          </a:prstGeom>
          <a:ln>
            <a:solidFill>
              <a:schemeClr val="bg1">
                <a:lumMod val="50000"/>
              </a:schemeClr>
            </a:solidFill>
          </a:ln>
        </p:spPr>
      </p:pic>
    </p:spTree>
    <p:extLst>
      <p:ext uri="{BB962C8B-B14F-4D97-AF65-F5344CB8AC3E}">
        <p14:creationId xmlns:p14="http://schemas.microsoft.com/office/powerpoint/2010/main" val="339504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Row Context</a:t>
            </a:r>
            <a:endParaRPr lang="en-US" dirty="0"/>
          </a:p>
        </p:txBody>
      </p:sp>
      <p:sp>
        <p:nvSpPr>
          <p:cNvPr id="3" name="Content Placeholder 2"/>
          <p:cNvSpPr>
            <a:spLocks noGrp="1"/>
          </p:cNvSpPr>
          <p:nvPr>
            <p:ph idx="1"/>
          </p:nvPr>
        </p:nvSpPr>
        <p:spPr/>
        <p:txBody>
          <a:bodyPr/>
          <a:lstStyle/>
          <a:p>
            <a:r>
              <a:rPr lang="en-US" dirty="0" smtClean="0"/>
              <a:t>There are 2 cases that create active row context</a:t>
            </a:r>
          </a:p>
          <a:p>
            <a:pPr lvl="1"/>
            <a:r>
              <a:rPr lang="en-US" dirty="0" smtClean="0"/>
              <a:t>Evaluation of a calculated column</a:t>
            </a:r>
          </a:p>
          <a:p>
            <a:pPr lvl="1"/>
            <a:endParaRPr lang="en-US" dirty="0"/>
          </a:p>
          <a:p>
            <a:pPr lvl="1"/>
            <a:endParaRPr lang="en-US" dirty="0" smtClean="0"/>
          </a:p>
          <a:p>
            <a:pPr lvl="1"/>
            <a:endParaRPr lang="en-US" dirty="0"/>
          </a:p>
          <a:p>
            <a:pPr lvl="1"/>
            <a:endParaRPr lang="en-US" dirty="0" smtClean="0"/>
          </a:p>
          <a:p>
            <a:pPr lvl="1"/>
            <a:r>
              <a:rPr lang="en-US" dirty="0" smtClean="0"/>
              <a:t>Evaluation of a DAX function that iterates over a table</a:t>
            </a:r>
            <a:endParaRPr lang="en-US" dirty="0"/>
          </a:p>
        </p:txBody>
      </p:sp>
      <p:sp>
        <p:nvSpPr>
          <p:cNvPr id="4" name="Rectangle 3"/>
          <p:cNvSpPr/>
          <p:nvPr/>
        </p:nvSpPr>
        <p:spPr>
          <a:xfrm>
            <a:off x="1143000" y="2514600"/>
            <a:ext cx="7315200" cy="4572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1600" b="1" dirty="0" smtClean="0">
                <a:solidFill>
                  <a:schemeClr val="tx1"/>
                </a:solidFill>
                <a:latin typeface="Lucida Console" panose="020B0609040504020204" pitchFamily="49" charset="0"/>
              </a:rPr>
              <a:t>=([</a:t>
            </a:r>
            <a:r>
              <a:rPr lang="en-US" sz="1600" b="1" dirty="0">
                <a:solidFill>
                  <a:schemeClr val="tx1"/>
                </a:solidFill>
                <a:latin typeface="Lucida Console" panose="020B0609040504020204" pitchFamily="49" charset="0"/>
              </a:rPr>
              <a:t>FirstPurchaseDate]-[BirthDate])/365</a:t>
            </a:r>
          </a:p>
        </p:txBody>
      </p:sp>
      <p:sp>
        <p:nvSpPr>
          <p:cNvPr id="5" name="Rectangle 4"/>
          <p:cNvSpPr/>
          <p:nvPr/>
        </p:nvSpPr>
        <p:spPr>
          <a:xfrm>
            <a:off x="1143000" y="4724400"/>
            <a:ext cx="7315200" cy="4572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1600" b="1" dirty="0">
                <a:solidFill>
                  <a:schemeClr val="tx1"/>
                </a:solidFill>
                <a:latin typeface="Lucida Console" panose="020B0609040504020204" pitchFamily="49" charset="0"/>
              </a:rPr>
              <a:t>=SUMX(RELATEDTABLE(Sales), Sales[Sales Amount])</a:t>
            </a:r>
          </a:p>
        </p:txBody>
      </p:sp>
      <p:sp>
        <p:nvSpPr>
          <p:cNvPr id="6" name="Rectangle 5"/>
          <p:cNvSpPr/>
          <p:nvPr/>
        </p:nvSpPr>
        <p:spPr>
          <a:xfrm>
            <a:off x="1143000" y="3200400"/>
            <a:ext cx="7315200" cy="4572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1600" b="1" dirty="0">
                <a:solidFill>
                  <a:schemeClr val="tx1"/>
                </a:solidFill>
                <a:latin typeface="Lucida Console" panose="020B0609040504020204" pitchFamily="49" charset="0"/>
              </a:rPr>
              <a:t>=LEFT([</a:t>
            </a:r>
            <a:r>
              <a:rPr lang="en-US" sz="1600" b="1" dirty="0" err="1">
                <a:solidFill>
                  <a:schemeClr val="tx1"/>
                </a:solidFill>
                <a:latin typeface="Lucida Console" panose="020B0609040504020204" pitchFamily="49" charset="0"/>
              </a:rPr>
              <a:t>ProductCategory</a:t>
            </a:r>
            <a:r>
              <a:rPr lang="en-US" sz="1600" b="1" dirty="0">
                <a:solidFill>
                  <a:schemeClr val="tx1"/>
                </a:solidFill>
                <a:latin typeface="Lucida Console" panose="020B0609040504020204" pitchFamily="49" charset="0"/>
              </a:rPr>
              <a:t>], Find(" &gt;", [</a:t>
            </a:r>
            <a:r>
              <a:rPr lang="en-US" sz="1600" b="1" dirty="0" err="1">
                <a:solidFill>
                  <a:schemeClr val="tx1"/>
                </a:solidFill>
                <a:latin typeface="Lucida Console" panose="020B0609040504020204" pitchFamily="49" charset="0"/>
              </a:rPr>
              <a:t>ProductCategory</a:t>
            </a:r>
            <a:r>
              <a:rPr lang="en-US" sz="1600" b="1" dirty="0">
                <a:solidFill>
                  <a:schemeClr val="tx1"/>
                </a:solidFill>
                <a:latin typeface="Lucida Console" panose="020B0609040504020204" pitchFamily="49" charset="0"/>
              </a:rPr>
              <a:t>]))</a:t>
            </a:r>
          </a:p>
        </p:txBody>
      </p:sp>
      <p:sp>
        <p:nvSpPr>
          <p:cNvPr id="7" name="Rectangle 6"/>
          <p:cNvSpPr/>
          <p:nvPr/>
        </p:nvSpPr>
        <p:spPr>
          <a:xfrm>
            <a:off x="1143000" y="5410200"/>
            <a:ext cx="73152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1600" b="1" dirty="0" smtClean="0">
                <a:solidFill>
                  <a:schemeClr val="tx1"/>
                </a:solidFill>
                <a:latin typeface="Lucida Console" panose="020B0609040504020204" pitchFamily="49" charset="0"/>
              </a:rPr>
              <a:t>=SUMX(Sales</a:t>
            </a:r>
            <a:r>
              <a:rPr lang="en-US" sz="1600" b="1" dirty="0">
                <a:solidFill>
                  <a:schemeClr val="tx1"/>
                </a:solidFill>
                <a:latin typeface="Lucida Console" panose="020B0609040504020204" pitchFamily="49" charset="0"/>
              </a:rPr>
              <a:t>, </a:t>
            </a:r>
            <a:r>
              <a:rPr lang="en-US" sz="1600" b="1" dirty="0" smtClean="0">
                <a:solidFill>
                  <a:schemeClr val="tx1"/>
                </a:solidFill>
                <a:latin typeface="Lucida Console" panose="020B0609040504020204" pitchFamily="49" charset="0"/>
              </a:rPr>
              <a:t/>
            </a:r>
            <a:br>
              <a:rPr lang="en-US" sz="1600" b="1" dirty="0" smtClean="0">
                <a:solidFill>
                  <a:schemeClr val="tx1"/>
                </a:solidFill>
                <a:latin typeface="Lucida Console" panose="020B0609040504020204" pitchFamily="49" charset="0"/>
              </a:rPr>
            </a:br>
            <a:r>
              <a:rPr lang="en-US" sz="1600" b="1" dirty="0" smtClean="0">
                <a:solidFill>
                  <a:schemeClr val="tx1"/>
                </a:solidFill>
                <a:latin typeface="Lucida Console" panose="020B0609040504020204" pitchFamily="49" charset="0"/>
              </a:rPr>
              <a:t>      Sales[Quantity</a:t>
            </a:r>
            <a:r>
              <a:rPr lang="en-US" sz="1600" b="1" dirty="0">
                <a:solidFill>
                  <a:schemeClr val="tx1"/>
                </a:solidFill>
                <a:latin typeface="Lucida Console" panose="020B0609040504020204" pitchFamily="49" charset="0"/>
              </a:rPr>
              <a:t>] * RELATED(Products[Unit Cost]))</a:t>
            </a:r>
          </a:p>
        </p:txBody>
      </p:sp>
    </p:spTree>
    <p:extLst>
      <p:ext uri="{BB962C8B-B14F-4D97-AF65-F5344CB8AC3E}">
        <p14:creationId xmlns:p14="http://schemas.microsoft.com/office/powerpoint/2010/main" val="184039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DAX Functions </a:t>
            </a:r>
            <a:r>
              <a:rPr lang="en-US" dirty="0" smtClean="0"/>
              <a:t>With Tables Parameter</a:t>
            </a:r>
            <a:endParaRPr lang="en-US" dirty="0"/>
          </a:p>
        </p:txBody>
      </p:sp>
      <p:sp>
        <p:nvSpPr>
          <p:cNvPr id="5" name="Content Placeholder 4"/>
          <p:cNvSpPr>
            <a:spLocks noGrp="1"/>
          </p:cNvSpPr>
          <p:nvPr>
            <p:ph idx="1"/>
          </p:nvPr>
        </p:nvSpPr>
        <p:spPr/>
        <p:txBody>
          <a:bodyPr/>
          <a:lstStyle/>
          <a:p>
            <a:r>
              <a:rPr lang="en-US" dirty="0" smtClean="0"/>
              <a:t>The following DAX functions create row context</a:t>
            </a:r>
          </a:p>
          <a:p>
            <a:pPr lvl="1"/>
            <a:r>
              <a:rPr lang="en-US" dirty="0" smtClean="0"/>
              <a:t>AVERAGEX</a:t>
            </a:r>
            <a:endParaRPr lang="en-US" dirty="0"/>
          </a:p>
          <a:p>
            <a:pPr lvl="1"/>
            <a:r>
              <a:rPr lang="en-US" dirty="0"/>
              <a:t>COUNTAX</a:t>
            </a:r>
          </a:p>
          <a:p>
            <a:pPr lvl="1"/>
            <a:r>
              <a:rPr lang="en-US" dirty="0"/>
              <a:t>COUNTX</a:t>
            </a:r>
          </a:p>
          <a:p>
            <a:pPr lvl="1"/>
            <a:r>
              <a:rPr lang="en-US" dirty="0"/>
              <a:t>MAXX</a:t>
            </a:r>
          </a:p>
          <a:p>
            <a:pPr lvl="1"/>
            <a:r>
              <a:rPr lang="en-US" dirty="0"/>
              <a:t>MINX</a:t>
            </a:r>
          </a:p>
          <a:p>
            <a:pPr lvl="1"/>
            <a:r>
              <a:rPr lang="en-US" dirty="0" smtClean="0"/>
              <a:t>SUMX</a:t>
            </a:r>
            <a:endParaRPr lang="en-US" dirty="0"/>
          </a:p>
        </p:txBody>
      </p:sp>
    </p:spTree>
    <p:extLst>
      <p:ext uri="{BB962C8B-B14F-4D97-AF65-F5344CB8AC3E}">
        <p14:creationId xmlns:p14="http://schemas.microsoft.com/office/powerpoint/2010/main" val="86894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SUMX in a Calculated Field</a:t>
            </a:r>
            <a:endParaRPr lang="en-US" dirty="0"/>
          </a:p>
        </p:txBody>
      </p:sp>
      <p:pic>
        <p:nvPicPr>
          <p:cNvPr id="3" name="Picture 2"/>
          <p:cNvPicPr>
            <a:picLocks noChangeAspect="1"/>
          </p:cNvPicPr>
          <p:nvPr/>
        </p:nvPicPr>
        <p:blipFill>
          <a:blip r:embed="rId2"/>
          <a:stretch>
            <a:fillRect/>
          </a:stretch>
        </p:blipFill>
        <p:spPr>
          <a:xfrm>
            <a:off x="228601" y="1143000"/>
            <a:ext cx="3836732" cy="2743201"/>
          </a:xfrm>
          <a:prstGeom prst="rect">
            <a:avLst/>
          </a:prstGeom>
        </p:spPr>
      </p:pic>
      <p:pic>
        <p:nvPicPr>
          <p:cNvPr id="5" name="Picture 4"/>
          <p:cNvPicPr>
            <a:picLocks noChangeAspect="1"/>
          </p:cNvPicPr>
          <p:nvPr/>
        </p:nvPicPr>
        <p:blipFill>
          <a:blip r:embed="rId3"/>
          <a:stretch>
            <a:fillRect/>
          </a:stretch>
        </p:blipFill>
        <p:spPr>
          <a:xfrm>
            <a:off x="4620638" y="1155260"/>
            <a:ext cx="3836732" cy="2743201"/>
          </a:xfrm>
          <a:prstGeom prst="rect">
            <a:avLst/>
          </a:prstGeom>
        </p:spPr>
      </p:pic>
      <p:pic>
        <p:nvPicPr>
          <p:cNvPr id="6" name="Picture 5"/>
          <p:cNvPicPr>
            <a:picLocks noChangeAspect="1"/>
          </p:cNvPicPr>
          <p:nvPr/>
        </p:nvPicPr>
        <p:blipFill>
          <a:blip r:embed="rId4"/>
          <a:stretch>
            <a:fillRect/>
          </a:stretch>
        </p:blipFill>
        <p:spPr>
          <a:xfrm>
            <a:off x="4648200" y="4038600"/>
            <a:ext cx="3836732" cy="2743201"/>
          </a:xfrm>
          <a:prstGeom prst="rect">
            <a:avLst/>
          </a:prstGeom>
        </p:spPr>
      </p:pic>
      <p:pic>
        <p:nvPicPr>
          <p:cNvPr id="9" name="Picture 8"/>
          <p:cNvPicPr>
            <a:picLocks noChangeAspect="1"/>
          </p:cNvPicPr>
          <p:nvPr/>
        </p:nvPicPr>
        <p:blipFill>
          <a:blip r:embed="rId5"/>
          <a:stretch>
            <a:fillRect/>
          </a:stretch>
        </p:blipFill>
        <p:spPr>
          <a:xfrm>
            <a:off x="228601" y="4181475"/>
            <a:ext cx="4038599" cy="1019529"/>
          </a:xfrm>
          <a:prstGeom prst="rect">
            <a:avLst/>
          </a:prstGeom>
          <a:ln>
            <a:solidFill>
              <a:schemeClr val="bg1">
                <a:lumMod val="50000"/>
              </a:schemeClr>
            </a:solidFill>
          </a:ln>
        </p:spPr>
      </p:pic>
    </p:spTree>
    <p:extLst>
      <p:ext uri="{BB962C8B-B14F-4D97-AF65-F5344CB8AC3E}">
        <p14:creationId xmlns:p14="http://schemas.microsoft.com/office/powerpoint/2010/main" val="65770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DAX Functions that Return a Table</a:t>
            </a:r>
            <a:endParaRPr lang="en-US" dirty="0"/>
          </a:p>
        </p:txBody>
      </p:sp>
      <p:sp>
        <p:nvSpPr>
          <p:cNvPr id="3" name="Content Placeholder 2"/>
          <p:cNvSpPr>
            <a:spLocks noGrp="1"/>
          </p:cNvSpPr>
          <p:nvPr>
            <p:ph idx="1"/>
          </p:nvPr>
        </p:nvSpPr>
        <p:spPr/>
        <p:txBody>
          <a:bodyPr/>
          <a:lstStyle/>
          <a:p>
            <a:r>
              <a:rPr lang="en-US" dirty="0" smtClean="0"/>
              <a:t>ALL</a:t>
            </a:r>
          </a:p>
          <a:p>
            <a:r>
              <a:rPr lang="en-US" dirty="0" smtClean="0"/>
              <a:t>ALLEXCEPT</a:t>
            </a:r>
          </a:p>
          <a:p>
            <a:r>
              <a:rPr lang="en-US" dirty="0" smtClean="0"/>
              <a:t>CALCULATETABLE</a:t>
            </a:r>
            <a:endParaRPr lang="en-US" dirty="0"/>
          </a:p>
          <a:p>
            <a:r>
              <a:rPr lang="en-US" dirty="0" smtClean="0"/>
              <a:t>DISTINCT</a:t>
            </a:r>
            <a:endParaRPr lang="en-US" dirty="0"/>
          </a:p>
          <a:p>
            <a:r>
              <a:rPr lang="en-US" dirty="0" smtClean="0"/>
              <a:t>FILTER</a:t>
            </a:r>
            <a:endParaRPr lang="en-US" dirty="0"/>
          </a:p>
          <a:p>
            <a:r>
              <a:rPr lang="en-US" dirty="0" smtClean="0"/>
              <a:t>RELATEDTABLE</a:t>
            </a:r>
            <a:endParaRPr lang="en-US" dirty="0"/>
          </a:p>
          <a:p>
            <a:r>
              <a:rPr lang="en-US" dirty="0" smtClean="0"/>
              <a:t>VALUES</a:t>
            </a:r>
            <a:endParaRPr lang="en-US" dirty="0"/>
          </a:p>
        </p:txBody>
      </p:sp>
    </p:spTree>
    <p:extLst>
      <p:ext uri="{BB962C8B-B14F-4D97-AF65-F5344CB8AC3E}">
        <p14:creationId xmlns:p14="http://schemas.microsoft.com/office/powerpoint/2010/main" val="253674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VALUES Function</a:t>
            </a:r>
            <a:endParaRPr lang="en-US" dirty="0"/>
          </a:p>
        </p:txBody>
      </p:sp>
      <p:sp>
        <p:nvSpPr>
          <p:cNvPr id="3" name="Content Placeholder 2"/>
          <p:cNvSpPr>
            <a:spLocks noGrp="1"/>
          </p:cNvSpPr>
          <p:nvPr>
            <p:ph idx="1"/>
          </p:nvPr>
        </p:nvSpPr>
        <p:spPr/>
        <p:txBody>
          <a:bodyPr/>
          <a:lstStyle/>
          <a:p>
            <a:r>
              <a:rPr lang="en-US" dirty="0" smtClean="0"/>
              <a:t>VALUES function…</a:t>
            </a:r>
          </a:p>
          <a:p>
            <a:pPr lvl="1"/>
            <a:r>
              <a:rPr lang="en-US" dirty="0" smtClean="0"/>
              <a:t>Executes within current filter context</a:t>
            </a:r>
          </a:p>
          <a:p>
            <a:pPr lvl="1"/>
            <a:r>
              <a:rPr lang="en-US" dirty="0" smtClean="0"/>
              <a:t>returns a table with one column</a:t>
            </a:r>
          </a:p>
          <a:p>
            <a:pPr lvl="1"/>
            <a:r>
              <a:rPr lang="en-US" dirty="0" smtClean="0"/>
              <a:t>All rows in table are distinct</a:t>
            </a:r>
            <a:endParaRPr lang="en-US" dirty="0"/>
          </a:p>
        </p:txBody>
      </p:sp>
      <p:pic>
        <p:nvPicPr>
          <p:cNvPr id="7" name="Picture 6"/>
          <p:cNvPicPr>
            <a:picLocks noChangeAspect="1"/>
          </p:cNvPicPr>
          <p:nvPr/>
        </p:nvPicPr>
        <p:blipFill>
          <a:blip r:embed="rId2"/>
          <a:stretch>
            <a:fillRect/>
          </a:stretch>
        </p:blipFill>
        <p:spPr>
          <a:xfrm>
            <a:off x="6553200" y="2428875"/>
            <a:ext cx="1786613" cy="4200525"/>
          </a:xfrm>
          <a:prstGeom prst="rect">
            <a:avLst/>
          </a:prstGeom>
          <a:ln>
            <a:solidFill>
              <a:schemeClr val="bg1">
                <a:lumMod val="50000"/>
              </a:schemeClr>
            </a:solidFill>
          </a:ln>
        </p:spPr>
      </p:pic>
      <p:pic>
        <p:nvPicPr>
          <p:cNvPr id="9" name="Picture 8"/>
          <p:cNvPicPr>
            <a:picLocks noChangeAspect="1"/>
          </p:cNvPicPr>
          <p:nvPr/>
        </p:nvPicPr>
        <p:blipFill>
          <a:blip r:embed="rId3"/>
          <a:stretch>
            <a:fillRect/>
          </a:stretch>
        </p:blipFill>
        <p:spPr>
          <a:xfrm>
            <a:off x="1143000" y="3352800"/>
            <a:ext cx="4482188" cy="3204691"/>
          </a:xfrm>
          <a:prstGeom prst="rect">
            <a:avLst/>
          </a:prstGeom>
        </p:spPr>
      </p:pic>
    </p:spTree>
    <p:extLst>
      <p:ext uri="{BB962C8B-B14F-4D97-AF65-F5344CB8AC3E}">
        <p14:creationId xmlns:p14="http://schemas.microsoft.com/office/powerpoint/2010/main" val="532478639"/>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5572</TotalTime>
  <Words>906</Words>
  <Application>Microsoft Office PowerPoint</Application>
  <PresentationFormat>On-screen Show (4:3)</PresentationFormat>
  <Paragraphs>202</Paragraphs>
  <Slides>39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Lucida Console</vt:lpstr>
      <vt:lpstr>Times New Roman</vt:lpstr>
      <vt:lpstr>Wingdings</vt:lpstr>
      <vt:lpstr>CPT_Wave15</vt:lpstr>
      <vt:lpstr>Working with Time Intelligence and KPIs</vt:lpstr>
      <vt:lpstr>Agenda</vt:lpstr>
      <vt:lpstr>Evaluation Contexts</vt:lpstr>
      <vt:lpstr>Filter Context in a Single Table</vt:lpstr>
      <vt:lpstr>Understanding Row Context</vt:lpstr>
      <vt:lpstr>DAX Functions With Tables Parameter</vt:lpstr>
      <vt:lpstr>Using SUMX in a Calculated Field</vt:lpstr>
      <vt:lpstr>DAX Functions that Return a Table</vt:lpstr>
      <vt:lpstr>Using the VALUES Function</vt:lpstr>
      <vt:lpstr>Using the CALCULATE Function</vt:lpstr>
      <vt:lpstr>Agenda</vt:lpstr>
      <vt:lpstr>Creating a Time Dimension Table in Excel</vt:lpstr>
      <vt:lpstr>Importing the Time Table into Data Model</vt:lpstr>
      <vt:lpstr>Configuring Sort Columns</vt:lpstr>
      <vt:lpstr>Creating a Relationship to the Time Table</vt:lpstr>
      <vt:lpstr>Sample PivotTable #1</vt:lpstr>
      <vt:lpstr>Sample PivotTable #2</vt:lpstr>
      <vt:lpstr>Sample PivotTable #3</vt:lpstr>
      <vt:lpstr>Agenda</vt:lpstr>
      <vt:lpstr>Creating a Calendar Drilldown Hierarchy</vt:lpstr>
      <vt:lpstr>Drilldown in Time on Sales Revenue</vt:lpstr>
      <vt:lpstr>Agenda</vt:lpstr>
      <vt:lpstr>Functions That Return a Single Date</vt:lpstr>
      <vt:lpstr>To Date Functions</vt:lpstr>
      <vt:lpstr>Calculated Fields for QTD and YTD Sales</vt:lpstr>
      <vt:lpstr>Using the CALCULATE Function</vt:lpstr>
      <vt:lpstr>PivotTable with To Date Totals</vt:lpstr>
      <vt:lpstr>Balance Functions</vt:lpstr>
      <vt:lpstr>Function That Return a Table of Dates</vt:lpstr>
      <vt:lpstr>Sales Growth from Previous Month</vt:lpstr>
      <vt:lpstr>Analyzing Month to Month Sales Growth</vt:lpstr>
      <vt:lpstr>Configuring for a Specific Type of Filter</vt:lpstr>
      <vt:lpstr>The Often Desired Effect of Filtering</vt:lpstr>
      <vt:lpstr>Agenda</vt:lpstr>
      <vt:lpstr>Creating KPIs</vt:lpstr>
      <vt:lpstr>The Sales Growth Calculated Field</vt:lpstr>
      <vt:lpstr>Creating the KPI</vt:lpstr>
      <vt:lpstr>Using the KPI in a PivotTable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Time Intelligence and KPIs</dc:title>
  <dc:creator>Ted Pattison</dc:creator>
  <cp:lastModifiedBy>Ted Pattison</cp:lastModifiedBy>
  <cp:revision>167</cp:revision>
  <dcterms:created xsi:type="dcterms:W3CDTF">2012-04-13T19:17:02Z</dcterms:created>
  <dcterms:modified xsi:type="dcterms:W3CDTF">2015-03-17T15:11:41Z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