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278" r:id="rId7"/>
    <p:sldId id="281" r:id="rId8"/>
    <p:sldId id="310" r:id="rId9"/>
    <p:sldId id="292" r:id="rId10"/>
    <p:sldId id="293" r:id="rId11"/>
    <p:sldId id="308" r:id="rId12"/>
    <p:sldId id="313" r:id="rId13"/>
    <p:sldId id="302" r:id="rId14"/>
    <p:sldId id="312" r:id="rId15"/>
    <p:sldId id="315" r:id="rId16"/>
    <p:sldId id="316" r:id="rId17"/>
    <p:sldId id="303" r:id="rId18"/>
    <p:sldId id="309" r:id="rId19"/>
    <p:sldId id="296" r:id="rId20"/>
    <p:sldId id="317" r:id="rId21"/>
    <p:sldId id="318" r:id="rId22"/>
    <p:sldId id="319" r:id="rId23"/>
    <p:sldId id="307" r:id="rId24"/>
    <p:sldId id="305" r:id="rId25"/>
    <p:sldId id="306" r:id="rId26"/>
    <p:sldId id="320" r:id="rId27"/>
    <p:sldId id="283" r:id="rId28"/>
    <p:sldId id="284" r:id="rId29"/>
    <p:sldId id="285" r:id="rId30"/>
    <p:sldId id="280"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68" autoAdjust="0"/>
    <p:restoredTop sz="76130" autoAdjust="0"/>
  </p:normalViewPr>
  <p:slideViewPr>
    <p:cSldViewPr>
      <p:cViewPr varScale="1">
        <p:scale>
          <a:sx n="63" d="100"/>
          <a:sy n="63" d="100"/>
        </p:scale>
        <p:origin x="72" y="62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230"/>
    </p:cViewPr>
  </p:sorterViewPr>
  <p:notesViewPr>
    <p:cSldViewPr>
      <p:cViewPr>
        <p:scale>
          <a:sx n="80" d="100"/>
          <a:sy n="80" d="100"/>
        </p:scale>
        <p:origin x="2913" y="-4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provides an overview of the BI features included with Microsoft Visio 2013 and Visio Services. Students will learn how to link a Visio diagram to external data sources as well as how to visualize data that is being linked to. The module explains new Visio 2013 diagram editing features such as Commenting, Coauthoring and Validation. Students will also learn to save Visio diagrams to a SharePoint document library where is can be loaded by Visio services and displayed as web page to make it accessible to any user with a browser. The module concludes with a discussion of common scenarios where it can be valuable to integrate Visio BI support into a larger BI solution.</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33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199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061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Visio Web Access Web Part in SharePoint 2013</a:t>
            </a:r>
            <a:r>
              <a:rPr lang="en-US" baseline="0" dirty="0" smtClean="0">
                <a:effectLst/>
              </a:rPr>
              <a:t> allows you to embed a Visio diagram into a SharePoint page</a:t>
            </a:r>
            <a:r>
              <a:rPr lang="en-US" dirty="0" smtClean="0">
                <a:effectLst/>
              </a:rPr>
              <a:t>. The diagram can provide a visual overview of information while other Web Parts on the page provide details or related information.</a:t>
            </a:r>
          </a:p>
          <a:p>
            <a:endParaRPr lang="en-US" dirty="0" smtClean="0">
              <a:effectLst/>
            </a:endParaRPr>
          </a:p>
          <a:p>
            <a:r>
              <a:rPr lang="en-US" dirty="0" smtClean="0">
                <a:effectLst/>
              </a:rPr>
              <a:t>To use, upload a</a:t>
            </a:r>
            <a:r>
              <a:rPr lang="en-US" baseline="0" dirty="0" smtClean="0">
                <a:effectLst/>
              </a:rPr>
              <a:t> Visio diagram into SharePoint, get the </a:t>
            </a:r>
            <a:r>
              <a:rPr lang="en-US" dirty="0" smtClean="0">
                <a:effectLst/>
              </a:rPr>
              <a:t>URL to the diagram, and map</a:t>
            </a:r>
            <a:r>
              <a:rPr lang="en-US" baseline="0" dirty="0" smtClean="0">
                <a:effectLst/>
              </a:rPr>
              <a:t> the URL to the Web Drawing URL property of the web part. You can also control the experience of the diagram being rendered through the web part by setting various properties. These properties include:</a:t>
            </a:r>
          </a:p>
          <a:p>
            <a:pPr marL="171450" indent="-171450">
              <a:buFont typeface="Arial" panose="020B0604020202020204" pitchFamily="34" charset="0"/>
              <a:buChar char="•"/>
            </a:pPr>
            <a:r>
              <a:rPr lang="en-US" baseline="0" dirty="0" smtClean="0">
                <a:effectLst/>
              </a:rPr>
              <a:t>Force raster rendering for VDW files.</a:t>
            </a:r>
          </a:p>
          <a:p>
            <a:pPr marL="171450" indent="-171450">
              <a:buFont typeface="Arial" panose="020B0604020202020204" pitchFamily="34" charset="0"/>
              <a:buChar char="•"/>
            </a:pPr>
            <a:r>
              <a:rPr lang="en-US" baseline="0" dirty="0" smtClean="0">
                <a:effectLst/>
              </a:rPr>
              <a:t>Auto refresh capability by minute.</a:t>
            </a:r>
          </a:p>
          <a:p>
            <a:pPr marL="171450" indent="-171450">
              <a:buFont typeface="Arial" panose="020B0604020202020204" pitchFamily="34" charset="0"/>
              <a:buChar char="•"/>
            </a:pPr>
            <a:r>
              <a:rPr lang="en-US" baseline="0" dirty="0" smtClean="0">
                <a:effectLst/>
              </a:rPr>
              <a:t>Index of the initial page to show.</a:t>
            </a:r>
          </a:p>
          <a:p>
            <a:pPr marL="171450" indent="-171450">
              <a:buFont typeface="Arial" panose="020B0604020202020204" pitchFamily="34" charset="0"/>
              <a:buChar char="•"/>
            </a:pPr>
            <a:r>
              <a:rPr lang="en-US" baseline="0" dirty="0" smtClean="0">
                <a:effectLst/>
              </a:rPr>
              <a:t>Expose shape data items to web part connections.</a:t>
            </a:r>
          </a:p>
          <a:p>
            <a:pPr marL="171450" indent="-171450">
              <a:buFont typeface="Arial" panose="020B0604020202020204" pitchFamily="34" charset="0"/>
              <a:buChar char="•"/>
            </a:pPr>
            <a:r>
              <a:rPr lang="en-US" baseline="0" dirty="0" smtClean="0">
                <a:effectLst/>
              </a:rPr>
              <a:t>Set the toolbar and user interface properties.</a:t>
            </a:r>
          </a:p>
          <a:p>
            <a:pPr marL="171450" indent="-171450">
              <a:buFont typeface="Arial" panose="020B0604020202020204" pitchFamily="34" charset="0"/>
              <a:buChar char="•"/>
            </a:pPr>
            <a:r>
              <a:rPr lang="en-US" baseline="0" dirty="0" smtClean="0">
                <a:effectLst/>
              </a:rPr>
              <a:t>Set the web drawing interactivity.</a:t>
            </a:r>
          </a:p>
          <a:p>
            <a:pPr marL="171450" indent="-171450">
              <a:buFont typeface="Arial" panose="020B0604020202020204" pitchFamily="34" charset="0"/>
              <a:buChar char="•"/>
            </a:pPr>
            <a:r>
              <a:rPr lang="en-US" baseline="0" dirty="0" smtClean="0">
                <a:effectLst/>
              </a:rPr>
              <a:t>Set the Chrome type to none for a clean integration.</a:t>
            </a:r>
          </a:p>
          <a:p>
            <a:pPr marL="171450" indent="-171450">
              <a:buFont typeface="Arial" panose="020B0604020202020204" pitchFamily="34" charset="0"/>
              <a:buChar char="•"/>
            </a:pPr>
            <a:endParaRPr lang="en-US" dirty="0" smtClean="0">
              <a:effectLst/>
            </a:endParaRPr>
          </a:p>
        </p:txBody>
      </p:sp>
    </p:spTree>
    <p:extLst>
      <p:ext uri="{BB962C8B-B14F-4D97-AF65-F5344CB8AC3E}">
        <p14:creationId xmlns:p14="http://schemas.microsoft.com/office/powerpoint/2010/main" val="1349567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You can transfer data between Visio Web Access drawings and other Web Parts by sending shape data from shapes that are selected to other Web Parts on the page.</a:t>
            </a:r>
            <a:r>
              <a:rPr lang="en-US" baseline="0" dirty="0" smtClean="0">
                <a:effectLst/>
              </a:rPr>
              <a:t> You can also have a connected W</a:t>
            </a:r>
            <a:r>
              <a:rPr lang="en-US" dirty="0" smtClean="0">
                <a:effectLst/>
              </a:rPr>
              <a:t>eb Part</a:t>
            </a:r>
            <a:r>
              <a:rPr lang="en-US" baseline="0" dirty="0" smtClean="0">
                <a:effectLst/>
              </a:rPr>
              <a:t> </a:t>
            </a:r>
            <a:r>
              <a:rPr lang="en-US" dirty="0" smtClean="0">
                <a:effectLst/>
              </a:rPr>
              <a:t>get the URL and page of the diagram to display from another Web Part that sends the information when the name is clicked.</a:t>
            </a:r>
            <a:endParaRPr lang="en-US" dirty="0"/>
          </a:p>
        </p:txBody>
      </p:sp>
    </p:spTree>
    <p:extLst>
      <p:ext uri="{BB962C8B-B14F-4D97-AF65-F5344CB8AC3E}">
        <p14:creationId xmlns:p14="http://schemas.microsoft.com/office/powerpoint/2010/main" val="3114241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9257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558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Visio is a diagramming and vector graphics</a:t>
            </a:r>
            <a:r>
              <a:rPr lang="en-US" baseline="0" dirty="0" smtClean="0"/>
              <a:t> application that was first introduced in 1992 by a company called the </a:t>
            </a:r>
            <a:r>
              <a:rPr lang="en-US" baseline="0" dirty="0" err="1" smtClean="0"/>
              <a:t>Shapeware</a:t>
            </a:r>
            <a:r>
              <a:rPr lang="en-US" baseline="0" dirty="0" smtClean="0"/>
              <a:t> Corporation. Visio began as a standalone product that was distributed free on a floppy disk. In 1995, the </a:t>
            </a:r>
            <a:r>
              <a:rPr lang="en-US" baseline="0" dirty="0" err="1" smtClean="0"/>
              <a:t>Shapeware</a:t>
            </a:r>
            <a:r>
              <a:rPr lang="en-US" baseline="0" dirty="0" smtClean="0"/>
              <a:t> Corporation changed their name to Visio Corporation and then was acquired by Microsoft in 2000. When Microsoft acquired Visio, they re-branded it as a Microsoft Office application however it has never been included in any of the Office suites.</a:t>
            </a:r>
          </a:p>
          <a:p>
            <a:endParaRPr lang="en-US" baseline="0" dirty="0" smtClean="0"/>
          </a:p>
          <a:p>
            <a:r>
              <a:rPr lang="en-US" baseline="0" dirty="0" smtClean="0"/>
              <a:t>Visio 2013 is used for flowcharting, mapping, creating organizational charts, documenting business processes, drawing floor plans, and for linking diagrams to dynamic data.</a:t>
            </a:r>
            <a:endParaRPr lang="en-US" dirty="0"/>
          </a:p>
        </p:txBody>
      </p:sp>
    </p:spTree>
    <p:extLst>
      <p:ext uri="{BB962C8B-B14F-4D97-AF65-F5344CB8AC3E}">
        <p14:creationId xmlns:p14="http://schemas.microsoft.com/office/powerpoint/2010/main" val="307313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There are several file types, by extension, that comprise the Visio 2013 file format as listed in the slide above. One thing to note is only macro-enabled files (.</a:t>
            </a:r>
            <a:r>
              <a:rPr lang="en-US" dirty="0" err="1" smtClean="0">
                <a:effectLst/>
              </a:rPr>
              <a:t>vsdm</a:t>
            </a:r>
            <a:r>
              <a:rPr lang="en-US" dirty="0" smtClean="0">
                <a:effectLst/>
              </a:rPr>
              <a:t>, .</a:t>
            </a:r>
            <a:r>
              <a:rPr lang="en-US" dirty="0" err="1" smtClean="0">
                <a:effectLst/>
              </a:rPr>
              <a:t>vssm</a:t>
            </a:r>
            <a:r>
              <a:rPr lang="en-US" dirty="0" smtClean="0">
                <a:effectLst/>
              </a:rPr>
              <a:t>, .</a:t>
            </a:r>
            <a:r>
              <a:rPr lang="en-US" dirty="0" err="1" smtClean="0">
                <a:effectLst/>
              </a:rPr>
              <a:t>vstm</a:t>
            </a:r>
            <a:r>
              <a:rPr lang="en-US" dirty="0" smtClean="0">
                <a:effectLst/>
              </a:rPr>
              <a:t>) can store VBA macros. You cannot store macros in files with a .</a:t>
            </a:r>
            <a:r>
              <a:rPr lang="en-US" dirty="0" err="1" smtClean="0">
                <a:effectLst/>
              </a:rPr>
              <a:t>vsdx</a:t>
            </a:r>
            <a:r>
              <a:rPr lang="en-US" dirty="0" smtClean="0">
                <a:effectLst/>
              </a:rPr>
              <a:t>, .</a:t>
            </a:r>
            <a:r>
              <a:rPr lang="en-US" dirty="0" err="1" smtClean="0">
                <a:effectLst/>
              </a:rPr>
              <a:t>vssx</a:t>
            </a:r>
            <a:r>
              <a:rPr lang="en-US" dirty="0" smtClean="0">
                <a:effectLst/>
              </a:rPr>
              <a:t>, or .</a:t>
            </a:r>
            <a:r>
              <a:rPr lang="en-US" dirty="0" err="1" smtClean="0">
                <a:effectLst/>
              </a:rPr>
              <a:t>vstx</a:t>
            </a:r>
            <a:r>
              <a:rPr lang="en-US" dirty="0" smtClean="0">
                <a:effectLst/>
              </a:rPr>
              <a:t> extension.</a:t>
            </a:r>
          </a:p>
          <a:p>
            <a:endParaRPr lang="en-US" dirty="0"/>
          </a:p>
        </p:txBody>
      </p:sp>
    </p:spTree>
    <p:extLst>
      <p:ext uri="{BB962C8B-B14F-4D97-AF65-F5344CB8AC3E}">
        <p14:creationId xmlns:p14="http://schemas.microsoft.com/office/powerpoint/2010/main" val="103453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998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215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Visio 2013 introduces a new file format (.</a:t>
            </a:r>
            <a:r>
              <a:rPr lang="en-US" dirty="0" err="1"/>
              <a:t>vsdx</a:t>
            </a:r>
            <a:r>
              <a:rPr lang="en-US" dirty="0"/>
              <a:t>) for Visio that replaces the Visio binary file format (.</a:t>
            </a:r>
            <a:r>
              <a:rPr lang="en-US" dirty="0" err="1"/>
              <a:t>vsd</a:t>
            </a:r>
            <a:r>
              <a:rPr lang="en-US" dirty="0"/>
              <a:t>) and Visio XML Drawing file format (.</a:t>
            </a:r>
            <a:r>
              <a:rPr lang="en-US" dirty="0" err="1"/>
              <a:t>vdx</a:t>
            </a:r>
            <a:r>
              <a:rPr lang="en-US" dirty="0"/>
              <a:t>). </a:t>
            </a:r>
            <a:r>
              <a:rPr lang="en-US" dirty="0" smtClean="0"/>
              <a:t>The Visio </a:t>
            </a:r>
            <a:r>
              <a:rPr lang="en-US" dirty="0"/>
              <a:t>2013 file format is based upon Open Packaging Conventions and </a:t>
            </a:r>
            <a:r>
              <a:rPr lang="en-US" dirty="0" smtClean="0"/>
              <a:t>XML so developers </a:t>
            </a:r>
            <a:r>
              <a:rPr lang="en-US" dirty="0"/>
              <a:t>who are familiar with these technologies can quickly learn how to work with Visio 2013 files </a:t>
            </a:r>
            <a:r>
              <a:rPr lang="en-US" dirty="0" smtClean="0"/>
              <a:t>programmatically.</a:t>
            </a:r>
          </a:p>
          <a:p>
            <a:endParaRPr lang="en-US" dirty="0"/>
          </a:p>
          <a:p>
            <a:r>
              <a:rPr lang="en-US" dirty="0" smtClean="0"/>
              <a:t>The Visio 2013 file format is supported on Visio Services in SharePoint 2013 and the diagrams can be saved directly into SharePoint without the need to publish an "intermediary" .</a:t>
            </a:r>
            <a:r>
              <a:rPr lang="en-US" dirty="0" err="1" smtClean="0"/>
              <a:t>vdw</a:t>
            </a:r>
            <a:r>
              <a:rPr lang="en-US" dirty="0" smtClean="0"/>
              <a:t> file format.</a:t>
            </a:r>
            <a:endParaRPr lang="en-US" dirty="0"/>
          </a:p>
        </p:txBody>
      </p:sp>
    </p:spTree>
    <p:extLst>
      <p:ext uri="{BB962C8B-B14F-4D97-AF65-F5344CB8AC3E}">
        <p14:creationId xmlns:p14="http://schemas.microsoft.com/office/powerpoint/2010/main" val="131876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449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2760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Working with Visio 2013 and Visio Services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a:t>
            </a:r>
            <a:r>
              <a:rPr lang="en-US" dirty="0" smtClean="0"/>
              <a:t>BCS Data</a:t>
            </a:r>
            <a:endParaRPr lang="en-US" dirty="0"/>
          </a:p>
        </p:txBody>
      </p:sp>
      <p:sp>
        <p:nvSpPr>
          <p:cNvPr id="3" name="Content Placeholder 2"/>
          <p:cNvSpPr>
            <a:spLocks noGrp="1"/>
          </p:cNvSpPr>
          <p:nvPr>
            <p:ph idx="1"/>
          </p:nvPr>
        </p:nvSpPr>
        <p:spPr/>
        <p:txBody>
          <a:bodyPr/>
          <a:lstStyle/>
          <a:p>
            <a:r>
              <a:rPr lang="en-US" dirty="0"/>
              <a:t>Support for Business Connectivity Services (BCS) </a:t>
            </a:r>
            <a:r>
              <a:rPr lang="en-US" dirty="0" smtClean="0"/>
              <a:t>data</a:t>
            </a:r>
          </a:p>
          <a:p>
            <a:r>
              <a:rPr lang="en-US" dirty="0" smtClean="0"/>
              <a:t>Connect </a:t>
            </a:r>
            <a:r>
              <a:rPr lang="en-US" dirty="0"/>
              <a:t>to external lists created using </a:t>
            </a:r>
            <a:r>
              <a:rPr lang="en-US" dirty="0" smtClean="0"/>
              <a:t>BCS</a:t>
            </a:r>
          </a:p>
          <a:p>
            <a:pPr lvl="1"/>
            <a:r>
              <a:rPr lang="en-US" dirty="0" smtClean="0"/>
              <a:t>From both on-premises and SharePoint Online</a:t>
            </a:r>
          </a:p>
          <a:p>
            <a:pPr lvl="1"/>
            <a:r>
              <a:rPr lang="en-US" dirty="0" smtClean="0"/>
              <a:t>Supports ability </a:t>
            </a:r>
            <a:r>
              <a:rPr lang="en-US" dirty="0"/>
              <a:t>to refresh </a:t>
            </a:r>
            <a:r>
              <a:rPr lang="en-US" dirty="0" smtClean="0"/>
              <a:t>Visio </a:t>
            </a:r>
            <a:r>
              <a:rPr lang="en-US" dirty="0"/>
              <a:t>diagrams as </a:t>
            </a:r>
            <a:r>
              <a:rPr lang="en-US" dirty="0" smtClean="0"/>
              <a:t>data updates</a:t>
            </a:r>
          </a:p>
          <a:p>
            <a:pPr lvl="1"/>
            <a:r>
              <a:rPr lang="en-US" dirty="0"/>
              <a:t>Visio Services does not support </a:t>
            </a:r>
            <a:endParaRPr lang="en-US" dirty="0" smtClean="0"/>
          </a:p>
          <a:p>
            <a:pPr lvl="2"/>
            <a:r>
              <a:rPr lang="en-US" dirty="0" smtClean="0"/>
              <a:t>SQL</a:t>
            </a:r>
            <a:r>
              <a:rPr lang="en-US" dirty="0"/>
              <a:t>, SQL Azure, OLEDC, ODBC, </a:t>
            </a:r>
            <a:r>
              <a:rPr lang="en-US" dirty="0" smtClean="0"/>
              <a:t>&amp; custom </a:t>
            </a:r>
            <a:r>
              <a:rPr lang="en-US" dirty="0"/>
              <a:t>data providers as data sources in SharePoint </a:t>
            </a:r>
            <a:r>
              <a:rPr lang="en-US" dirty="0" smtClean="0"/>
              <a:t>Online</a:t>
            </a:r>
            <a:endParaRPr lang="en-US" dirty="0"/>
          </a:p>
        </p:txBody>
      </p:sp>
    </p:spTree>
    <p:extLst>
      <p:ext uri="{BB962C8B-B14F-4D97-AF65-F5344CB8AC3E}">
        <p14:creationId xmlns:p14="http://schemas.microsoft.com/office/powerpoint/2010/main" val="1858531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Improved </a:t>
            </a:r>
            <a:r>
              <a:rPr lang="en-US" b="1" dirty="0" smtClean="0"/>
              <a:t>Error Handling</a:t>
            </a:r>
            <a:endParaRPr lang="en-US" dirty="0"/>
          </a:p>
        </p:txBody>
      </p:sp>
      <p:sp>
        <p:nvSpPr>
          <p:cNvPr id="3" name="Content Placeholder 2"/>
          <p:cNvSpPr>
            <a:spLocks noGrp="1"/>
          </p:cNvSpPr>
          <p:nvPr>
            <p:ph idx="1"/>
          </p:nvPr>
        </p:nvSpPr>
        <p:spPr/>
        <p:txBody>
          <a:bodyPr/>
          <a:lstStyle/>
          <a:p>
            <a:r>
              <a:rPr lang="en-US" dirty="0" smtClean="0"/>
              <a:t>When </a:t>
            </a:r>
            <a:r>
              <a:rPr lang="en-US" dirty="0"/>
              <a:t>data refresh error occurs in </a:t>
            </a:r>
            <a:r>
              <a:rPr lang="en-US" dirty="0" smtClean="0"/>
              <a:t>Visio </a:t>
            </a:r>
            <a:r>
              <a:rPr lang="en-US" dirty="0"/>
              <a:t>drawing displayed in Visio </a:t>
            </a:r>
            <a:r>
              <a:rPr lang="en-US" dirty="0" smtClean="0"/>
              <a:t>Services</a:t>
            </a:r>
          </a:p>
          <a:p>
            <a:pPr lvl="1"/>
            <a:r>
              <a:rPr lang="en-US" dirty="0"/>
              <a:t>D</a:t>
            </a:r>
            <a:r>
              <a:rPr lang="en-US" dirty="0" smtClean="0"/>
              <a:t>isplay </a:t>
            </a:r>
            <a:r>
              <a:rPr lang="en-US" dirty="0"/>
              <a:t>now falls back to </a:t>
            </a:r>
            <a:r>
              <a:rPr lang="en-US" dirty="0" smtClean="0"/>
              <a:t>static </a:t>
            </a:r>
            <a:r>
              <a:rPr lang="en-US" dirty="0"/>
              <a:t>image of </a:t>
            </a:r>
            <a:r>
              <a:rPr lang="en-US" dirty="0" smtClean="0"/>
              <a:t>diagram</a:t>
            </a:r>
          </a:p>
          <a:p>
            <a:r>
              <a:rPr lang="en-US" dirty="0" smtClean="0"/>
              <a:t>Visio </a:t>
            </a:r>
            <a:r>
              <a:rPr lang="en-US" dirty="0"/>
              <a:t>Services also provides more actionable information in error </a:t>
            </a:r>
            <a:r>
              <a:rPr lang="en-US" dirty="0" smtClean="0"/>
              <a:t>messages</a:t>
            </a:r>
            <a:endParaRPr lang="en-US" dirty="0"/>
          </a:p>
        </p:txBody>
      </p:sp>
    </p:spTree>
    <p:extLst>
      <p:ext uri="{BB962C8B-B14F-4D97-AF65-F5344CB8AC3E}">
        <p14:creationId xmlns:p14="http://schemas.microsoft.com/office/powerpoint/2010/main" val="2383094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Store Authentication</a:t>
            </a:r>
          </a:p>
        </p:txBody>
      </p:sp>
      <p:sp>
        <p:nvSpPr>
          <p:cNvPr id="3" name="Content Placeholder 2"/>
          <p:cNvSpPr>
            <a:spLocks noGrp="1"/>
          </p:cNvSpPr>
          <p:nvPr>
            <p:ph idx="1"/>
          </p:nvPr>
        </p:nvSpPr>
        <p:spPr/>
        <p:txBody>
          <a:bodyPr/>
          <a:lstStyle/>
          <a:p>
            <a:r>
              <a:rPr lang="en-US" dirty="0" smtClean="0"/>
              <a:t>In previous version</a:t>
            </a:r>
          </a:p>
          <a:p>
            <a:pPr lvl="1"/>
            <a:r>
              <a:rPr lang="en-US" dirty="0" smtClean="0"/>
              <a:t>Authentication </a:t>
            </a:r>
            <a:r>
              <a:rPr lang="en-US" dirty="0"/>
              <a:t>Settings for external data sources </a:t>
            </a:r>
            <a:r>
              <a:rPr lang="en-US" dirty="0" smtClean="0"/>
              <a:t>(such as SQL database) </a:t>
            </a:r>
            <a:r>
              <a:rPr lang="en-US" dirty="0"/>
              <a:t>could only be configured through a utility in Microsoft </a:t>
            </a:r>
            <a:r>
              <a:rPr lang="en-US" dirty="0" smtClean="0"/>
              <a:t>Excel</a:t>
            </a:r>
          </a:p>
          <a:p>
            <a:r>
              <a:rPr lang="en-US" dirty="0" smtClean="0"/>
              <a:t>With </a:t>
            </a:r>
            <a:r>
              <a:rPr lang="en-US" dirty="0"/>
              <a:t>Visio 2013, users can now configure </a:t>
            </a:r>
            <a:r>
              <a:rPr lang="en-US" dirty="0" smtClean="0"/>
              <a:t>data connected </a:t>
            </a:r>
            <a:r>
              <a:rPr lang="en-US" dirty="0"/>
              <a:t>diagrams directly from </a:t>
            </a:r>
            <a:r>
              <a:rPr lang="en-US" dirty="0" smtClean="0"/>
              <a:t>Visio client</a:t>
            </a:r>
          </a:p>
          <a:p>
            <a:pPr lvl="1"/>
            <a:r>
              <a:rPr lang="en-US" dirty="0" smtClean="0"/>
              <a:t>Allows </a:t>
            </a:r>
            <a:r>
              <a:rPr lang="en-US" dirty="0"/>
              <a:t>data sources to be refreshed in Visio </a:t>
            </a:r>
            <a:r>
              <a:rPr lang="en-US" dirty="0" smtClean="0"/>
              <a:t>Services</a:t>
            </a:r>
            <a:endParaRPr lang="en-US" dirty="0"/>
          </a:p>
        </p:txBody>
      </p:sp>
    </p:spTree>
    <p:extLst>
      <p:ext uri="{BB962C8B-B14F-4D97-AF65-F5344CB8AC3E}">
        <p14:creationId xmlns:p14="http://schemas.microsoft.com/office/powerpoint/2010/main" val="3192290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Microsoft Visio 2013</a:t>
            </a:r>
          </a:p>
          <a:p>
            <a:pPr>
              <a:buFont typeface="Wingdings" panose="05000000000000000000" pitchFamily="2" charset="2"/>
              <a:buChar char="Ø"/>
            </a:pPr>
            <a:r>
              <a:rPr lang="en-US" dirty="0"/>
              <a:t>Getting Started with Visio Services</a:t>
            </a:r>
          </a:p>
          <a:p>
            <a:r>
              <a:rPr lang="en-US" dirty="0" smtClean="0"/>
              <a:t>Visio </a:t>
            </a:r>
            <a:r>
              <a:rPr lang="en-US" dirty="0"/>
              <a:t>Data Linking</a:t>
            </a:r>
          </a:p>
          <a:p>
            <a:r>
              <a:rPr lang="en-US" dirty="0"/>
              <a:t>Visio Web Access Web </a:t>
            </a:r>
            <a:r>
              <a:rPr lang="en-US" dirty="0" smtClean="0"/>
              <a:t>Part</a:t>
            </a:r>
          </a:p>
          <a:p>
            <a:r>
              <a:rPr lang="en-US" dirty="0"/>
              <a:t>Publish to SharePoint</a:t>
            </a:r>
          </a:p>
          <a:p>
            <a:endParaRPr lang="en-US" dirty="0"/>
          </a:p>
        </p:txBody>
      </p:sp>
    </p:spTree>
    <p:extLst>
      <p:ext uri="{BB962C8B-B14F-4D97-AF65-F5344CB8AC3E}">
        <p14:creationId xmlns:p14="http://schemas.microsoft.com/office/powerpoint/2010/main" val="3945324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Services 2013</a:t>
            </a:r>
            <a:endParaRPr lang="en-US" dirty="0"/>
          </a:p>
        </p:txBody>
      </p:sp>
      <p:sp>
        <p:nvSpPr>
          <p:cNvPr id="3" name="Content Placeholder 2"/>
          <p:cNvSpPr>
            <a:spLocks noGrp="1"/>
          </p:cNvSpPr>
          <p:nvPr>
            <p:ph idx="1"/>
          </p:nvPr>
        </p:nvSpPr>
        <p:spPr/>
        <p:txBody>
          <a:bodyPr/>
          <a:lstStyle/>
          <a:p>
            <a:r>
              <a:rPr lang="en-US" dirty="0" smtClean="0"/>
              <a:t>Visio Services 2013 provides ability to:</a:t>
            </a:r>
          </a:p>
          <a:p>
            <a:pPr lvl="1"/>
            <a:r>
              <a:rPr lang="en-US" dirty="0" smtClean="0"/>
              <a:t>Render diagrams in browser</a:t>
            </a:r>
          </a:p>
          <a:p>
            <a:pPr lvl="2"/>
            <a:r>
              <a:rPr lang="en-US" dirty="0" smtClean="0"/>
              <a:t>High quality .PNGs</a:t>
            </a:r>
          </a:p>
          <a:p>
            <a:pPr lvl="2"/>
            <a:r>
              <a:rPr lang="en-US" dirty="0" smtClean="0"/>
              <a:t>No dependence on Silverlight</a:t>
            </a:r>
          </a:p>
          <a:p>
            <a:pPr lvl="2"/>
            <a:r>
              <a:rPr lang="en-US" dirty="0" smtClean="0"/>
              <a:t>Native support for Visio file format</a:t>
            </a:r>
          </a:p>
          <a:p>
            <a:pPr lvl="2"/>
            <a:r>
              <a:rPr lang="en-US" dirty="0" smtClean="0"/>
              <a:t>Diagram consumers do not need Visio client </a:t>
            </a:r>
          </a:p>
          <a:p>
            <a:pPr lvl="2"/>
            <a:r>
              <a:rPr lang="en-US" dirty="0" smtClean="0"/>
              <a:t>Available across devices (desktop &amp; mobile browsers)</a:t>
            </a:r>
          </a:p>
          <a:p>
            <a:r>
              <a:rPr lang="en-US" dirty="0"/>
              <a:t>Users interact with content</a:t>
            </a:r>
          </a:p>
          <a:p>
            <a:pPr lvl="1"/>
            <a:r>
              <a:rPr lang="en-US" dirty="0"/>
              <a:t>Pan, Zoom, Hyperlink, View Shape Data</a:t>
            </a:r>
          </a:p>
          <a:p>
            <a:r>
              <a:rPr lang="en-US" dirty="0"/>
              <a:t>Accessible only via SharePoint</a:t>
            </a:r>
          </a:p>
          <a:p>
            <a:pPr lvl="1"/>
            <a:r>
              <a:rPr lang="en-US" dirty="0" smtClean="0"/>
              <a:t>On-premises </a:t>
            </a:r>
            <a:r>
              <a:rPr lang="en-US" dirty="0"/>
              <a:t>&amp; Office </a:t>
            </a:r>
            <a:r>
              <a:rPr lang="en-US" dirty="0" smtClean="0"/>
              <a:t>365</a:t>
            </a:r>
            <a:endParaRPr lang="en-US" dirty="0"/>
          </a:p>
        </p:txBody>
      </p:sp>
    </p:spTree>
    <p:extLst>
      <p:ext uri="{BB962C8B-B14F-4D97-AF65-F5344CB8AC3E}">
        <p14:creationId xmlns:p14="http://schemas.microsoft.com/office/powerpoint/2010/main" val="147834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Services 2013</a:t>
            </a:r>
            <a:endParaRPr lang="en-US" dirty="0"/>
          </a:p>
        </p:txBody>
      </p:sp>
      <p:sp>
        <p:nvSpPr>
          <p:cNvPr id="3" name="Content Placeholder 2"/>
          <p:cNvSpPr>
            <a:spLocks noGrp="1"/>
          </p:cNvSpPr>
          <p:nvPr>
            <p:ph idx="1"/>
          </p:nvPr>
        </p:nvSpPr>
        <p:spPr/>
        <p:txBody>
          <a:bodyPr/>
          <a:lstStyle/>
          <a:p>
            <a:r>
              <a:rPr lang="en-US" smtClean="0"/>
              <a:t>Refreshes data from</a:t>
            </a:r>
          </a:p>
          <a:p>
            <a:pPr lvl="1"/>
            <a:r>
              <a:rPr lang="en-US" smtClean="0"/>
              <a:t>Multiple external data sources</a:t>
            </a:r>
          </a:p>
          <a:p>
            <a:pPr lvl="1"/>
            <a:r>
              <a:rPr lang="en-US" smtClean="0"/>
              <a:t>Configured using Data Linking Wizard in Visio client</a:t>
            </a:r>
          </a:p>
          <a:p>
            <a:r>
              <a:rPr lang="en-US" smtClean="0"/>
              <a:t>All shapes visually refresh</a:t>
            </a:r>
          </a:p>
          <a:p>
            <a:pPr lvl="1"/>
            <a:r>
              <a:rPr lang="en-US" smtClean="0"/>
              <a:t>Not just Data Graphics</a:t>
            </a:r>
          </a:p>
          <a:p>
            <a:pPr lvl="1"/>
            <a:r>
              <a:rPr lang="en-US" smtClean="0"/>
              <a:t>Data driven shape behavior</a:t>
            </a:r>
          </a:p>
          <a:p>
            <a:r>
              <a:rPr lang="en-US" smtClean="0"/>
              <a:t>Integrated into SharePoint solutions</a:t>
            </a:r>
          </a:p>
          <a:p>
            <a:pPr lvl="1"/>
            <a:r>
              <a:rPr lang="en-US" smtClean="0"/>
              <a:t>Extensible using JavaScript API &amp; Web Part Connections</a:t>
            </a:r>
            <a:endParaRPr lang="en-US" dirty="0"/>
          </a:p>
        </p:txBody>
      </p:sp>
    </p:spTree>
    <p:extLst>
      <p:ext uri="{BB962C8B-B14F-4D97-AF65-F5344CB8AC3E}">
        <p14:creationId xmlns:p14="http://schemas.microsoft.com/office/powerpoint/2010/main" val="868408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Microsoft Visio 2013</a:t>
            </a:r>
          </a:p>
          <a:p>
            <a:pPr>
              <a:buFont typeface="Wingdings" panose="05000000000000000000" pitchFamily="2" charset="2"/>
              <a:buChar char="ü"/>
            </a:pPr>
            <a:r>
              <a:rPr lang="en-US" dirty="0" smtClean="0"/>
              <a:t>Getting Started with Visio Services</a:t>
            </a:r>
          </a:p>
          <a:p>
            <a:pPr>
              <a:buFont typeface="Wingdings" panose="05000000000000000000" pitchFamily="2" charset="2"/>
              <a:buChar char="Ø"/>
            </a:pPr>
            <a:r>
              <a:rPr lang="en-US" dirty="0" smtClean="0"/>
              <a:t>Visio Data Linking</a:t>
            </a:r>
          </a:p>
          <a:p>
            <a:r>
              <a:rPr lang="en-US" dirty="0"/>
              <a:t>Visio Web Access Web </a:t>
            </a:r>
            <a:r>
              <a:rPr lang="en-US" dirty="0" smtClean="0"/>
              <a:t>Part</a:t>
            </a:r>
          </a:p>
          <a:p>
            <a:r>
              <a:rPr lang="en-US" dirty="0"/>
              <a:t>Publish to SharePoint</a:t>
            </a:r>
          </a:p>
          <a:p>
            <a:endParaRPr lang="en-US" dirty="0"/>
          </a:p>
        </p:txBody>
      </p:sp>
    </p:spTree>
    <p:extLst>
      <p:ext uri="{BB962C8B-B14F-4D97-AF65-F5344CB8AC3E}">
        <p14:creationId xmlns:p14="http://schemas.microsoft.com/office/powerpoint/2010/main" val="3455058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Data Linking</a:t>
            </a:r>
            <a:endParaRPr lang="en-US" dirty="0"/>
          </a:p>
        </p:txBody>
      </p:sp>
      <p:sp>
        <p:nvSpPr>
          <p:cNvPr id="3" name="Content Placeholder 2"/>
          <p:cNvSpPr>
            <a:spLocks noGrp="1"/>
          </p:cNvSpPr>
          <p:nvPr>
            <p:ph idx="1"/>
          </p:nvPr>
        </p:nvSpPr>
        <p:spPr/>
        <p:txBody>
          <a:bodyPr>
            <a:normAutofit/>
          </a:bodyPr>
          <a:lstStyle/>
          <a:p>
            <a:r>
              <a:rPr lang="en-US" dirty="0" smtClean="0"/>
              <a:t>Import data to diagram</a:t>
            </a:r>
          </a:p>
          <a:p>
            <a:pPr lvl="1"/>
            <a:r>
              <a:rPr lang="en-US" dirty="0" smtClean="0"/>
              <a:t>Data cached in .VSDX file for portability/offline use</a:t>
            </a:r>
          </a:p>
          <a:p>
            <a:r>
              <a:rPr lang="en-US" dirty="0" smtClean="0"/>
              <a:t>Link data to Shapes</a:t>
            </a:r>
          </a:p>
          <a:p>
            <a:pPr lvl="1"/>
            <a:r>
              <a:rPr lang="en-US" dirty="0" smtClean="0"/>
              <a:t>Linked record replicated in Shape Data properties</a:t>
            </a:r>
          </a:p>
          <a:p>
            <a:r>
              <a:rPr lang="en-GB" dirty="0"/>
              <a:t>Supported Visio Services Data </a:t>
            </a:r>
            <a:r>
              <a:rPr lang="en-GB" dirty="0" smtClean="0"/>
              <a:t>Sources</a:t>
            </a:r>
          </a:p>
          <a:p>
            <a:pPr lvl="1"/>
            <a:r>
              <a:rPr lang="en-GB" dirty="0"/>
              <a:t>SQL Server 7.0 through SQL Server 2012 </a:t>
            </a:r>
          </a:p>
          <a:p>
            <a:pPr lvl="1"/>
            <a:r>
              <a:rPr lang="en-GB" dirty="0"/>
              <a:t>Data stored in Excel workbook (.</a:t>
            </a:r>
            <a:r>
              <a:rPr lang="en-GB" dirty="0" err="1"/>
              <a:t>xlsx</a:t>
            </a:r>
            <a:r>
              <a:rPr lang="en-GB" dirty="0"/>
              <a:t>) on same farm</a:t>
            </a:r>
          </a:p>
          <a:p>
            <a:pPr lvl="1"/>
            <a:r>
              <a:rPr lang="en-GB" dirty="0"/>
              <a:t>SharePoint lists hosted on same farm</a:t>
            </a:r>
          </a:p>
          <a:p>
            <a:pPr lvl="1"/>
            <a:r>
              <a:rPr lang="en-GB" dirty="0"/>
              <a:t>External lists in SharePoint exposed via BCS</a:t>
            </a:r>
          </a:p>
          <a:p>
            <a:pPr lvl="1"/>
            <a:r>
              <a:rPr lang="en-GB" dirty="0"/>
              <a:t>Older OLE DB or ODBC drivers you find in the </a:t>
            </a:r>
            <a:r>
              <a:rPr lang="en-GB" dirty="0" smtClean="0"/>
              <a:t>attack</a:t>
            </a:r>
            <a:endParaRPr lang="en-GB" dirty="0"/>
          </a:p>
        </p:txBody>
      </p:sp>
    </p:spTree>
    <p:extLst>
      <p:ext uri="{BB962C8B-B14F-4D97-AF65-F5344CB8AC3E}">
        <p14:creationId xmlns:p14="http://schemas.microsoft.com/office/powerpoint/2010/main" val="1626273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Services Architecture</a:t>
            </a:r>
            <a:endParaRPr lang="en-US" dirty="0"/>
          </a:p>
        </p:txBody>
      </p:sp>
      <p:sp>
        <p:nvSpPr>
          <p:cNvPr id="4" name="Rectangle 3"/>
          <p:cNvSpPr/>
          <p:nvPr/>
        </p:nvSpPr>
        <p:spPr bwMode="auto">
          <a:xfrm>
            <a:off x="1903944" y="1676400"/>
            <a:ext cx="6299583" cy="2875023"/>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76175" tIns="38088" rIns="76175" bIns="38088" rtlCol="0" anchor="ctr"/>
          <a:lstStyle/>
          <a:p>
            <a:pPr algn="ctr" defTabSz="760465"/>
            <a:endParaRPr lang="en-US" sz="1600" dirty="0">
              <a:solidFill>
                <a:schemeClr val="tx1"/>
              </a:solidFill>
              <a:ea typeface="ＭＳ Ｐゴシック" pitchFamily="-65" charset="-128"/>
            </a:endParaRPr>
          </a:p>
        </p:txBody>
      </p:sp>
      <p:cxnSp>
        <p:nvCxnSpPr>
          <p:cNvPr id="5" name="Straight Connector 4"/>
          <p:cNvCxnSpPr/>
          <p:nvPr/>
        </p:nvCxnSpPr>
        <p:spPr>
          <a:xfrm flipV="1">
            <a:off x="1860475" y="3898033"/>
            <a:ext cx="6386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860475" y="3002254"/>
            <a:ext cx="6386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53735" y="3898033"/>
            <a:ext cx="1720" cy="673967"/>
          </a:xfrm>
          <a:prstGeom prst="line">
            <a:avLst/>
          </a:prstGeom>
          <a:ln>
            <a:headEnd/>
            <a:tailEnd/>
          </a:ln>
        </p:spPr>
        <p:style>
          <a:lnRef idx="3">
            <a:schemeClr val="lt1"/>
          </a:lnRef>
          <a:fillRef idx="1">
            <a:schemeClr val="accent5"/>
          </a:fillRef>
          <a:effectRef idx="1">
            <a:schemeClr val="accent5"/>
          </a:effectRef>
          <a:fontRef idx="minor">
            <a:schemeClr val="lt1"/>
          </a:fontRef>
        </p:style>
      </p:cxnSp>
      <p:sp>
        <p:nvSpPr>
          <p:cNvPr id="8" name="Rectangle 7"/>
          <p:cNvSpPr/>
          <p:nvPr/>
        </p:nvSpPr>
        <p:spPr bwMode="auto">
          <a:xfrm>
            <a:off x="1985897" y="1753181"/>
            <a:ext cx="1425607" cy="54599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200" b="1" dirty="0">
                <a:solidFill>
                  <a:schemeClr val="tx1"/>
                </a:solidFill>
                <a:ea typeface="ＭＳ Ｐゴシック" pitchFamily="-65" charset="-128"/>
              </a:rPr>
              <a:t>Visio Web </a:t>
            </a:r>
            <a:br>
              <a:rPr lang="en-US" sz="1200" b="1" dirty="0">
                <a:solidFill>
                  <a:schemeClr val="tx1"/>
                </a:solidFill>
                <a:ea typeface="ＭＳ Ｐゴシック" pitchFamily="-65" charset="-128"/>
              </a:rPr>
            </a:br>
            <a:r>
              <a:rPr lang="en-US" sz="1200" b="1" dirty="0">
                <a:solidFill>
                  <a:schemeClr val="tx1"/>
                </a:solidFill>
                <a:ea typeface="ＭＳ Ｐゴシック" pitchFamily="-65" charset="-128"/>
              </a:rPr>
              <a:t>Access</a:t>
            </a:r>
          </a:p>
        </p:txBody>
      </p:sp>
      <p:sp>
        <p:nvSpPr>
          <p:cNvPr id="9" name="Rectangle 8"/>
          <p:cNvSpPr/>
          <p:nvPr/>
        </p:nvSpPr>
        <p:spPr bwMode="auto">
          <a:xfrm>
            <a:off x="3550214" y="1753181"/>
            <a:ext cx="1425607" cy="54599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200" b="1" dirty="0">
                <a:solidFill>
                  <a:schemeClr val="tx1"/>
                </a:solidFill>
                <a:ea typeface="ＭＳ Ｐゴシック" pitchFamily="-65" charset="-128"/>
              </a:rPr>
              <a:t>Custom Data Providers</a:t>
            </a:r>
          </a:p>
        </p:txBody>
      </p:sp>
      <p:sp>
        <p:nvSpPr>
          <p:cNvPr id="10" name="Rectangle 9"/>
          <p:cNvSpPr/>
          <p:nvPr/>
        </p:nvSpPr>
        <p:spPr bwMode="auto">
          <a:xfrm>
            <a:off x="6678847" y="1753181"/>
            <a:ext cx="1425607" cy="54599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200" b="1" dirty="0">
                <a:solidFill>
                  <a:schemeClr val="tx1"/>
                </a:solidFill>
                <a:ea typeface="ＭＳ Ｐゴシック" pitchFamily="-65" charset="-128"/>
              </a:rPr>
              <a:t>Visio JSOM Mash-Up API</a:t>
            </a:r>
          </a:p>
        </p:txBody>
      </p:sp>
      <p:sp>
        <p:nvSpPr>
          <p:cNvPr id="11" name="Rectangle 10"/>
          <p:cNvSpPr/>
          <p:nvPr/>
        </p:nvSpPr>
        <p:spPr bwMode="auto">
          <a:xfrm>
            <a:off x="5114531" y="1753181"/>
            <a:ext cx="1425607" cy="54599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200" b="1" dirty="0">
                <a:solidFill>
                  <a:schemeClr val="tx1"/>
                </a:solidFill>
                <a:ea typeface="ＭＳ Ｐゴシック" pitchFamily="-65" charset="-128"/>
              </a:rPr>
              <a:t>Web Part Connections</a:t>
            </a:r>
          </a:p>
        </p:txBody>
      </p:sp>
      <p:sp>
        <p:nvSpPr>
          <p:cNvPr id="12" name="Rectangle 11"/>
          <p:cNvSpPr/>
          <p:nvPr/>
        </p:nvSpPr>
        <p:spPr bwMode="auto">
          <a:xfrm>
            <a:off x="1985897" y="2367429"/>
            <a:ext cx="6118558" cy="54599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600" dirty="0">
                <a:solidFill>
                  <a:schemeClr val="tx1"/>
                </a:solidFill>
                <a:ea typeface="ＭＳ Ｐゴシック" pitchFamily="-65" charset="-128"/>
              </a:rPr>
              <a:t>Visio Proxy</a:t>
            </a:r>
          </a:p>
        </p:txBody>
      </p:sp>
      <p:sp>
        <p:nvSpPr>
          <p:cNvPr id="13" name="Rectangle 12"/>
          <p:cNvSpPr/>
          <p:nvPr/>
        </p:nvSpPr>
        <p:spPr bwMode="auto">
          <a:xfrm>
            <a:off x="1985895" y="3143020"/>
            <a:ext cx="6118558" cy="54599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600" dirty="0">
                <a:solidFill>
                  <a:schemeClr val="tx1"/>
                </a:solidFill>
                <a:ea typeface="ＭＳ Ｐゴシック" pitchFamily="-65" charset="-128"/>
              </a:rPr>
              <a:t>Visio Graphics Service</a:t>
            </a:r>
          </a:p>
        </p:txBody>
      </p:sp>
      <p:sp>
        <p:nvSpPr>
          <p:cNvPr id="14" name="Rectangle 13"/>
          <p:cNvSpPr/>
          <p:nvPr/>
        </p:nvSpPr>
        <p:spPr bwMode="auto">
          <a:xfrm>
            <a:off x="5174862" y="4235016"/>
            <a:ext cx="2929592" cy="26020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1600" dirty="0">
                <a:solidFill>
                  <a:schemeClr val="tx1"/>
                </a:solidFill>
                <a:ea typeface="ＭＳ Ｐゴシック" pitchFamily="-65" charset="-128"/>
              </a:rPr>
              <a:t>VDW/b/m</a:t>
            </a:r>
          </a:p>
        </p:txBody>
      </p:sp>
      <p:sp>
        <p:nvSpPr>
          <p:cNvPr id="15" name="TextBox 14"/>
          <p:cNvSpPr txBox="1"/>
          <p:nvPr/>
        </p:nvSpPr>
        <p:spPr>
          <a:xfrm>
            <a:off x="5439260" y="3963530"/>
            <a:ext cx="2413706" cy="215444"/>
          </a:xfrm>
          <a:prstGeom prst="rect">
            <a:avLst/>
          </a:prstGeom>
          <a:noFill/>
        </p:spPr>
        <p:txBody>
          <a:bodyPr wrap="square" lIns="0" tIns="0" rIns="0" bIns="0" rtlCol="0">
            <a:spAutoFit/>
          </a:bodyPr>
          <a:lstStyle/>
          <a:p>
            <a:pPr algn="ctr"/>
            <a:r>
              <a:rPr lang="en-US" sz="1400" dirty="0">
                <a:gradFill>
                  <a:gsLst>
                    <a:gs pos="0">
                      <a:schemeClr val="bg1"/>
                    </a:gs>
                    <a:gs pos="86000">
                      <a:schemeClr val="bg1"/>
                    </a:gs>
                  </a:gsLst>
                  <a:lin ang="5400000" scaled="0"/>
                </a:gradFill>
              </a:rPr>
              <a:t>SharePoint Content Database</a:t>
            </a:r>
          </a:p>
        </p:txBody>
      </p:sp>
      <p:sp>
        <p:nvSpPr>
          <p:cNvPr id="16" name="TextBox 15"/>
          <p:cNvSpPr txBox="1"/>
          <p:nvPr/>
        </p:nvSpPr>
        <p:spPr>
          <a:xfrm>
            <a:off x="2266471" y="3963530"/>
            <a:ext cx="2286815" cy="215444"/>
          </a:xfrm>
          <a:prstGeom prst="rect">
            <a:avLst/>
          </a:prstGeom>
          <a:noFill/>
        </p:spPr>
        <p:txBody>
          <a:bodyPr wrap="square" lIns="0" tIns="0" rIns="0" bIns="0" rtlCol="0">
            <a:spAutoFit/>
          </a:bodyPr>
          <a:lstStyle/>
          <a:p>
            <a:pPr algn="ctr"/>
            <a:r>
              <a:rPr lang="en-US" sz="1400" dirty="0">
                <a:gradFill>
                  <a:gsLst>
                    <a:gs pos="0">
                      <a:schemeClr val="bg1"/>
                    </a:gs>
                    <a:gs pos="86000">
                      <a:schemeClr val="bg1"/>
                    </a:gs>
                  </a:gsLst>
                  <a:lin ang="5400000" scaled="0"/>
                </a:gradFill>
              </a:rPr>
              <a:t>External Data Sources</a:t>
            </a:r>
          </a:p>
        </p:txBody>
      </p:sp>
      <p:sp>
        <p:nvSpPr>
          <p:cNvPr id="17" name="Content Placeholder 2"/>
          <p:cNvSpPr txBox="1">
            <a:spLocks/>
          </p:cNvSpPr>
          <p:nvPr/>
        </p:nvSpPr>
        <p:spPr>
          <a:xfrm>
            <a:off x="47304" y="2106152"/>
            <a:ext cx="1366268" cy="300742"/>
          </a:xfrm>
          <a:prstGeom prst="rect">
            <a:avLst/>
          </a:prstGeom>
        </p:spPr>
        <p:txBody>
          <a:bodyPr lIns="76179" tIns="38089" rIns="76179" bIns="38089"/>
          <a:lstStyle>
            <a:defPPr>
              <a:defRPr lang="en-US"/>
            </a:defPPr>
            <a:lvl1pPr indent="0" algn="r" defTabSz="1096963" fontAlgn="base">
              <a:lnSpc>
                <a:spcPts val="3000"/>
              </a:lnSpc>
              <a:spcBef>
                <a:spcPts val="0"/>
              </a:spcBef>
              <a:spcAft>
                <a:spcPct val="0"/>
              </a:spcAft>
              <a:buClr>
                <a:srgbClr val="FE5815"/>
              </a:buClr>
              <a:buSzPct val="90000"/>
              <a:buFont typeface="Arial" charset="0"/>
              <a:buNone/>
              <a:defRPr sz="1700" b="1">
                <a:gradFill>
                  <a:gsLst>
                    <a:gs pos="0">
                      <a:schemeClr val="accent1"/>
                    </a:gs>
                    <a:gs pos="86000">
                      <a:schemeClr val="accent1"/>
                    </a:gs>
                  </a:gsLst>
                  <a:lin ang="5400000" scaled="0"/>
                </a:gradFill>
                <a:latin typeface="Segoe" pitchFamily="34" charset="0"/>
                <a:ea typeface="ＭＳ Ｐゴシック" pitchFamily="-65" charset="-128"/>
                <a:cs typeface="ＭＳ Ｐゴシック" pitchFamily="-65" charset="-128"/>
              </a:defRPr>
            </a:lvl1pPr>
            <a:lvl2pPr marL="0" indent="0" defTabSz="1096963" fontAlgn="base">
              <a:lnSpc>
                <a:spcPts val="3000"/>
              </a:lnSpc>
              <a:spcBef>
                <a:spcPts val="0"/>
              </a:spcBef>
              <a:spcAft>
                <a:spcPct val="0"/>
              </a:spcAft>
              <a:buClr>
                <a:srgbClr val="FE5815"/>
              </a:buClr>
              <a:buSzPct val="90000"/>
              <a:buFont typeface="Arial" charset="0"/>
              <a:buNone/>
              <a:defRPr sz="2200">
                <a:solidFill>
                  <a:srgbClr val="595959"/>
                </a:solidFill>
                <a:ea typeface="ＭＳ Ｐゴシック" pitchFamily="-65" charset="-128"/>
              </a:defRPr>
            </a:lvl2pPr>
            <a:lvl3pPr marL="0" indent="0" defTabSz="1096963" fontAlgn="base">
              <a:lnSpc>
                <a:spcPts val="3000"/>
              </a:lnSpc>
              <a:spcBef>
                <a:spcPts val="0"/>
              </a:spcBef>
              <a:spcAft>
                <a:spcPct val="0"/>
              </a:spcAft>
              <a:buClr>
                <a:srgbClr val="FE5815"/>
              </a:buClr>
              <a:buSzPct val="90000"/>
              <a:buFont typeface="Arial" charset="0"/>
              <a:buNone/>
              <a:defRPr sz="1900">
                <a:solidFill>
                  <a:srgbClr val="595959"/>
                </a:solidFill>
                <a:ea typeface="ＭＳ Ｐゴシック" pitchFamily="-65" charset="-128"/>
              </a:defRPr>
            </a:lvl3pPr>
            <a:lvl4pPr marL="0" indent="0" defTabSz="1096963" fontAlgn="base">
              <a:lnSpc>
                <a:spcPts val="3000"/>
              </a:lnSpc>
              <a:spcBef>
                <a:spcPts val="0"/>
              </a:spcBef>
              <a:spcAft>
                <a:spcPct val="0"/>
              </a:spcAft>
              <a:buClr>
                <a:srgbClr val="FE5815"/>
              </a:buClr>
              <a:buSzPct val="90000"/>
              <a:buFont typeface="Arial" charset="0"/>
              <a:buNone/>
              <a:defRPr sz="1700">
                <a:solidFill>
                  <a:srgbClr val="595959"/>
                </a:solidFill>
                <a:ea typeface="ＭＳ Ｐゴシック" pitchFamily="-65" charset="-128"/>
              </a:defRPr>
            </a:lvl4pPr>
            <a:lvl5pPr marL="0" indent="0" defTabSz="1096963" fontAlgn="base">
              <a:lnSpc>
                <a:spcPts val="3000"/>
              </a:lnSpc>
              <a:spcBef>
                <a:spcPts val="0"/>
              </a:spcBef>
              <a:spcAft>
                <a:spcPct val="0"/>
              </a:spcAft>
              <a:buClr>
                <a:srgbClr val="FE5815"/>
              </a:buClr>
              <a:buSzPct val="90000"/>
              <a:buFont typeface="Arial" charset="0"/>
              <a:buNone/>
              <a:defRPr sz="1700">
                <a:solidFill>
                  <a:srgbClr val="595959"/>
                </a:solidFill>
                <a:ea typeface="ＭＳ Ｐゴシック" pitchFamily="-65" charset="-128"/>
              </a:defRPr>
            </a:lvl5pPr>
            <a:lvl6pPr marL="3017902" indent="-274355" defTabSz="1097418">
              <a:spcBef>
                <a:spcPct val="20000"/>
              </a:spcBef>
              <a:buFont typeface="Arial" pitchFamily="34" charset="0"/>
              <a:buChar char="•"/>
              <a:defRPr sz="2400"/>
            </a:lvl6pPr>
            <a:lvl7pPr marL="3566612" indent="-274355" defTabSz="1097418">
              <a:spcBef>
                <a:spcPct val="20000"/>
              </a:spcBef>
              <a:buFont typeface="Arial" pitchFamily="34" charset="0"/>
              <a:buChar char="•"/>
              <a:defRPr sz="2400"/>
            </a:lvl7pPr>
            <a:lvl8pPr marL="4115321" indent="-274355" defTabSz="1097418">
              <a:spcBef>
                <a:spcPct val="20000"/>
              </a:spcBef>
              <a:buFont typeface="Arial" pitchFamily="34" charset="0"/>
              <a:buChar char="•"/>
              <a:defRPr sz="2400"/>
            </a:lvl8pPr>
            <a:lvl9pPr marL="4664031" indent="-274355" defTabSz="1097418">
              <a:spcBef>
                <a:spcPct val="20000"/>
              </a:spcBef>
              <a:buFont typeface="Arial" pitchFamily="34" charset="0"/>
              <a:buChar char="•"/>
              <a:defRPr sz="2400"/>
            </a:lvl9pPr>
          </a:lstStyle>
          <a:p>
            <a:r>
              <a:rPr lang="en-US" sz="1050" dirty="0">
                <a:latin typeface="+mn-lt"/>
              </a:rPr>
              <a:t>Web Front End</a:t>
            </a:r>
          </a:p>
        </p:txBody>
      </p:sp>
      <p:grpSp>
        <p:nvGrpSpPr>
          <p:cNvPr id="18" name="Group 35"/>
          <p:cNvGrpSpPr>
            <a:grpSpLocks/>
          </p:cNvGrpSpPr>
          <p:nvPr/>
        </p:nvGrpSpPr>
        <p:grpSpPr bwMode="auto">
          <a:xfrm rot="16200000" flipH="1">
            <a:off x="1583975" y="2155078"/>
            <a:ext cx="60786" cy="440697"/>
            <a:chOff x="6520721" y="2148841"/>
            <a:chExt cx="91440" cy="801827"/>
          </a:xfrm>
          <a:solidFill>
            <a:schemeClr val="accent1"/>
          </a:solidFill>
        </p:grpSpPr>
        <p:sp>
          <p:nvSpPr>
            <p:cNvPr id="19" name="Oval 18"/>
            <p:cNvSpPr/>
            <p:nvPr/>
          </p:nvSpPr>
          <p:spPr bwMode="auto">
            <a:xfrm>
              <a:off x="6520721" y="2838938"/>
              <a:ext cx="91440" cy="111730"/>
            </a:xfrm>
            <a:prstGeom prst="ellipse">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761536">
                <a:defRPr/>
              </a:pPr>
              <a:endParaRPr lang="en-US" sz="1000" b="1" dirty="0">
                <a:solidFill>
                  <a:schemeClr val="tx1"/>
                </a:solidFill>
              </a:endParaRPr>
            </a:p>
          </p:txBody>
        </p:sp>
        <p:cxnSp>
          <p:nvCxnSpPr>
            <p:cNvPr id="20" name="Straight Connector 19"/>
            <p:cNvCxnSpPr/>
            <p:nvPr/>
          </p:nvCxnSpPr>
          <p:spPr>
            <a:xfrm rot="5400000">
              <a:off x="6193638" y="2522446"/>
              <a:ext cx="747210" cy="0"/>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 name="Content Placeholder 2"/>
          <p:cNvSpPr txBox="1">
            <a:spLocks/>
          </p:cNvSpPr>
          <p:nvPr/>
        </p:nvSpPr>
        <p:spPr>
          <a:xfrm>
            <a:off x="47304" y="3149210"/>
            <a:ext cx="1366268" cy="300742"/>
          </a:xfrm>
          <a:prstGeom prst="rect">
            <a:avLst/>
          </a:prstGeom>
        </p:spPr>
        <p:txBody>
          <a:bodyPr lIns="76179" tIns="38089" rIns="76179" bIns="38089"/>
          <a:lstStyle>
            <a:defPPr>
              <a:defRPr lang="en-US"/>
            </a:defPPr>
            <a:lvl1pPr indent="0" algn="r" defTabSz="1096963" fontAlgn="base">
              <a:lnSpc>
                <a:spcPts val="3000"/>
              </a:lnSpc>
              <a:spcBef>
                <a:spcPts val="0"/>
              </a:spcBef>
              <a:spcAft>
                <a:spcPct val="0"/>
              </a:spcAft>
              <a:buClr>
                <a:srgbClr val="FE5815"/>
              </a:buClr>
              <a:buSzPct val="90000"/>
              <a:buFont typeface="Arial" charset="0"/>
              <a:buNone/>
              <a:defRPr sz="1700" b="1">
                <a:gradFill>
                  <a:gsLst>
                    <a:gs pos="0">
                      <a:schemeClr val="accent1"/>
                    </a:gs>
                    <a:gs pos="86000">
                      <a:schemeClr val="accent1"/>
                    </a:gs>
                  </a:gsLst>
                  <a:lin ang="5400000" scaled="0"/>
                </a:gradFill>
                <a:latin typeface="Segoe" pitchFamily="34" charset="0"/>
                <a:ea typeface="ＭＳ Ｐゴシック" pitchFamily="-65" charset="-128"/>
                <a:cs typeface="ＭＳ Ｐゴシック" pitchFamily="-65" charset="-128"/>
              </a:defRPr>
            </a:lvl1pPr>
            <a:lvl2pPr marL="0" indent="0" defTabSz="1096963" fontAlgn="base">
              <a:lnSpc>
                <a:spcPts val="3000"/>
              </a:lnSpc>
              <a:spcBef>
                <a:spcPts val="0"/>
              </a:spcBef>
              <a:spcAft>
                <a:spcPct val="0"/>
              </a:spcAft>
              <a:buClr>
                <a:srgbClr val="FE5815"/>
              </a:buClr>
              <a:buSzPct val="90000"/>
              <a:buFont typeface="Arial" charset="0"/>
              <a:buNone/>
              <a:defRPr sz="2200">
                <a:solidFill>
                  <a:srgbClr val="595959"/>
                </a:solidFill>
                <a:ea typeface="ＭＳ Ｐゴシック" pitchFamily="-65" charset="-128"/>
              </a:defRPr>
            </a:lvl2pPr>
            <a:lvl3pPr marL="0" indent="0" defTabSz="1096963" fontAlgn="base">
              <a:lnSpc>
                <a:spcPts val="3000"/>
              </a:lnSpc>
              <a:spcBef>
                <a:spcPts val="0"/>
              </a:spcBef>
              <a:spcAft>
                <a:spcPct val="0"/>
              </a:spcAft>
              <a:buClr>
                <a:srgbClr val="FE5815"/>
              </a:buClr>
              <a:buSzPct val="90000"/>
              <a:buFont typeface="Arial" charset="0"/>
              <a:buNone/>
              <a:defRPr sz="1900">
                <a:solidFill>
                  <a:srgbClr val="595959"/>
                </a:solidFill>
                <a:ea typeface="ＭＳ Ｐゴシック" pitchFamily="-65" charset="-128"/>
              </a:defRPr>
            </a:lvl3pPr>
            <a:lvl4pPr marL="0" indent="0" defTabSz="1096963" fontAlgn="base">
              <a:lnSpc>
                <a:spcPts val="3000"/>
              </a:lnSpc>
              <a:spcBef>
                <a:spcPts val="0"/>
              </a:spcBef>
              <a:spcAft>
                <a:spcPct val="0"/>
              </a:spcAft>
              <a:buClr>
                <a:srgbClr val="FE5815"/>
              </a:buClr>
              <a:buSzPct val="90000"/>
              <a:buFont typeface="Arial" charset="0"/>
              <a:buNone/>
              <a:defRPr sz="1700">
                <a:solidFill>
                  <a:srgbClr val="595959"/>
                </a:solidFill>
                <a:ea typeface="ＭＳ Ｐゴシック" pitchFamily="-65" charset="-128"/>
              </a:defRPr>
            </a:lvl4pPr>
            <a:lvl5pPr marL="0" indent="0" defTabSz="1096963" fontAlgn="base">
              <a:lnSpc>
                <a:spcPts val="3000"/>
              </a:lnSpc>
              <a:spcBef>
                <a:spcPts val="0"/>
              </a:spcBef>
              <a:spcAft>
                <a:spcPct val="0"/>
              </a:spcAft>
              <a:buClr>
                <a:srgbClr val="FE5815"/>
              </a:buClr>
              <a:buSzPct val="90000"/>
              <a:buFont typeface="Arial" charset="0"/>
              <a:buNone/>
              <a:defRPr sz="1700">
                <a:solidFill>
                  <a:srgbClr val="595959"/>
                </a:solidFill>
                <a:ea typeface="ＭＳ Ｐゴシック" pitchFamily="-65" charset="-128"/>
              </a:defRPr>
            </a:lvl5pPr>
            <a:lvl6pPr marL="3017902" indent="-274355" defTabSz="1097418">
              <a:spcBef>
                <a:spcPct val="20000"/>
              </a:spcBef>
              <a:buFont typeface="Arial" pitchFamily="34" charset="0"/>
              <a:buChar char="•"/>
              <a:defRPr sz="2400"/>
            </a:lvl6pPr>
            <a:lvl7pPr marL="3566612" indent="-274355" defTabSz="1097418">
              <a:spcBef>
                <a:spcPct val="20000"/>
              </a:spcBef>
              <a:buFont typeface="Arial" pitchFamily="34" charset="0"/>
              <a:buChar char="•"/>
              <a:defRPr sz="2400"/>
            </a:lvl7pPr>
            <a:lvl8pPr marL="4115321" indent="-274355" defTabSz="1097418">
              <a:spcBef>
                <a:spcPct val="20000"/>
              </a:spcBef>
              <a:buFont typeface="Arial" pitchFamily="34" charset="0"/>
              <a:buChar char="•"/>
              <a:defRPr sz="2400"/>
            </a:lvl8pPr>
            <a:lvl9pPr marL="4664031" indent="-274355" defTabSz="1097418">
              <a:spcBef>
                <a:spcPct val="20000"/>
              </a:spcBef>
              <a:buFont typeface="Arial" pitchFamily="34" charset="0"/>
              <a:buChar char="•"/>
              <a:defRPr sz="2400"/>
            </a:lvl9pPr>
          </a:lstStyle>
          <a:p>
            <a:r>
              <a:rPr lang="en-US" sz="1050" dirty="0" smtClean="0">
                <a:latin typeface="+mn-lt"/>
              </a:rPr>
              <a:t>Application Server</a:t>
            </a:r>
            <a:endParaRPr lang="en-US" sz="1050" dirty="0">
              <a:latin typeface="+mn-lt"/>
            </a:endParaRPr>
          </a:p>
        </p:txBody>
      </p:sp>
      <p:grpSp>
        <p:nvGrpSpPr>
          <p:cNvPr id="22" name="Group 35"/>
          <p:cNvGrpSpPr>
            <a:grpSpLocks/>
          </p:cNvGrpSpPr>
          <p:nvPr/>
        </p:nvGrpSpPr>
        <p:grpSpPr bwMode="auto">
          <a:xfrm rot="16200000" flipH="1">
            <a:off x="1583975" y="3206668"/>
            <a:ext cx="60786" cy="440697"/>
            <a:chOff x="6520721" y="2148841"/>
            <a:chExt cx="91440" cy="801827"/>
          </a:xfrm>
          <a:solidFill>
            <a:schemeClr val="accent1"/>
          </a:solidFill>
        </p:grpSpPr>
        <p:sp>
          <p:nvSpPr>
            <p:cNvPr id="23" name="Oval 22"/>
            <p:cNvSpPr/>
            <p:nvPr/>
          </p:nvSpPr>
          <p:spPr bwMode="auto">
            <a:xfrm>
              <a:off x="6520721" y="2838938"/>
              <a:ext cx="91440" cy="111730"/>
            </a:xfrm>
            <a:prstGeom prst="ellipse">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761536">
                <a:defRPr/>
              </a:pPr>
              <a:endParaRPr lang="en-US" sz="1100" dirty="0">
                <a:gradFill>
                  <a:gsLst>
                    <a:gs pos="0">
                      <a:schemeClr val="accent1"/>
                    </a:gs>
                    <a:gs pos="86000">
                      <a:schemeClr val="accent1"/>
                    </a:gs>
                  </a:gsLst>
                  <a:lin ang="5400000" scaled="0"/>
                </a:gradFill>
              </a:endParaRPr>
            </a:p>
          </p:txBody>
        </p:sp>
        <p:cxnSp>
          <p:nvCxnSpPr>
            <p:cNvPr id="24" name="Straight Connector 23"/>
            <p:cNvCxnSpPr/>
            <p:nvPr/>
          </p:nvCxnSpPr>
          <p:spPr>
            <a:xfrm rot="5400000">
              <a:off x="6193638" y="2522446"/>
              <a:ext cx="747210" cy="0"/>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Content Placeholder 2"/>
          <p:cNvSpPr txBox="1">
            <a:spLocks/>
          </p:cNvSpPr>
          <p:nvPr/>
        </p:nvSpPr>
        <p:spPr>
          <a:xfrm>
            <a:off x="81552" y="3984679"/>
            <a:ext cx="1261170" cy="300742"/>
          </a:xfrm>
          <a:prstGeom prst="rect">
            <a:avLst/>
          </a:prstGeom>
        </p:spPr>
        <p:txBody>
          <a:bodyPr lIns="76179" tIns="38089" rIns="76179" bIns="38089"/>
          <a:lstStyle>
            <a:lvl1pPr marL="0" indent="0" algn="l" defTabSz="1096963" rtl="0" eaLnBrk="1" fontAlgn="base" hangingPunct="1">
              <a:lnSpc>
                <a:spcPts val="3000"/>
              </a:lnSpc>
              <a:spcBef>
                <a:spcPts val="0"/>
              </a:spcBef>
              <a:spcAft>
                <a:spcPct val="0"/>
              </a:spcAft>
              <a:buClr>
                <a:srgbClr val="FE5815"/>
              </a:buClr>
              <a:buSzPct val="90000"/>
              <a:buFont typeface="Arial" charset="0"/>
              <a:buNone/>
              <a:defRPr sz="2400" kern="1200">
                <a:solidFill>
                  <a:srgbClr val="595959"/>
                </a:solidFill>
                <a:latin typeface="+mn-lt"/>
                <a:ea typeface="ＭＳ Ｐゴシック" pitchFamily="-65" charset="-128"/>
                <a:cs typeface="ＭＳ Ｐゴシック" pitchFamily="-65" charset="-128"/>
              </a:defRPr>
            </a:lvl1pPr>
            <a:lvl2pPr marL="0" indent="0" algn="l" defTabSz="1096963" rtl="0" eaLnBrk="1" fontAlgn="base" hangingPunct="1">
              <a:lnSpc>
                <a:spcPts val="3000"/>
              </a:lnSpc>
              <a:spcBef>
                <a:spcPts val="0"/>
              </a:spcBef>
              <a:spcAft>
                <a:spcPct val="0"/>
              </a:spcAft>
              <a:buClr>
                <a:srgbClr val="FE5815"/>
              </a:buClr>
              <a:buSzPct val="90000"/>
              <a:buFont typeface="Arial" charset="0"/>
              <a:buNone/>
              <a:defRPr sz="2200" kern="1200">
                <a:solidFill>
                  <a:srgbClr val="595959"/>
                </a:solidFill>
                <a:latin typeface="+mn-lt"/>
                <a:ea typeface="ＭＳ Ｐゴシック" pitchFamily="-65" charset="-128"/>
                <a:cs typeface="+mn-cs"/>
              </a:defRPr>
            </a:lvl2pPr>
            <a:lvl3pPr marL="0" indent="0" algn="l" defTabSz="1096963" rtl="0" eaLnBrk="1" fontAlgn="base" hangingPunct="1">
              <a:lnSpc>
                <a:spcPts val="3000"/>
              </a:lnSpc>
              <a:spcBef>
                <a:spcPts val="0"/>
              </a:spcBef>
              <a:spcAft>
                <a:spcPct val="0"/>
              </a:spcAft>
              <a:buClr>
                <a:srgbClr val="FE5815"/>
              </a:buClr>
              <a:buSzPct val="90000"/>
              <a:buFont typeface="Arial" charset="0"/>
              <a:buNone/>
              <a:defRPr sz="1900" kern="1200">
                <a:solidFill>
                  <a:srgbClr val="595959"/>
                </a:solidFill>
                <a:latin typeface="+mn-lt"/>
                <a:ea typeface="ＭＳ Ｐゴシック" pitchFamily="-65" charset="-128"/>
                <a:cs typeface="+mn-cs"/>
              </a:defRPr>
            </a:lvl3pPr>
            <a:lvl4pPr marL="0" indent="0" algn="l" defTabSz="1096963" rtl="0" eaLnBrk="1" fontAlgn="base" hangingPunct="1">
              <a:lnSpc>
                <a:spcPts val="3000"/>
              </a:lnSpc>
              <a:spcBef>
                <a:spcPts val="0"/>
              </a:spcBef>
              <a:spcAft>
                <a:spcPct val="0"/>
              </a:spcAft>
              <a:buClr>
                <a:srgbClr val="FE5815"/>
              </a:buClr>
              <a:buSzPct val="90000"/>
              <a:buFont typeface="Arial" charset="0"/>
              <a:buNone/>
              <a:defRPr sz="1700" kern="1200">
                <a:solidFill>
                  <a:srgbClr val="595959"/>
                </a:solidFill>
                <a:latin typeface="+mn-lt"/>
                <a:ea typeface="ＭＳ Ｐゴシック" pitchFamily="-65" charset="-128"/>
                <a:cs typeface="+mn-cs"/>
              </a:defRPr>
            </a:lvl4pPr>
            <a:lvl5pPr marL="0" indent="0" algn="l" defTabSz="1096963" rtl="0" eaLnBrk="1" fontAlgn="base" hangingPunct="1">
              <a:lnSpc>
                <a:spcPts val="3000"/>
              </a:lnSpc>
              <a:spcBef>
                <a:spcPts val="0"/>
              </a:spcBef>
              <a:spcAft>
                <a:spcPct val="0"/>
              </a:spcAft>
              <a:buClr>
                <a:srgbClr val="FE5815"/>
              </a:buClr>
              <a:buSzPct val="90000"/>
              <a:buFont typeface="Arial" charset="0"/>
              <a:buNone/>
              <a:defRPr sz="1700" kern="1200">
                <a:solidFill>
                  <a:srgbClr val="595959"/>
                </a:solidFill>
                <a:latin typeface="+mn-lt"/>
                <a:ea typeface="ＭＳ Ｐゴシック" pitchFamily="-65" charset="-128"/>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en-US" sz="1050" b="1" dirty="0">
                <a:gradFill>
                  <a:gsLst>
                    <a:gs pos="0">
                      <a:schemeClr val="accent1"/>
                    </a:gs>
                    <a:gs pos="86000">
                      <a:schemeClr val="accent1"/>
                    </a:gs>
                  </a:gsLst>
                  <a:lin ang="5400000" scaled="0"/>
                </a:gradFill>
              </a:rPr>
              <a:t>Backend</a:t>
            </a:r>
            <a:endParaRPr lang="en-US" sz="1050" dirty="0">
              <a:gradFill>
                <a:gsLst>
                  <a:gs pos="0">
                    <a:schemeClr val="accent1"/>
                  </a:gs>
                  <a:gs pos="86000">
                    <a:schemeClr val="accent1"/>
                  </a:gs>
                </a:gsLst>
                <a:lin ang="5400000" scaled="0"/>
              </a:gradFill>
            </a:endParaRPr>
          </a:p>
        </p:txBody>
      </p:sp>
      <p:grpSp>
        <p:nvGrpSpPr>
          <p:cNvPr id="26" name="Group 25"/>
          <p:cNvGrpSpPr>
            <a:grpSpLocks/>
          </p:cNvGrpSpPr>
          <p:nvPr/>
        </p:nvGrpSpPr>
        <p:grpSpPr bwMode="auto">
          <a:xfrm rot="16200000" flipH="1">
            <a:off x="1583975" y="4030197"/>
            <a:ext cx="60786" cy="440697"/>
            <a:chOff x="6520721" y="2148841"/>
            <a:chExt cx="91440" cy="801827"/>
          </a:xfrm>
          <a:solidFill>
            <a:schemeClr val="accent1"/>
          </a:solidFill>
        </p:grpSpPr>
        <p:sp>
          <p:nvSpPr>
            <p:cNvPr id="27" name="Oval 26"/>
            <p:cNvSpPr/>
            <p:nvPr/>
          </p:nvSpPr>
          <p:spPr bwMode="auto">
            <a:xfrm>
              <a:off x="6520721" y="2838938"/>
              <a:ext cx="91440" cy="111730"/>
            </a:xfrm>
            <a:prstGeom prst="ellipse">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761536">
                <a:defRPr/>
              </a:pPr>
              <a:endParaRPr lang="en-US" sz="1100" dirty="0">
                <a:gradFill>
                  <a:gsLst>
                    <a:gs pos="0">
                      <a:schemeClr val="accent1"/>
                    </a:gs>
                    <a:gs pos="86000">
                      <a:schemeClr val="accent1"/>
                    </a:gs>
                  </a:gsLst>
                  <a:lin ang="5400000" scaled="0"/>
                </a:gradFill>
              </a:endParaRPr>
            </a:p>
          </p:txBody>
        </p:sp>
        <p:cxnSp>
          <p:nvCxnSpPr>
            <p:cNvPr id="28" name="Straight Connector 27"/>
            <p:cNvCxnSpPr/>
            <p:nvPr/>
          </p:nvCxnSpPr>
          <p:spPr>
            <a:xfrm rot="5400000">
              <a:off x="6193638" y="2522446"/>
              <a:ext cx="747210" cy="0"/>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bwMode="auto">
          <a:xfrm>
            <a:off x="1985897" y="4235016"/>
            <a:ext cx="712803" cy="26020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800" dirty="0">
                <a:solidFill>
                  <a:schemeClr val="tx1"/>
                </a:solidFill>
                <a:ea typeface="ＭＳ Ｐゴシック" pitchFamily="-65" charset="-128"/>
              </a:rPr>
              <a:t>SQL</a:t>
            </a:r>
          </a:p>
        </p:txBody>
      </p:sp>
      <p:sp>
        <p:nvSpPr>
          <p:cNvPr id="30" name="Rectangle 29"/>
          <p:cNvSpPr/>
          <p:nvPr/>
        </p:nvSpPr>
        <p:spPr bwMode="auto">
          <a:xfrm>
            <a:off x="4231000" y="4235016"/>
            <a:ext cx="712803" cy="26020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600" dirty="0">
                <a:solidFill>
                  <a:schemeClr val="tx1"/>
                </a:solidFill>
                <a:ea typeface="ＭＳ Ｐゴシック" pitchFamily="-65" charset="-128"/>
              </a:rPr>
              <a:t>OLEDB/ODBC</a:t>
            </a:r>
          </a:p>
        </p:txBody>
      </p:sp>
      <p:sp>
        <p:nvSpPr>
          <p:cNvPr id="31" name="Rectangle 30"/>
          <p:cNvSpPr/>
          <p:nvPr/>
        </p:nvSpPr>
        <p:spPr bwMode="auto">
          <a:xfrm>
            <a:off x="2734264" y="4235016"/>
            <a:ext cx="712803" cy="26020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800" dirty="0">
                <a:solidFill>
                  <a:schemeClr val="tx1"/>
                </a:solidFill>
                <a:ea typeface="ＭＳ Ｐゴシック" pitchFamily="-65" charset="-128"/>
              </a:rPr>
              <a:t>XLSX</a:t>
            </a:r>
          </a:p>
        </p:txBody>
      </p:sp>
      <p:sp>
        <p:nvSpPr>
          <p:cNvPr id="32" name="Rectangle 31"/>
          <p:cNvSpPr/>
          <p:nvPr/>
        </p:nvSpPr>
        <p:spPr bwMode="auto">
          <a:xfrm>
            <a:off x="3482632" y="4235016"/>
            <a:ext cx="712803" cy="26020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76175" tIns="38088" rIns="76175" bIns="38088" rtlCol="0" anchor="ctr"/>
          <a:lstStyle/>
          <a:p>
            <a:pPr algn="ctr" defTabSz="760465"/>
            <a:r>
              <a:rPr lang="en-US" sz="800" dirty="0">
                <a:solidFill>
                  <a:schemeClr val="tx1"/>
                </a:solidFill>
                <a:ea typeface="ＭＳ Ｐゴシック" pitchFamily="-65" charset="-128"/>
              </a:rPr>
              <a:t>SP Lists</a:t>
            </a:r>
          </a:p>
        </p:txBody>
      </p:sp>
    </p:spTree>
    <p:extLst>
      <p:ext uri="{BB962C8B-B14F-4D97-AF65-F5344CB8AC3E}">
        <p14:creationId xmlns:p14="http://schemas.microsoft.com/office/powerpoint/2010/main" val="88774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Microsoft Visio 2013</a:t>
            </a:r>
          </a:p>
          <a:p>
            <a:pPr>
              <a:buFont typeface="Wingdings" panose="05000000000000000000" pitchFamily="2" charset="2"/>
              <a:buChar char="ü"/>
            </a:pPr>
            <a:r>
              <a:rPr lang="en-US" dirty="0" smtClean="0"/>
              <a:t>Getting Started with Visio Services</a:t>
            </a:r>
          </a:p>
          <a:p>
            <a:pPr>
              <a:buFont typeface="Wingdings" panose="05000000000000000000" pitchFamily="2" charset="2"/>
              <a:buChar char="ü"/>
            </a:pPr>
            <a:r>
              <a:rPr lang="en-US" dirty="0" smtClean="0"/>
              <a:t>Visio </a:t>
            </a:r>
            <a:r>
              <a:rPr lang="en-US" dirty="0"/>
              <a:t>Data </a:t>
            </a:r>
            <a:r>
              <a:rPr lang="en-US" dirty="0" smtClean="0"/>
              <a:t>Linking</a:t>
            </a:r>
          </a:p>
          <a:p>
            <a:pPr>
              <a:buFont typeface="Wingdings" panose="05000000000000000000" pitchFamily="2" charset="2"/>
              <a:buChar char="Ø"/>
            </a:pPr>
            <a:r>
              <a:rPr lang="en-US" dirty="0" smtClean="0"/>
              <a:t>Visio </a:t>
            </a:r>
            <a:r>
              <a:rPr lang="en-US" dirty="0"/>
              <a:t>Web Access Web </a:t>
            </a:r>
            <a:r>
              <a:rPr lang="en-US" dirty="0" smtClean="0"/>
              <a:t>Part</a:t>
            </a:r>
          </a:p>
          <a:p>
            <a:r>
              <a:rPr lang="en-US" dirty="0"/>
              <a:t>Publish to SharePoint</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413124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Microsoft Visio </a:t>
            </a:r>
            <a:r>
              <a:rPr lang="en-US" dirty="0"/>
              <a:t>2013</a:t>
            </a:r>
          </a:p>
          <a:p>
            <a:r>
              <a:rPr lang="en-US" dirty="0" smtClean="0"/>
              <a:t>Getting Started with Visio Services 2013</a:t>
            </a:r>
            <a:endParaRPr lang="en-US" dirty="0"/>
          </a:p>
          <a:p>
            <a:r>
              <a:rPr lang="en-US" dirty="0" smtClean="0"/>
              <a:t>Visio </a:t>
            </a:r>
            <a:r>
              <a:rPr lang="en-US" dirty="0"/>
              <a:t>Data Linking</a:t>
            </a:r>
          </a:p>
          <a:p>
            <a:r>
              <a:rPr lang="en-US" dirty="0"/>
              <a:t>Visio Web Access Web </a:t>
            </a:r>
            <a:r>
              <a:rPr lang="en-US" dirty="0" smtClean="0"/>
              <a:t>Part</a:t>
            </a:r>
          </a:p>
          <a:p>
            <a:r>
              <a:rPr lang="en-US" dirty="0"/>
              <a:t>Publish to </a:t>
            </a:r>
            <a:r>
              <a:rPr lang="en-US" dirty="0" smtClean="0"/>
              <a:t>SharePoint</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Web Access Web </a:t>
            </a:r>
            <a:r>
              <a:rPr lang="en-US" dirty="0"/>
              <a:t>P</a:t>
            </a:r>
            <a:r>
              <a:rPr lang="en-US" dirty="0" smtClean="0"/>
              <a:t>art</a:t>
            </a:r>
            <a:endParaRPr lang="en-US" dirty="0"/>
          </a:p>
        </p:txBody>
      </p:sp>
      <p:sp>
        <p:nvSpPr>
          <p:cNvPr id="3" name="Content Placeholder 2"/>
          <p:cNvSpPr>
            <a:spLocks noGrp="1"/>
          </p:cNvSpPr>
          <p:nvPr>
            <p:ph idx="1"/>
          </p:nvPr>
        </p:nvSpPr>
        <p:spPr/>
        <p:txBody>
          <a:bodyPr>
            <a:normAutofit lnSpcReduction="10000"/>
          </a:bodyPr>
          <a:lstStyle/>
          <a:p>
            <a:r>
              <a:rPr lang="en-US" dirty="0" smtClean="0"/>
              <a:t>Control experience for diagram</a:t>
            </a:r>
          </a:p>
          <a:p>
            <a:pPr lvl="1"/>
            <a:r>
              <a:rPr lang="en-US" dirty="0" smtClean="0"/>
              <a:t>Force raster rendering for VDW files</a:t>
            </a:r>
          </a:p>
          <a:p>
            <a:pPr lvl="1"/>
            <a:r>
              <a:rPr lang="en-US" dirty="0" smtClean="0"/>
              <a:t>Auto </a:t>
            </a:r>
            <a:r>
              <a:rPr lang="en-US" dirty="0"/>
              <a:t>refresh capability by minute</a:t>
            </a:r>
          </a:p>
          <a:p>
            <a:pPr lvl="1"/>
            <a:r>
              <a:rPr lang="en-US" dirty="0" smtClean="0"/>
              <a:t>Ability to set</a:t>
            </a:r>
          </a:p>
          <a:p>
            <a:pPr lvl="2"/>
            <a:r>
              <a:rPr lang="en-US" dirty="0"/>
              <a:t>S</a:t>
            </a:r>
            <a:r>
              <a:rPr lang="en-US" dirty="0" smtClean="0"/>
              <a:t>hapes to fit in view</a:t>
            </a:r>
          </a:p>
          <a:p>
            <a:pPr lvl="2"/>
            <a:r>
              <a:rPr lang="en-US" dirty="0" smtClean="0"/>
              <a:t>Index of initial page to show</a:t>
            </a:r>
          </a:p>
          <a:p>
            <a:pPr lvl="1"/>
            <a:r>
              <a:rPr lang="en-US" dirty="0" smtClean="0"/>
              <a:t>Set Toolbar and User Interface</a:t>
            </a:r>
          </a:p>
          <a:p>
            <a:pPr lvl="2"/>
            <a:r>
              <a:rPr lang="en-US" dirty="0" smtClean="0"/>
              <a:t>Refresh, Open in Visio, Page Navigation</a:t>
            </a:r>
          </a:p>
          <a:p>
            <a:pPr lvl="2"/>
            <a:r>
              <a:rPr lang="en-US" dirty="0" smtClean="0"/>
              <a:t>Status Bar, Shape Information Pane</a:t>
            </a:r>
          </a:p>
          <a:p>
            <a:pPr lvl="2"/>
            <a:r>
              <a:rPr lang="en-US" dirty="0" smtClean="0"/>
              <a:t>Default Background</a:t>
            </a:r>
          </a:p>
          <a:p>
            <a:pPr lvl="1"/>
            <a:r>
              <a:rPr lang="en-US" dirty="0" smtClean="0"/>
              <a:t>Set Web Drawing Interactivity</a:t>
            </a:r>
          </a:p>
          <a:p>
            <a:pPr lvl="2"/>
            <a:r>
              <a:rPr lang="en-US" dirty="0" smtClean="0"/>
              <a:t>Zoom, Pan, Hyperlink, Selection</a:t>
            </a:r>
          </a:p>
          <a:p>
            <a:pPr lvl="1"/>
            <a:r>
              <a:rPr lang="en-US" dirty="0" smtClean="0"/>
              <a:t>No Chrome experience for clean integration</a:t>
            </a:r>
          </a:p>
          <a:p>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6938558" y="1143000"/>
            <a:ext cx="1829821" cy="4707057"/>
          </a:xfrm>
          <a:prstGeom prst="rect">
            <a:avLst/>
          </a:prstGeom>
          <a:solidFill>
            <a:schemeClr val="bg1">
              <a:lumMod val="85000"/>
            </a:schemeClr>
          </a:solidFill>
          <a:ln>
            <a:solidFill>
              <a:schemeClr val="bg1">
                <a:lumMod val="75000"/>
              </a:schemeClr>
            </a:solidFill>
          </a:ln>
        </p:spPr>
      </p:pic>
    </p:spTree>
    <p:extLst>
      <p:ext uri="{BB962C8B-B14F-4D97-AF65-F5344CB8AC3E}">
        <p14:creationId xmlns:p14="http://schemas.microsoft.com/office/powerpoint/2010/main" val="293162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Visio Web Access Web Part</a:t>
            </a:r>
            <a:endParaRPr lang="en-US" dirty="0"/>
          </a:p>
        </p:txBody>
      </p:sp>
      <p:sp>
        <p:nvSpPr>
          <p:cNvPr id="3" name="Content Placeholder 2"/>
          <p:cNvSpPr>
            <a:spLocks noGrp="1"/>
          </p:cNvSpPr>
          <p:nvPr>
            <p:ph idx="1"/>
          </p:nvPr>
        </p:nvSpPr>
        <p:spPr/>
        <p:txBody>
          <a:bodyPr/>
          <a:lstStyle/>
          <a:p>
            <a:r>
              <a:rPr lang="en-US" dirty="0" smtClean="0"/>
              <a:t>Connecting Visio Web Access Web Part to other Web Parts via Web Part Connections</a:t>
            </a:r>
          </a:p>
          <a:p>
            <a:pPr lvl="1"/>
            <a:r>
              <a:rPr lang="en-US" dirty="0" smtClean="0"/>
              <a:t>Set diagram being rendered in web part</a:t>
            </a:r>
          </a:p>
          <a:p>
            <a:pPr lvl="1"/>
            <a:r>
              <a:rPr lang="en-US" dirty="0" smtClean="0"/>
              <a:t>Set view to specific shape in diagram</a:t>
            </a:r>
          </a:p>
          <a:p>
            <a:pPr lvl="1"/>
            <a:r>
              <a:rPr lang="en-US" dirty="0" smtClean="0"/>
              <a:t>Highlight specific shape(s)</a:t>
            </a:r>
          </a:p>
          <a:p>
            <a:pPr lvl="1"/>
            <a:r>
              <a:rPr lang="en-US" dirty="0" smtClean="0"/>
              <a:t>Filter diagram</a:t>
            </a:r>
          </a:p>
          <a:p>
            <a:pPr lvl="1"/>
            <a:r>
              <a:rPr lang="en-US" dirty="0" smtClean="0"/>
              <a:t>Send Shape Data to a consumer</a:t>
            </a:r>
            <a:endParaRPr lang="en-US" dirty="0"/>
          </a:p>
        </p:txBody>
      </p:sp>
      <p:pic>
        <p:nvPicPr>
          <p:cNvPr id="6" name="Picture 5"/>
          <p:cNvPicPr>
            <a:picLocks noChangeAspect="1"/>
          </p:cNvPicPr>
          <p:nvPr/>
        </p:nvPicPr>
        <p:blipFill>
          <a:blip r:embed="rId3"/>
          <a:stretch>
            <a:fillRect/>
          </a:stretch>
        </p:blipFill>
        <p:spPr>
          <a:xfrm>
            <a:off x="6096000" y="3429000"/>
            <a:ext cx="2638425" cy="676275"/>
          </a:xfrm>
          <a:prstGeom prst="rect">
            <a:avLst/>
          </a:prstGeom>
          <a:ln>
            <a:solidFill>
              <a:schemeClr val="bg1">
                <a:lumMod val="75000"/>
              </a:schemeClr>
            </a:solidFill>
          </a:ln>
        </p:spPr>
      </p:pic>
    </p:spTree>
    <p:extLst>
      <p:ext uri="{BB962C8B-B14F-4D97-AF65-F5344CB8AC3E}">
        <p14:creationId xmlns:p14="http://schemas.microsoft.com/office/powerpoint/2010/main" val="1756596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Microsoft Visio 2013</a:t>
            </a:r>
          </a:p>
          <a:p>
            <a:pPr>
              <a:buFont typeface="Wingdings" panose="05000000000000000000" pitchFamily="2" charset="2"/>
              <a:buChar char="ü"/>
            </a:pPr>
            <a:r>
              <a:rPr lang="en-US" dirty="0" smtClean="0"/>
              <a:t>Getting Started with Visio Services</a:t>
            </a:r>
          </a:p>
          <a:p>
            <a:pPr>
              <a:buFont typeface="Wingdings" panose="05000000000000000000" pitchFamily="2" charset="2"/>
              <a:buChar char="ü"/>
            </a:pPr>
            <a:r>
              <a:rPr lang="en-US" dirty="0" smtClean="0"/>
              <a:t>Visio </a:t>
            </a:r>
            <a:r>
              <a:rPr lang="en-US" dirty="0"/>
              <a:t>Data </a:t>
            </a:r>
            <a:r>
              <a:rPr lang="en-US" dirty="0" smtClean="0"/>
              <a:t>Linking</a:t>
            </a:r>
          </a:p>
          <a:p>
            <a:pPr>
              <a:buFont typeface="Wingdings" panose="05000000000000000000" pitchFamily="2" charset="2"/>
              <a:buChar char="ü"/>
            </a:pPr>
            <a:r>
              <a:rPr lang="en-US" dirty="0" smtClean="0"/>
              <a:t>Visio </a:t>
            </a:r>
            <a:r>
              <a:rPr lang="en-US" dirty="0"/>
              <a:t>Web Access Web </a:t>
            </a:r>
            <a:r>
              <a:rPr lang="en-US" dirty="0" smtClean="0"/>
              <a:t>Part</a:t>
            </a:r>
          </a:p>
          <a:p>
            <a:pPr>
              <a:buFont typeface="Wingdings" panose="05000000000000000000" pitchFamily="2" charset="2"/>
              <a:buChar char="Ø"/>
            </a:pPr>
            <a:r>
              <a:rPr lang="en-US" dirty="0" smtClean="0"/>
              <a:t>Publish to SharePoint</a:t>
            </a:r>
          </a:p>
          <a:p>
            <a:endParaRPr lang="en-US" dirty="0"/>
          </a:p>
        </p:txBody>
      </p:sp>
    </p:spTree>
    <p:extLst>
      <p:ext uri="{BB962C8B-B14F-4D97-AF65-F5344CB8AC3E}">
        <p14:creationId xmlns:p14="http://schemas.microsoft.com/office/powerpoint/2010/main" val="766673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Visio Diagram</a:t>
            </a:r>
            <a:endParaRPr lang="en-US" dirty="0"/>
          </a:p>
        </p:txBody>
      </p:sp>
      <p:pic>
        <p:nvPicPr>
          <p:cNvPr id="3" name="Picture 2"/>
          <p:cNvPicPr>
            <a:picLocks noChangeAspect="1"/>
          </p:cNvPicPr>
          <p:nvPr/>
        </p:nvPicPr>
        <p:blipFill>
          <a:blip r:embed="rId2"/>
          <a:stretch>
            <a:fillRect/>
          </a:stretch>
        </p:blipFill>
        <p:spPr>
          <a:xfrm>
            <a:off x="381000" y="1447800"/>
            <a:ext cx="7767638" cy="3364559"/>
          </a:xfrm>
          <a:prstGeom prst="rect">
            <a:avLst/>
          </a:prstGeom>
          <a:ln>
            <a:solidFill>
              <a:schemeClr val="bg1">
                <a:lumMod val="75000"/>
              </a:schemeClr>
            </a:solidFill>
          </a:ln>
        </p:spPr>
      </p:pic>
    </p:spTree>
    <p:extLst>
      <p:ext uri="{BB962C8B-B14F-4D97-AF65-F5344CB8AC3E}">
        <p14:creationId xmlns:p14="http://schemas.microsoft.com/office/powerpoint/2010/main" val="342324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To a SharePoint Document Library</a:t>
            </a:r>
            <a:endParaRPr lang="en-US" dirty="0"/>
          </a:p>
        </p:txBody>
      </p:sp>
      <p:pic>
        <p:nvPicPr>
          <p:cNvPr id="3" name="Picture 2"/>
          <p:cNvPicPr>
            <a:picLocks noChangeAspect="1"/>
          </p:cNvPicPr>
          <p:nvPr/>
        </p:nvPicPr>
        <p:blipFill>
          <a:blip r:embed="rId2"/>
          <a:stretch>
            <a:fillRect/>
          </a:stretch>
        </p:blipFill>
        <p:spPr>
          <a:xfrm>
            <a:off x="1143000" y="1600200"/>
            <a:ext cx="6629400" cy="4440317"/>
          </a:xfrm>
          <a:prstGeom prst="rect">
            <a:avLst/>
          </a:prstGeom>
        </p:spPr>
      </p:pic>
    </p:spTree>
    <p:extLst>
      <p:ext uri="{BB962C8B-B14F-4D97-AF65-F5344CB8AC3E}">
        <p14:creationId xmlns:p14="http://schemas.microsoft.com/office/powerpoint/2010/main" val="3971074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Diagram in Browser</a:t>
            </a:r>
            <a:endParaRPr lang="en-US" dirty="0"/>
          </a:p>
        </p:txBody>
      </p:sp>
      <p:pic>
        <p:nvPicPr>
          <p:cNvPr id="3" name="Picture 2"/>
          <p:cNvPicPr>
            <a:picLocks noChangeAspect="1"/>
          </p:cNvPicPr>
          <p:nvPr/>
        </p:nvPicPr>
        <p:blipFill>
          <a:blip r:embed="rId2"/>
          <a:stretch>
            <a:fillRect/>
          </a:stretch>
        </p:blipFill>
        <p:spPr>
          <a:xfrm>
            <a:off x="484476" y="1447800"/>
            <a:ext cx="7946448" cy="3597802"/>
          </a:xfrm>
          <a:prstGeom prst="rect">
            <a:avLst/>
          </a:prstGeom>
        </p:spPr>
      </p:pic>
    </p:spTree>
    <p:extLst>
      <p:ext uri="{BB962C8B-B14F-4D97-AF65-F5344CB8AC3E}">
        <p14:creationId xmlns:p14="http://schemas.microsoft.com/office/powerpoint/2010/main" val="1596600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Microsoft Visio 2013</a:t>
            </a:r>
          </a:p>
          <a:p>
            <a:pPr>
              <a:buFont typeface="Wingdings" panose="05000000000000000000" pitchFamily="2" charset="2"/>
              <a:buChar char="ü"/>
            </a:pPr>
            <a:r>
              <a:rPr lang="en-US" dirty="0"/>
              <a:t>Getting Started with Visio Services</a:t>
            </a:r>
          </a:p>
          <a:p>
            <a:pPr>
              <a:buFont typeface="Wingdings" panose="05000000000000000000" pitchFamily="2" charset="2"/>
              <a:buChar char="ü"/>
            </a:pPr>
            <a:r>
              <a:rPr lang="en-US" dirty="0" smtClean="0"/>
              <a:t>Visio </a:t>
            </a:r>
            <a:r>
              <a:rPr lang="en-US" dirty="0"/>
              <a:t>Data Linking</a:t>
            </a:r>
          </a:p>
          <a:p>
            <a:pPr>
              <a:buFont typeface="Wingdings" panose="05000000000000000000" pitchFamily="2" charset="2"/>
              <a:buChar char="ü"/>
            </a:pPr>
            <a:r>
              <a:rPr lang="en-US" dirty="0"/>
              <a:t>Visio Web Access Web </a:t>
            </a:r>
            <a:r>
              <a:rPr lang="en-US" dirty="0" smtClean="0"/>
              <a:t>Part</a:t>
            </a:r>
          </a:p>
          <a:p>
            <a:pPr>
              <a:buFont typeface="Wingdings" panose="05000000000000000000" pitchFamily="2" charset="2"/>
              <a:buChar char="ü"/>
            </a:pPr>
            <a:r>
              <a:rPr lang="en-US" dirty="0"/>
              <a:t>Publish to SharePoint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4041313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2013 Overview</a:t>
            </a:r>
            <a:endParaRPr lang="en-US" dirty="0"/>
          </a:p>
        </p:txBody>
      </p:sp>
      <p:sp>
        <p:nvSpPr>
          <p:cNvPr id="3" name="Content Placeholder 2"/>
          <p:cNvSpPr>
            <a:spLocks noGrp="1"/>
          </p:cNvSpPr>
          <p:nvPr>
            <p:ph idx="1"/>
          </p:nvPr>
        </p:nvSpPr>
        <p:spPr/>
        <p:txBody>
          <a:bodyPr>
            <a:normAutofit/>
          </a:bodyPr>
          <a:lstStyle/>
          <a:p>
            <a:r>
              <a:rPr lang="en-US" dirty="0"/>
              <a:t>First introduced in </a:t>
            </a:r>
            <a:r>
              <a:rPr lang="en-US" dirty="0" smtClean="0"/>
              <a:t>1992</a:t>
            </a:r>
          </a:p>
          <a:p>
            <a:pPr lvl="1"/>
            <a:r>
              <a:rPr lang="en-US" dirty="0"/>
              <a:t>M</a:t>
            </a:r>
            <a:r>
              <a:rPr lang="en-US" dirty="0" smtClean="0"/>
              <a:t>ade </a:t>
            </a:r>
            <a:r>
              <a:rPr lang="en-US" dirty="0"/>
              <a:t>by </a:t>
            </a:r>
            <a:r>
              <a:rPr lang="en-US" dirty="0" err="1"/>
              <a:t>Shapeware</a:t>
            </a:r>
            <a:r>
              <a:rPr lang="en-US" dirty="0"/>
              <a:t> corporation</a:t>
            </a:r>
          </a:p>
          <a:p>
            <a:pPr lvl="1"/>
            <a:r>
              <a:rPr lang="en-US" dirty="0"/>
              <a:t>Acquired by Microsoft in 2000</a:t>
            </a:r>
          </a:p>
          <a:p>
            <a:r>
              <a:rPr lang="en-US" dirty="0" smtClean="0"/>
              <a:t>Diagramming and vector graphics desktop application - part of Office Applications</a:t>
            </a:r>
          </a:p>
          <a:p>
            <a:pPr lvl="1"/>
            <a:r>
              <a:rPr lang="en-US" dirty="0"/>
              <a:t>Used for flowcharting, mapping, </a:t>
            </a:r>
            <a:r>
              <a:rPr lang="en-US" dirty="0" smtClean="0"/>
              <a:t>&amp; creating </a:t>
            </a:r>
            <a:r>
              <a:rPr lang="en-US" dirty="0"/>
              <a:t>organizational </a:t>
            </a:r>
            <a:r>
              <a:rPr lang="en-US" dirty="0" smtClean="0"/>
              <a:t>charts</a:t>
            </a:r>
          </a:p>
          <a:p>
            <a:pPr lvl="1"/>
            <a:r>
              <a:rPr lang="en-US" dirty="0"/>
              <a:t>D</a:t>
            </a:r>
            <a:r>
              <a:rPr lang="en-US" dirty="0" smtClean="0"/>
              <a:t>ocument </a:t>
            </a:r>
            <a:r>
              <a:rPr lang="en-US" dirty="0"/>
              <a:t>business processes, </a:t>
            </a:r>
            <a:r>
              <a:rPr lang="en-US" dirty="0" smtClean="0"/>
              <a:t>&amp; draw </a:t>
            </a:r>
            <a:r>
              <a:rPr lang="en-US" dirty="0"/>
              <a:t>floor </a:t>
            </a:r>
            <a:r>
              <a:rPr lang="en-US" dirty="0" smtClean="0"/>
              <a:t>plans</a:t>
            </a:r>
          </a:p>
          <a:p>
            <a:pPr lvl="1"/>
            <a:r>
              <a:rPr lang="en-US" dirty="0"/>
              <a:t>Link diagrams to dynamic </a:t>
            </a:r>
            <a:r>
              <a:rPr lang="en-US" dirty="0" smtClean="0"/>
              <a:t>data</a:t>
            </a:r>
            <a:endParaRPr lang="en-US" dirty="0"/>
          </a:p>
        </p:txBody>
      </p:sp>
    </p:spTree>
    <p:extLst>
      <p:ext uri="{BB962C8B-B14F-4D97-AF65-F5344CB8AC3E}">
        <p14:creationId xmlns:p14="http://schemas.microsoft.com/office/powerpoint/2010/main" val="287680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2013 File Types</a:t>
            </a:r>
            <a:endParaRPr lang="en-US" dirty="0"/>
          </a:p>
        </p:txBody>
      </p:sp>
      <p:sp>
        <p:nvSpPr>
          <p:cNvPr id="3" name="Content Placeholder 2"/>
          <p:cNvSpPr>
            <a:spLocks noGrp="1"/>
          </p:cNvSpPr>
          <p:nvPr>
            <p:ph idx="1"/>
          </p:nvPr>
        </p:nvSpPr>
        <p:spPr/>
        <p:txBody>
          <a:bodyPr/>
          <a:lstStyle/>
          <a:p>
            <a:r>
              <a:rPr lang="en-US" dirty="0" smtClean="0"/>
              <a:t>Extensions that comprise Visio 2013 file format:</a:t>
            </a:r>
          </a:p>
          <a:p>
            <a:pPr lvl="1"/>
            <a:r>
              <a:rPr lang="en-US" dirty="0" smtClean="0"/>
              <a:t>.</a:t>
            </a:r>
            <a:r>
              <a:rPr lang="en-US" dirty="0" err="1" smtClean="0"/>
              <a:t>vsdx</a:t>
            </a:r>
            <a:r>
              <a:rPr lang="en-US" dirty="0" smtClean="0"/>
              <a:t> (Visio drawing)</a:t>
            </a:r>
          </a:p>
          <a:p>
            <a:pPr lvl="1"/>
            <a:r>
              <a:rPr lang="en-US" dirty="0" smtClean="0"/>
              <a:t>.</a:t>
            </a:r>
            <a:r>
              <a:rPr lang="en-US" dirty="0" err="1" smtClean="0"/>
              <a:t>vsdm</a:t>
            </a:r>
            <a:r>
              <a:rPr lang="en-US" dirty="0" smtClean="0"/>
              <a:t> (Visio macro-enabled drawing)</a:t>
            </a:r>
          </a:p>
          <a:p>
            <a:pPr lvl="1"/>
            <a:r>
              <a:rPr lang="en-US" dirty="0" smtClean="0"/>
              <a:t>.</a:t>
            </a:r>
            <a:r>
              <a:rPr lang="en-US" dirty="0" err="1" smtClean="0"/>
              <a:t>vssx</a:t>
            </a:r>
            <a:r>
              <a:rPr lang="en-US" dirty="0" smtClean="0"/>
              <a:t> (Visio Stencil)</a:t>
            </a:r>
          </a:p>
          <a:p>
            <a:pPr lvl="1"/>
            <a:r>
              <a:rPr lang="en-US" dirty="0" smtClean="0"/>
              <a:t>.</a:t>
            </a:r>
            <a:r>
              <a:rPr lang="en-US" dirty="0" err="1" smtClean="0"/>
              <a:t>vssm</a:t>
            </a:r>
            <a:r>
              <a:rPr lang="en-US" dirty="0" smtClean="0"/>
              <a:t> (Visio macro-enabled stencil)</a:t>
            </a:r>
          </a:p>
          <a:p>
            <a:pPr lvl="1"/>
            <a:r>
              <a:rPr lang="en-US" dirty="0" smtClean="0"/>
              <a:t>.</a:t>
            </a:r>
            <a:r>
              <a:rPr lang="en-US" dirty="0" err="1" smtClean="0"/>
              <a:t>vstx</a:t>
            </a:r>
            <a:r>
              <a:rPr lang="en-US" dirty="0" smtClean="0"/>
              <a:t> (Visio template)</a:t>
            </a:r>
          </a:p>
          <a:p>
            <a:pPr lvl="1"/>
            <a:r>
              <a:rPr lang="en-US" dirty="0" smtClean="0"/>
              <a:t>.</a:t>
            </a:r>
            <a:r>
              <a:rPr lang="en-US" dirty="0" err="1" smtClean="0"/>
              <a:t>vstm</a:t>
            </a:r>
            <a:r>
              <a:rPr lang="en-US" dirty="0" smtClean="0"/>
              <a:t> (Visio macro-enabled template)</a:t>
            </a:r>
          </a:p>
          <a:p>
            <a:r>
              <a:rPr lang="en-US" dirty="0" smtClean="0"/>
              <a:t>Only macro-enabled files can store VBA macros</a:t>
            </a:r>
            <a:endParaRPr lang="en-US" dirty="0"/>
          </a:p>
        </p:txBody>
      </p:sp>
    </p:spTree>
    <p:extLst>
      <p:ext uri="{BB962C8B-B14F-4D97-AF65-F5344CB8AC3E}">
        <p14:creationId xmlns:p14="http://schemas.microsoft.com/office/powerpoint/2010/main" val="1663927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2013 New Features &amp; Improvements</a:t>
            </a:r>
            <a:endParaRPr lang="en-US" dirty="0"/>
          </a:p>
        </p:txBody>
      </p:sp>
      <p:sp>
        <p:nvSpPr>
          <p:cNvPr id="3" name="Content Placeholder 2"/>
          <p:cNvSpPr>
            <a:spLocks noGrp="1"/>
          </p:cNvSpPr>
          <p:nvPr>
            <p:ph idx="1"/>
          </p:nvPr>
        </p:nvSpPr>
        <p:spPr/>
        <p:txBody>
          <a:bodyPr>
            <a:normAutofit lnSpcReduction="10000"/>
          </a:bodyPr>
          <a:lstStyle/>
          <a:p>
            <a:r>
              <a:rPr lang="en-US" dirty="0" smtClean="0"/>
              <a:t>Sync to the cloud</a:t>
            </a:r>
          </a:p>
          <a:p>
            <a:pPr lvl="1"/>
            <a:r>
              <a:rPr lang="en-US" dirty="0" smtClean="0"/>
              <a:t>Save to SharePoint or SkyDrive</a:t>
            </a:r>
          </a:p>
          <a:p>
            <a:r>
              <a:rPr lang="en-US" dirty="0" smtClean="0"/>
              <a:t>Change shapes</a:t>
            </a:r>
          </a:p>
          <a:p>
            <a:pPr lvl="1"/>
            <a:r>
              <a:rPr lang="en-US" dirty="0" smtClean="0"/>
              <a:t>Replace any shape with another shape while retaining text, data, and connections</a:t>
            </a:r>
          </a:p>
          <a:p>
            <a:r>
              <a:rPr lang="en-US" dirty="0" smtClean="0"/>
              <a:t>Duplicate page</a:t>
            </a:r>
          </a:p>
          <a:p>
            <a:pPr lvl="1"/>
            <a:r>
              <a:rPr lang="en-US" dirty="0" smtClean="0"/>
              <a:t>Make a copy of any Visio page with 2 clicks</a:t>
            </a:r>
          </a:p>
          <a:p>
            <a:r>
              <a:rPr lang="en-US" dirty="0" smtClean="0"/>
              <a:t>Use co-authoring</a:t>
            </a:r>
          </a:p>
          <a:p>
            <a:pPr lvl="1"/>
            <a:r>
              <a:rPr lang="en-US" dirty="0" smtClean="0"/>
              <a:t>Simultaneously edit Visio diagrams with other users</a:t>
            </a:r>
          </a:p>
          <a:p>
            <a:r>
              <a:rPr lang="en-US" dirty="0" smtClean="0"/>
              <a:t>Create org charts with photos</a:t>
            </a:r>
          </a:p>
          <a:p>
            <a:pPr lvl="1"/>
            <a:r>
              <a:rPr lang="en-US" dirty="0" smtClean="0"/>
              <a:t>Easily import photos into Visio org charts</a:t>
            </a:r>
          </a:p>
        </p:txBody>
      </p:sp>
    </p:spTree>
    <p:extLst>
      <p:ext uri="{BB962C8B-B14F-4D97-AF65-F5344CB8AC3E}">
        <p14:creationId xmlns:p14="http://schemas.microsoft.com/office/powerpoint/2010/main" val="3454583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2013 New </a:t>
            </a:r>
            <a:r>
              <a:rPr lang="en-US" dirty="0"/>
              <a:t>Features </a:t>
            </a:r>
            <a:r>
              <a:rPr lang="en-US" dirty="0" smtClean="0"/>
              <a:t>&amp; Improvements</a:t>
            </a:r>
            <a:endParaRPr lang="en-US" dirty="0"/>
          </a:p>
        </p:txBody>
      </p:sp>
      <p:sp>
        <p:nvSpPr>
          <p:cNvPr id="3" name="Content Placeholder 2"/>
          <p:cNvSpPr>
            <a:spLocks noGrp="1"/>
          </p:cNvSpPr>
          <p:nvPr>
            <p:ph idx="1"/>
          </p:nvPr>
        </p:nvSpPr>
        <p:spPr/>
        <p:txBody>
          <a:bodyPr>
            <a:normAutofit/>
          </a:bodyPr>
          <a:lstStyle/>
          <a:p>
            <a:r>
              <a:rPr lang="en-US" dirty="0" smtClean="0"/>
              <a:t>Improved and expanded themes and effects</a:t>
            </a:r>
          </a:p>
          <a:p>
            <a:r>
              <a:rPr lang="en-US" dirty="0" smtClean="0"/>
              <a:t>Updated diagramming standards are supported</a:t>
            </a:r>
          </a:p>
          <a:p>
            <a:pPr lvl="1"/>
            <a:r>
              <a:rPr lang="en-US" dirty="0" smtClean="0"/>
              <a:t>Unified Modeling Language (UML) 2.4</a:t>
            </a:r>
          </a:p>
          <a:p>
            <a:pPr lvl="1"/>
            <a:r>
              <a:rPr lang="en-US" dirty="0" smtClean="0"/>
              <a:t>Business Process Model and Notation (BPMN) 2.0</a:t>
            </a:r>
          </a:p>
          <a:p>
            <a:pPr lvl="1"/>
            <a:r>
              <a:rPr lang="en-US" dirty="0" smtClean="0"/>
              <a:t>Publish to both SharePoint 2010 and SharePoint 2013 workflows</a:t>
            </a:r>
          </a:p>
          <a:p>
            <a:r>
              <a:rPr lang="en-US" dirty="0" smtClean="0"/>
              <a:t>Expanded set of supported sources for linking shapes to real-time data</a:t>
            </a:r>
          </a:p>
          <a:p>
            <a:r>
              <a:rPr lang="en-US" dirty="0" smtClean="0"/>
              <a:t>Visio 2013</a:t>
            </a:r>
          </a:p>
          <a:p>
            <a:pPr lvl="1"/>
            <a:r>
              <a:rPr lang="en-US" dirty="0" smtClean="0"/>
              <a:t>Introduces a new file format (.</a:t>
            </a:r>
            <a:r>
              <a:rPr lang="en-US" dirty="0" err="1" smtClean="0"/>
              <a:t>vsdx</a:t>
            </a:r>
            <a:r>
              <a:rPr lang="en-US" dirty="0" smtClean="0"/>
              <a:t> files)</a:t>
            </a:r>
          </a:p>
          <a:p>
            <a:pPr lvl="1"/>
            <a:r>
              <a:rPr lang="en-GB" dirty="0" smtClean="0"/>
              <a:t>Includes a new commenting framework</a:t>
            </a:r>
            <a:endParaRPr lang="en-US" dirty="0"/>
          </a:p>
        </p:txBody>
      </p:sp>
    </p:spTree>
    <p:extLst>
      <p:ext uri="{BB962C8B-B14F-4D97-AF65-F5344CB8AC3E}">
        <p14:creationId xmlns:p14="http://schemas.microsoft.com/office/powerpoint/2010/main" val="416126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2013 New File Format</a:t>
            </a:r>
            <a:endParaRPr lang="en-US" dirty="0"/>
          </a:p>
        </p:txBody>
      </p:sp>
      <p:sp>
        <p:nvSpPr>
          <p:cNvPr id="3" name="Content Placeholder 2"/>
          <p:cNvSpPr>
            <a:spLocks noGrp="1"/>
          </p:cNvSpPr>
          <p:nvPr>
            <p:ph idx="1"/>
          </p:nvPr>
        </p:nvSpPr>
        <p:spPr/>
        <p:txBody>
          <a:bodyPr>
            <a:normAutofit/>
          </a:bodyPr>
          <a:lstStyle/>
          <a:p>
            <a:r>
              <a:rPr lang="en-US" dirty="0" smtClean="0"/>
              <a:t>New File Format (.</a:t>
            </a:r>
            <a:r>
              <a:rPr lang="en-US" dirty="0" err="1" smtClean="0"/>
              <a:t>vsdx</a:t>
            </a:r>
            <a:r>
              <a:rPr lang="en-US" dirty="0" smtClean="0"/>
              <a:t>)</a:t>
            </a:r>
          </a:p>
          <a:p>
            <a:pPr lvl="1"/>
            <a:r>
              <a:rPr lang="en-US" dirty="0" smtClean="0"/>
              <a:t>Replaces Visio binary file format (.</a:t>
            </a:r>
            <a:r>
              <a:rPr lang="en-US" dirty="0" err="1" smtClean="0"/>
              <a:t>vsd</a:t>
            </a:r>
            <a:r>
              <a:rPr lang="en-US" dirty="0" smtClean="0"/>
              <a:t>) and XML Drawing file format (.</a:t>
            </a:r>
            <a:r>
              <a:rPr lang="en-US" dirty="0" err="1" smtClean="0"/>
              <a:t>vdx</a:t>
            </a:r>
            <a:r>
              <a:rPr lang="en-US" dirty="0" smtClean="0"/>
              <a:t>)</a:t>
            </a:r>
          </a:p>
          <a:p>
            <a:pPr lvl="1"/>
            <a:r>
              <a:rPr lang="en-US" dirty="0" smtClean="0"/>
              <a:t>Based on Open Packaging Conventions (OPC) &amp; XML</a:t>
            </a:r>
          </a:p>
          <a:p>
            <a:r>
              <a:rPr lang="en-US" dirty="0" smtClean="0"/>
              <a:t>Save Visio 2013 diagram directly to SharePoint w/o having to publish Visio Web Diagram (.</a:t>
            </a:r>
            <a:r>
              <a:rPr lang="en-US" dirty="0" err="1" smtClean="0"/>
              <a:t>vdw</a:t>
            </a:r>
            <a:r>
              <a:rPr lang="en-US" dirty="0" smtClean="0"/>
              <a:t>)</a:t>
            </a:r>
          </a:p>
          <a:p>
            <a:r>
              <a:rPr lang="en-US" dirty="0"/>
              <a:t>R</a:t>
            </a:r>
            <a:r>
              <a:rPr lang="en-US" dirty="0" smtClean="0"/>
              <a:t>ecalculate </a:t>
            </a:r>
            <a:r>
              <a:rPr lang="en-US" dirty="0"/>
              <a:t>formulas in </a:t>
            </a:r>
            <a:r>
              <a:rPr lang="en-US" dirty="0" err="1" smtClean="0"/>
              <a:t>ShapeSheet</a:t>
            </a:r>
            <a:endParaRPr lang="en-US" dirty="0" smtClean="0"/>
          </a:p>
          <a:p>
            <a:pPr lvl="1"/>
            <a:r>
              <a:rPr lang="en-US" dirty="0" smtClean="0"/>
              <a:t>Visio </a:t>
            </a:r>
            <a:r>
              <a:rPr lang="en-US" dirty="0"/>
              <a:t>Services can refresh all shapes with data and visuals that depend upon </a:t>
            </a:r>
            <a:r>
              <a:rPr lang="en-US" dirty="0" smtClean="0"/>
              <a:t>data</a:t>
            </a:r>
          </a:p>
          <a:p>
            <a:pPr lvl="1"/>
            <a:r>
              <a:rPr lang="en-US" dirty="0" smtClean="0"/>
              <a:t>Most </a:t>
            </a:r>
            <a:r>
              <a:rPr lang="en-US" dirty="0" err="1"/>
              <a:t>ShapeSheet</a:t>
            </a:r>
            <a:r>
              <a:rPr lang="en-US" dirty="0"/>
              <a:t> functions are supported for </a:t>
            </a:r>
            <a:r>
              <a:rPr lang="en-US" dirty="0" smtClean="0"/>
              <a:t>recalculation</a:t>
            </a:r>
          </a:p>
          <a:p>
            <a:pPr lvl="1"/>
            <a:endParaRPr lang="en-US" dirty="0"/>
          </a:p>
        </p:txBody>
      </p:sp>
    </p:spTree>
    <p:extLst>
      <p:ext uri="{BB962C8B-B14F-4D97-AF65-F5344CB8AC3E}">
        <p14:creationId xmlns:p14="http://schemas.microsoft.com/office/powerpoint/2010/main" val="198175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Commenting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Visio 2013 </a:t>
            </a:r>
            <a:r>
              <a:rPr lang="en-US" dirty="0" smtClean="0"/>
              <a:t>includes </a:t>
            </a:r>
            <a:r>
              <a:rPr lang="en-US" dirty="0"/>
              <a:t>new commenting </a:t>
            </a:r>
            <a:r>
              <a:rPr lang="en-US" dirty="0" smtClean="0"/>
              <a:t>framework</a:t>
            </a:r>
          </a:p>
          <a:p>
            <a:pPr lvl="1"/>
            <a:r>
              <a:rPr lang="en-US" dirty="0" smtClean="0"/>
              <a:t>Comments </a:t>
            </a:r>
            <a:r>
              <a:rPr lang="en-US" dirty="0"/>
              <a:t>can now be associated with </a:t>
            </a:r>
            <a:r>
              <a:rPr lang="en-US" dirty="0" smtClean="0"/>
              <a:t>particular </a:t>
            </a:r>
            <a:r>
              <a:rPr lang="en-US" dirty="0"/>
              <a:t>shape or </a:t>
            </a:r>
            <a:r>
              <a:rPr lang="en-US" dirty="0" smtClean="0"/>
              <a:t>page</a:t>
            </a:r>
          </a:p>
          <a:p>
            <a:pPr lvl="1"/>
            <a:r>
              <a:rPr lang="en-US" dirty="0" smtClean="0"/>
              <a:t>Visio </a:t>
            </a:r>
            <a:r>
              <a:rPr lang="en-US" dirty="0"/>
              <a:t>Services includes JavaScript APIs to retrieve </a:t>
            </a:r>
            <a:r>
              <a:rPr lang="en-US" dirty="0" smtClean="0"/>
              <a:t>comments </a:t>
            </a:r>
            <a:r>
              <a:rPr lang="en-US" dirty="0"/>
              <a:t>from a </a:t>
            </a:r>
            <a:r>
              <a:rPr lang="en-US" dirty="0" smtClean="0"/>
              <a:t>diagram</a:t>
            </a:r>
          </a:p>
          <a:p>
            <a:r>
              <a:rPr lang="en-US" dirty="0"/>
              <a:t>Add/view/edit </a:t>
            </a:r>
            <a:r>
              <a:rPr lang="en-US" dirty="0" smtClean="0"/>
              <a:t>comments</a:t>
            </a:r>
          </a:p>
          <a:p>
            <a:pPr lvl="1"/>
            <a:r>
              <a:rPr lang="en-US" dirty="0" smtClean="0"/>
              <a:t>Using </a:t>
            </a:r>
            <a:r>
              <a:rPr lang="en-US" dirty="0"/>
              <a:t>Visio rich client</a:t>
            </a:r>
          </a:p>
          <a:p>
            <a:pPr lvl="1"/>
            <a:r>
              <a:rPr lang="en-US" dirty="0"/>
              <a:t>U</a:t>
            </a:r>
            <a:r>
              <a:rPr lang="en-US" dirty="0" smtClean="0"/>
              <a:t>sing </a:t>
            </a:r>
            <a:r>
              <a:rPr lang="en-US" dirty="0"/>
              <a:t>Visio Services</a:t>
            </a:r>
          </a:p>
          <a:p>
            <a:pPr lvl="2"/>
            <a:r>
              <a:rPr lang="en-US" dirty="0"/>
              <a:t>Allows teams to get feedback w/o client being required</a:t>
            </a:r>
          </a:p>
          <a:p>
            <a:r>
              <a:rPr lang="en-US" dirty="0"/>
              <a:t>Commenting stored as part of Visio file (.</a:t>
            </a:r>
            <a:r>
              <a:rPr lang="en-US" dirty="0" err="1"/>
              <a:t>vsdx</a:t>
            </a:r>
            <a:r>
              <a:rPr lang="en-US" dirty="0"/>
              <a:t>)</a:t>
            </a:r>
          </a:p>
          <a:p>
            <a:r>
              <a:rPr lang="en-US" dirty="0"/>
              <a:t>Backward compatibility</a:t>
            </a:r>
          </a:p>
          <a:p>
            <a:pPr lvl="1"/>
            <a:r>
              <a:rPr lang="en-US" dirty="0"/>
              <a:t>Old comments converted to new for the new file format</a:t>
            </a:r>
          </a:p>
          <a:p>
            <a:pPr lvl="1"/>
            <a:r>
              <a:rPr lang="en-US" dirty="0"/>
              <a:t>New comments convert to old for old </a:t>
            </a:r>
            <a:r>
              <a:rPr lang="en-US" dirty="0" smtClean="0"/>
              <a:t>clients</a:t>
            </a:r>
            <a:endParaRPr lang="en-US" dirty="0"/>
          </a:p>
        </p:txBody>
      </p:sp>
    </p:spTree>
    <p:extLst>
      <p:ext uri="{BB962C8B-B14F-4D97-AF65-F5344CB8AC3E}">
        <p14:creationId xmlns:p14="http://schemas.microsoft.com/office/powerpoint/2010/main" val="3207021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Enhancements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305143" y="1116695"/>
            <a:ext cx="5485714" cy="2921905"/>
          </a:xfrm>
          <a:prstGeom prst="rect">
            <a:avLst/>
          </a:prstGeom>
          <a:ln>
            <a:solidFill>
              <a:schemeClr val="bg1">
                <a:lumMod val="75000"/>
              </a:schemeClr>
            </a:solidFill>
          </a:ln>
        </p:spPr>
      </p:pic>
      <p:pic>
        <p:nvPicPr>
          <p:cNvPr id="4" name="Picture 3"/>
          <p:cNvPicPr>
            <a:picLocks noChangeAspect="1"/>
          </p:cNvPicPr>
          <p:nvPr/>
        </p:nvPicPr>
        <p:blipFill rotWithShape="1">
          <a:blip r:embed="rId4"/>
          <a:srcRect b="12122"/>
          <a:stretch/>
        </p:blipFill>
        <p:spPr>
          <a:xfrm>
            <a:off x="3048000" y="3352800"/>
            <a:ext cx="5592857" cy="3212568"/>
          </a:xfrm>
          <a:prstGeom prst="rect">
            <a:avLst/>
          </a:prstGeom>
          <a:ln>
            <a:solidFill>
              <a:schemeClr val="bg1">
                <a:lumMod val="75000"/>
              </a:schemeClr>
            </a:solidFill>
          </a:ln>
        </p:spPr>
      </p:pic>
    </p:spTree>
    <p:extLst>
      <p:ext uri="{BB962C8B-B14F-4D97-AF65-F5344CB8AC3E}">
        <p14:creationId xmlns:p14="http://schemas.microsoft.com/office/powerpoint/2010/main" val="2585102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CPT_Wave15</Template>
  <TotalTime>2777</TotalTime>
  <Words>1639</Words>
  <Application>Microsoft Office PowerPoint</Application>
  <PresentationFormat>On-screen Show (4:3)</PresentationFormat>
  <Paragraphs>205</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ＭＳ Ｐゴシック</vt:lpstr>
      <vt:lpstr>Arial</vt:lpstr>
      <vt:lpstr>Arial Black</vt:lpstr>
      <vt:lpstr>Calibri</vt:lpstr>
      <vt:lpstr>Lucida Console</vt:lpstr>
      <vt:lpstr>Wingdings</vt:lpstr>
      <vt:lpstr>CPT_Wave15</vt:lpstr>
      <vt:lpstr>Working with Visio 2013 and Visio Services</vt:lpstr>
      <vt:lpstr>Agenda</vt:lpstr>
      <vt:lpstr>Visio 2013 Overview</vt:lpstr>
      <vt:lpstr>Visio 2013 File Types</vt:lpstr>
      <vt:lpstr>Visio 2013 New Features &amp; Improvements</vt:lpstr>
      <vt:lpstr>Visio 2013 New Features &amp; Improvements</vt:lpstr>
      <vt:lpstr>Visio 2013 New File Format</vt:lpstr>
      <vt:lpstr>New Commenting Framework</vt:lpstr>
      <vt:lpstr>Commenting Enhancements</vt:lpstr>
      <vt:lpstr>Support BCS Data</vt:lpstr>
      <vt:lpstr>Improved Error Handling</vt:lpstr>
      <vt:lpstr>Secure Store Authentication</vt:lpstr>
      <vt:lpstr>Agenda</vt:lpstr>
      <vt:lpstr>Visio Services 2013</vt:lpstr>
      <vt:lpstr>Visio Services 2013</vt:lpstr>
      <vt:lpstr>Agenda</vt:lpstr>
      <vt:lpstr>Visio Data Linking</vt:lpstr>
      <vt:lpstr>Visio Services Architecture</vt:lpstr>
      <vt:lpstr>Agenda</vt:lpstr>
      <vt:lpstr>Visio Web Access Web Part</vt:lpstr>
      <vt:lpstr>Visio Web Access Web Part</vt:lpstr>
      <vt:lpstr>Agenda</vt:lpstr>
      <vt:lpstr>Create a New Visio Diagram</vt:lpstr>
      <vt:lpstr>Save To a SharePoint Document Library</vt:lpstr>
      <vt:lpstr>Render Diagram in Browser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Visio 2013 and Visio Services</dc:title>
  <dc:creator>Ted Pattison</dc:creator>
  <cp:lastModifiedBy>Christina Wheeler</cp:lastModifiedBy>
  <cp:revision>196</cp:revision>
  <dcterms:created xsi:type="dcterms:W3CDTF">2012-04-13T19:17:02Z</dcterms:created>
  <dcterms:modified xsi:type="dcterms:W3CDTF">2015-01-14T21:43:51Z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