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79" r:id="rId6"/>
    <p:sldId id="278" r:id="rId7"/>
    <p:sldId id="371" r:id="rId8"/>
    <p:sldId id="357" r:id="rId9"/>
    <p:sldId id="358" r:id="rId10"/>
    <p:sldId id="372" r:id="rId11"/>
    <p:sldId id="361" r:id="rId12"/>
    <p:sldId id="375" r:id="rId13"/>
    <p:sldId id="355" r:id="rId14"/>
    <p:sldId id="373" r:id="rId15"/>
    <p:sldId id="359" r:id="rId16"/>
    <p:sldId id="374" r:id="rId17"/>
    <p:sldId id="378" r:id="rId18"/>
    <p:sldId id="336" r:id="rId19"/>
    <p:sldId id="335" r:id="rId20"/>
    <p:sldId id="388" r:id="rId21"/>
    <p:sldId id="348" r:id="rId22"/>
    <p:sldId id="384" r:id="rId23"/>
    <p:sldId id="385" r:id="rId24"/>
    <p:sldId id="386" r:id="rId25"/>
    <p:sldId id="383" r:id="rId26"/>
    <p:sldId id="381" r:id="rId27"/>
    <p:sldId id="389" r:id="rId28"/>
    <p:sldId id="349" r:id="rId29"/>
    <p:sldId id="368" r:id="rId30"/>
    <p:sldId id="387" r:id="rId31"/>
    <p:sldId id="390" r:id="rId32"/>
    <p:sldId id="367" r:id="rId33"/>
    <p:sldId id="382" r:id="rId34"/>
    <p:sldId id="391" r:id="rId35"/>
    <p:sldId id="323"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81497" autoAdjust="0"/>
  </p:normalViewPr>
  <p:slideViewPr>
    <p:cSldViewPr>
      <p:cViewPr varScale="1">
        <p:scale>
          <a:sx n="78" d="100"/>
          <a:sy n="78" d="100"/>
        </p:scale>
        <p:origin x="1695" y="5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p:scale>
          <a:sx n="100" d="100"/>
          <a:sy n="100" d="100"/>
        </p:scale>
        <p:origin x="1402" y="-1819"/>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module provides an overview of SharePoint 2013 and explains how SharePoint provides value to the companies and organizations that use it. You will learn how to navigate around within the new user interface of a SharePoint 2013 team site. You will also learn about the many features that SharePoint 2013 makes available to business users and other types of information workers. By the end of this module you will understand the big picture of how a company or organization makes use of the SharePoint 2013 platform.</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has invested heavily in search in the past several </a:t>
            </a:r>
            <a:r>
              <a:rPr lang="en-US" dirty="0" smtClean="0"/>
              <a:t>years and in SharePoint 2013’s brings together SharePoint Search with FAST Search in a next generation of search providing the best of both worlds.</a:t>
            </a:r>
          </a:p>
          <a:p>
            <a:endParaRPr lang="en-US" dirty="0"/>
          </a:p>
          <a:p>
            <a:r>
              <a:rPr lang="en-US" dirty="0"/>
              <a:t>Search in SharePoint 2013 focuses not just on </a:t>
            </a:r>
            <a:r>
              <a:rPr lang="en-US" dirty="0" smtClean="0"/>
              <a:t>technology. It focuses on the core </a:t>
            </a:r>
            <a:r>
              <a:rPr lang="en-US" dirty="0"/>
              <a:t>belief that search should help users find what they are looking for and get </a:t>
            </a:r>
            <a:r>
              <a:rPr lang="en-US" dirty="0" smtClean="0"/>
              <a:t>answers to questions </a:t>
            </a:r>
            <a:r>
              <a:rPr lang="en-US" dirty="0"/>
              <a:t>they ask. </a:t>
            </a:r>
            <a:r>
              <a:rPr lang="en-US" dirty="0" smtClean="0"/>
              <a:t>This new experience is dedicated to the users intent that </a:t>
            </a:r>
            <a:r>
              <a:rPr lang="en-US" dirty="0"/>
              <a:t>can analyze user interactions while having the flexibility to draw information from across the enterprise and </a:t>
            </a:r>
            <a:r>
              <a:rPr lang="en-US" dirty="0" smtClean="0"/>
              <a:t>from the outside web.</a:t>
            </a:r>
            <a:endParaRPr lang="en-US" dirty="0"/>
          </a:p>
          <a:p>
            <a:endParaRPr lang="en-US" dirty="0"/>
          </a:p>
          <a:p>
            <a:r>
              <a:rPr lang="en-US" dirty="0"/>
              <a:t>The search experience in SharePoint 2013 is beyond just a great user experience, as it will allow anyone looking to leverage the extensible engine to </a:t>
            </a:r>
            <a:r>
              <a:rPr lang="en-US" dirty="0" smtClean="0"/>
              <a:t>build </a:t>
            </a:r>
            <a:r>
              <a:rPr lang="en-US" dirty="0"/>
              <a:t>their own experiences that can benefit much of the richness that SharePoint provides</a:t>
            </a:r>
            <a:r>
              <a:rPr lang="en-US" dirty="0" smtClean="0"/>
              <a:t>.</a:t>
            </a:r>
            <a:endParaRPr lang="en-US" dirty="0"/>
          </a:p>
        </p:txBody>
      </p:sp>
    </p:spTree>
    <p:extLst>
      <p:ext uri="{BB962C8B-B14F-4D97-AF65-F5344CB8AC3E}">
        <p14:creationId xmlns:p14="http://schemas.microsoft.com/office/powerpoint/2010/main" val="2158146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Search in </a:t>
            </a:r>
            <a:r>
              <a:rPr lang="en-US" dirty="0" smtClean="0"/>
              <a:t>SharePoint 2013 includes </a:t>
            </a:r>
            <a:r>
              <a:rPr lang="en-US" dirty="0"/>
              <a:t>many new capabilities and enhancements, from a re-designed architecture that is highly scalable to a customizable end-user experience that provides targeted results. </a:t>
            </a:r>
            <a:r>
              <a:rPr lang="en-US" dirty="0" smtClean="0"/>
              <a:t>With an all new search experience</a:t>
            </a:r>
            <a:r>
              <a:rPr lang="en-US" dirty="0"/>
              <a:t>, </a:t>
            </a:r>
            <a:r>
              <a:rPr lang="en-US" dirty="0" smtClean="0"/>
              <a:t>the redesigned engine and UX makes it easier than ever for users to find what they are looking for by </a:t>
            </a:r>
            <a:r>
              <a:rPr lang="en-US" dirty="0"/>
              <a:t>combining </a:t>
            </a:r>
            <a:r>
              <a:rPr lang="en-US" dirty="0" smtClean="0"/>
              <a:t>personal </a:t>
            </a:r>
            <a:r>
              <a:rPr lang="en-US" dirty="0"/>
              <a:t>history, highly relevant results, and rich graphical navigators in a single highly </a:t>
            </a:r>
            <a:r>
              <a:rPr lang="en-US" dirty="0" smtClean="0"/>
              <a:t>usable interface</a:t>
            </a:r>
            <a:r>
              <a:rPr lang="en-US" dirty="0"/>
              <a:t>.</a:t>
            </a:r>
          </a:p>
          <a:p>
            <a:r>
              <a:rPr lang="en-US" dirty="0"/>
              <a:t> </a:t>
            </a:r>
          </a:p>
          <a:p>
            <a:r>
              <a:rPr lang="en-US" b="1" dirty="0"/>
              <a:t>Personalized search results based on </a:t>
            </a:r>
            <a:r>
              <a:rPr lang="en-US" b="1" dirty="0" smtClean="0"/>
              <a:t>search history</a:t>
            </a:r>
          </a:p>
          <a:p>
            <a:r>
              <a:rPr lang="en-US" dirty="0" smtClean="0"/>
              <a:t>Makes </a:t>
            </a:r>
            <a:r>
              <a:rPr lang="en-US" dirty="0"/>
              <a:t>re-finding information easier </a:t>
            </a:r>
            <a:r>
              <a:rPr lang="en-US" dirty="0" smtClean="0"/>
              <a:t>by </a:t>
            </a:r>
            <a:r>
              <a:rPr lang="en-US" dirty="0"/>
              <a:t>promoting content </a:t>
            </a:r>
            <a:r>
              <a:rPr lang="en-US" dirty="0" smtClean="0"/>
              <a:t>you’ve </a:t>
            </a:r>
            <a:r>
              <a:rPr lang="en-US" dirty="0"/>
              <a:t>searched for in the </a:t>
            </a:r>
            <a:r>
              <a:rPr lang="en-US" dirty="0" smtClean="0"/>
              <a:t>past. This aides to navigation than just being about finding documents.</a:t>
            </a:r>
          </a:p>
          <a:p>
            <a:endParaRPr lang="en-US" dirty="0"/>
          </a:p>
          <a:p>
            <a:r>
              <a:rPr lang="en-US" b="1" dirty="0"/>
              <a:t>Rich contextual previews with meaningful </a:t>
            </a:r>
            <a:r>
              <a:rPr lang="en-US" b="1" dirty="0" smtClean="0"/>
              <a:t>actions</a:t>
            </a:r>
          </a:p>
          <a:p>
            <a:r>
              <a:rPr lang="en-US" dirty="0" smtClean="0"/>
              <a:t>Finding </a:t>
            </a:r>
            <a:r>
              <a:rPr lang="en-US" dirty="0"/>
              <a:t>the right document is </a:t>
            </a:r>
            <a:r>
              <a:rPr lang="en-US" dirty="0" smtClean="0"/>
              <a:t>simpler </a:t>
            </a:r>
            <a:r>
              <a:rPr lang="en-US" dirty="0"/>
              <a:t>by providing a variety of previewing capabilities to ensure </a:t>
            </a:r>
            <a:r>
              <a:rPr lang="en-US" dirty="0" smtClean="0"/>
              <a:t>you have the </a:t>
            </a:r>
            <a:r>
              <a:rPr lang="en-US" dirty="0"/>
              <a:t>right </a:t>
            </a:r>
            <a:r>
              <a:rPr lang="en-US" dirty="0" smtClean="0"/>
              <a:t>document. The previews combined </a:t>
            </a:r>
            <a:r>
              <a:rPr lang="en-US" dirty="0"/>
              <a:t>with contextual actions </a:t>
            </a:r>
            <a:r>
              <a:rPr lang="en-US" dirty="0" smtClean="0"/>
              <a:t>empower you to complete </a:t>
            </a:r>
            <a:r>
              <a:rPr lang="en-US" dirty="0"/>
              <a:t>your task.</a:t>
            </a:r>
          </a:p>
          <a:p>
            <a:endParaRPr lang="en-US" dirty="0"/>
          </a:p>
          <a:p>
            <a:r>
              <a:rPr lang="en-US" b="1" dirty="0"/>
              <a:t>Intelligent and customized search results </a:t>
            </a:r>
            <a:r>
              <a:rPr lang="en-US" b="1" dirty="0" smtClean="0"/>
              <a:t>experience</a:t>
            </a:r>
          </a:p>
          <a:p>
            <a:r>
              <a:rPr lang="en-US" dirty="0" smtClean="0"/>
              <a:t>SharePoint 2013 enhances </a:t>
            </a:r>
            <a:r>
              <a:rPr lang="en-US" dirty="0"/>
              <a:t>results relevance out-of-box with an ability to alter the layout and ranking based on what you’re looking </a:t>
            </a:r>
            <a:r>
              <a:rPr lang="en-US" dirty="0" smtClean="0"/>
              <a:t>for and </a:t>
            </a:r>
            <a:r>
              <a:rPr lang="en-US" dirty="0"/>
              <a:t>what you’ve </a:t>
            </a:r>
            <a:r>
              <a:rPr lang="en-US" dirty="0" smtClean="0"/>
              <a:t>found. This takes relevance </a:t>
            </a:r>
            <a:r>
              <a:rPr lang="en-US" dirty="0"/>
              <a:t>to a new level and </a:t>
            </a:r>
            <a:r>
              <a:rPr lang="en-US" dirty="0" smtClean="0"/>
              <a:t>gives administrators </a:t>
            </a:r>
            <a:r>
              <a:rPr lang="en-US" dirty="0"/>
              <a:t>powerful tools for improving the </a:t>
            </a:r>
            <a:r>
              <a:rPr lang="en-US" dirty="0" smtClean="0"/>
              <a:t>search experience.</a:t>
            </a:r>
            <a:endParaRPr lang="en-US" dirty="0"/>
          </a:p>
        </p:txBody>
      </p:sp>
    </p:spTree>
    <p:extLst>
      <p:ext uri="{BB962C8B-B14F-4D97-AF65-F5344CB8AC3E}">
        <p14:creationId xmlns:p14="http://schemas.microsoft.com/office/powerpoint/2010/main" val="1105982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offers a Business Intelligence platform that helps organizations capitalize on trends and opportunities—and discover answers to new questions that help drive business value—in a way that no other vendor does. We believe Business intelligence should empower all users with self-service capabilities through familiar tools and experiences. Microsoft enables immersive insights to all users through self-service, data exploration and collaboration delivered through Office and SharePoint, the tools users know and love. At the same time, Microsoft offers the IT department the tools and capabilities they need to ensure that Self-Service BI can be easily managed. This is the strategy we are on to help our customers maximize their business opportunities and we are confident there is no other vendor in the industry with the vision or the assets necessary to deliver on it.</a:t>
            </a:r>
          </a:p>
          <a:p>
            <a:endParaRPr lang="en-US" dirty="0" smtClean="0"/>
          </a:p>
        </p:txBody>
      </p:sp>
    </p:spTree>
    <p:extLst>
      <p:ext uri="{BB962C8B-B14F-4D97-AF65-F5344CB8AC3E}">
        <p14:creationId xmlns:p14="http://schemas.microsoft.com/office/powerpoint/2010/main" val="3913700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Microsoft offers a Business </a:t>
            </a:r>
            <a:r>
              <a:rPr lang="en-US" dirty="0" smtClean="0"/>
              <a:t>Intelligence (BI) </a:t>
            </a:r>
            <a:r>
              <a:rPr lang="en-US" dirty="0"/>
              <a:t>platform that helps organizations capitalize on trends and </a:t>
            </a:r>
            <a:r>
              <a:rPr lang="en-US" dirty="0" smtClean="0"/>
              <a:t>opportunities like never before.</a:t>
            </a:r>
            <a:endParaRPr lang="en-US" dirty="0"/>
          </a:p>
          <a:p>
            <a:endParaRPr lang="en-US" dirty="0"/>
          </a:p>
          <a:p>
            <a:r>
              <a:rPr lang="en-US" b="1" dirty="0"/>
              <a:t>Excel </a:t>
            </a:r>
            <a:r>
              <a:rPr lang="en-US" b="1" dirty="0" smtClean="0"/>
              <a:t>BI</a:t>
            </a:r>
            <a:endParaRPr lang="en-US" dirty="0"/>
          </a:p>
          <a:p>
            <a:r>
              <a:rPr lang="en-US" dirty="0"/>
              <a:t>Excel BI provides the capabilities to analyze and visually explore data of any </a:t>
            </a:r>
            <a:r>
              <a:rPr lang="en-US" dirty="0" smtClean="0"/>
              <a:t>size </a:t>
            </a:r>
            <a:r>
              <a:rPr lang="en-US" dirty="0"/>
              <a:t>and </a:t>
            </a:r>
            <a:r>
              <a:rPr lang="en-US" dirty="0" smtClean="0"/>
              <a:t>integrate </a:t>
            </a:r>
            <a:r>
              <a:rPr lang="en-US" dirty="0"/>
              <a:t>and show interactive </a:t>
            </a:r>
            <a:r>
              <a:rPr lang="en-US" dirty="0" smtClean="0"/>
              <a:t>solutions using Power View.</a:t>
            </a:r>
          </a:p>
          <a:p>
            <a:endParaRPr lang="en-US" dirty="0"/>
          </a:p>
          <a:p>
            <a:r>
              <a:rPr lang="en-US" b="1" dirty="0" smtClean="0"/>
              <a:t>Excel Services</a:t>
            </a:r>
          </a:p>
          <a:p>
            <a:r>
              <a:rPr lang="en-US" dirty="0"/>
              <a:t>Excel Services enables </a:t>
            </a:r>
            <a:r>
              <a:rPr lang="en-US" dirty="0" smtClean="0"/>
              <a:t>people to </a:t>
            </a:r>
            <a:r>
              <a:rPr lang="en-US" dirty="0"/>
              <a:t>view and interact with Excel workbooks </a:t>
            </a:r>
            <a:r>
              <a:rPr lang="en-US" dirty="0" smtClean="0"/>
              <a:t>which have been </a:t>
            </a:r>
            <a:r>
              <a:rPr lang="en-US" dirty="0"/>
              <a:t>published to SharePoint sites. Users are able to explore data and conduct analysis </a:t>
            </a:r>
            <a:r>
              <a:rPr lang="en-US" dirty="0" smtClean="0"/>
              <a:t>through the browser just </a:t>
            </a:r>
            <a:r>
              <a:rPr lang="en-US" dirty="0"/>
              <a:t>as they would </a:t>
            </a:r>
            <a:r>
              <a:rPr lang="en-US" dirty="0" smtClean="0"/>
              <a:t>using </a:t>
            </a:r>
            <a:r>
              <a:rPr lang="en-US" dirty="0"/>
              <a:t>the Excel client. </a:t>
            </a:r>
          </a:p>
          <a:p>
            <a:endParaRPr lang="en-US" dirty="0"/>
          </a:p>
          <a:p>
            <a:r>
              <a:rPr lang="en-US" b="1" dirty="0" smtClean="0"/>
              <a:t>PerformancePoint Services</a:t>
            </a:r>
          </a:p>
          <a:p>
            <a:r>
              <a:rPr lang="en-US" dirty="0"/>
              <a:t>PerformancePoint Services enables users to create interactive dashboards that display key performance indicators (</a:t>
            </a:r>
            <a:r>
              <a:rPr lang="en-US" dirty="0" smtClean="0"/>
              <a:t>KPIs), scorecards (data visualizations), </a:t>
            </a:r>
            <a:r>
              <a:rPr lang="en-US" dirty="0"/>
              <a:t>reports, and filters</a:t>
            </a:r>
            <a:r>
              <a:rPr lang="en-US" dirty="0" smtClean="0"/>
              <a:t>.</a:t>
            </a:r>
          </a:p>
          <a:p>
            <a:endParaRPr lang="en-US" dirty="0"/>
          </a:p>
          <a:p>
            <a:r>
              <a:rPr lang="en-US" b="1" dirty="0" smtClean="0"/>
              <a:t>Visio Services</a:t>
            </a:r>
          </a:p>
          <a:p>
            <a:r>
              <a:rPr lang="en-US" dirty="0"/>
              <a:t>Visio </a:t>
            </a:r>
            <a:r>
              <a:rPr lang="en-US" dirty="0" smtClean="0"/>
              <a:t>Services, a SharePoint 2013 service application, lets </a:t>
            </a:r>
            <a:r>
              <a:rPr lang="en-US" dirty="0"/>
              <a:t>users share and view Microsoft </a:t>
            </a:r>
            <a:r>
              <a:rPr lang="en-US" dirty="0" smtClean="0"/>
              <a:t>Visio Drawing </a:t>
            </a:r>
            <a:r>
              <a:rPr lang="en-US" dirty="0"/>
              <a:t>(*.</a:t>
            </a:r>
            <a:r>
              <a:rPr lang="en-US" dirty="0" err="1"/>
              <a:t>vsdx</a:t>
            </a:r>
            <a:r>
              <a:rPr lang="en-US" dirty="0"/>
              <a:t>) and Visio 2010 Web drawing (*.</a:t>
            </a:r>
            <a:r>
              <a:rPr lang="en-US" dirty="0" err="1"/>
              <a:t>vdw</a:t>
            </a:r>
            <a:r>
              <a:rPr lang="en-US" dirty="0"/>
              <a:t>) files. The service also </a:t>
            </a:r>
            <a:r>
              <a:rPr lang="en-US" dirty="0" smtClean="0"/>
              <a:t>allows data-connected </a:t>
            </a:r>
            <a:r>
              <a:rPr lang="en-US" dirty="0"/>
              <a:t>Visio Drawing (*.</a:t>
            </a:r>
            <a:r>
              <a:rPr lang="en-US" dirty="0" err="1"/>
              <a:t>vsdx</a:t>
            </a:r>
            <a:r>
              <a:rPr lang="en-US" dirty="0"/>
              <a:t>) and Visio 2010 Web drawing (*.</a:t>
            </a:r>
            <a:r>
              <a:rPr lang="en-US" dirty="0" err="1"/>
              <a:t>vdw</a:t>
            </a:r>
            <a:r>
              <a:rPr lang="en-US" dirty="0"/>
              <a:t>) </a:t>
            </a:r>
            <a:r>
              <a:rPr lang="en-US" dirty="0" smtClean="0"/>
              <a:t>files to </a:t>
            </a:r>
            <a:r>
              <a:rPr lang="en-US" dirty="0"/>
              <a:t>be refreshed and updated from various data sources</a:t>
            </a:r>
            <a:r>
              <a:rPr lang="en-US" dirty="0" smtClean="0"/>
              <a:t>.</a:t>
            </a:r>
            <a:endParaRPr lang="en-US" dirty="0"/>
          </a:p>
        </p:txBody>
      </p:sp>
    </p:spTree>
    <p:extLst>
      <p:ext uri="{BB962C8B-B14F-4D97-AF65-F5344CB8AC3E}">
        <p14:creationId xmlns:p14="http://schemas.microsoft.com/office/powerpoint/2010/main" val="505517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7794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All user-generated content resides in SharePoint sites. The primary types of content </a:t>
            </a:r>
            <a:r>
              <a:rPr lang="en-US" dirty="0" smtClean="0"/>
              <a:t> within sites include </a:t>
            </a:r>
            <a:r>
              <a:rPr lang="en-US" dirty="0"/>
              <a:t>items within lists and documents inside document libraries. </a:t>
            </a:r>
            <a:endParaRPr lang="en-US" dirty="0" smtClean="0"/>
          </a:p>
          <a:p>
            <a:endParaRPr lang="en-US" dirty="0"/>
          </a:p>
          <a:p>
            <a:r>
              <a:rPr lang="en-US" dirty="0" smtClean="0"/>
              <a:t>Sites </a:t>
            </a:r>
            <a:r>
              <a:rPr lang="en-US" dirty="0"/>
              <a:t>are grouped into site collections. Whenever a site is created, it is always created within a scope of a specific site collection. </a:t>
            </a:r>
            <a:r>
              <a:rPr lang="en-US" dirty="0" smtClean="0"/>
              <a:t>Each </a:t>
            </a:r>
            <a:r>
              <a:rPr lang="en-US" dirty="0"/>
              <a:t>site collection must have exactly one site referred to as the “top-level” or “root” site. The URL of the top-level site is always the same as the URL of the site collection. A site collection may additionally contain child sites below the root site. Child sites can be nested within other child sites within a site collection resulting in the creation of a site hierarchy. While SharePoint supports nested child sites more than 10 levels in depth, experience has taught the SharePoint community that creating deep site hierarchies can be very hard to manage and to scale. </a:t>
            </a:r>
          </a:p>
        </p:txBody>
      </p:sp>
    </p:spTree>
    <p:extLst>
      <p:ext uri="{BB962C8B-B14F-4D97-AF65-F5344CB8AC3E}">
        <p14:creationId xmlns:p14="http://schemas.microsoft.com/office/powerpoint/2010/main" val="4001503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94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Site navigation are the sets of controls and links in your site collections, sites and pages that help </a:t>
            </a:r>
            <a:r>
              <a:rPr lang="en-US" dirty="0" smtClean="0"/>
              <a:t>users easily </a:t>
            </a:r>
            <a:r>
              <a:rPr lang="en-US" dirty="0"/>
              <a:t>get to other relevant locations. Navigation controls can be displayed on master pages, page layouts, </a:t>
            </a:r>
            <a:r>
              <a:rPr lang="en-US" dirty="0" smtClean="0"/>
              <a:t>and pages by </a:t>
            </a:r>
            <a:r>
              <a:rPr lang="en-US" dirty="0"/>
              <a:t>using Web Part zones </a:t>
            </a:r>
            <a:r>
              <a:rPr lang="en-US" dirty="0" smtClean="0"/>
              <a:t>directly </a:t>
            </a:r>
            <a:r>
              <a:rPr lang="en-US" dirty="0"/>
              <a:t>in a page's content</a:t>
            </a:r>
            <a:r>
              <a:rPr lang="en-US" dirty="0" smtClean="0"/>
              <a:t>.</a:t>
            </a:r>
          </a:p>
          <a:p>
            <a:endParaRPr lang="en-US" dirty="0"/>
          </a:p>
          <a:p>
            <a:r>
              <a:rPr lang="en-US" b="1" dirty="0" smtClean="0"/>
              <a:t>Top Link Bar</a:t>
            </a:r>
          </a:p>
          <a:p>
            <a:r>
              <a:rPr lang="en-US" dirty="0"/>
              <a:t>The Top link bar control displays links to </a:t>
            </a:r>
            <a:r>
              <a:rPr lang="en-US" dirty="0" smtClean="0"/>
              <a:t>sites </a:t>
            </a:r>
            <a:r>
              <a:rPr lang="en-US" dirty="0"/>
              <a:t>that are one level below the current site in a site hierarchy. It is common for the top link bar to appear at the top of each page in a site. By default, all sites </a:t>
            </a:r>
            <a:r>
              <a:rPr lang="en-US" dirty="0" smtClean="0"/>
              <a:t>one </a:t>
            </a:r>
            <a:r>
              <a:rPr lang="en-US" dirty="0"/>
              <a:t>level below the current site are added to the top </a:t>
            </a:r>
            <a:r>
              <a:rPr lang="en-US" dirty="0" smtClean="0"/>
              <a:t>navigation </a:t>
            </a:r>
            <a:r>
              <a:rPr lang="en-US" dirty="0"/>
              <a:t>and each site has its own unique top navigation. </a:t>
            </a:r>
            <a:endParaRPr lang="en-US" dirty="0" smtClean="0"/>
          </a:p>
          <a:p>
            <a:endParaRPr lang="en-US" dirty="0"/>
          </a:p>
          <a:p>
            <a:r>
              <a:rPr lang="en-US" dirty="0" smtClean="0"/>
              <a:t>Site </a:t>
            </a:r>
            <a:r>
              <a:rPr lang="en-US" dirty="0"/>
              <a:t>owners can customize the top navigation for a specific </a:t>
            </a:r>
            <a:r>
              <a:rPr lang="en-US" dirty="0" smtClean="0"/>
              <a:t>site or inherit top navigation from parent site. From the top-level site, the links can be moved and rearranged by clicking on EDIT LINKS. You can also use Design Manager to customize the appearance and functionality of the top link bar.</a:t>
            </a:r>
            <a:endParaRPr lang="en-US" dirty="0"/>
          </a:p>
          <a:p>
            <a:endParaRPr lang="en-US" dirty="0" smtClean="0"/>
          </a:p>
          <a:p>
            <a:r>
              <a:rPr lang="en-US" dirty="0" smtClean="0"/>
              <a:t>Navigation configuration </a:t>
            </a:r>
            <a:r>
              <a:rPr lang="en-US" dirty="0"/>
              <a:t>features:</a:t>
            </a:r>
          </a:p>
          <a:p>
            <a:pPr marL="171450" indent="-171450">
              <a:buFont typeface="Arial" panose="020B0604020202020204" pitchFamily="34" charset="0"/>
              <a:buChar char="•"/>
            </a:pPr>
            <a:r>
              <a:rPr lang="en-US" dirty="0"/>
              <a:t>Link to sites that are on the same level of the site hierarchy as the current site (SharePoint Server 2013 and O365 only).</a:t>
            </a:r>
          </a:p>
          <a:p>
            <a:pPr marL="171450" indent="-171450">
              <a:buFont typeface="Arial" panose="020B0604020202020204" pitchFamily="34" charset="0"/>
              <a:buChar char="•"/>
            </a:pPr>
            <a:r>
              <a:rPr lang="en-US" dirty="0"/>
              <a:t>Link to specific external sites or to pages in the current site.</a:t>
            </a:r>
          </a:p>
          <a:p>
            <a:pPr marL="171450" indent="-171450">
              <a:buFont typeface="Arial" panose="020B0604020202020204" pitchFamily="34" charset="0"/>
              <a:buChar char="•"/>
            </a:pPr>
            <a:r>
              <a:rPr lang="en-US" dirty="0"/>
              <a:t>Organize links under headings.</a:t>
            </a:r>
          </a:p>
          <a:p>
            <a:pPr marL="171450" indent="-171450">
              <a:buFont typeface="Arial" panose="020B0604020202020204" pitchFamily="34" charset="0"/>
              <a:buChar char="•"/>
            </a:pPr>
            <a:r>
              <a:rPr lang="en-US" dirty="0"/>
              <a:t>Manually </a:t>
            </a:r>
            <a:r>
              <a:rPr lang="en-US" dirty="0" smtClean="0"/>
              <a:t>sort items.</a:t>
            </a:r>
            <a:endParaRPr lang="en-US" dirty="0"/>
          </a:p>
          <a:p>
            <a:pPr marL="171450" indent="-171450">
              <a:buFont typeface="Arial" panose="020B0604020202020204" pitchFamily="34" charset="0"/>
              <a:buChar char="•"/>
            </a:pPr>
            <a:r>
              <a:rPr lang="en-US" dirty="0"/>
              <a:t>Restrict the maximum number of items to show at the navigation level (SharePoint Server 2013 and O365 only).</a:t>
            </a:r>
          </a:p>
          <a:p>
            <a:endParaRPr lang="en-US" dirty="0"/>
          </a:p>
        </p:txBody>
      </p:sp>
    </p:spTree>
    <p:extLst>
      <p:ext uri="{BB962C8B-B14F-4D97-AF65-F5344CB8AC3E}">
        <p14:creationId xmlns:p14="http://schemas.microsoft.com/office/powerpoint/2010/main" val="1981327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quick launch </a:t>
            </a:r>
            <a:r>
              <a:rPr lang="en-US" dirty="0"/>
              <a:t>typically highlights </a:t>
            </a:r>
            <a:r>
              <a:rPr lang="en-US" dirty="0" smtClean="0"/>
              <a:t>important </a:t>
            </a:r>
            <a:r>
              <a:rPr lang="en-US" dirty="0"/>
              <a:t>content in the current site, such as lists and libraries. It is common </a:t>
            </a:r>
            <a:r>
              <a:rPr lang="en-US" dirty="0" smtClean="0"/>
              <a:t>for the quick launch to </a:t>
            </a:r>
            <a:r>
              <a:rPr lang="en-US" dirty="0"/>
              <a:t>appear on the left of each page in a site. </a:t>
            </a:r>
            <a:endParaRPr lang="en-US" dirty="0" smtClean="0"/>
          </a:p>
          <a:p>
            <a:endParaRPr lang="en-US" dirty="0"/>
          </a:p>
          <a:p>
            <a:r>
              <a:rPr lang="en-US" dirty="0" smtClean="0"/>
              <a:t>You can add, remove, or rearrange links by clicking EDIT LINKS in the vertical navigation. Or you </a:t>
            </a:r>
            <a:r>
              <a:rPr lang="en-US" dirty="0"/>
              <a:t>can also add, remove, rearrange links or create new headings in Site Settings for the site. </a:t>
            </a:r>
            <a:r>
              <a:rPr lang="en-US" dirty="0" smtClean="0"/>
              <a:t>The Quick Launch can be disabled/enabled in the Site Settings &gt; Look and Feel &gt; Tree View by updating the Enable Quick Launch check box. Just </a:t>
            </a:r>
            <a:r>
              <a:rPr lang="en-US" dirty="0"/>
              <a:t>as you customize top </a:t>
            </a:r>
            <a:r>
              <a:rPr lang="en-US" dirty="0" smtClean="0"/>
              <a:t>navigation using Design Manager, </a:t>
            </a:r>
            <a:r>
              <a:rPr lang="en-US" dirty="0"/>
              <a:t>you can also customize the appearance and functionality of vertical </a:t>
            </a:r>
            <a:r>
              <a:rPr lang="en-US" dirty="0" smtClean="0"/>
              <a:t>navigation the same way. The Design Manager is only available when the Publishing features are activated.</a:t>
            </a:r>
          </a:p>
          <a:p>
            <a:endParaRPr lang="en-US" dirty="0"/>
          </a:p>
          <a:p>
            <a:r>
              <a:rPr lang="en-US" dirty="0"/>
              <a:t>Navigation configuration features:</a:t>
            </a:r>
          </a:p>
          <a:p>
            <a:pPr marL="171450" indent="-171450">
              <a:buFont typeface="Arial" panose="020B0604020202020204" pitchFamily="34" charset="0"/>
              <a:buChar char="•"/>
            </a:pPr>
            <a:r>
              <a:rPr lang="en-US" dirty="0"/>
              <a:t>Link to sites that are on the same level of the site hierarchy as the current site (SharePoint Server 2013 and O365 only).</a:t>
            </a:r>
          </a:p>
          <a:p>
            <a:pPr marL="171450" indent="-171450">
              <a:buFont typeface="Arial" panose="020B0604020202020204" pitchFamily="34" charset="0"/>
              <a:buChar char="•"/>
            </a:pPr>
            <a:r>
              <a:rPr lang="en-US" dirty="0"/>
              <a:t>Link to specific external sites or to pages in the current site.</a:t>
            </a:r>
          </a:p>
          <a:p>
            <a:pPr marL="171450" indent="-171450">
              <a:buFont typeface="Arial" panose="020B0604020202020204" pitchFamily="34" charset="0"/>
              <a:buChar char="•"/>
            </a:pPr>
            <a:r>
              <a:rPr lang="en-US" dirty="0"/>
              <a:t>Organize links under headings.</a:t>
            </a:r>
          </a:p>
          <a:p>
            <a:pPr marL="171450" indent="-171450">
              <a:buFont typeface="Arial" panose="020B0604020202020204" pitchFamily="34" charset="0"/>
              <a:buChar char="•"/>
            </a:pPr>
            <a:r>
              <a:rPr lang="en-US" dirty="0"/>
              <a:t>Manually </a:t>
            </a:r>
            <a:r>
              <a:rPr lang="en-US" dirty="0" smtClean="0"/>
              <a:t>sort items </a:t>
            </a:r>
            <a:r>
              <a:rPr lang="en-US" dirty="0"/>
              <a:t>in Quick Launch.</a:t>
            </a:r>
          </a:p>
          <a:p>
            <a:pPr marL="171450" indent="-171450">
              <a:buFont typeface="Arial" panose="020B0604020202020204" pitchFamily="34" charset="0"/>
              <a:buChar char="•"/>
            </a:pPr>
            <a:r>
              <a:rPr lang="en-US" dirty="0"/>
              <a:t>Restrict the maximum number of items to show at the navigation level (SharePoint Server 2013 and O365 only</a:t>
            </a:r>
            <a:r>
              <a:rPr lang="en-US" dirty="0" smtClean="0"/>
              <a:t>).</a:t>
            </a:r>
            <a:endParaRPr lang="en-US" dirty="0"/>
          </a:p>
          <a:p>
            <a:endParaRPr lang="en-US" dirty="0"/>
          </a:p>
        </p:txBody>
      </p:sp>
    </p:spTree>
    <p:extLst>
      <p:ext uri="{BB962C8B-B14F-4D97-AF65-F5344CB8AC3E}">
        <p14:creationId xmlns:p14="http://schemas.microsoft.com/office/powerpoint/2010/main" val="240886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Tree </a:t>
            </a:r>
            <a:r>
              <a:rPr lang="en-US" dirty="0"/>
              <a:t>view appears on the left side of the </a:t>
            </a:r>
            <a:r>
              <a:rPr lang="en-US" dirty="0" smtClean="0"/>
              <a:t>page and </a:t>
            </a:r>
            <a:r>
              <a:rPr lang="en-US" dirty="0"/>
              <a:t>displays site content, such as lists, libraries, and sites that are in the current site, in a hierarchical structure</a:t>
            </a:r>
            <a:r>
              <a:rPr lang="en-US" dirty="0" smtClean="0"/>
              <a:t>. </a:t>
            </a:r>
          </a:p>
          <a:p>
            <a:endParaRPr lang="en-US" dirty="0"/>
          </a:p>
          <a:p>
            <a:r>
              <a:rPr lang="en-US" dirty="0" smtClean="0"/>
              <a:t>By </a:t>
            </a:r>
            <a:r>
              <a:rPr lang="en-US" dirty="0"/>
              <a:t>default, tree view navigation is turned off. </a:t>
            </a:r>
            <a:r>
              <a:rPr lang="en-US" dirty="0" smtClean="0"/>
              <a:t>If </a:t>
            </a:r>
            <a:r>
              <a:rPr lang="en-US" dirty="0"/>
              <a:t>you have enabled Quick launch and Tree view, Tree view will appear below Quick launch. </a:t>
            </a:r>
            <a:r>
              <a:rPr lang="en-US" dirty="0" smtClean="0"/>
              <a:t>The Tree view can </a:t>
            </a:r>
            <a:r>
              <a:rPr lang="en-US" dirty="0"/>
              <a:t>be </a:t>
            </a:r>
            <a:r>
              <a:rPr lang="en-US" dirty="0" smtClean="0"/>
              <a:t>enabled/disabled in </a:t>
            </a:r>
            <a:r>
              <a:rPr lang="en-US" dirty="0"/>
              <a:t>the Site Settings &gt; Look and Feel &gt; Tree View </a:t>
            </a:r>
            <a:r>
              <a:rPr lang="en-US" dirty="0" smtClean="0"/>
              <a:t>settings by </a:t>
            </a:r>
            <a:r>
              <a:rPr lang="en-US" dirty="0"/>
              <a:t>updating the </a:t>
            </a:r>
            <a:r>
              <a:rPr lang="en-US" dirty="0" smtClean="0"/>
              <a:t>Enable Tree View check box.</a:t>
            </a:r>
            <a:endParaRPr lang="en-US" dirty="0"/>
          </a:p>
          <a:p>
            <a:endParaRPr lang="en-US" dirty="0"/>
          </a:p>
          <a:p>
            <a:endParaRPr lang="en-US" dirty="0" smtClean="0"/>
          </a:p>
        </p:txBody>
      </p:sp>
    </p:spTree>
    <p:extLst>
      <p:ext uri="{BB962C8B-B14F-4D97-AF65-F5344CB8AC3E}">
        <p14:creationId xmlns:p14="http://schemas.microsoft.com/office/powerpoint/2010/main" val="3161137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navigation on a Publishing Site is different than the navigation on a Team Site. Instead of the Top Link Bar link under Look and Feel, there’s a link for Navigation. This links takes you to the Navigation Settings page that allows you to customize the Global Navigation and Current Navigation (Quick Launch) in one place.</a:t>
            </a:r>
          </a:p>
          <a:p>
            <a:endParaRPr lang="en-US" dirty="0"/>
          </a:p>
          <a:p>
            <a:r>
              <a:rPr lang="en-US" dirty="0" smtClean="0"/>
              <a:t>The available options are:</a:t>
            </a:r>
          </a:p>
          <a:p>
            <a:pPr marL="171450" indent="-171450">
              <a:buFont typeface="Arial" panose="020B0604020202020204" pitchFamily="34" charset="0"/>
              <a:buChar char="•"/>
            </a:pPr>
            <a:r>
              <a:rPr lang="en-US" dirty="0" smtClean="0"/>
              <a:t>Display the same navigation as the parent site</a:t>
            </a:r>
          </a:p>
          <a:p>
            <a:pPr marL="171450" indent="-171450">
              <a:buFont typeface="Arial" panose="020B0604020202020204" pitchFamily="34" charset="0"/>
              <a:buChar char="•"/>
            </a:pPr>
            <a:r>
              <a:rPr lang="en-US" dirty="0" smtClean="0"/>
              <a:t>Managed Navigation: The navigation items will be representing using a Managed Metadata term set</a:t>
            </a:r>
          </a:p>
          <a:p>
            <a:pPr marL="171450" indent="-171450">
              <a:buFont typeface="Arial" panose="020B0604020202020204" pitchFamily="34" charset="0"/>
              <a:buChar char="•"/>
            </a:pPr>
            <a:r>
              <a:rPr lang="en-US" dirty="0" smtClean="0"/>
              <a:t>Structural Navigation: Display the navigation items below the current site</a:t>
            </a:r>
          </a:p>
          <a:p>
            <a:pPr marL="628650" lvl="1" indent="-171450">
              <a:buFont typeface="Arial" panose="020B0604020202020204" pitchFamily="34" charset="0"/>
              <a:buChar char="•"/>
            </a:pPr>
            <a:r>
              <a:rPr lang="en-US" dirty="0" smtClean="0"/>
              <a:t>Show </a:t>
            </a:r>
            <a:r>
              <a:rPr lang="en-US" dirty="0" err="1" smtClean="0"/>
              <a:t>subsites</a:t>
            </a:r>
            <a:endParaRPr lang="en-US" dirty="0" smtClean="0"/>
          </a:p>
          <a:p>
            <a:pPr marL="628650" lvl="1" indent="-171450">
              <a:buFont typeface="Arial" panose="020B0604020202020204" pitchFamily="34" charset="0"/>
              <a:buChar char="•"/>
            </a:pPr>
            <a:r>
              <a:rPr lang="en-US" dirty="0" smtClean="0"/>
              <a:t>Show pages</a:t>
            </a:r>
          </a:p>
          <a:p>
            <a:pPr marL="171450" indent="-171450">
              <a:buFont typeface="Arial" panose="020B0604020202020204" pitchFamily="34" charset="0"/>
              <a:buChar char="•"/>
            </a:pPr>
            <a:r>
              <a:rPr lang="en-US" dirty="0" smtClean="0"/>
              <a:t>Maximum number of dynamic items to show within this level of navigation</a:t>
            </a:r>
          </a:p>
        </p:txBody>
      </p:sp>
    </p:spTree>
    <p:extLst>
      <p:ext uri="{BB962C8B-B14F-4D97-AF65-F5344CB8AC3E}">
        <p14:creationId xmlns:p14="http://schemas.microsoft.com/office/powerpoint/2010/main" val="27201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smtClean="0"/>
              <a:t>ribbon </a:t>
            </a:r>
            <a:r>
              <a:rPr lang="en-US" dirty="0"/>
              <a:t>was introduced in Office 2007 and is a convenient way to display many menu items in a small amount of screen space</a:t>
            </a:r>
            <a:r>
              <a:rPr lang="en-US" dirty="0" smtClean="0"/>
              <a:t>. The ribbon in SharePoint 2013 is similar to the UI in products like Microsoft Word 2013. The ribbon is a toolbar that appears across the top of each page (otherwise known as the page header). It displays many of the most commonly-used tools, controls, and commands used in SharePoint.</a:t>
            </a:r>
          </a:p>
          <a:p>
            <a:endParaRPr lang="en-US" dirty="0"/>
          </a:p>
          <a:p>
            <a:r>
              <a:rPr lang="en-US" dirty="0" smtClean="0"/>
              <a:t>The SharePoint ribbon is used to edit contents of a SharePoint page and can be accessed by clicking on the Page tab. You can also switch back to the standard header easily by clicking on the Browse tab. The number and types of controls that appear in the ribbon vary according to the context and type of page you are viewing. It also depends on the level of control your administrator has granted to users and the permission level you have been assigned to.</a:t>
            </a:r>
          </a:p>
        </p:txBody>
      </p:sp>
    </p:spTree>
    <p:extLst>
      <p:ext uri="{BB962C8B-B14F-4D97-AF65-F5344CB8AC3E}">
        <p14:creationId xmlns:p14="http://schemas.microsoft.com/office/powerpoint/2010/main" val="296044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2165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1044781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4958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a:t>new Cloud App Model in SharePoint 2013 enables you to add and use apps on SharePoint Online </a:t>
            </a:r>
            <a:r>
              <a:rPr lang="en-US" dirty="0" smtClean="0"/>
              <a:t>and on-premise sites</a:t>
            </a:r>
            <a:r>
              <a:rPr lang="en-US" dirty="0"/>
              <a:t>. Apps are mini applications that extend what you can do with SharePoint </a:t>
            </a:r>
            <a:r>
              <a:rPr lang="en-US" dirty="0" smtClean="0"/>
              <a:t>2013 such as perform </a:t>
            </a:r>
            <a:r>
              <a:rPr lang="en-US" dirty="0"/>
              <a:t>tasks or solve user needs. You can add apps to your site to customize it with specific functionality or to display information. </a:t>
            </a:r>
            <a:r>
              <a:rPr lang="en-US" dirty="0" smtClean="0"/>
              <a:t>You </a:t>
            </a:r>
            <a:r>
              <a:rPr lang="en-US" dirty="0"/>
              <a:t>can browse for SharePoint apps in the Office Store on Office.com, but you can only get </a:t>
            </a:r>
            <a:r>
              <a:rPr lang="en-US" dirty="0" smtClean="0"/>
              <a:t>the apps from </a:t>
            </a:r>
            <a:r>
              <a:rPr lang="en-US" dirty="0"/>
              <a:t>the SharePoint Store. The SharePoint Store is essentially a version of the Office Store </a:t>
            </a:r>
            <a:r>
              <a:rPr lang="en-US" dirty="0" smtClean="0"/>
              <a:t>accessible </a:t>
            </a:r>
            <a:r>
              <a:rPr lang="en-US" dirty="0"/>
              <a:t>only from a SharePoint 2013 </a:t>
            </a:r>
            <a:r>
              <a:rPr lang="en-US" dirty="0" smtClean="0"/>
              <a:t>site. You </a:t>
            </a:r>
            <a:r>
              <a:rPr lang="en-US" dirty="0"/>
              <a:t>can customize your site using third-party apps, custom apps, or a combination of </a:t>
            </a:r>
            <a:r>
              <a:rPr lang="en-US" dirty="0" smtClean="0"/>
              <a:t>both.</a:t>
            </a:r>
            <a:endParaRPr lang="en-US" dirty="0"/>
          </a:p>
          <a:p>
            <a:endParaRPr lang="en-US" dirty="0"/>
          </a:p>
          <a:p>
            <a:r>
              <a:rPr lang="en-US" b="1" dirty="0"/>
              <a:t>Third-party </a:t>
            </a:r>
            <a:r>
              <a:rPr lang="en-US" b="1" dirty="0" smtClean="0"/>
              <a:t>apps</a:t>
            </a:r>
          </a:p>
          <a:p>
            <a:r>
              <a:rPr lang="en-US" dirty="0" smtClean="0"/>
              <a:t>Site </a:t>
            </a:r>
            <a:r>
              <a:rPr lang="en-US" dirty="0"/>
              <a:t>users (with Site Owner permissions or greater) can browse </a:t>
            </a:r>
            <a:r>
              <a:rPr lang="en-US" dirty="0" smtClean="0"/>
              <a:t>and </a:t>
            </a:r>
            <a:r>
              <a:rPr lang="en-US" dirty="0"/>
              <a:t>acquire </a:t>
            </a:r>
            <a:r>
              <a:rPr lang="en-US" dirty="0" smtClean="0"/>
              <a:t>third-party </a:t>
            </a:r>
            <a:r>
              <a:rPr lang="en-US" dirty="0"/>
              <a:t>apps from the SharePoint </a:t>
            </a:r>
            <a:r>
              <a:rPr lang="en-US" dirty="0" smtClean="0"/>
              <a:t>Store. </a:t>
            </a:r>
            <a:r>
              <a:rPr lang="en-US" dirty="0"/>
              <a:t>Admins can also buy licenses for specific apps for all users in an organization</a:t>
            </a:r>
            <a:r>
              <a:rPr lang="en-US" dirty="0" smtClean="0"/>
              <a:t>.</a:t>
            </a:r>
          </a:p>
          <a:p>
            <a:endParaRPr lang="en-US" dirty="0"/>
          </a:p>
          <a:p>
            <a:r>
              <a:rPr lang="en-US" b="1" dirty="0"/>
              <a:t>Custom </a:t>
            </a:r>
            <a:r>
              <a:rPr lang="en-US" b="1" dirty="0" smtClean="0"/>
              <a:t>apps</a:t>
            </a:r>
          </a:p>
          <a:p>
            <a:r>
              <a:rPr lang="en-US" dirty="0" smtClean="0"/>
              <a:t>Your </a:t>
            </a:r>
            <a:r>
              <a:rPr lang="en-US" dirty="0"/>
              <a:t>organization can also develop its own apps for SharePoint Online </a:t>
            </a:r>
            <a:r>
              <a:rPr lang="en-US" dirty="0" smtClean="0"/>
              <a:t>or on-premise and </a:t>
            </a:r>
            <a:r>
              <a:rPr lang="en-US" dirty="0"/>
              <a:t>make them available to users through the App Catalog site. </a:t>
            </a:r>
            <a:r>
              <a:rPr lang="en-US" dirty="0" smtClean="0"/>
              <a:t>You </a:t>
            </a:r>
            <a:r>
              <a:rPr lang="en-US" dirty="0"/>
              <a:t>can use any </a:t>
            </a:r>
            <a:r>
              <a:rPr lang="en-US" dirty="0" smtClean="0"/>
              <a:t>language (such </a:t>
            </a:r>
            <a:r>
              <a:rPr lang="en-US" dirty="0"/>
              <a:t>as HTML, JavaScript, PHP, or .</a:t>
            </a:r>
            <a:r>
              <a:rPr lang="en-US" dirty="0" smtClean="0"/>
              <a:t>NET) </a:t>
            </a:r>
            <a:r>
              <a:rPr lang="en-US" dirty="0"/>
              <a:t>and your favorite web development </a:t>
            </a:r>
            <a:r>
              <a:rPr lang="en-US" dirty="0" smtClean="0"/>
              <a:t>tools to create apps for SharePoint.</a:t>
            </a:r>
            <a:endParaRPr lang="en-US" dirty="0"/>
          </a:p>
        </p:txBody>
      </p:sp>
    </p:spTree>
    <p:extLst>
      <p:ext uri="{BB962C8B-B14F-4D97-AF65-F5344CB8AC3E}">
        <p14:creationId xmlns:p14="http://schemas.microsoft.com/office/powerpoint/2010/main" val="1138614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72363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Get Connected</a:t>
            </a:r>
          </a:p>
          <a:p>
            <a:r>
              <a:rPr lang="en-US" dirty="0" smtClean="0"/>
              <a:t>SharePoint 2013 provides ways to help connect people inside the organization to help people work </a:t>
            </a:r>
            <a:r>
              <a:rPr lang="en-US" dirty="0"/>
              <a:t>better together. Use newsfeeds to share content, connect with people, and stay up to date with what’s going on </a:t>
            </a:r>
            <a:r>
              <a:rPr lang="en-US" dirty="0" smtClean="0"/>
              <a:t>within your </a:t>
            </a:r>
            <a:r>
              <a:rPr lang="en-US" dirty="0"/>
              <a:t>organization</a:t>
            </a:r>
            <a:endParaRPr lang="en-US" dirty="0" smtClean="0"/>
          </a:p>
          <a:p>
            <a:endParaRPr lang="en-US" dirty="0" smtClean="0"/>
          </a:p>
          <a:p>
            <a:r>
              <a:rPr lang="en-US" b="1" dirty="0" smtClean="0"/>
              <a:t>Share Knowledge</a:t>
            </a:r>
          </a:p>
          <a:p>
            <a:r>
              <a:rPr lang="en-US" dirty="0" smtClean="0"/>
              <a:t>Use SharePoint to take the effort out of making knowledge </a:t>
            </a:r>
            <a:r>
              <a:rPr lang="en-US" dirty="0"/>
              <a:t>and </a:t>
            </a:r>
            <a:r>
              <a:rPr lang="en-US" dirty="0" smtClean="0"/>
              <a:t>people discoverable. Share ideas, discover answers to questions, and keep track of what colleagues are working on by using the new social features throughout SharePoint.</a:t>
            </a:r>
          </a:p>
          <a:p>
            <a:endParaRPr lang="en-US" dirty="0" smtClean="0"/>
          </a:p>
          <a:p>
            <a:r>
              <a:rPr lang="en-US" b="1" dirty="0" smtClean="0"/>
              <a:t>Work Together</a:t>
            </a:r>
          </a:p>
          <a:p>
            <a:r>
              <a:rPr lang="en-US" dirty="0" smtClean="0"/>
              <a:t>Use SharePoint 2013 to provide your team with a single place to get work done and sync together to help keep everyone on the same page. For example, use a team site to </a:t>
            </a:r>
            <a:r>
              <a:rPr lang="en-US" dirty="0"/>
              <a:t>track meeting </a:t>
            </a:r>
            <a:r>
              <a:rPr lang="en-US" dirty="0" smtClean="0"/>
              <a:t>notes, schedules, bring </a:t>
            </a:r>
            <a:r>
              <a:rPr lang="en-US" dirty="0"/>
              <a:t>together team’s emails and documents in once place. Quickly loop in colleagues to work together on content—even at the same time—while everyone’s changes to a document are automatically tracked.</a:t>
            </a:r>
          </a:p>
        </p:txBody>
      </p:sp>
    </p:spTree>
    <p:extLst>
      <p:ext uri="{BB962C8B-B14F-4D97-AF65-F5344CB8AC3E}">
        <p14:creationId xmlns:p14="http://schemas.microsoft.com/office/powerpoint/2010/main" val="3409346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Social isn’t just about a features, it’s about the ability </a:t>
            </a:r>
            <a:r>
              <a:rPr lang="en-US" dirty="0" smtClean="0"/>
              <a:t>help users stay up-to-date with information they care about within the organization. It also helps people get to know each other and share information that is important. </a:t>
            </a:r>
          </a:p>
          <a:p>
            <a:endParaRPr lang="en-US" dirty="0" smtClean="0"/>
          </a:p>
          <a:p>
            <a:r>
              <a:rPr lang="en-US" b="1" dirty="0" smtClean="0"/>
              <a:t>Microblogging</a:t>
            </a:r>
            <a:endParaRPr lang="en-US" dirty="0" smtClean="0"/>
          </a:p>
          <a:p>
            <a:r>
              <a:rPr lang="en-US" dirty="0" smtClean="0"/>
              <a:t>SharePoint has finally gone social with it’s new microblogging features. A microblog is abbreviated content which according to Microsoft “allows users to quickly broadcast information to a location while enabling other users to create  public dialog by responding </a:t>
            </a:r>
            <a:r>
              <a:rPr lang="en-US" dirty="0"/>
              <a:t>to comments. Important information and news can be shared quickly among peers while keeping conversations in context</a:t>
            </a:r>
            <a:r>
              <a:rPr lang="en-US" dirty="0" smtClean="0"/>
              <a:t>.“ In essence, a microblog is something that is too long to be a tweet but too short to be a traditional blog. It allows users to post items of interest in a newsfeed and participate in conversations.</a:t>
            </a:r>
          </a:p>
          <a:p>
            <a:endParaRPr lang="en-US" dirty="0"/>
          </a:p>
          <a:p>
            <a:r>
              <a:rPr lang="en-US" b="1" dirty="0" smtClean="0"/>
              <a:t>Newsfeeds</a:t>
            </a:r>
            <a:endParaRPr lang="en-US" b="1" dirty="0"/>
          </a:p>
          <a:p>
            <a:r>
              <a:rPr lang="en-US" dirty="0"/>
              <a:t>The heart of the social experience in SharePoint 2013 is the </a:t>
            </a:r>
            <a:r>
              <a:rPr lang="en-US" dirty="0" smtClean="0"/>
              <a:t>newsfeed which is a place to post information and reply to other posts. Newsfeeds displays a </a:t>
            </a:r>
            <a:r>
              <a:rPr lang="en-US" dirty="0"/>
              <a:t>summary of all your social interactions from your microblogs and community conversations, to the sites, content, and people you follow</a:t>
            </a:r>
            <a:r>
              <a:rPr lang="en-US" dirty="0" smtClean="0"/>
              <a:t>.</a:t>
            </a:r>
            <a:endParaRPr lang="en-US" dirty="0"/>
          </a:p>
        </p:txBody>
      </p:sp>
    </p:spTree>
    <p:extLst>
      <p:ext uri="{BB962C8B-B14F-4D97-AF65-F5344CB8AC3E}">
        <p14:creationId xmlns:p14="http://schemas.microsoft.com/office/powerpoint/2010/main" val="2159250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Communities</a:t>
            </a:r>
          </a:p>
          <a:p>
            <a:r>
              <a:rPr lang="en-US" dirty="0" smtClean="0"/>
              <a:t>SharePoint 2013 introduces a new features called Community Sites. </a:t>
            </a:r>
            <a:r>
              <a:rPr lang="en-US" dirty="0"/>
              <a:t>A Community Site, which is a new site template, provides a forum experience that enables community members to contribute information and to ask for help from others</a:t>
            </a:r>
            <a:r>
              <a:rPr lang="en-US" dirty="0" smtClean="0"/>
              <a:t>.</a:t>
            </a:r>
          </a:p>
          <a:p>
            <a:endParaRPr lang="en-US" dirty="0"/>
          </a:p>
          <a:p>
            <a:r>
              <a:rPr lang="en-US" b="1" dirty="0" smtClean="0"/>
              <a:t>Discussions</a:t>
            </a:r>
          </a:p>
          <a:p>
            <a:r>
              <a:rPr lang="en-US" dirty="0"/>
              <a:t>One of the features that was lacking in previous versions of SharePoint was the discussion boards. Now in SharePoint 2013, the discussion boards experience has greatly </a:t>
            </a:r>
            <a:r>
              <a:rPr lang="en-US" dirty="0" smtClean="0"/>
              <a:t>improved</a:t>
            </a:r>
            <a:r>
              <a:rPr lang="en-US" dirty="0"/>
              <a:t> </a:t>
            </a:r>
            <a:r>
              <a:rPr lang="en-US" dirty="0" smtClean="0"/>
              <a:t>with a modern UI experience.</a:t>
            </a:r>
          </a:p>
          <a:p>
            <a:endParaRPr lang="en-US" dirty="0"/>
          </a:p>
          <a:p>
            <a:r>
              <a:rPr lang="en-US" b="1" dirty="0" smtClean="0"/>
              <a:t>Blogs</a:t>
            </a:r>
          </a:p>
          <a:p>
            <a:r>
              <a:rPr lang="en-US" dirty="0" smtClean="0"/>
              <a:t>Blogs in SharePoint 2013, can enable an organization to quickly share information among employees, partners, or customers. Use SharePoint 2013 to create a full-featured blog site that includes necessary components to enhance collaboration and share knowledge. It is common to use blog sites for publishing corporate news and company updates. Posts can be categorized, users with contribute permissions can comment on the blogs posts, and posts can be moderated.</a:t>
            </a:r>
            <a:endParaRPr lang="en-US" dirty="0"/>
          </a:p>
        </p:txBody>
      </p:sp>
    </p:spTree>
    <p:extLst>
      <p:ext uri="{BB962C8B-B14F-4D97-AF65-F5344CB8AC3E}">
        <p14:creationId xmlns:p14="http://schemas.microsoft.com/office/powerpoint/2010/main" val="332387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We’ve shown you how users EXPECT that social should follow them where they work with consistent Connected Experiences – but what does this mean for IT?  It’s not a question of IF organizations will become more social, but a matter of WHEN.  This means that IT has to figure out:</a:t>
            </a:r>
          </a:p>
          <a:p>
            <a:endParaRPr lang="en-US" dirty="0" smtClean="0"/>
          </a:p>
          <a:p>
            <a:r>
              <a:rPr lang="en-US" dirty="0" smtClean="0"/>
              <a:t>This means that IT has to figure out how to </a:t>
            </a:r>
          </a:p>
          <a:p>
            <a:r>
              <a:rPr lang="en-US" dirty="0" smtClean="0"/>
              <a:t>-manage the environment, and all the users; </a:t>
            </a:r>
          </a:p>
          <a:p>
            <a:r>
              <a:rPr lang="en-US" dirty="0" smtClean="0"/>
              <a:t>-how to ensure that information is being shared securely to the right people without jeopardizing propriety information;</a:t>
            </a:r>
          </a:p>
          <a:p>
            <a:r>
              <a:rPr lang="en-US" dirty="0" smtClean="0"/>
              <a:t>-how to ensure that corporate governance – how to handle eDiscovery of information contained within social.</a:t>
            </a:r>
          </a:p>
          <a:p>
            <a:r>
              <a:rPr lang="en-US" dirty="0" smtClean="0"/>
              <a:t>-how to extend and develop to bring new solutions that continue to add business value.</a:t>
            </a:r>
          </a:p>
          <a:p>
            <a:endParaRPr lang="en-US" dirty="0" smtClean="0"/>
          </a:p>
          <a:p>
            <a:r>
              <a:rPr lang="en-US" dirty="0" smtClean="0"/>
              <a:t>Office and SharePoint are the place where social across a company meets, and already offers many platform capabilities that IT departments will be looking for including:</a:t>
            </a:r>
          </a:p>
          <a:p>
            <a:r>
              <a:rPr lang="en-US" dirty="0" smtClean="0"/>
              <a:t>-Securing information – not just securing ACCESS to downloading information, but having the ability to control that actual information itself and avoiding compliance issues before they arise.</a:t>
            </a:r>
          </a:p>
          <a:p>
            <a:r>
              <a:rPr lang="en-US" dirty="0" smtClean="0"/>
              <a:t>-Managing identities</a:t>
            </a:r>
          </a:p>
          <a:p>
            <a:r>
              <a:rPr lang="en-US" dirty="0" smtClean="0"/>
              <a:t>SharePoint’s user profile allows organizations to take many identities from Active Directory to HR systems and bring them together in one place.  This means social applications can go to one place, and get the information they need.</a:t>
            </a:r>
          </a:p>
          <a:p>
            <a:r>
              <a:rPr lang="en-US" dirty="0" smtClean="0"/>
              <a:t>-Integrating business applications </a:t>
            </a:r>
          </a:p>
          <a:p>
            <a:r>
              <a:rPr lang="en-US" dirty="0" smtClean="0"/>
              <a:t>Most organizations have many different systems that offer(or will offer) social experiences, how do you make it so that users don’t have to check several newsfeeds to get the information they need?  SharePoint offers the ability to make existing LOB applications more social and to bring the social capabilities of applications directly into the newsfeed. </a:t>
            </a:r>
          </a:p>
          <a:p>
            <a:endParaRPr lang="en-US" dirty="0" smtClean="0"/>
          </a:p>
          <a:p>
            <a:endParaRPr lang="en-US" dirty="0"/>
          </a:p>
        </p:txBody>
      </p:sp>
    </p:spTree>
    <p:extLst>
      <p:ext uri="{BB962C8B-B14F-4D97-AF65-F5344CB8AC3E}">
        <p14:creationId xmlns:p14="http://schemas.microsoft.com/office/powerpoint/2010/main" val="448375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Mobile Views</a:t>
            </a:r>
          </a:p>
          <a:p>
            <a:r>
              <a:rPr lang="en-US" dirty="0" smtClean="0"/>
              <a:t>SharePoint 2013 offers new, optimized view experiences for mobile platforms. With the introduction of a new contemporary view, users experience an more enriched optimized view that renders in HTML 5.</a:t>
            </a:r>
          </a:p>
          <a:p>
            <a:endParaRPr lang="en-US" dirty="0"/>
          </a:p>
          <a:p>
            <a:r>
              <a:rPr lang="en-US" b="1" dirty="0" smtClean="0"/>
              <a:t>Automatic Mobile Browser Redirection</a:t>
            </a:r>
          </a:p>
          <a:p>
            <a:r>
              <a:rPr lang="en-US" dirty="0" smtClean="0"/>
              <a:t>In order for a site to use the optimized mobile browser experience, a new featured named Mobile Browser View must be activated on the site. When activated, if a mobile device accesses the site, the feature checks to see if the mobile browser supports HTML5. If it’s supported the contemporary view is rendered otherwise the classic view is rendered.</a:t>
            </a:r>
          </a:p>
          <a:p>
            <a:endParaRPr lang="en-US" dirty="0"/>
          </a:p>
          <a:p>
            <a:r>
              <a:rPr lang="en-US" b="1" dirty="0" smtClean="0"/>
              <a:t>Device Channels</a:t>
            </a:r>
          </a:p>
          <a:p>
            <a:r>
              <a:rPr lang="en-US" dirty="0" smtClean="0"/>
              <a:t>Another new mobile support feature introduced in SharePoint 2013 is called Device Channels. With device channels, a single publishing site can be rendered in multiple ways by using different designs which target difference devices based on the user agent string.</a:t>
            </a:r>
          </a:p>
          <a:p>
            <a:endParaRPr lang="en-US" b="1" dirty="0"/>
          </a:p>
          <a:p>
            <a:r>
              <a:rPr lang="en-US" b="1" dirty="0" smtClean="0"/>
              <a:t>Office Mobile Web Apps</a:t>
            </a:r>
          </a:p>
          <a:p>
            <a:r>
              <a:rPr lang="en-US" dirty="0" smtClean="0"/>
              <a:t>Office Mobile Web Apps enables users to open documents in the mobile browsers using Word, Excel, and PowerPoint Mobile Viewers.</a:t>
            </a:r>
          </a:p>
          <a:p>
            <a:endParaRPr lang="en-US" b="1" dirty="0"/>
          </a:p>
          <a:p>
            <a:r>
              <a:rPr lang="en-US" b="1" dirty="0" smtClean="0"/>
              <a:t>Push Notifications</a:t>
            </a:r>
          </a:p>
          <a:p>
            <a:r>
              <a:rPr lang="en-US" dirty="0" smtClean="0"/>
              <a:t>SharePoint 2013 supports push notifications on mobile devices from SharePoint sites.</a:t>
            </a:r>
            <a:endParaRPr lang="en-US" dirty="0"/>
          </a:p>
        </p:txBody>
      </p:sp>
    </p:spTree>
    <p:extLst>
      <p:ext uri="{BB962C8B-B14F-4D97-AF65-F5344CB8AC3E}">
        <p14:creationId xmlns:p14="http://schemas.microsoft.com/office/powerpoint/2010/main" val="4246466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Design</a:t>
            </a:r>
            <a:endParaRPr lang="en-US" b="1" dirty="0"/>
          </a:p>
          <a:p>
            <a:r>
              <a:rPr lang="en-US" dirty="0" smtClean="0"/>
              <a:t>Designing eye-catching sites in previous versions of SharePoint required a certain level of skills and knowledge of SharePoint Designer. Today </a:t>
            </a:r>
            <a:r>
              <a:rPr lang="en-US" dirty="0"/>
              <a:t>designers can build dynamic </a:t>
            </a:r>
            <a:r>
              <a:rPr lang="en-US" dirty="0" smtClean="0"/>
              <a:t>sites using </a:t>
            </a:r>
            <a:r>
              <a:rPr lang="en-US" dirty="0"/>
              <a:t>design tools they are familiar with </a:t>
            </a:r>
            <a:r>
              <a:rPr lang="en-US" dirty="0" smtClean="0"/>
              <a:t>(such as Dreamweaver or </a:t>
            </a:r>
            <a:r>
              <a:rPr lang="en-US" dirty="0"/>
              <a:t>Expression </a:t>
            </a:r>
            <a:r>
              <a:rPr lang="en-US" dirty="0" smtClean="0"/>
              <a:t>Blend). </a:t>
            </a:r>
          </a:p>
          <a:p>
            <a:endParaRPr lang="en-US" dirty="0"/>
          </a:p>
          <a:p>
            <a:r>
              <a:rPr lang="en-US" b="1" dirty="0" smtClean="0"/>
              <a:t>Publish</a:t>
            </a:r>
            <a:endParaRPr lang="en-US" b="1" dirty="0"/>
          </a:p>
          <a:p>
            <a:r>
              <a:rPr lang="en-US" dirty="0" smtClean="0"/>
              <a:t>With the new search driven publishing model, organizations can break down content into silos while making it easier to re-use content across devices and multilingual sites. Cross-site publishing enables you to reuse content stored in one publishing site collection across one or more site collections. With simple taxonomy based navigation controls non-technical users can create targeted user experiences that drive action without having to write a single line of code.</a:t>
            </a:r>
          </a:p>
          <a:p>
            <a:endParaRPr lang="en-US" dirty="0" smtClean="0"/>
          </a:p>
          <a:p>
            <a:r>
              <a:rPr lang="en-US" b="1" dirty="0" smtClean="0"/>
              <a:t>Engage</a:t>
            </a:r>
            <a:endParaRPr lang="en-US" b="1" dirty="0"/>
          </a:p>
          <a:p>
            <a:r>
              <a:rPr lang="en-US" dirty="0" smtClean="0"/>
              <a:t>Search in SharePoint 2013 is like Bing for any information within your company. SharePoint 2013 introduces a new dimension to adaptive personalized experiences. Get personalized results based on your intent and past behavior.</a:t>
            </a:r>
          </a:p>
        </p:txBody>
      </p:sp>
    </p:spTree>
    <p:extLst>
      <p:ext uri="{BB962C8B-B14F-4D97-AF65-F5344CB8AC3E}">
        <p14:creationId xmlns:p14="http://schemas.microsoft.com/office/powerpoint/2010/main" val="1399245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63">
              <a:lnSpc>
                <a:spcPct val="90000"/>
              </a:lnSpc>
              <a:spcAft>
                <a:spcPts val="333"/>
              </a:spcAft>
              <a:defRPr/>
            </a:pPr>
            <a:r>
              <a:rPr lang="en-US" dirty="0"/>
              <a:t>Web Content Management (WCM) in SharePoint 2013 has been completely revamped. With SharePoint 2013 organizations can deliver engaging, adaptive and cross-channel customer experiences to drive online business </a:t>
            </a:r>
            <a:r>
              <a:rPr lang="en-US" dirty="0" smtClean="0"/>
              <a:t>success. In </a:t>
            </a:r>
            <a:r>
              <a:rPr lang="en-US" dirty="0"/>
              <a:t>this release, </a:t>
            </a:r>
            <a:r>
              <a:rPr lang="en-US" dirty="0" smtClean="0"/>
              <a:t>the </a:t>
            </a:r>
            <a:r>
              <a:rPr lang="en-US" dirty="0"/>
              <a:t>SharePoint knowledge needed to successfully design and brand a SharePoint site </a:t>
            </a:r>
            <a:r>
              <a:rPr lang="en-US" dirty="0" smtClean="0"/>
              <a:t>has been </a:t>
            </a:r>
            <a:r>
              <a:rPr lang="en-US" dirty="0"/>
              <a:t>minimized </a:t>
            </a:r>
            <a:r>
              <a:rPr lang="en-US" dirty="0" smtClean="0"/>
              <a:t>with new </a:t>
            </a:r>
            <a:r>
              <a:rPr lang="en-US" dirty="0"/>
              <a:t>simplified markups, style sheets and the snippet gallery</a:t>
            </a:r>
            <a:r>
              <a:rPr lang="en-US" dirty="0" smtClean="0"/>
              <a:t>.</a:t>
            </a:r>
          </a:p>
          <a:p>
            <a:pPr defTabSz="914363">
              <a:lnSpc>
                <a:spcPct val="90000"/>
              </a:lnSpc>
              <a:spcAft>
                <a:spcPts val="333"/>
              </a:spcAft>
              <a:defRPr/>
            </a:pPr>
            <a:endParaRPr lang="en-US" dirty="0"/>
          </a:p>
          <a:p>
            <a:pPr defTabSz="914363">
              <a:lnSpc>
                <a:spcPct val="90000"/>
              </a:lnSpc>
              <a:spcAft>
                <a:spcPts val="333"/>
              </a:spcAft>
              <a:defRPr/>
            </a:pPr>
            <a:r>
              <a:rPr lang="en-US" dirty="0"/>
              <a:t>SharePoint 2013 introduces a new feature for multilingual </a:t>
            </a:r>
            <a:r>
              <a:rPr lang="en-US" dirty="0" smtClean="0"/>
              <a:t>sites that </a:t>
            </a:r>
            <a:r>
              <a:rPr lang="en-US" dirty="0"/>
              <a:t>supports content translation to other languages</a:t>
            </a:r>
            <a:r>
              <a:rPr lang="en-US" dirty="0" smtClean="0"/>
              <a:t>. Search Engine Optimization (SEO) features has also been added which provides a number of fields dedicated to SEO. You can also easily embed videos into SharePoint pages and use image renditions to display different sized versions of an image on different pages. </a:t>
            </a:r>
          </a:p>
          <a:p>
            <a:pPr defTabSz="914363">
              <a:lnSpc>
                <a:spcPct val="90000"/>
              </a:lnSpc>
              <a:spcAft>
                <a:spcPts val="333"/>
              </a:spcAft>
              <a:defRPr/>
            </a:pPr>
            <a:endParaRPr lang="en-US" dirty="0" smtClean="0"/>
          </a:p>
          <a:p>
            <a:pPr defTabSz="914363">
              <a:lnSpc>
                <a:spcPct val="90000"/>
              </a:lnSpc>
              <a:spcAft>
                <a:spcPts val="333"/>
              </a:spcAft>
              <a:defRPr/>
            </a:pPr>
            <a:r>
              <a:rPr lang="en-US" dirty="0" smtClean="0"/>
              <a:t>Use the </a:t>
            </a:r>
            <a:r>
              <a:rPr lang="en-US" dirty="0"/>
              <a:t>new Managed Navigation in SharePoint 2013 </a:t>
            </a:r>
            <a:r>
              <a:rPr lang="en-US" dirty="0" smtClean="0"/>
              <a:t>to </a:t>
            </a:r>
            <a:r>
              <a:rPr lang="en-US" dirty="0"/>
              <a:t>drive the navigation elements on your site </a:t>
            </a:r>
            <a:r>
              <a:rPr lang="en-US" dirty="0" smtClean="0"/>
              <a:t>using </a:t>
            </a:r>
            <a:r>
              <a:rPr lang="en-US" dirty="0"/>
              <a:t>the term tagged </a:t>
            </a:r>
            <a:r>
              <a:rPr lang="en-US" dirty="0" smtClean="0"/>
              <a:t>within </a:t>
            </a:r>
            <a:r>
              <a:rPr lang="en-US" dirty="0"/>
              <a:t>your content. This </a:t>
            </a:r>
            <a:r>
              <a:rPr lang="en-US" dirty="0" smtClean="0"/>
              <a:t>makes it easier to manage your site navigation and ensures the user experience is consistent.</a:t>
            </a:r>
            <a:r>
              <a:rPr lang="en-US" dirty="0"/>
              <a:t> Managed navigation also lets you create friendly URLs without changing the structure of your </a:t>
            </a:r>
            <a:r>
              <a:rPr lang="en-US" dirty="0" smtClean="0"/>
              <a:t>site which provides a clean URL structure.</a:t>
            </a:r>
          </a:p>
        </p:txBody>
      </p:sp>
    </p:spTree>
    <p:extLst>
      <p:ext uri="{BB962C8B-B14F-4D97-AF65-F5344CB8AC3E}">
        <p14:creationId xmlns:p14="http://schemas.microsoft.com/office/powerpoint/2010/main" val="388038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 with SharePoint 2013</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grpSp>
        <p:nvGrpSpPr>
          <p:cNvPr id="31" name="Group 30"/>
          <p:cNvGrpSpPr/>
          <p:nvPr/>
        </p:nvGrpSpPr>
        <p:grpSpPr>
          <a:xfrm>
            <a:off x="609600" y="1676400"/>
            <a:ext cx="8001000" cy="3821906"/>
            <a:chOff x="176229" y="1033163"/>
            <a:chExt cx="8001000" cy="3821906"/>
          </a:xfrm>
        </p:grpSpPr>
        <p:grpSp>
          <p:nvGrpSpPr>
            <p:cNvPr id="14" name="Group 13"/>
            <p:cNvGrpSpPr/>
            <p:nvPr/>
          </p:nvGrpSpPr>
          <p:grpSpPr>
            <a:xfrm>
              <a:off x="176229" y="1261763"/>
              <a:ext cx="8001000" cy="3593306"/>
              <a:chOff x="2055812" y="1600200"/>
              <a:chExt cx="8001000" cy="3593306"/>
            </a:xfrm>
          </p:grpSpPr>
          <p:grpSp>
            <p:nvGrpSpPr>
              <p:cNvPr id="15" name="Group 14"/>
              <p:cNvGrpSpPr/>
              <p:nvPr/>
            </p:nvGrpSpPr>
            <p:grpSpPr>
              <a:xfrm>
                <a:off x="7542212" y="1600200"/>
                <a:ext cx="2514600" cy="3285530"/>
                <a:chOff x="7542212" y="1600200"/>
                <a:chExt cx="2514600" cy="3285530"/>
              </a:xfrm>
            </p:grpSpPr>
            <p:sp>
              <p:nvSpPr>
                <p:cNvPr id="25" name="Rectangle 24"/>
                <p:cNvSpPr/>
                <p:nvPr/>
              </p:nvSpPr>
              <p:spPr bwMode="auto">
                <a:xfrm>
                  <a:off x="7542212" y="1600200"/>
                  <a:ext cx="2514600" cy="21336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Extend</a:t>
                  </a:r>
                  <a:endPar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6" name="TextBox 25"/>
                <p:cNvSpPr txBox="1"/>
                <p:nvPr/>
              </p:nvSpPr>
              <p:spPr>
                <a:xfrm>
                  <a:off x="7542212" y="3962400"/>
                  <a:ext cx="2514600" cy="923330"/>
                </a:xfrm>
                <a:prstGeom prst="rect">
                  <a:avLst/>
                </a:prstGeom>
                <a:noFill/>
              </p:spPr>
              <p:txBody>
                <a:bodyPr wrap="square" lIns="0" tIns="0" rIns="0" bIns="0" rtlCol="0">
                  <a:spAutoFit/>
                </a:bodyPr>
                <a:lstStyle/>
                <a:p>
                  <a:pPr marL="115888"/>
                  <a:r>
                    <a:rPr lang="en-US" sz="2000" spc="-100" dirty="0">
                      <a:cs typeface="Segoe Pro Light"/>
                    </a:rPr>
                    <a:t>Build smarter applications that can scale for any </a:t>
                  </a:r>
                  <a:r>
                    <a:rPr lang="en-US" sz="2000" spc="-100" dirty="0" smtClean="0">
                      <a:cs typeface="Segoe Pro Light"/>
                    </a:rPr>
                    <a:t>need</a:t>
                  </a:r>
                  <a:endParaRPr lang="en-US" sz="2000" spc="-100" dirty="0">
                    <a:cs typeface="Segoe Pro Light"/>
                  </a:endParaRPr>
                </a:p>
              </p:txBody>
            </p:sp>
          </p:grpSp>
          <p:grpSp>
            <p:nvGrpSpPr>
              <p:cNvPr id="16" name="Group 15"/>
              <p:cNvGrpSpPr/>
              <p:nvPr/>
            </p:nvGrpSpPr>
            <p:grpSpPr>
              <a:xfrm>
                <a:off x="4799012" y="1600200"/>
                <a:ext cx="2628900" cy="3593306"/>
                <a:chOff x="4799012" y="1600200"/>
                <a:chExt cx="2628900" cy="3593306"/>
              </a:xfrm>
            </p:grpSpPr>
            <p:sp>
              <p:nvSpPr>
                <p:cNvPr id="22" name="Rectangle 21"/>
                <p:cNvSpPr/>
                <p:nvPr/>
              </p:nvSpPr>
              <p:spPr bwMode="auto">
                <a:xfrm>
                  <a:off x="4799012" y="1600200"/>
                  <a:ext cx="2514600" cy="21336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Answer</a:t>
                  </a:r>
                  <a:endPar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3" name="TextBox 22"/>
                <p:cNvSpPr txBox="1"/>
                <p:nvPr/>
              </p:nvSpPr>
              <p:spPr>
                <a:xfrm>
                  <a:off x="4825999" y="3962400"/>
                  <a:ext cx="2601913" cy="1231106"/>
                </a:xfrm>
                <a:prstGeom prst="rect">
                  <a:avLst/>
                </a:prstGeom>
                <a:noFill/>
              </p:spPr>
              <p:txBody>
                <a:bodyPr wrap="square" lIns="0" tIns="0" rIns="0" bIns="0" rtlCol="0">
                  <a:spAutoFit/>
                </a:bodyPr>
                <a:lstStyle/>
                <a:p>
                  <a:pPr marL="115888"/>
                  <a:r>
                    <a:rPr lang="en-US" sz="2000" spc="-100" dirty="0">
                      <a:cs typeface="Segoe Pro Light"/>
                    </a:rPr>
                    <a:t>Get answers and take action with an experience that’s always a step ahead</a:t>
                  </a:r>
                </a:p>
              </p:txBody>
            </p:sp>
          </p:grpSp>
          <p:grpSp>
            <p:nvGrpSpPr>
              <p:cNvPr id="18" name="Group 17"/>
              <p:cNvGrpSpPr/>
              <p:nvPr/>
            </p:nvGrpSpPr>
            <p:grpSpPr>
              <a:xfrm>
                <a:off x="2055812" y="1600200"/>
                <a:ext cx="2514600" cy="3285530"/>
                <a:chOff x="2055812" y="1600200"/>
                <a:chExt cx="2514600" cy="3285530"/>
              </a:xfrm>
            </p:grpSpPr>
            <p:sp>
              <p:nvSpPr>
                <p:cNvPr id="20" name="Rectangle 19"/>
                <p:cNvSpPr/>
                <p:nvPr/>
              </p:nvSpPr>
              <p:spPr bwMode="auto">
                <a:xfrm>
                  <a:off x="2055812" y="1600200"/>
                  <a:ext cx="2514600" cy="21336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Get Find</a:t>
                  </a:r>
                </a:p>
              </p:txBody>
            </p:sp>
            <p:sp>
              <p:nvSpPr>
                <p:cNvPr id="21" name="Rectangle 20"/>
                <p:cNvSpPr/>
                <p:nvPr/>
              </p:nvSpPr>
              <p:spPr>
                <a:xfrm>
                  <a:off x="2055813" y="3962400"/>
                  <a:ext cx="2514599" cy="923330"/>
                </a:xfrm>
                <a:prstGeom prst="rect">
                  <a:avLst/>
                </a:prstGeom>
              </p:spPr>
              <p:txBody>
                <a:bodyPr wrap="square" lIns="0" tIns="0" rIns="0" bIns="0">
                  <a:spAutoFit/>
                </a:bodyPr>
                <a:lstStyle/>
                <a:p>
                  <a:pPr marL="115888"/>
                  <a:r>
                    <a:rPr lang="en-US" sz="2000" spc="-120" dirty="0">
                      <a:cs typeface="Segoe Pro Light"/>
                    </a:rPr>
                    <a:t>Find what you’re looking for with intelligent results tailored to you</a:t>
                  </a:r>
                </a:p>
              </p:txBody>
            </p:sp>
          </p:grpSp>
        </p:grpSp>
        <p:pic>
          <p:nvPicPr>
            <p:cNvPr id="28"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94369" y="1033163"/>
              <a:ext cx="2227383" cy="222738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306" y="1501440"/>
              <a:ext cx="804846" cy="1290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Freeform 15"/>
            <p:cNvSpPr>
              <a:spLocks noEditPoints="1"/>
            </p:cNvSpPr>
            <p:nvPr/>
          </p:nvSpPr>
          <p:spPr bwMode="black">
            <a:xfrm>
              <a:off x="6443646" y="1660904"/>
              <a:ext cx="952565" cy="971900"/>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359286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Search</a:t>
            </a:r>
            <a:endParaRPr lang="en-US" dirty="0"/>
          </a:p>
        </p:txBody>
      </p:sp>
      <p:sp>
        <p:nvSpPr>
          <p:cNvPr id="4" name="Content Placeholder 3"/>
          <p:cNvSpPr>
            <a:spLocks noGrp="1"/>
          </p:cNvSpPr>
          <p:nvPr>
            <p:ph idx="1"/>
          </p:nvPr>
        </p:nvSpPr>
        <p:spPr/>
        <p:txBody>
          <a:bodyPr/>
          <a:lstStyle/>
          <a:p>
            <a:r>
              <a:rPr lang="fi-FI" dirty="0" smtClean="0"/>
              <a:t>New Search architecture with </a:t>
            </a:r>
            <a:br>
              <a:rPr lang="fi-FI" dirty="0" smtClean="0"/>
            </a:br>
            <a:r>
              <a:rPr lang="fi-FI" dirty="0" smtClean="0"/>
              <a:t>one unified search</a:t>
            </a:r>
            <a:endParaRPr lang="en-US" dirty="0"/>
          </a:p>
          <a:p>
            <a:r>
              <a:rPr lang="en-US" dirty="0"/>
              <a:t>Personalized search results </a:t>
            </a:r>
            <a:r>
              <a:rPr lang="en-US" dirty="0" smtClean="0"/>
              <a:t/>
            </a:r>
            <a:br>
              <a:rPr lang="en-US" dirty="0" smtClean="0"/>
            </a:br>
            <a:r>
              <a:rPr lang="en-US" dirty="0" smtClean="0"/>
              <a:t>based </a:t>
            </a:r>
            <a:r>
              <a:rPr lang="en-US" dirty="0"/>
              <a:t>on search history</a:t>
            </a:r>
          </a:p>
          <a:p>
            <a:r>
              <a:rPr lang="en-US" dirty="0"/>
              <a:t>Rich contextual previews </a:t>
            </a:r>
            <a:r>
              <a:rPr lang="en-US" dirty="0" smtClean="0"/>
              <a:t/>
            </a:r>
            <a:br>
              <a:rPr lang="en-US" dirty="0" smtClean="0"/>
            </a:br>
            <a:r>
              <a:rPr lang="en-US" dirty="0" smtClean="0"/>
              <a:t>with </a:t>
            </a:r>
            <a:r>
              <a:rPr lang="en-US" dirty="0"/>
              <a:t>meaningful actions</a:t>
            </a:r>
          </a:p>
          <a:p>
            <a:r>
              <a:rPr lang="en-US" dirty="0"/>
              <a:t>Intelligent and customized </a:t>
            </a:r>
            <a:r>
              <a:rPr lang="en-US" dirty="0" smtClean="0"/>
              <a:t/>
            </a:r>
            <a:br>
              <a:rPr lang="en-US" dirty="0" smtClean="0"/>
            </a:br>
            <a:r>
              <a:rPr lang="en-US" dirty="0" smtClean="0"/>
              <a:t>search </a:t>
            </a:r>
            <a:r>
              <a:rPr lang="en-US" dirty="0"/>
              <a:t>results </a:t>
            </a:r>
            <a:r>
              <a:rPr lang="en-US" dirty="0" smtClean="0"/>
              <a:t>experience</a:t>
            </a:r>
          </a:p>
          <a:p>
            <a:pPr lvl="1"/>
            <a:r>
              <a:rPr lang="en-US" dirty="0" smtClean="0"/>
              <a:t>Search latest documents as soon as they are added with Continuous Crawl</a:t>
            </a:r>
          </a:p>
          <a:p>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9543" y="1271537"/>
            <a:ext cx="3337525" cy="2881363"/>
          </a:xfrm>
          <a:prstGeom prst="rect">
            <a:avLst/>
          </a:prstGeom>
          <a:noFill/>
          <a:ln w="9525">
            <a:solidFill>
              <a:schemeClr val="bg1">
                <a:lumMod val="95000"/>
              </a:schemeClr>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3596307"/>
            <a:ext cx="2090506" cy="1465712"/>
          </a:xfrm>
          <a:prstGeom prst="rect">
            <a:avLst/>
          </a:prstGeom>
          <a:noFill/>
          <a:ln w="9525">
            <a:solidFill>
              <a:schemeClr val="bg1">
                <a:lumMod val="95000"/>
              </a:schemeClr>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76703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Business Intelligence</a:t>
            </a:r>
            <a:endParaRPr lang="en-US" dirty="0"/>
          </a:p>
        </p:txBody>
      </p:sp>
      <p:grpSp>
        <p:nvGrpSpPr>
          <p:cNvPr id="16" name="Group 15"/>
          <p:cNvGrpSpPr/>
          <p:nvPr/>
        </p:nvGrpSpPr>
        <p:grpSpPr>
          <a:xfrm>
            <a:off x="609600" y="1676400"/>
            <a:ext cx="8001000" cy="4129683"/>
            <a:chOff x="176229" y="1033163"/>
            <a:chExt cx="8001000" cy="4129683"/>
          </a:xfrm>
        </p:grpSpPr>
        <p:grpSp>
          <p:nvGrpSpPr>
            <p:cNvPr id="17" name="Group 16"/>
            <p:cNvGrpSpPr/>
            <p:nvPr/>
          </p:nvGrpSpPr>
          <p:grpSpPr>
            <a:xfrm>
              <a:off x="176229" y="1261763"/>
              <a:ext cx="8001000" cy="3901083"/>
              <a:chOff x="2055812" y="1600200"/>
              <a:chExt cx="8001000" cy="3901083"/>
            </a:xfrm>
          </p:grpSpPr>
          <p:grpSp>
            <p:nvGrpSpPr>
              <p:cNvPr id="21" name="Group 20"/>
              <p:cNvGrpSpPr/>
              <p:nvPr/>
            </p:nvGrpSpPr>
            <p:grpSpPr>
              <a:xfrm>
                <a:off x="7542212" y="1600200"/>
                <a:ext cx="2514600" cy="3593306"/>
                <a:chOff x="7542212" y="1600200"/>
                <a:chExt cx="2514600" cy="3593306"/>
              </a:xfrm>
            </p:grpSpPr>
            <p:sp>
              <p:nvSpPr>
                <p:cNvPr id="28" name="Rectangle 27"/>
                <p:cNvSpPr/>
                <p:nvPr/>
              </p:nvSpPr>
              <p:spPr bwMode="auto">
                <a:xfrm>
                  <a:off x="7542212" y="1600200"/>
                  <a:ext cx="2514600" cy="21336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Control</a:t>
                  </a:r>
                  <a:endPar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9" name="TextBox 28"/>
                <p:cNvSpPr txBox="1"/>
                <p:nvPr/>
              </p:nvSpPr>
              <p:spPr>
                <a:xfrm>
                  <a:off x="7542212" y="3962400"/>
                  <a:ext cx="2514600" cy="1231106"/>
                </a:xfrm>
                <a:prstGeom prst="rect">
                  <a:avLst/>
                </a:prstGeom>
                <a:noFill/>
              </p:spPr>
              <p:txBody>
                <a:bodyPr wrap="square" lIns="0" tIns="0" rIns="0" bIns="0" rtlCol="0">
                  <a:spAutoFit/>
                </a:bodyPr>
                <a:lstStyle/>
                <a:p>
                  <a:pPr marL="115888"/>
                  <a:r>
                    <a:rPr lang="en-US" sz="2000" spc="-100" dirty="0">
                      <a:cs typeface="Segoe Pro Light"/>
                    </a:rPr>
                    <a:t>Manage self-service BI with control </a:t>
                  </a:r>
                  <a:r>
                    <a:rPr lang="en-US" sz="2000" spc="-100" dirty="0" smtClean="0">
                      <a:cs typeface="Segoe Pro Light"/>
                    </a:rPr>
                    <a:t>and </a:t>
                  </a:r>
                  <a:r>
                    <a:rPr lang="en-US" sz="2000" spc="-100" dirty="0">
                      <a:cs typeface="Segoe Pro Light"/>
                    </a:rPr>
                    <a:t>compliance for end user created </a:t>
                  </a:r>
                  <a:r>
                    <a:rPr lang="en-US" sz="2000" spc="-100" dirty="0" smtClean="0">
                      <a:cs typeface="Segoe Pro Light"/>
                    </a:rPr>
                    <a:t>assets</a:t>
                  </a:r>
                  <a:endParaRPr lang="en-US" sz="2000" spc="-100" dirty="0">
                    <a:cs typeface="Segoe Pro Light"/>
                  </a:endParaRPr>
                </a:p>
              </p:txBody>
            </p:sp>
          </p:grpSp>
          <p:grpSp>
            <p:nvGrpSpPr>
              <p:cNvPr id="22" name="Group 21"/>
              <p:cNvGrpSpPr/>
              <p:nvPr/>
            </p:nvGrpSpPr>
            <p:grpSpPr>
              <a:xfrm>
                <a:off x="4799012" y="1600200"/>
                <a:ext cx="2628900" cy="3901083"/>
                <a:chOff x="4799012" y="1600200"/>
                <a:chExt cx="2628900" cy="3901083"/>
              </a:xfrm>
            </p:grpSpPr>
            <p:sp>
              <p:nvSpPr>
                <p:cNvPr id="26" name="Rectangle 25"/>
                <p:cNvSpPr/>
                <p:nvPr/>
              </p:nvSpPr>
              <p:spPr bwMode="auto">
                <a:xfrm>
                  <a:off x="4799012" y="1600200"/>
                  <a:ext cx="2514600" cy="21336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Visualize</a:t>
                  </a:r>
                  <a:endPar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7" name="TextBox 26"/>
                <p:cNvSpPr txBox="1"/>
                <p:nvPr/>
              </p:nvSpPr>
              <p:spPr>
                <a:xfrm>
                  <a:off x="4825999" y="3962400"/>
                  <a:ext cx="2601913" cy="1538883"/>
                </a:xfrm>
                <a:prstGeom prst="rect">
                  <a:avLst/>
                </a:prstGeom>
                <a:noFill/>
              </p:spPr>
              <p:txBody>
                <a:bodyPr wrap="square" lIns="0" tIns="0" rIns="0" bIns="0" rtlCol="0">
                  <a:spAutoFit/>
                </a:bodyPr>
                <a:lstStyle/>
                <a:p>
                  <a:pPr marL="115888"/>
                  <a:r>
                    <a:rPr lang="en-US" sz="2000" spc="-100" dirty="0">
                      <a:cs typeface="Segoe Pro Light"/>
                    </a:rPr>
                    <a:t>Visually discover and share insights for collaborative decision making across the </a:t>
                  </a:r>
                  <a:r>
                    <a:rPr lang="en-US" sz="2000" spc="-100" dirty="0" smtClean="0">
                      <a:cs typeface="Segoe Pro Light"/>
                    </a:rPr>
                    <a:t>organization</a:t>
                  </a:r>
                  <a:endParaRPr lang="en-US" sz="2000" spc="-100" dirty="0">
                    <a:cs typeface="Segoe Pro Light"/>
                  </a:endParaRPr>
                </a:p>
              </p:txBody>
            </p:sp>
          </p:grpSp>
          <p:grpSp>
            <p:nvGrpSpPr>
              <p:cNvPr id="23" name="Group 22"/>
              <p:cNvGrpSpPr/>
              <p:nvPr/>
            </p:nvGrpSpPr>
            <p:grpSpPr>
              <a:xfrm>
                <a:off x="2055812" y="1600200"/>
                <a:ext cx="2514600" cy="3901083"/>
                <a:chOff x="2055812" y="1600200"/>
                <a:chExt cx="2514600" cy="3901083"/>
              </a:xfrm>
            </p:grpSpPr>
            <p:sp>
              <p:nvSpPr>
                <p:cNvPr id="24" name="Rectangle 23"/>
                <p:cNvSpPr/>
                <p:nvPr/>
              </p:nvSpPr>
              <p:spPr bwMode="auto">
                <a:xfrm>
                  <a:off x="2055812" y="1600200"/>
                  <a:ext cx="2514600" cy="21336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Explore</a:t>
                  </a:r>
                </a:p>
              </p:txBody>
            </p:sp>
            <p:sp>
              <p:nvSpPr>
                <p:cNvPr id="25" name="Rectangle 24"/>
                <p:cNvSpPr/>
                <p:nvPr/>
              </p:nvSpPr>
              <p:spPr>
                <a:xfrm>
                  <a:off x="2055813" y="3962400"/>
                  <a:ext cx="2514599" cy="1538883"/>
                </a:xfrm>
                <a:prstGeom prst="rect">
                  <a:avLst/>
                </a:prstGeom>
              </p:spPr>
              <p:txBody>
                <a:bodyPr wrap="square" lIns="0" tIns="0" rIns="0" bIns="0">
                  <a:spAutoFit/>
                </a:bodyPr>
                <a:lstStyle/>
                <a:p>
                  <a:pPr marL="115888"/>
                  <a:r>
                    <a:rPr lang="en-US" sz="2000" spc="-120" dirty="0">
                      <a:cs typeface="Segoe Pro Light"/>
                    </a:rPr>
                    <a:t>Easily combine data from any source to create fully interactive reports and insights with guided </a:t>
                  </a:r>
                  <a:r>
                    <a:rPr lang="en-US" sz="2000" spc="-120" dirty="0" smtClean="0">
                      <a:cs typeface="Segoe Pro Light"/>
                    </a:rPr>
                    <a:t>exploration</a:t>
                  </a:r>
                  <a:endParaRPr lang="en-US" sz="2000" spc="-120" dirty="0">
                    <a:cs typeface="Segoe Pro Light"/>
                  </a:endParaRPr>
                </a:p>
              </p:txBody>
            </p:sp>
          </p:grpSp>
        </p:grpSp>
        <p:pic>
          <p:nvPicPr>
            <p:cNvPr id="18"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4369" y="1033163"/>
              <a:ext cx="2227383" cy="2227383"/>
            </a:xfrm>
            <a:prstGeom prst="rect">
              <a:avLst/>
            </a:prstGeom>
            <a:noFill/>
            <a:extLst>
              <a:ext uri="{909E8E84-426E-40DD-AFC4-6F175D3DCCD1}">
                <a14:hiddenFill xmlns:a14="http://schemas.microsoft.com/office/drawing/2010/main">
                  <a:solidFill>
                    <a:srgbClr val="FFFFFF"/>
                  </a:solidFill>
                </a14:hiddenFill>
              </a:ext>
            </a:extLst>
          </p:spPr>
        </p:pic>
      </p:grpSp>
      <p:pic>
        <p:nvPicPr>
          <p:cNvPr id="30" name="Picture 4" descr="\\MAGNUM\Projects\Microsoft\Cloud Power FY12\Design\ICONS_PNG\Scalable_Elastic.png"/>
          <p:cNvPicPr>
            <a:picLocks noChangeAspect="1" noChangeArrowheads="1"/>
          </p:cNvPicPr>
          <p:nvPr>
            <p:custDataLst>
              <p:tags r:id="rId1"/>
            </p:custDataLst>
          </p:nvPr>
        </p:nvPicPr>
        <p:blipFill rotWithShape="1">
          <a:blip r:embed="rId5" cstate="print">
            <a:lum bright="100000"/>
          </a:blip>
          <a:srcRect l="8232" t="8547" r="8114" b="8279"/>
          <a:stretch/>
        </p:blipFill>
        <p:spPr bwMode="auto">
          <a:xfrm>
            <a:off x="4021287" y="2137220"/>
            <a:ext cx="1313292" cy="1305741"/>
          </a:xfrm>
          <a:prstGeom prst="rect">
            <a:avLst/>
          </a:prstGeom>
          <a:noFill/>
        </p:spPr>
      </p:pic>
      <p:pic>
        <p:nvPicPr>
          <p:cNvPr id="31" name="Picture 3" descr="C:\Users\hannahr\Dropbox\MOD Servers Metro Icon Library\victor melniciuc\PNGs\Tech_Words\TechWords_06-13-12-Securit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86932" y="1723722"/>
            <a:ext cx="2132735" cy="2132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869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Intelligence (BI)</a:t>
            </a:r>
            <a:endParaRPr lang="en-US" dirty="0"/>
          </a:p>
        </p:txBody>
      </p:sp>
      <p:sp>
        <p:nvSpPr>
          <p:cNvPr id="3" name="Content Placeholder 2"/>
          <p:cNvSpPr>
            <a:spLocks noGrp="1"/>
          </p:cNvSpPr>
          <p:nvPr>
            <p:ph idx="1"/>
          </p:nvPr>
        </p:nvSpPr>
        <p:spPr/>
        <p:txBody>
          <a:bodyPr>
            <a:normAutofit/>
          </a:bodyPr>
          <a:lstStyle/>
          <a:p>
            <a:r>
              <a:rPr lang="en-US" dirty="0" smtClean="0"/>
              <a:t>Excel BI</a:t>
            </a:r>
          </a:p>
          <a:p>
            <a:pPr lvl="1"/>
            <a:r>
              <a:rPr lang="en-US" dirty="0" smtClean="0"/>
              <a:t>Analyze and visually explore data using Power View</a:t>
            </a:r>
          </a:p>
          <a:p>
            <a:r>
              <a:rPr lang="en-US" dirty="0" smtClean="0"/>
              <a:t>Excel Services</a:t>
            </a:r>
          </a:p>
          <a:p>
            <a:pPr lvl="1"/>
            <a:r>
              <a:rPr lang="en-US" dirty="0" smtClean="0"/>
              <a:t>View and interact with Excel workbooks published to SharePoint sites</a:t>
            </a:r>
          </a:p>
          <a:p>
            <a:pPr lvl="1"/>
            <a:r>
              <a:rPr lang="en-US" dirty="0" smtClean="0"/>
              <a:t>Explore data and conduct analysis</a:t>
            </a:r>
          </a:p>
          <a:p>
            <a:r>
              <a:rPr lang="en-US" dirty="0" smtClean="0"/>
              <a:t>PerformancePoint Services</a:t>
            </a:r>
          </a:p>
          <a:p>
            <a:pPr lvl="1"/>
            <a:r>
              <a:rPr lang="en-US" dirty="0" smtClean="0"/>
              <a:t>Create interactive dashboards (KPIs, scorecards, reports, and filters)</a:t>
            </a:r>
          </a:p>
          <a:p>
            <a:r>
              <a:rPr lang="en-US" dirty="0" smtClean="0"/>
              <a:t>Visio Services</a:t>
            </a:r>
          </a:p>
          <a:p>
            <a:pPr lvl="1"/>
            <a:r>
              <a:rPr lang="en-US" dirty="0" smtClean="0"/>
              <a:t>Share and view Visio files published in SharePoint</a:t>
            </a:r>
          </a:p>
        </p:txBody>
      </p:sp>
    </p:spTree>
    <p:extLst>
      <p:ext uri="{BB962C8B-B14F-4D97-AF65-F5344CB8AC3E}">
        <p14:creationId xmlns:p14="http://schemas.microsoft.com/office/powerpoint/2010/main" val="3797868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SharePoint 2013</a:t>
            </a:r>
          </a:p>
          <a:p>
            <a:pPr>
              <a:buFont typeface="Wingdings" panose="05000000000000000000" pitchFamily="2" charset="2"/>
              <a:buChar char="Ø"/>
            </a:pPr>
            <a:r>
              <a:rPr lang="en-US" dirty="0"/>
              <a:t>Sites and Site Collections</a:t>
            </a:r>
          </a:p>
          <a:p>
            <a:r>
              <a:rPr lang="en-US" dirty="0"/>
              <a:t>Navigating around SharePoint</a:t>
            </a:r>
          </a:p>
          <a:p>
            <a:r>
              <a:rPr lang="en-US" dirty="0"/>
              <a:t>Adding &amp; Managing Content</a:t>
            </a:r>
          </a:p>
          <a:p>
            <a:r>
              <a:rPr lang="en-US" dirty="0"/>
              <a:t>SharePoint Apps</a:t>
            </a:r>
          </a:p>
          <a:p>
            <a:endParaRPr lang="en-US" dirty="0"/>
          </a:p>
          <a:p>
            <a:endParaRPr lang="en-US" dirty="0" smtClean="0"/>
          </a:p>
        </p:txBody>
      </p:sp>
    </p:spTree>
    <p:extLst>
      <p:ext uri="{BB962C8B-B14F-4D97-AF65-F5344CB8AC3E}">
        <p14:creationId xmlns:p14="http://schemas.microsoft.com/office/powerpoint/2010/main" val="707525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Sites and Site Collections</a:t>
            </a:r>
            <a:endParaRPr lang="en-US" dirty="0"/>
          </a:p>
        </p:txBody>
      </p:sp>
      <p:sp>
        <p:nvSpPr>
          <p:cNvPr id="3" name="Content Placeholder 2"/>
          <p:cNvSpPr>
            <a:spLocks noGrp="1"/>
          </p:cNvSpPr>
          <p:nvPr>
            <p:ph idx="1"/>
          </p:nvPr>
        </p:nvSpPr>
        <p:spPr/>
        <p:txBody>
          <a:bodyPr/>
          <a:lstStyle/>
          <a:p>
            <a:r>
              <a:rPr lang="en-US" dirty="0" smtClean="0"/>
              <a:t>Site collection</a:t>
            </a:r>
          </a:p>
          <a:p>
            <a:pPr lvl="1"/>
            <a:r>
              <a:rPr lang="en-US" dirty="0" smtClean="0"/>
              <a:t>Site to host a collection of sites</a:t>
            </a:r>
          </a:p>
          <a:p>
            <a:pPr lvl="1"/>
            <a:r>
              <a:rPr lang="en-US" dirty="0" smtClean="0"/>
              <a:t>Made up of one top-level site and </a:t>
            </a:r>
            <a:br>
              <a:rPr lang="en-US" dirty="0" smtClean="0"/>
            </a:br>
            <a:r>
              <a:rPr lang="en-US" dirty="0" smtClean="0"/>
              <a:t>all sites below</a:t>
            </a:r>
          </a:p>
          <a:p>
            <a:pPr lvl="1"/>
            <a:r>
              <a:rPr lang="en-US" dirty="0" smtClean="0"/>
              <a:t>Every SharePoint site belongs to</a:t>
            </a:r>
            <a:br>
              <a:rPr lang="en-US" dirty="0" smtClean="0"/>
            </a:br>
            <a:r>
              <a:rPr lang="en-US" dirty="0" smtClean="0"/>
              <a:t>one site collection</a:t>
            </a:r>
          </a:p>
          <a:p>
            <a:r>
              <a:rPr lang="en-US" dirty="0" smtClean="0"/>
              <a:t>Sites</a:t>
            </a:r>
          </a:p>
          <a:p>
            <a:pPr lvl="1"/>
            <a:r>
              <a:rPr lang="en-US" dirty="0" smtClean="0"/>
              <a:t>Create sites in your site collection to</a:t>
            </a:r>
            <a:br>
              <a:rPr lang="en-US" dirty="0" smtClean="0"/>
            </a:br>
            <a:r>
              <a:rPr lang="en-US" dirty="0" smtClean="0"/>
              <a:t>partition content</a:t>
            </a:r>
          </a:p>
          <a:p>
            <a:pPr lvl="1"/>
            <a:r>
              <a:rPr lang="en-US" dirty="0" smtClean="0"/>
              <a:t>Configure sites for - templates, language, security, navigation, web pages, site layouts, themes, regional settings, search, content types, workflows, apps</a:t>
            </a:r>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256" y="1219200"/>
            <a:ext cx="2638425" cy="4010025"/>
          </a:xfrm>
          <a:prstGeom prst="rect">
            <a:avLst/>
          </a:prstGeom>
        </p:spPr>
      </p:pic>
    </p:spTree>
    <p:extLst>
      <p:ext uri="{BB962C8B-B14F-4D97-AF65-F5344CB8AC3E}">
        <p14:creationId xmlns:p14="http://schemas.microsoft.com/office/powerpoint/2010/main" val="2258911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Sites and Site Collections</a:t>
            </a:r>
            <a:endParaRPr lang="en-US" dirty="0"/>
          </a:p>
        </p:txBody>
      </p:sp>
    </p:spTree>
    <p:extLst>
      <p:ext uri="{BB962C8B-B14F-4D97-AF65-F5344CB8AC3E}">
        <p14:creationId xmlns:p14="http://schemas.microsoft.com/office/powerpoint/2010/main" val="3459872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Overview of SharePoint 2013</a:t>
            </a:r>
          </a:p>
          <a:p>
            <a:pPr>
              <a:buFont typeface="Wingdings" panose="05000000000000000000" pitchFamily="2" charset="2"/>
              <a:buChar char="ü"/>
            </a:pPr>
            <a:r>
              <a:rPr lang="en-US" dirty="0"/>
              <a:t>Sites and Site Collections</a:t>
            </a:r>
          </a:p>
          <a:p>
            <a:pPr>
              <a:buFont typeface="Wingdings" panose="05000000000000000000" pitchFamily="2" charset="2"/>
              <a:buChar char="Ø"/>
            </a:pPr>
            <a:r>
              <a:rPr lang="en-US" dirty="0"/>
              <a:t>Navigating around SharePoint</a:t>
            </a:r>
          </a:p>
          <a:p>
            <a:r>
              <a:rPr lang="en-US" dirty="0"/>
              <a:t>Adding &amp; Managing Content</a:t>
            </a:r>
          </a:p>
          <a:p>
            <a:r>
              <a:rPr lang="en-US" dirty="0"/>
              <a:t>SharePoint Apps</a:t>
            </a:r>
          </a:p>
          <a:p>
            <a:endParaRPr lang="en-US" dirty="0"/>
          </a:p>
          <a:p>
            <a:endParaRPr lang="en-US" dirty="0" smtClean="0"/>
          </a:p>
        </p:txBody>
      </p:sp>
    </p:spTree>
    <p:extLst>
      <p:ext uri="{BB962C8B-B14F-4D97-AF65-F5344CB8AC3E}">
        <p14:creationId xmlns:p14="http://schemas.microsoft.com/office/powerpoint/2010/main" val="3858988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Navigation</a:t>
            </a:r>
            <a:endParaRPr lang="en-US" dirty="0"/>
          </a:p>
        </p:txBody>
      </p:sp>
      <p:sp>
        <p:nvSpPr>
          <p:cNvPr id="3" name="Content Placeholder 2"/>
          <p:cNvSpPr>
            <a:spLocks noGrp="1"/>
          </p:cNvSpPr>
          <p:nvPr>
            <p:ph idx="1"/>
          </p:nvPr>
        </p:nvSpPr>
        <p:spPr/>
        <p:txBody>
          <a:bodyPr/>
          <a:lstStyle/>
          <a:p>
            <a:r>
              <a:rPr lang="en-US" dirty="0" smtClean="0"/>
              <a:t>Top Link Bar</a:t>
            </a:r>
          </a:p>
          <a:p>
            <a:pPr lvl="1"/>
            <a:r>
              <a:rPr lang="en-US" dirty="0" smtClean="0"/>
              <a:t>Displays links to sites one level below current site</a:t>
            </a:r>
          </a:p>
          <a:p>
            <a:pPr lvl="1"/>
            <a:r>
              <a:rPr lang="en-US" dirty="0" smtClean="0"/>
              <a:t>Default all sites one level below current site are added to </a:t>
            </a:r>
            <a:r>
              <a:rPr lang="en-US" dirty="0" smtClean="0"/>
              <a:t>top </a:t>
            </a:r>
            <a:r>
              <a:rPr lang="en-US" dirty="0" smtClean="0"/>
              <a:t>navigation</a:t>
            </a:r>
          </a:p>
          <a:p>
            <a:pPr lvl="1"/>
            <a:r>
              <a:rPr lang="en-US" dirty="0" smtClean="0"/>
              <a:t>Each site has own unique navigation</a:t>
            </a:r>
          </a:p>
          <a:p>
            <a:r>
              <a:rPr lang="en-US" dirty="0" smtClean="0"/>
              <a:t>Settings</a:t>
            </a:r>
          </a:p>
          <a:p>
            <a:pPr lvl="1"/>
            <a:r>
              <a:rPr lang="en-US" dirty="0" smtClean="0"/>
              <a:t>Inherit top navigation from parent site</a:t>
            </a:r>
          </a:p>
          <a:p>
            <a:pPr lvl="1"/>
            <a:r>
              <a:rPr lang="en-US" dirty="0" smtClean="0"/>
              <a:t>From top-level site, move or rearrange links by clicking on EDIT LINKS</a:t>
            </a:r>
          </a:p>
          <a:p>
            <a:pPr lvl="1"/>
            <a:r>
              <a:rPr lang="en-US" dirty="0" smtClean="0"/>
              <a:t>Use Design Manager to customize appearance and functionality of top link bar</a:t>
            </a:r>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1143000"/>
            <a:ext cx="4191000" cy="762000"/>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3048000"/>
            <a:ext cx="2453853" cy="130313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81234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Launch</a:t>
            </a:r>
            <a:endParaRPr lang="en-US" dirty="0"/>
          </a:p>
        </p:txBody>
      </p:sp>
      <p:sp>
        <p:nvSpPr>
          <p:cNvPr id="3" name="Content Placeholder 2"/>
          <p:cNvSpPr>
            <a:spLocks noGrp="1"/>
          </p:cNvSpPr>
          <p:nvPr>
            <p:ph idx="1"/>
          </p:nvPr>
        </p:nvSpPr>
        <p:spPr/>
        <p:txBody>
          <a:bodyPr/>
          <a:lstStyle/>
          <a:p>
            <a:r>
              <a:rPr lang="en-US" dirty="0" smtClean="0"/>
              <a:t>Typically highlights important content in current site such as list and libraries</a:t>
            </a:r>
          </a:p>
          <a:p>
            <a:r>
              <a:rPr lang="en-US" dirty="0" smtClean="0"/>
              <a:t>Customize links</a:t>
            </a:r>
          </a:p>
          <a:p>
            <a:pPr lvl="1"/>
            <a:r>
              <a:rPr lang="en-US" dirty="0" smtClean="0"/>
              <a:t>Move or rearrange by clicking on </a:t>
            </a:r>
            <a:br>
              <a:rPr lang="en-US" dirty="0" smtClean="0"/>
            </a:br>
            <a:r>
              <a:rPr lang="en-US" dirty="0" smtClean="0"/>
              <a:t>EDIT LINKS in vertical navigation</a:t>
            </a:r>
          </a:p>
          <a:p>
            <a:pPr lvl="1"/>
            <a:r>
              <a:rPr lang="en-US" dirty="0" smtClean="0"/>
              <a:t>Add, remove, rearrange, and </a:t>
            </a:r>
            <a:br>
              <a:rPr lang="en-US" dirty="0" smtClean="0"/>
            </a:br>
            <a:r>
              <a:rPr lang="en-US" dirty="0" smtClean="0"/>
              <a:t>create new headings in Site Settings</a:t>
            </a:r>
          </a:p>
          <a:p>
            <a:r>
              <a:rPr lang="en-US" dirty="0" smtClean="0"/>
              <a:t>Enable/Disable</a:t>
            </a:r>
          </a:p>
          <a:p>
            <a:pPr lvl="1"/>
            <a:r>
              <a:rPr lang="en-US" dirty="0"/>
              <a:t>Site Settings &gt; Look and Feel &gt; Tree View</a:t>
            </a:r>
          </a:p>
          <a:p>
            <a:endParaRPr lang="en-US" dirty="0" smtClean="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2286000"/>
            <a:ext cx="1228725" cy="23622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28649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Overview of SharePoint 2013</a:t>
            </a:r>
          </a:p>
          <a:p>
            <a:r>
              <a:rPr lang="en-US" dirty="0" smtClean="0"/>
              <a:t>Sites and Site Collections</a:t>
            </a:r>
          </a:p>
          <a:p>
            <a:r>
              <a:rPr lang="en-US" dirty="0" smtClean="0"/>
              <a:t>Navigating around SharePoint</a:t>
            </a:r>
          </a:p>
          <a:p>
            <a:r>
              <a:rPr lang="en-US" dirty="0" smtClean="0"/>
              <a:t>Adding &amp; Managing Content</a:t>
            </a:r>
          </a:p>
          <a:p>
            <a:r>
              <a:rPr lang="en-US" dirty="0" smtClean="0"/>
              <a:t>SharePoint Apps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View</a:t>
            </a:r>
            <a:endParaRPr lang="en-US" dirty="0"/>
          </a:p>
        </p:txBody>
      </p:sp>
      <p:sp>
        <p:nvSpPr>
          <p:cNvPr id="3" name="Content Placeholder 2"/>
          <p:cNvSpPr>
            <a:spLocks noGrp="1"/>
          </p:cNvSpPr>
          <p:nvPr>
            <p:ph idx="1"/>
          </p:nvPr>
        </p:nvSpPr>
        <p:spPr/>
        <p:txBody>
          <a:bodyPr/>
          <a:lstStyle/>
          <a:p>
            <a:r>
              <a:rPr lang="en-US" dirty="0" smtClean="0"/>
              <a:t>Appears in left side of page</a:t>
            </a:r>
          </a:p>
          <a:p>
            <a:r>
              <a:rPr lang="en-US" dirty="0" smtClean="0"/>
              <a:t>Displays site content such as lists, </a:t>
            </a:r>
            <a:br>
              <a:rPr lang="en-US" dirty="0" smtClean="0"/>
            </a:br>
            <a:r>
              <a:rPr lang="en-US" dirty="0" smtClean="0"/>
              <a:t>libraries, and sites of current site’s </a:t>
            </a:r>
            <a:br>
              <a:rPr lang="en-US" dirty="0" smtClean="0"/>
            </a:br>
            <a:r>
              <a:rPr lang="en-US" dirty="0" smtClean="0"/>
              <a:t>hierarchical structure</a:t>
            </a:r>
          </a:p>
          <a:p>
            <a:r>
              <a:rPr lang="en-US" dirty="0" smtClean="0"/>
              <a:t>Enable/Disable</a:t>
            </a:r>
          </a:p>
          <a:p>
            <a:pPr lvl="1"/>
            <a:r>
              <a:rPr lang="en-US" dirty="0" smtClean="0"/>
              <a:t>Tree view displays below </a:t>
            </a:r>
            <a:br>
              <a:rPr lang="en-US" dirty="0" smtClean="0"/>
            </a:br>
            <a:r>
              <a:rPr lang="en-US" dirty="0" smtClean="0"/>
              <a:t>Quick launch</a:t>
            </a:r>
          </a:p>
          <a:p>
            <a:pPr lvl="1"/>
            <a:r>
              <a:rPr lang="en-US" dirty="0"/>
              <a:t>Site Settings &gt; Look and </a:t>
            </a:r>
            <a:r>
              <a:rPr lang="en-US" dirty="0" smtClean="0"/>
              <a:t/>
            </a:r>
            <a:br>
              <a:rPr lang="en-US" dirty="0" smtClean="0"/>
            </a:br>
            <a:r>
              <a:rPr lang="en-US" dirty="0" smtClean="0"/>
              <a:t>Feel </a:t>
            </a:r>
            <a:r>
              <a:rPr lang="en-US" dirty="0"/>
              <a:t>&gt; Tree View</a:t>
            </a:r>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518" y="1469571"/>
            <a:ext cx="1333500" cy="1981200"/>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8336" y="3810000"/>
            <a:ext cx="3970364" cy="179847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0816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Navigation Settings</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058" y="1295400"/>
            <a:ext cx="6508270" cy="5339934"/>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800" y="3886200"/>
            <a:ext cx="1859441" cy="20042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57598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Ribbon</a:t>
            </a:r>
            <a:endParaRPr lang="en-US" dirty="0"/>
          </a:p>
        </p:txBody>
      </p:sp>
      <p:sp>
        <p:nvSpPr>
          <p:cNvPr id="3" name="Content Placeholder 2"/>
          <p:cNvSpPr>
            <a:spLocks noGrp="1"/>
          </p:cNvSpPr>
          <p:nvPr>
            <p:ph idx="1"/>
          </p:nvPr>
        </p:nvSpPr>
        <p:spPr/>
        <p:txBody>
          <a:bodyPr/>
          <a:lstStyle/>
          <a:p>
            <a:r>
              <a:rPr lang="en-US" dirty="0" smtClean="0"/>
              <a:t>Ribbon introduced in Office 2007</a:t>
            </a:r>
          </a:p>
          <a:p>
            <a:pPr lvl="1"/>
            <a:r>
              <a:rPr lang="en-US" dirty="0" smtClean="0"/>
              <a:t>Used to edit contents in SharePoint</a:t>
            </a:r>
          </a:p>
          <a:p>
            <a:r>
              <a:rPr lang="en-US" dirty="0" smtClean="0"/>
              <a:t>Ribbon Tabs (varies based on current page type)</a:t>
            </a:r>
            <a:endParaRPr lang="en-US" dirty="0"/>
          </a:p>
          <a:p>
            <a:pPr lvl="1"/>
            <a:r>
              <a:rPr lang="en-US" dirty="0" smtClean="0"/>
              <a:t>Page tab</a:t>
            </a:r>
          </a:p>
          <a:p>
            <a:pPr lvl="2"/>
            <a:r>
              <a:rPr lang="en-US" dirty="0"/>
              <a:t>A</a:t>
            </a:r>
            <a:r>
              <a:rPr lang="en-US" dirty="0" smtClean="0"/>
              <a:t>utomatically enables ribbon</a:t>
            </a:r>
          </a:p>
          <a:p>
            <a:pPr lvl="2"/>
            <a:r>
              <a:rPr lang="en-US" dirty="0" smtClean="0"/>
              <a:t>Provides commands to edit page</a:t>
            </a:r>
          </a:p>
          <a:p>
            <a:pPr lvl="1"/>
            <a:r>
              <a:rPr lang="en-US" dirty="0" smtClean="0"/>
              <a:t>Browse tab</a:t>
            </a:r>
          </a:p>
          <a:p>
            <a:pPr lvl="2"/>
            <a:r>
              <a:rPr lang="en-US" dirty="0"/>
              <a:t>R</a:t>
            </a:r>
            <a:r>
              <a:rPr lang="en-US" dirty="0" smtClean="0"/>
              <a:t>eturn to standard header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824" y="5029200"/>
            <a:ext cx="7064352" cy="1478408"/>
          </a:xfrm>
          <a:prstGeom prst="rect">
            <a:avLst/>
          </a:prstGeom>
        </p:spPr>
      </p:pic>
    </p:spTree>
    <p:extLst>
      <p:ext uri="{BB962C8B-B14F-4D97-AF65-F5344CB8AC3E}">
        <p14:creationId xmlns:p14="http://schemas.microsoft.com/office/powerpoint/2010/main" val="219247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Navigation and SharePoint Ribbon</a:t>
            </a:r>
            <a:endParaRPr lang="en-US" dirty="0"/>
          </a:p>
        </p:txBody>
      </p:sp>
    </p:spTree>
    <p:extLst>
      <p:ext uri="{BB962C8B-B14F-4D97-AF65-F5344CB8AC3E}">
        <p14:creationId xmlns:p14="http://schemas.microsoft.com/office/powerpoint/2010/main" val="3259450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SharePoint 2013</a:t>
            </a:r>
          </a:p>
          <a:p>
            <a:pPr>
              <a:buFont typeface="Wingdings" panose="05000000000000000000" pitchFamily="2" charset="2"/>
              <a:buChar char="ü"/>
            </a:pPr>
            <a:r>
              <a:rPr lang="en-US" dirty="0"/>
              <a:t>Sites and Site Collections</a:t>
            </a:r>
          </a:p>
          <a:p>
            <a:pPr>
              <a:buFont typeface="Wingdings" panose="05000000000000000000" pitchFamily="2" charset="2"/>
              <a:buChar char="ü"/>
            </a:pPr>
            <a:r>
              <a:rPr lang="en-US" dirty="0"/>
              <a:t>Navigating around SharePoint</a:t>
            </a:r>
          </a:p>
          <a:p>
            <a:pPr>
              <a:buFont typeface="Wingdings" panose="05000000000000000000" pitchFamily="2" charset="2"/>
              <a:buChar char="Ø"/>
            </a:pPr>
            <a:r>
              <a:rPr lang="en-US" dirty="0"/>
              <a:t>Adding &amp; Managing Content</a:t>
            </a:r>
          </a:p>
          <a:p>
            <a:r>
              <a:rPr lang="en-US" dirty="0"/>
              <a:t>SharePoint Apps</a:t>
            </a:r>
          </a:p>
          <a:p>
            <a:endParaRPr lang="en-US" dirty="0" smtClean="0"/>
          </a:p>
        </p:txBody>
      </p:sp>
    </p:spTree>
    <p:extLst>
      <p:ext uri="{BB962C8B-B14F-4D97-AF65-F5344CB8AC3E}">
        <p14:creationId xmlns:p14="http://schemas.microsoft.com/office/powerpoint/2010/main" val="212850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Lists</a:t>
            </a:r>
            <a:endParaRPr lang="en-US" dirty="0"/>
          </a:p>
        </p:txBody>
      </p:sp>
      <p:sp>
        <p:nvSpPr>
          <p:cNvPr id="3" name="Content Placeholder 2"/>
          <p:cNvSpPr>
            <a:spLocks noGrp="1"/>
          </p:cNvSpPr>
          <p:nvPr>
            <p:ph idx="1"/>
          </p:nvPr>
        </p:nvSpPr>
        <p:spPr/>
        <p:txBody>
          <a:bodyPr/>
          <a:lstStyle/>
          <a:p>
            <a:r>
              <a:rPr lang="en-US" dirty="0" smtClean="0"/>
              <a:t>List Ribbon Tabs</a:t>
            </a:r>
          </a:p>
          <a:p>
            <a:pPr lvl="1"/>
            <a:r>
              <a:rPr lang="en-US" dirty="0" smtClean="0"/>
              <a:t>ITEM</a:t>
            </a:r>
          </a:p>
          <a:p>
            <a:pPr lvl="2"/>
            <a:r>
              <a:rPr lang="en-US" dirty="0" smtClean="0"/>
              <a:t>Manage List content</a:t>
            </a:r>
          </a:p>
          <a:p>
            <a:pPr lvl="1"/>
            <a:r>
              <a:rPr lang="en-US" dirty="0" smtClean="0"/>
              <a:t>LIST</a:t>
            </a:r>
          </a:p>
          <a:p>
            <a:pPr lvl="2"/>
            <a:r>
              <a:rPr lang="en-US" dirty="0" smtClean="0"/>
              <a:t>Manage List library settings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700" y="1299004"/>
            <a:ext cx="4077053" cy="1181202"/>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9605" y="2743200"/>
            <a:ext cx="3977985" cy="3162574"/>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4175967"/>
            <a:ext cx="3170195" cy="197375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70114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Libraries</a:t>
            </a:r>
            <a:endParaRPr lang="en-US" dirty="0"/>
          </a:p>
        </p:txBody>
      </p:sp>
      <p:sp>
        <p:nvSpPr>
          <p:cNvPr id="3" name="Content Placeholder 2"/>
          <p:cNvSpPr>
            <a:spLocks noGrp="1"/>
          </p:cNvSpPr>
          <p:nvPr>
            <p:ph idx="1"/>
          </p:nvPr>
        </p:nvSpPr>
        <p:spPr/>
        <p:txBody>
          <a:bodyPr/>
          <a:lstStyle/>
          <a:p>
            <a:r>
              <a:rPr lang="en-US" dirty="0"/>
              <a:t>Library Ribbon Tabs</a:t>
            </a:r>
          </a:p>
          <a:p>
            <a:pPr lvl="1"/>
            <a:r>
              <a:rPr lang="en-US" dirty="0"/>
              <a:t>FILES</a:t>
            </a:r>
          </a:p>
          <a:p>
            <a:pPr lvl="2"/>
            <a:r>
              <a:rPr lang="en-US" dirty="0" smtClean="0"/>
              <a:t>Manage Library content</a:t>
            </a:r>
            <a:endParaRPr lang="en-US" dirty="0"/>
          </a:p>
          <a:p>
            <a:pPr lvl="1"/>
            <a:r>
              <a:rPr lang="en-US" dirty="0"/>
              <a:t>LIBRARY</a:t>
            </a:r>
          </a:p>
          <a:p>
            <a:pPr lvl="2"/>
            <a:r>
              <a:rPr lang="en-US" dirty="0" smtClean="0"/>
              <a:t>Manage Library settings</a:t>
            </a: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333500"/>
            <a:ext cx="4671465" cy="1188823"/>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223" y="2636623"/>
            <a:ext cx="4450609" cy="3581400"/>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89" y="3810000"/>
            <a:ext cx="5494496" cy="225571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70792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Managing Lists and Libraries</a:t>
            </a:r>
            <a:endParaRPr lang="en-US" dirty="0"/>
          </a:p>
        </p:txBody>
      </p:sp>
    </p:spTree>
    <p:extLst>
      <p:ext uri="{BB962C8B-B14F-4D97-AF65-F5344CB8AC3E}">
        <p14:creationId xmlns:p14="http://schemas.microsoft.com/office/powerpoint/2010/main" val="179582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SharePoint 2013</a:t>
            </a:r>
          </a:p>
          <a:p>
            <a:pPr>
              <a:buFont typeface="Wingdings" panose="05000000000000000000" pitchFamily="2" charset="2"/>
              <a:buChar char="ü"/>
            </a:pPr>
            <a:r>
              <a:rPr lang="en-US" dirty="0"/>
              <a:t>Sites and Site Collections</a:t>
            </a:r>
          </a:p>
          <a:p>
            <a:pPr>
              <a:buFont typeface="Wingdings" panose="05000000000000000000" pitchFamily="2" charset="2"/>
              <a:buChar char="ü"/>
            </a:pPr>
            <a:r>
              <a:rPr lang="en-US" dirty="0"/>
              <a:t>Navigating around SharePoint</a:t>
            </a:r>
          </a:p>
          <a:p>
            <a:pPr>
              <a:buFont typeface="Wingdings" panose="05000000000000000000" pitchFamily="2" charset="2"/>
              <a:buChar char="ü"/>
            </a:pPr>
            <a:r>
              <a:rPr lang="en-US" dirty="0"/>
              <a:t>Adding &amp; Managing Content</a:t>
            </a:r>
          </a:p>
          <a:p>
            <a:pPr>
              <a:buFont typeface="Wingdings" panose="05000000000000000000" pitchFamily="2" charset="2"/>
              <a:buChar char="Ø"/>
            </a:pPr>
            <a:r>
              <a:rPr lang="en-US" dirty="0"/>
              <a:t>SharePoint </a:t>
            </a:r>
            <a:r>
              <a:rPr lang="en-US" dirty="0" smtClean="0"/>
              <a:t>Apps</a:t>
            </a:r>
            <a:endParaRPr lang="en-US" dirty="0"/>
          </a:p>
        </p:txBody>
      </p:sp>
    </p:spTree>
    <p:extLst>
      <p:ext uri="{BB962C8B-B14F-4D97-AF65-F5344CB8AC3E}">
        <p14:creationId xmlns:p14="http://schemas.microsoft.com/office/powerpoint/2010/main" val="2836830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Apps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79954"/>
            <a:ext cx="5188710" cy="3231292"/>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9139" y="2466629"/>
            <a:ext cx="4993861" cy="3213817"/>
          </a:xfrm>
          <a:prstGeom prst="rect">
            <a:avLst/>
          </a:prstGeom>
          <a:effectLst>
            <a:outerShdw blurRad="50800" dist="38100" dir="2700000" algn="tl" rotWithShape="0">
              <a:prstClr val="black">
                <a:alpha val="40000"/>
              </a:prstClr>
            </a:outerShdw>
          </a:effec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4826932"/>
            <a:ext cx="1867062" cy="170702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13537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Experiences</a:t>
            </a:r>
            <a:endParaRPr lang="en-US" dirty="0"/>
          </a:p>
        </p:txBody>
      </p:sp>
      <p:grpSp>
        <p:nvGrpSpPr>
          <p:cNvPr id="4" name="Group 3"/>
          <p:cNvGrpSpPr/>
          <p:nvPr/>
        </p:nvGrpSpPr>
        <p:grpSpPr>
          <a:xfrm>
            <a:off x="609600" y="1512094"/>
            <a:ext cx="8001000" cy="4050506"/>
            <a:chOff x="2055812" y="1252837"/>
            <a:chExt cx="8001000" cy="4050506"/>
          </a:xfrm>
        </p:grpSpPr>
        <p:grpSp>
          <p:nvGrpSpPr>
            <p:cNvPr id="5" name="Group 4"/>
            <p:cNvGrpSpPr/>
            <p:nvPr/>
          </p:nvGrpSpPr>
          <p:grpSpPr>
            <a:xfrm>
              <a:off x="7542212" y="1252837"/>
              <a:ext cx="2514600" cy="3742730"/>
              <a:chOff x="7542212" y="1252837"/>
              <a:chExt cx="2514600" cy="3742730"/>
            </a:xfrm>
          </p:grpSpPr>
          <p:sp>
            <p:nvSpPr>
              <p:cNvPr id="15" name="Rectangle 14"/>
              <p:cNvSpPr/>
              <p:nvPr/>
            </p:nvSpPr>
            <p:spPr bwMode="auto">
              <a:xfrm>
                <a:off x="7542212" y="1600200"/>
                <a:ext cx="2514600" cy="2243437"/>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Work Together</a:t>
                </a:r>
              </a:p>
            </p:txBody>
          </p:sp>
          <p:sp>
            <p:nvSpPr>
              <p:cNvPr id="16" name="TextBox 15"/>
              <p:cNvSpPr txBox="1"/>
              <p:nvPr/>
            </p:nvSpPr>
            <p:spPr>
              <a:xfrm>
                <a:off x="7542212" y="4072237"/>
                <a:ext cx="2514600" cy="923330"/>
              </a:xfrm>
              <a:prstGeom prst="rect">
                <a:avLst/>
              </a:prstGeom>
              <a:noFill/>
            </p:spPr>
            <p:txBody>
              <a:bodyPr wrap="square" lIns="0" tIns="0" rIns="0" bIns="0" rtlCol="0">
                <a:spAutoFit/>
              </a:bodyPr>
              <a:lstStyle/>
              <a:p>
                <a:pPr marL="115888"/>
                <a:r>
                  <a:rPr lang="en-US" sz="2000" spc="-100" dirty="0">
                    <a:cs typeface="Segoe Pro Light"/>
                  </a:rPr>
                  <a:t>Make it easier to work as a team and </a:t>
                </a:r>
                <a:r>
                  <a:rPr lang="en-US" sz="2000" spc="-100" dirty="0" smtClean="0">
                    <a:cs typeface="Segoe Pro Light"/>
                  </a:rPr>
                  <a:t>manage your projects.</a:t>
                </a:r>
                <a:endParaRPr lang="en-US" sz="2000" spc="-100" dirty="0">
                  <a:cs typeface="Segoe Pro Light"/>
                </a:endParaRPr>
              </a:p>
            </p:txBody>
          </p:sp>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721213" y="1252837"/>
                <a:ext cx="2156597" cy="215659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4799012" y="1600200"/>
              <a:ext cx="2628900" cy="3395367"/>
              <a:chOff x="4799012" y="1600200"/>
              <a:chExt cx="2628900" cy="3395367"/>
            </a:xfrm>
          </p:grpSpPr>
          <p:sp>
            <p:nvSpPr>
              <p:cNvPr id="12" name="Rectangle 11"/>
              <p:cNvSpPr/>
              <p:nvPr/>
            </p:nvSpPr>
            <p:spPr bwMode="auto">
              <a:xfrm>
                <a:off x="4799012" y="1600200"/>
                <a:ext cx="2514600" cy="2243437"/>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Share Knowledge</a:t>
                </a:r>
              </a:p>
            </p:txBody>
          </p:sp>
          <p:sp>
            <p:nvSpPr>
              <p:cNvPr id="13" name="TextBox 12"/>
              <p:cNvSpPr txBox="1"/>
              <p:nvPr/>
            </p:nvSpPr>
            <p:spPr>
              <a:xfrm>
                <a:off x="4825999" y="4072237"/>
                <a:ext cx="2601913" cy="923330"/>
              </a:xfrm>
              <a:prstGeom prst="rect">
                <a:avLst/>
              </a:prstGeom>
              <a:noFill/>
            </p:spPr>
            <p:txBody>
              <a:bodyPr wrap="square" lIns="0" tIns="0" rIns="0" bIns="0" rtlCol="0">
                <a:spAutoFit/>
              </a:bodyPr>
              <a:lstStyle/>
              <a:p>
                <a:pPr marL="115888"/>
                <a:r>
                  <a:rPr lang="en-US" sz="2000" spc="-100" dirty="0">
                    <a:cs typeface="Segoe Pro Light"/>
                  </a:rPr>
                  <a:t>Use community knowledge to gain insight and find answers.</a:t>
                </a:r>
              </a:p>
            </p:txBody>
          </p:sp>
          <p:pic>
            <p:nvPicPr>
              <p:cNvPr id="14" name="Picture 4" descr="W:\Open Engagements\Productivity\MS-Unified Communications\#1601 BizProd MOD Team Core Content Work\New Iconography\Words\Draft\62812\062812_white-02.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5264426" y="1600200"/>
                <a:ext cx="1583772" cy="15806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2055812" y="1600200"/>
              <a:ext cx="2514600" cy="3703143"/>
              <a:chOff x="2055812" y="1600200"/>
              <a:chExt cx="2514600" cy="3703143"/>
            </a:xfrm>
          </p:grpSpPr>
          <p:grpSp>
            <p:nvGrpSpPr>
              <p:cNvPr id="8" name="Group 7"/>
              <p:cNvGrpSpPr/>
              <p:nvPr/>
            </p:nvGrpSpPr>
            <p:grpSpPr>
              <a:xfrm>
                <a:off x="2055812" y="1600200"/>
                <a:ext cx="2514600" cy="3703143"/>
                <a:chOff x="2055812" y="1600200"/>
                <a:chExt cx="2514600" cy="3703143"/>
              </a:xfrm>
            </p:grpSpPr>
            <p:sp>
              <p:nvSpPr>
                <p:cNvPr id="10" name="Rectangle 9"/>
                <p:cNvSpPr/>
                <p:nvPr/>
              </p:nvSpPr>
              <p:spPr bwMode="auto">
                <a:xfrm>
                  <a:off x="2055812" y="1600200"/>
                  <a:ext cx="2514600" cy="2243437"/>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Get </a:t>
                  </a: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C</a:t>
                  </a:r>
                  <a:r>
                    <a:rPr lang="en-US" sz="24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onnected</a:t>
                  </a:r>
                </a:p>
              </p:txBody>
            </p:sp>
            <p:sp>
              <p:nvSpPr>
                <p:cNvPr id="11" name="Rectangle 10"/>
                <p:cNvSpPr/>
                <p:nvPr/>
              </p:nvSpPr>
              <p:spPr>
                <a:xfrm>
                  <a:off x="2055813" y="4072237"/>
                  <a:ext cx="2514599" cy="1231106"/>
                </a:xfrm>
                <a:prstGeom prst="rect">
                  <a:avLst/>
                </a:prstGeom>
              </p:spPr>
              <p:txBody>
                <a:bodyPr wrap="square" lIns="0" tIns="0" rIns="0" bIns="0">
                  <a:spAutoFit/>
                </a:bodyPr>
                <a:lstStyle/>
                <a:p>
                  <a:pPr marL="115888"/>
                  <a:r>
                    <a:rPr lang="en-US" sz="2000" spc="-120" dirty="0">
                      <a:cs typeface="Segoe Pro Light"/>
                    </a:rPr>
                    <a:t>Engage in conversations to stay informed and make better decisions.</a:t>
                  </a:r>
                </a:p>
              </p:txBody>
            </p:sp>
          </p:grpSp>
          <p:pic>
            <p:nvPicPr>
              <p:cNvPr id="9" name="Picture 5" descr="W:\Open Engagements\Productivity\MS-Unified Communications\#1601 BizProd MOD Team Core Content Work\New Iconography\People\GroupOfPeople_0608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2097" y="1683327"/>
                <a:ext cx="1662029" cy="1662029"/>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35811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Apps</a:t>
            </a:r>
            <a:endParaRPr lang="en-US" dirty="0"/>
          </a:p>
        </p:txBody>
      </p:sp>
    </p:spTree>
    <p:extLst>
      <p:ext uri="{BB962C8B-B14F-4D97-AF65-F5344CB8AC3E}">
        <p14:creationId xmlns:p14="http://schemas.microsoft.com/office/powerpoint/2010/main" val="1340197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SharePoint 2013</a:t>
            </a:r>
          </a:p>
          <a:p>
            <a:pPr>
              <a:buFont typeface="Wingdings" panose="05000000000000000000" pitchFamily="2" charset="2"/>
              <a:buChar char="ü"/>
            </a:pPr>
            <a:r>
              <a:rPr lang="en-US" dirty="0"/>
              <a:t>Sites and Site Collections</a:t>
            </a:r>
          </a:p>
          <a:p>
            <a:pPr>
              <a:buFont typeface="Wingdings" panose="05000000000000000000" pitchFamily="2" charset="2"/>
              <a:buChar char="ü"/>
            </a:pPr>
            <a:r>
              <a:rPr lang="en-US" dirty="0"/>
              <a:t>Navigating around SharePoint</a:t>
            </a:r>
          </a:p>
          <a:p>
            <a:pPr>
              <a:buFont typeface="Wingdings" panose="05000000000000000000" pitchFamily="2" charset="2"/>
              <a:buChar char="ü"/>
            </a:pPr>
            <a:r>
              <a:rPr lang="en-US" dirty="0"/>
              <a:t>Adding &amp; Managing Content</a:t>
            </a:r>
          </a:p>
          <a:p>
            <a:pPr>
              <a:buFont typeface="Wingdings" panose="05000000000000000000" pitchFamily="2" charset="2"/>
              <a:buChar char="ü"/>
            </a:pPr>
            <a:r>
              <a:rPr lang="en-US" dirty="0"/>
              <a:t>SharePoint Apps</a:t>
            </a:r>
          </a:p>
          <a:p>
            <a:pPr>
              <a:buFont typeface="Wingdings" panose="05000000000000000000" pitchFamily="2" charset="2"/>
              <a:buChar char="ü"/>
            </a:pPr>
            <a:endParaRPr lang="en-US" dirty="0"/>
          </a:p>
          <a:p>
            <a:endParaRPr lang="en-US" dirty="0"/>
          </a:p>
        </p:txBody>
      </p:sp>
    </p:spTree>
    <p:extLst>
      <p:ext uri="{BB962C8B-B14F-4D97-AF65-F5344CB8AC3E}">
        <p14:creationId xmlns:p14="http://schemas.microsoft.com/office/powerpoint/2010/main" val="2751418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a:t>
            </a:r>
            <a:endParaRPr lang="en-US" dirty="0"/>
          </a:p>
        </p:txBody>
      </p:sp>
      <p:sp>
        <p:nvSpPr>
          <p:cNvPr id="3" name="Text Placeholder 2"/>
          <p:cNvSpPr>
            <a:spLocks noGrp="1"/>
          </p:cNvSpPr>
          <p:nvPr>
            <p:ph idx="1"/>
          </p:nvPr>
        </p:nvSpPr>
        <p:spPr/>
        <p:txBody>
          <a:bodyPr>
            <a:normAutofit/>
          </a:bodyPr>
          <a:lstStyle/>
          <a:p>
            <a:r>
              <a:rPr lang="en-US" dirty="0" smtClean="0"/>
              <a:t>Use feeds </a:t>
            </a:r>
            <a:r>
              <a:rPr lang="en-US" dirty="0"/>
              <a:t>to stay on top of relevant content and collaborate with coworkers</a:t>
            </a:r>
          </a:p>
          <a:p>
            <a:r>
              <a:rPr lang="en-US" dirty="0" smtClean="0"/>
              <a:t>Microblogging</a:t>
            </a:r>
          </a:p>
          <a:p>
            <a:pPr lvl="1"/>
            <a:r>
              <a:rPr lang="en-US" dirty="0" smtClean="0"/>
              <a:t>Share content, links, and media</a:t>
            </a:r>
          </a:p>
          <a:p>
            <a:pPr lvl="1"/>
            <a:r>
              <a:rPr lang="en-US" dirty="0" smtClean="0"/>
              <a:t>Follow people, sites, content, and conversations</a:t>
            </a:r>
          </a:p>
          <a:p>
            <a:r>
              <a:rPr lang="en-US" dirty="0" smtClean="0"/>
              <a:t>Newsfeeds</a:t>
            </a:r>
          </a:p>
          <a:p>
            <a:pPr lvl="1"/>
            <a:r>
              <a:rPr lang="en-US" dirty="0" smtClean="0"/>
              <a:t>Provides view into recent activity related to content, links, media, and people</a:t>
            </a:r>
          </a:p>
        </p:txBody>
      </p:sp>
    </p:spTree>
    <p:extLst>
      <p:ext uri="{BB962C8B-B14F-4D97-AF65-F5344CB8AC3E}">
        <p14:creationId xmlns:p14="http://schemas.microsoft.com/office/powerpoint/2010/main" val="3900922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Social</a:t>
            </a:r>
            <a:endParaRPr lang="en-US" dirty="0"/>
          </a:p>
        </p:txBody>
      </p:sp>
      <p:sp>
        <p:nvSpPr>
          <p:cNvPr id="3" name="Text Placeholder 2"/>
          <p:cNvSpPr>
            <a:spLocks noGrp="1"/>
          </p:cNvSpPr>
          <p:nvPr>
            <p:ph idx="1"/>
          </p:nvPr>
        </p:nvSpPr>
        <p:spPr/>
        <p:txBody>
          <a:bodyPr>
            <a:normAutofit lnSpcReduction="10000"/>
          </a:bodyPr>
          <a:lstStyle/>
          <a:p>
            <a:r>
              <a:rPr lang="en-US" dirty="0" smtClean="0"/>
              <a:t>Communities</a:t>
            </a:r>
          </a:p>
          <a:p>
            <a:pPr lvl="1"/>
            <a:r>
              <a:rPr lang="en-US" dirty="0" smtClean="0"/>
              <a:t>Community sites with self-service </a:t>
            </a:r>
            <a:br>
              <a:rPr lang="en-US" dirty="0" smtClean="0"/>
            </a:br>
            <a:r>
              <a:rPr lang="en-US" dirty="0" smtClean="0"/>
              <a:t>administration and moderation</a:t>
            </a:r>
          </a:p>
          <a:p>
            <a:pPr lvl="1"/>
            <a:r>
              <a:rPr lang="en-US" dirty="0" smtClean="0"/>
              <a:t>Modern community features such </a:t>
            </a:r>
            <a:br>
              <a:rPr lang="en-US" dirty="0" smtClean="0"/>
            </a:br>
            <a:r>
              <a:rPr lang="en-US" dirty="0" smtClean="0"/>
              <a:t>as achievements and reputation</a:t>
            </a:r>
          </a:p>
          <a:p>
            <a:r>
              <a:rPr lang="en-US" dirty="0" smtClean="0"/>
              <a:t>Discussions</a:t>
            </a:r>
          </a:p>
          <a:p>
            <a:pPr lvl="1"/>
            <a:r>
              <a:rPr lang="en-US" dirty="0" smtClean="0"/>
              <a:t>Modern discussion boards</a:t>
            </a:r>
          </a:p>
          <a:p>
            <a:pPr lvl="1"/>
            <a:r>
              <a:rPr lang="en-US" dirty="0"/>
              <a:t>Engage in discussions with </a:t>
            </a:r>
            <a:r>
              <a:rPr lang="en-US" dirty="0" smtClean="0"/>
              <a:t/>
            </a:r>
            <a:br>
              <a:rPr lang="en-US" dirty="0" smtClean="0"/>
            </a:br>
            <a:r>
              <a:rPr lang="en-US" dirty="0" smtClean="0"/>
              <a:t>experts </a:t>
            </a:r>
            <a:r>
              <a:rPr lang="en-US" dirty="0"/>
              <a:t>and find </a:t>
            </a:r>
            <a:r>
              <a:rPr lang="en-US" dirty="0" smtClean="0"/>
              <a:t>answers</a:t>
            </a:r>
          </a:p>
          <a:p>
            <a:r>
              <a:rPr lang="en-US" dirty="0" smtClean="0"/>
              <a:t>Blogs</a:t>
            </a:r>
          </a:p>
          <a:p>
            <a:pPr lvl="1"/>
            <a:r>
              <a:rPr lang="en-US" dirty="0" smtClean="0"/>
              <a:t>Client application integration</a:t>
            </a:r>
          </a:p>
          <a:p>
            <a:pPr lvl="1"/>
            <a:r>
              <a:rPr lang="en-US" dirty="0" smtClean="0"/>
              <a:t>Categories, comments, moderation</a:t>
            </a:r>
            <a:endParaRPr lang="en-US" dirty="0"/>
          </a:p>
        </p:txBody>
      </p:sp>
      <p:pic>
        <p:nvPicPr>
          <p:cNvPr id="6" name="Picture 5"/>
          <p:cNvPicPr>
            <a:picLocks noChangeAspect="1"/>
          </p:cNvPicPr>
          <p:nvPr/>
        </p:nvPicPr>
        <p:blipFill>
          <a:blip r:embed="rId3"/>
          <a:stretch>
            <a:fillRect/>
          </a:stretch>
        </p:blipFill>
        <p:spPr>
          <a:xfrm>
            <a:off x="5029200" y="3869868"/>
            <a:ext cx="3048000" cy="1613648"/>
          </a:xfrm>
          <a:prstGeom prst="rect">
            <a:avLst/>
          </a:prstGeom>
          <a:ln>
            <a:solidFill>
              <a:schemeClr val="bg1">
                <a:lumMod val="75000"/>
              </a:schemeClr>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4"/>
          <a:stretch>
            <a:fillRect/>
          </a:stretch>
        </p:blipFill>
        <p:spPr>
          <a:xfrm>
            <a:off x="5791200" y="2530932"/>
            <a:ext cx="3123701" cy="1507668"/>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9762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Platform</a:t>
            </a:r>
            <a:endParaRPr lang="en-US" dirty="0"/>
          </a:p>
        </p:txBody>
      </p:sp>
      <p:grpSp>
        <p:nvGrpSpPr>
          <p:cNvPr id="82" name="Group 81"/>
          <p:cNvGrpSpPr/>
          <p:nvPr/>
        </p:nvGrpSpPr>
        <p:grpSpPr>
          <a:xfrm>
            <a:off x="609600" y="1524000"/>
            <a:ext cx="8001000" cy="4513659"/>
            <a:chOff x="609600" y="1524000"/>
            <a:chExt cx="8001000" cy="4513659"/>
          </a:xfrm>
        </p:grpSpPr>
        <p:grpSp>
          <p:nvGrpSpPr>
            <p:cNvPr id="32" name="Group 31"/>
            <p:cNvGrpSpPr/>
            <p:nvPr/>
          </p:nvGrpSpPr>
          <p:grpSpPr>
            <a:xfrm>
              <a:off x="609600" y="1524000"/>
              <a:ext cx="8001000" cy="4513659"/>
              <a:chOff x="2055812" y="1600200"/>
              <a:chExt cx="8001000" cy="4513659"/>
            </a:xfrm>
          </p:grpSpPr>
          <p:grpSp>
            <p:nvGrpSpPr>
              <p:cNvPr id="33" name="Group 32"/>
              <p:cNvGrpSpPr/>
              <p:nvPr/>
            </p:nvGrpSpPr>
            <p:grpSpPr>
              <a:xfrm>
                <a:off x="7542212" y="1600200"/>
                <a:ext cx="2514600" cy="4205883"/>
                <a:chOff x="7542212" y="1600200"/>
                <a:chExt cx="2514600" cy="4205883"/>
              </a:xfrm>
            </p:grpSpPr>
            <p:sp>
              <p:nvSpPr>
                <p:cNvPr id="43" name="Rectangle 42"/>
                <p:cNvSpPr/>
                <p:nvPr/>
              </p:nvSpPr>
              <p:spPr bwMode="auto">
                <a:xfrm>
                  <a:off x="7542212" y="1600200"/>
                  <a:ext cx="2514600" cy="23622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Integrate Business Apps</a:t>
                  </a:r>
                  <a:endPar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4" name="TextBox 43"/>
                <p:cNvSpPr txBox="1"/>
                <p:nvPr/>
              </p:nvSpPr>
              <p:spPr>
                <a:xfrm>
                  <a:off x="7542212" y="4267200"/>
                  <a:ext cx="2514600" cy="1538883"/>
                </a:xfrm>
                <a:prstGeom prst="rect">
                  <a:avLst/>
                </a:prstGeom>
                <a:noFill/>
              </p:spPr>
              <p:txBody>
                <a:bodyPr wrap="square" lIns="0" tIns="0" rIns="0" bIns="0" rtlCol="0">
                  <a:spAutoFit/>
                </a:bodyPr>
                <a:lstStyle/>
                <a:p>
                  <a:pPr marL="115888"/>
                  <a:r>
                    <a:rPr lang="en-US" sz="2000" spc="-100" dirty="0">
                      <a:cs typeface="Segoe Pro Light"/>
                    </a:rPr>
                    <a:t>Build new social </a:t>
                  </a:r>
                  <a:r>
                    <a:rPr lang="en-US" sz="2000" spc="-100" dirty="0" smtClean="0">
                      <a:cs typeface="Segoe Pro Light"/>
                    </a:rPr>
                    <a:t>apps </a:t>
                  </a:r>
                  <a:r>
                    <a:rPr lang="en-US" sz="2000" spc="-100" dirty="0">
                      <a:cs typeface="Segoe Pro Light"/>
                    </a:rPr>
                    <a:t>and bring important information from your LOB applications directly into </a:t>
                  </a:r>
                  <a:r>
                    <a:rPr lang="en-US" sz="2000" spc="-100" dirty="0" smtClean="0">
                      <a:cs typeface="Segoe Pro Light"/>
                    </a:rPr>
                    <a:t>newsfeed</a:t>
                  </a:r>
                  <a:endParaRPr lang="en-US" sz="2000" spc="-100" dirty="0">
                    <a:cs typeface="Segoe Pro Light"/>
                  </a:endParaRPr>
                </a:p>
              </p:txBody>
            </p:sp>
          </p:grpSp>
          <p:grpSp>
            <p:nvGrpSpPr>
              <p:cNvPr id="34" name="Group 33"/>
              <p:cNvGrpSpPr/>
              <p:nvPr/>
            </p:nvGrpSpPr>
            <p:grpSpPr>
              <a:xfrm>
                <a:off x="4799012" y="1600200"/>
                <a:ext cx="2628900" cy="4513659"/>
                <a:chOff x="4799012" y="1600200"/>
                <a:chExt cx="2628900" cy="4513659"/>
              </a:xfrm>
            </p:grpSpPr>
            <p:sp>
              <p:nvSpPr>
                <p:cNvPr id="40" name="Rectangle 39"/>
                <p:cNvSpPr/>
                <p:nvPr/>
              </p:nvSpPr>
              <p:spPr bwMode="auto">
                <a:xfrm>
                  <a:off x="4799012" y="1600200"/>
                  <a:ext cx="2514600" cy="23622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Manage Identities</a:t>
                  </a:r>
                  <a:endPar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1" name="TextBox 40"/>
                <p:cNvSpPr txBox="1"/>
                <p:nvPr/>
              </p:nvSpPr>
              <p:spPr>
                <a:xfrm>
                  <a:off x="4825999" y="4267200"/>
                  <a:ext cx="2601913" cy="1846659"/>
                </a:xfrm>
                <a:prstGeom prst="rect">
                  <a:avLst/>
                </a:prstGeom>
                <a:noFill/>
              </p:spPr>
              <p:txBody>
                <a:bodyPr wrap="square" lIns="0" tIns="0" rIns="0" bIns="0" rtlCol="0">
                  <a:spAutoFit/>
                </a:bodyPr>
                <a:lstStyle/>
                <a:p>
                  <a:pPr marL="115888"/>
                  <a:r>
                    <a:rPr lang="en-US" sz="2000" spc="-100" dirty="0" smtClean="0">
                      <a:cs typeface="Segoe Pro Light"/>
                    </a:rPr>
                    <a:t>Provide single </a:t>
                  </a:r>
                  <a:r>
                    <a:rPr lang="en-US" sz="2000" spc="-100" dirty="0">
                      <a:cs typeface="Segoe Pro Light"/>
                    </a:rPr>
                    <a:t>view of the people </a:t>
                  </a:r>
                  <a:r>
                    <a:rPr lang="en-US" sz="2000" spc="-100" dirty="0" smtClean="0">
                      <a:cs typeface="Segoe Pro Light"/>
                    </a:rPr>
                    <a:t>in organization </a:t>
                  </a:r>
                  <a:r>
                    <a:rPr lang="en-US" sz="2000" spc="-100" dirty="0">
                      <a:cs typeface="Segoe Pro Light"/>
                    </a:rPr>
                    <a:t>and bring together identity-based information from many </a:t>
                  </a:r>
                  <a:r>
                    <a:rPr lang="en-US" sz="2000" spc="-100" dirty="0" smtClean="0">
                      <a:cs typeface="Segoe Pro Light"/>
                    </a:rPr>
                    <a:t>sources</a:t>
                  </a:r>
                  <a:endParaRPr lang="en-US" sz="2000" spc="-100" dirty="0">
                    <a:cs typeface="Segoe Pro Light"/>
                  </a:endParaRPr>
                </a:p>
              </p:txBody>
            </p:sp>
          </p:grpSp>
          <p:grpSp>
            <p:nvGrpSpPr>
              <p:cNvPr id="36" name="Group 35"/>
              <p:cNvGrpSpPr/>
              <p:nvPr/>
            </p:nvGrpSpPr>
            <p:grpSpPr>
              <a:xfrm>
                <a:off x="2055812" y="1600200"/>
                <a:ext cx="2514600" cy="4513659"/>
                <a:chOff x="2055812" y="1600200"/>
                <a:chExt cx="2514600" cy="4513659"/>
              </a:xfrm>
            </p:grpSpPr>
            <p:sp>
              <p:nvSpPr>
                <p:cNvPr id="38" name="Rectangle 37"/>
                <p:cNvSpPr/>
                <p:nvPr/>
              </p:nvSpPr>
              <p:spPr bwMode="auto">
                <a:xfrm>
                  <a:off x="2055812" y="1600200"/>
                  <a:ext cx="2514600" cy="23622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Secure Information</a:t>
                  </a:r>
                </a:p>
              </p:txBody>
            </p:sp>
            <p:sp>
              <p:nvSpPr>
                <p:cNvPr id="39" name="Rectangle 38"/>
                <p:cNvSpPr/>
                <p:nvPr/>
              </p:nvSpPr>
              <p:spPr>
                <a:xfrm>
                  <a:off x="2055813" y="4267200"/>
                  <a:ext cx="2514599" cy="1846659"/>
                </a:xfrm>
                <a:prstGeom prst="rect">
                  <a:avLst/>
                </a:prstGeom>
              </p:spPr>
              <p:txBody>
                <a:bodyPr wrap="square" lIns="0" tIns="0" rIns="0" bIns="0">
                  <a:spAutoFit/>
                </a:bodyPr>
                <a:lstStyle/>
                <a:p>
                  <a:pPr marL="115888"/>
                  <a:r>
                    <a:rPr lang="en-US" sz="2000" spc="-120" dirty="0">
                      <a:cs typeface="Segoe Pro Light"/>
                    </a:rPr>
                    <a:t>Ensure </a:t>
                  </a:r>
                  <a:r>
                    <a:rPr lang="en-US" sz="2000" spc="-120" dirty="0" smtClean="0">
                      <a:cs typeface="Segoe Pro Light"/>
                    </a:rPr>
                    <a:t>information </a:t>
                  </a:r>
                  <a:r>
                    <a:rPr lang="en-US" sz="2000" spc="-120" dirty="0">
                      <a:cs typeface="Segoe Pro Light"/>
                    </a:rPr>
                    <a:t>communicated via internal social networks is secure and compliant with centralized IT </a:t>
                  </a:r>
                  <a:r>
                    <a:rPr lang="en-US" sz="2000" spc="-120" dirty="0" smtClean="0">
                      <a:cs typeface="Segoe Pro Light"/>
                    </a:rPr>
                    <a:t>policies</a:t>
                  </a:r>
                  <a:endParaRPr lang="en-US" sz="2000" spc="-120" dirty="0">
                    <a:cs typeface="Segoe Pro Light"/>
                  </a:endParaRPr>
                </a:p>
              </p:txBody>
            </p:sp>
          </p:grpSp>
        </p:grpSp>
        <p:pic>
          <p:nvPicPr>
            <p:cNvPr id="47" name="Picture 15" descr="paper-lock"/>
            <p:cNvPicPr>
              <a:picLocks noChangeAspect="1" noChangeArrowheads="1"/>
            </p:cNvPicPr>
            <p:nvPr/>
          </p:nvPicPr>
          <p:blipFill>
            <a:blip r:embed="rId3"/>
            <a:srcRect/>
            <a:stretch>
              <a:fillRect/>
            </a:stretch>
          </p:blipFill>
          <p:spPr bwMode="auto">
            <a:xfrm>
              <a:off x="1371956" y="1865371"/>
              <a:ext cx="1061863" cy="1203943"/>
            </a:xfrm>
            <a:prstGeom prst="rect">
              <a:avLst/>
            </a:prstGeom>
            <a:noFill/>
            <a:ln w="9525">
              <a:noFill/>
              <a:miter lim="800000"/>
              <a:headEnd/>
              <a:tailEnd/>
            </a:ln>
          </p:spPr>
        </p:pic>
        <p:grpSp>
          <p:nvGrpSpPr>
            <p:cNvPr id="80" name="Group 79"/>
            <p:cNvGrpSpPr/>
            <p:nvPr/>
          </p:nvGrpSpPr>
          <p:grpSpPr>
            <a:xfrm>
              <a:off x="3730319" y="1718063"/>
              <a:ext cx="1759562" cy="1288614"/>
              <a:chOff x="-549769" y="1066061"/>
              <a:chExt cx="1759562" cy="1288614"/>
            </a:xfrm>
          </p:grpSpPr>
          <p:pic>
            <p:nvPicPr>
              <p:cNvPr id="69" name="Picture 36" descr="C:\Users\sakuu\Documents\Ballmer WPC\AI\work.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549769" y="1066061"/>
                <a:ext cx="806930" cy="1288614"/>
              </a:xfrm>
              <a:prstGeom prst="rect">
                <a:avLst/>
              </a:prstGeom>
              <a:noFill/>
              <a:extLst>
                <a:ext uri="{909E8E84-426E-40DD-AFC4-6F175D3DCCD1}">
                  <a14:hiddenFill xmlns:a14="http://schemas.microsoft.com/office/drawing/2010/main">
                    <a:solidFill>
                      <a:srgbClr val="FFFFFF"/>
                    </a:solidFill>
                  </a14:hiddenFill>
                </a:ext>
              </a:extLst>
            </p:spPr>
          </p:pic>
          <p:sp>
            <p:nvSpPr>
              <p:cNvPr id="70" name="Freeform 36"/>
              <p:cNvSpPr>
                <a:spLocks/>
              </p:cNvSpPr>
              <p:nvPr/>
            </p:nvSpPr>
            <p:spPr bwMode="black">
              <a:xfrm>
                <a:off x="330232" y="1840759"/>
                <a:ext cx="194108" cy="491931"/>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sp>
            <p:nvSpPr>
              <p:cNvPr id="71" name="Oval 38"/>
              <p:cNvSpPr>
                <a:spLocks noChangeArrowheads="1"/>
              </p:cNvSpPr>
              <p:nvPr/>
            </p:nvSpPr>
            <p:spPr bwMode="black">
              <a:xfrm>
                <a:off x="391221" y="1728926"/>
                <a:ext cx="86792" cy="998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sp>
            <p:nvSpPr>
              <p:cNvPr id="72" name="Freeform 39"/>
              <p:cNvSpPr>
                <a:spLocks/>
              </p:cNvSpPr>
              <p:nvPr/>
            </p:nvSpPr>
            <p:spPr bwMode="black">
              <a:xfrm>
                <a:off x="421128" y="1861395"/>
                <a:ext cx="184726" cy="186388"/>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sp>
            <p:nvSpPr>
              <p:cNvPr id="73" name="Freeform 36"/>
              <p:cNvSpPr>
                <a:spLocks/>
              </p:cNvSpPr>
              <p:nvPr/>
            </p:nvSpPr>
            <p:spPr bwMode="black">
              <a:xfrm>
                <a:off x="625124" y="1828195"/>
                <a:ext cx="194108" cy="491931"/>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sp>
            <p:nvSpPr>
              <p:cNvPr id="74" name="Oval 38"/>
              <p:cNvSpPr>
                <a:spLocks noChangeArrowheads="1"/>
              </p:cNvSpPr>
              <p:nvPr/>
            </p:nvSpPr>
            <p:spPr bwMode="black">
              <a:xfrm>
                <a:off x="686113" y="1716362"/>
                <a:ext cx="86792" cy="998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sp>
            <p:nvSpPr>
              <p:cNvPr id="75" name="Freeform 39"/>
              <p:cNvSpPr>
                <a:spLocks/>
              </p:cNvSpPr>
              <p:nvPr/>
            </p:nvSpPr>
            <p:spPr bwMode="black">
              <a:xfrm>
                <a:off x="716020" y="1848831"/>
                <a:ext cx="184726" cy="186388"/>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sp>
            <p:nvSpPr>
              <p:cNvPr id="76" name="Freeform 36"/>
              <p:cNvSpPr>
                <a:spLocks/>
              </p:cNvSpPr>
              <p:nvPr/>
            </p:nvSpPr>
            <p:spPr bwMode="black">
              <a:xfrm>
                <a:off x="934171" y="1827323"/>
                <a:ext cx="194108" cy="491931"/>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sp>
            <p:nvSpPr>
              <p:cNvPr id="77" name="Oval 38"/>
              <p:cNvSpPr>
                <a:spLocks noChangeArrowheads="1"/>
              </p:cNvSpPr>
              <p:nvPr/>
            </p:nvSpPr>
            <p:spPr bwMode="black">
              <a:xfrm>
                <a:off x="995160" y="1715490"/>
                <a:ext cx="86792" cy="998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sp>
            <p:nvSpPr>
              <p:cNvPr id="78" name="Freeform 39"/>
              <p:cNvSpPr>
                <a:spLocks/>
              </p:cNvSpPr>
              <p:nvPr/>
            </p:nvSpPr>
            <p:spPr bwMode="black">
              <a:xfrm>
                <a:off x="1025067" y="1847959"/>
                <a:ext cx="184726" cy="186388"/>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grpSp>
        <p:pic>
          <p:nvPicPr>
            <p:cNvPr id="79" name="Picture 3" descr="W:\Open Engagements\Productivity\MS-Unified Communications\#1601 BizProd MOD Team Core Content Work\New Iconography\Words\Build_060512.png"/>
            <p:cNvPicPr>
              <a:picLocks noChangeAspect="1" noChangeArrowheads="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a:off x="6624449" y="1626028"/>
              <a:ext cx="1472684" cy="147268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65805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Mobile</a:t>
            </a:r>
            <a:endParaRPr lang="en-US" dirty="0"/>
          </a:p>
        </p:txBody>
      </p:sp>
      <p:sp>
        <p:nvSpPr>
          <p:cNvPr id="3" name="Content Placeholder 2"/>
          <p:cNvSpPr>
            <a:spLocks noGrp="1"/>
          </p:cNvSpPr>
          <p:nvPr>
            <p:ph idx="1"/>
          </p:nvPr>
        </p:nvSpPr>
        <p:spPr/>
        <p:txBody>
          <a:bodyPr/>
          <a:lstStyle/>
          <a:p>
            <a:r>
              <a:rPr lang="en-US" dirty="0" smtClean="0"/>
              <a:t>Mobile Views</a:t>
            </a:r>
          </a:p>
          <a:p>
            <a:pPr lvl="1"/>
            <a:r>
              <a:rPr lang="en-US" dirty="0" smtClean="0"/>
              <a:t>Classic and Contemporary views for mobile browsers</a:t>
            </a:r>
          </a:p>
          <a:p>
            <a:r>
              <a:rPr lang="en-US" dirty="0" smtClean="0"/>
              <a:t>Automatic Mobile Browser Redirection</a:t>
            </a:r>
          </a:p>
          <a:p>
            <a:r>
              <a:rPr lang="en-US" dirty="0" smtClean="0"/>
              <a:t>Device Channels</a:t>
            </a:r>
          </a:p>
          <a:p>
            <a:pPr lvl="1"/>
            <a:r>
              <a:rPr lang="en-US" dirty="0" smtClean="0"/>
              <a:t>Target different designs</a:t>
            </a:r>
          </a:p>
          <a:p>
            <a:r>
              <a:rPr lang="en-US" dirty="0" smtClean="0"/>
              <a:t>Office Mobile Web Apps</a:t>
            </a:r>
          </a:p>
          <a:p>
            <a:pPr lvl="1"/>
            <a:r>
              <a:rPr lang="en-US" dirty="0" smtClean="0"/>
              <a:t>Excel</a:t>
            </a:r>
          </a:p>
          <a:p>
            <a:pPr lvl="1"/>
            <a:r>
              <a:rPr lang="en-US" dirty="0" smtClean="0"/>
              <a:t>PowerPoint</a:t>
            </a:r>
          </a:p>
          <a:p>
            <a:pPr lvl="1"/>
            <a:r>
              <a:rPr lang="en-US" dirty="0" smtClean="0"/>
              <a:t>Word</a:t>
            </a:r>
          </a:p>
          <a:p>
            <a:r>
              <a:rPr lang="en-US" dirty="0" smtClean="0"/>
              <a:t>Push notifications</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3200400"/>
            <a:ext cx="3659033" cy="3098855"/>
          </a:xfrm>
          <a:prstGeom prst="rect">
            <a:avLst/>
          </a:prstGeom>
        </p:spPr>
      </p:pic>
    </p:spTree>
    <p:extLst>
      <p:ext uri="{BB962C8B-B14F-4D97-AF65-F5344CB8AC3E}">
        <p14:creationId xmlns:p14="http://schemas.microsoft.com/office/powerpoint/2010/main" val="1638004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Sites</a:t>
            </a:r>
            <a:endParaRPr lang="en-US" dirty="0"/>
          </a:p>
        </p:txBody>
      </p:sp>
      <p:grpSp>
        <p:nvGrpSpPr>
          <p:cNvPr id="45" name="Group 44"/>
          <p:cNvGrpSpPr/>
          <p:nvPr/>
        </p:nvGrpSpPr>
        <p:grpSpPr>
          <a:xfrm>
            <a:off x="609600" y="1828800"/>
            <a:ext cx="8001000" cy="3593306"/>
            <a:chOff x="609600" y="1524000"/>
            <a:chExt cx="8001000" cy="3593306"/>
          </a:xfrm>
        </p:grpSpPr>
        <p:grpSp>
          <p:nvGrpSpPr>
            <p:cNvPr id="13" name="Group 12"/>
            <p:cNvGrpSpPr/>
            <p:nvPr/>
          </p:nvGrpSpPr>
          <p:grpSpPr>
            <a:xfrm>
              <a:off x="609600" y="1524000"/>
              <a:ext cx="8001000" cy="3593306"/>
              <a:chOff x="2055812" y="1600200"/>
              <a:chExt cx="8001000" cy="3593306"/>
            </a:xfrm>
          </p:grpSpPr>
          <p:grpSp>
            <p:nvGrpSpPr>
              <p:cNvPr id="27" name="Group 26"/>
              <p:cNvGrpSpPr/>
              <p:nvPr/>
            </p:nvGrpSpPr>
            <p:grpSpPr>
              <a:xfrm>
                <a:off x="7542212" y="1600200"/>
                <a:ext cx="2514600" cy="3593306"/>
                <a:chOff x="7542212" y="1600200"/>
                <a:chExt cx="2514600" cy="3593306"/>
              </a:xfrm>
            </p:grpSpPr>
            <p:sp>
              <p:nvSpPr>
                <p:cNvPr id="34" name="Rectangle 33"/>
                <p:cNvSpPr/>
                <p:nvPr/>
              </p:nvSpPr>
              <p:spPr bwMode="auto">
                <a:xfrm>
                  <a:off x="7542212" y="1600200"/>
                  <a:ext cx="2514600" cy="20574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Engage</a:t>
                  </a:r>
                  <a:endPar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5" name="TextBox 34"/>
                <p:cNvSpPr txBox="1"/>
                <p:nvPr/>
              </p:nvSpPr>
              <p:spPr>
                <a:xfrm>
                  <a:off x="7542212" y="3962400"/>
                  <a:ext cx="2514600" cy="1231106"/>
                </a:xfrm>
                <a:prstGeom prst="rect">
                  <a:avLst/>
                </a:prstGeom>
                <a:noFill/>
              </p:spPr>
              <p:txBody>
                <a:bodyPr wrap="square" lIns="0" tIns="0" rIns="0" bIns="0" rtlCol="0">
                  <a:spAutoFit/>
                </a:bodyPr>
                <a:lstStyle/>
                <a:p>
                  <a:pPr marL="115888"/>
                  <a:r>
                    <a:rPr lang="en-US" sz="2000" spc="-100" dirty="0">
                      <a:cs typeface="Segoe Pro Light"/>
                    </a:rPr>
                    <a:t>Surface the right content to the right user with adaptive </a:t>
                  </a:r>
                  <a:r>
                    <a:rPr lang="en-US" sz="2000" spc="-100" dirty="0" smtClean="0">
                      <a:cs typeface="Segoe Pro Light"/>
                    </a:rPr>
                    <a:t>experiences</a:t>
                  </a:r>
                  <a:endParaRPr lang="en-US" sz="2000" spc="-100" dirty="0">
                    <a:cs typeface="Segoe Pro Light"/>
                  </a:endParaRPr>
                </a:p>
              </p:txBody>
            </p:sp>
          </p:grpSp>
          <p:grpSp>
            <p:nvGrpSpPr>
              <p:cNvPr id="28" name="Group 27"/>
              <p:cNvGrpSpPr/>
              <p:nvPr/>
            </p:nvGrpSpPr>
            <p:grpSpPr>
              <a:xfrm>
                <a:off x="4799012" y="1600200"/>
                <a:ext cx="2628900" cy="3285530"/>
                <a:chOff x="4799012" y="1600200"/>
                <a:chExt cx="2628900" cy="3285530"/>
              </a:xfrm>
            </p:grpSpPr>
            <p:sp>
              <p:nvSpPr>
                <p:cNvPr id="32" name="Rectangle 31"/>
                <p:cNvSpPr/>
                <p:nvPr/>
              </p:nvSpPr>
              <p:spPr bwMode="auto">
                <a:xfrm>
                  <a:off x="4799012" y="1600200"/>
                  <a:ext cx="2514600" cy="20574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Publish</a:t>
                  </a:r>
                  <a:endPar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3" name="TextBox 32"/>
                <p:cNvSpPr txBox="1"/>
                <p:nvPr/>
              </p:nvSpPr>
              <p:spPr>
                <a:xfrm>
                  <a:off x="4825999" y="3962400"/>
                  <a:ext cx="2601913" cy="923330"/>
                </a:xfrm>
                <a:prstGeom prst="rect">
                  <a:avLst/>
                </a:prstGeom>
                <a:noFill/>
              </p:spPr>
              <p:txBody>
                <a:bodyPr wrap="square" lIns="0" tIns="0" rIns="0" bIns="0" rtlCol="0">
                  <a:spAutoFit/>
                </a:bodyPr>
                <a:lstStyle/>
                <a:p>
                  <a:pPr marL="115888"/>
                  <a:r>
                    <a:rPr lang="en-US" sz="2000" spc="-100" dirty="0">
                      <a:cs typeface="Segoe Pro Light"/>
                    </a:rPr>
                    <a:t>Create, reuse and consume content for any device and </a:t>
                  </a:r>
                  <a:r>
                    <a:rPr lang="en-US" sz="2000" spc="-100" dirty="0" smtClean="0">
                      <a:cs typeface="Segoe Pro Light"/>
                    </a:rPr>
                    <a:t>language</a:t>
                  </a:r>
                  <a:endParaRPr lang="en-US" sz="2000" spc="-100" dirty="0">
                    <a:cs typeface="Segoe Pro Light"/>
                  </a:endParaRPr>
                </a:p>
              </p:txBody>
            </p:sp>
          </p:grpSp>
          <p:grpSp>
            <p:nvGrpSpPr>
              <p:cNvPr id="29" name="Group 28"/>
              <p:cNvGrpSpPr/>
              <p:nvPr/>
            </p:nvGrpSpPr>
            <p:grpSpPr>
              <a:xfrm>
                <a:off x="2055812" y="1600200"/>
                <a:ext cx="2514600" cy="3593306"/>
                <a:chOff x="2055812" y="1600200"/>
                <a:chExt cx="2514600" cy="3593306"/>
              </a:xfrm>
            </p:grpSpPr>
            <p:sp>
              <p:nvSpPr>
                <p:cNvPr id="30" name="Rectangle 29"/>
                <p:cNvSpPr/>
                <p:nvPr/>
              </p:nvSpPr>
              <p:spPr bwMode="auto">
                <a:xfrm>
                  <a:off x="2055812" y="1600200"/>
                  <a:ext cx="2514600" cy="20574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Design</a:t>
                  </a:r>
                </a:p>
              </p:txBody>
            </p:sp>
            <p:sp>
              <p:nvSpPr>
                <p:cNvPr id="31" name="Rectangle 30"/>
                <p:cNvSpPr/>
                <p:nvPr/>
              </p:nvSpPr>
              <p:spPr>
                <a:xfrm>
                  <a:off x="2055813" y="3962400"/>
                  <a:ext cx="2514599" cy="1231106"/>
                </a:xfrm>
                <a:prstGeom prst="rect">
                  <a:avLst/>
                </a:prstGeom>
              </p:spPr>
              <p:txBody>
                <a:bodyPr wrap="square" lIns="0" tIns="0" rIns="0" bIns="0">
                  <a:spAutoFit/>
                </a:bodyPr>
                <a:lstStyle/>
                <a:p>
                  <a:pPr marL="115888"/>
                  <a:r>
                    <a:rPr lang="en-US" sz="2000" spc="-120" dirty="0">
                      <a:cs typeface="Segoe Pro Light"/>
                    </a:rPr>
                    <a:t>Use familiar tools to design rich and beautiful sites that represent your </a:t>
                  </a:r>
                  <a:r>
                    <a:rPr lang="en-US" sz="2000" spc="-120" dirty="0" smtClean="0">
                      <a:cs typeface="Segoe Pro Light"/>
                    </a:rPr>
                    <a:t>brand</a:t>
                  </a:r>
                  <a:endParaRPr lang="en-US" sz="2000" spc="-120" dirty="0">
                    <a:cs typeface="Segoe Pro Light"/>
                  </a:endParaRPr>
                </a:p>
              </p:txBody>
            </p:sp>
          </p:grpSp>
        </p:grpSp>
        <p:grpSp>
          <p:nvGrpSpPr>
            <p:cNvPr id="44" name="Group 43"/>
            <p:cNvGrpSpPr/>
            <p:nvPr/>
          </p:nvGrpSpPr>
          <p:grpSpPr>
            <a:xfrm>
              <a:off x="1115091" y="1524000"/>
              <a:ext cx="6636017" cy="1673223"/>
              <a:chOff x="1115091" y="1524000"/>
              <a:chExt cx="6636017" cy="1673223"/>
            </a:xfrm>
          </p:grpSpPr>
          <p:pic>
            <p:nvPicPr>
              <p:cNvPr id="37" name="Picture 36" descr="\\MAGNUM\Projects\Microsoft\Cloud Power FY12\Design\ICONS_PNG\IIS-MULTI-TENANCY.png"/>
              <p:cNvPicPr>
                <a:picLocks noChangeAspect="1" noChangeArrowheads="1"/>
              </p:cNvPicPr>
              <p:nvPr/>
            </p:nvPicPr>
            <p:blipFill>
              <a:blip r:embed="rId3" cstate="print">
                <a:biLevel thresh="25000"/>
              </a:blip>
              <a:stretch>
                <a:fillRect/>
              </a:stretch>
            </p:blipFill>
            <p:spPr bwMode="auto">
              <a:xfrm>
                <a:off x="3733800" y="1524000"/>
                <a:ext cx="1673223" cy="1673223"/>
              </a:xfrm>
              <a:prstGeom prst="rect">
                <a:avLst/>
              </a:prstGeom>
              <a:noFill/>
              <a:ln>
                <a:noFill/>
              </a:ln>
            </p:spPr>
          </p:pic>
          <p:pic>
            <p:nvPicPr>
              <p:cNvPr id="38" name="Picture 2" descr="\\MAGNUM\Projects\Microsoft\Cloud Power FY12\Design\ICONS_PNG\Devices.png"/>
              <p:cNvPicPr>
                <a:picLocks noChangeAspect="1" noChangeArrowheads="1"/>
              </p:cNvPicPr>
              <p:nvPr/>
            </p:nvPicPr>
            <p:blipFill>
              <a:blip r:embed="rId4" cstate="print">
                <a:biLevel thresh="25000"/>
              </a:blip>
              <a:srcRect/>
              <a:stretch>
                <a:fillRect/>
              </a:stretch>
            </p:blipFill>
            <p:spPr bwMode="auto">
              <a:xfrm>
                <a:off x="1115091" y="1648490"/>
                <a:ext cx="1424241" cy="1424241"/>
              </a:xfrm>
              <a:prstGeom prst="rect">
                <a:avLst/>
              </a:prstGeom>
              <a:noFill/>
            </p:spPr>
          </p:pic>
          <p:grpSp>
            <p:nvGrpSpPr>
              <p:cNvPr id="39" name="Group 38"/>
              <p:cNvGrpSpPr/>
              <p:nvPr/>
            </p:nvGrpSpPr>
            <p:grpSpPr bwMode="black">
              <a:xfrm>
                <a:off x="7027783" y="1752916"/>
                <a:ext cx="723325" cy="1215392"/>
                <a:chOff x="3360738" y="989012"/>
                <a:chExt cx="746125" cy="1439864"/>
              </a:xfrm>
            </p:grpSpPr>
            <p:sp>
              <p:nvSpPr>
                <p:cNvPr id="4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3"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spTree>
    <p:extLst>
      <p:ext uri="{BB962C8B-B14F-4D97-AF65-F5344CB8AC3E}">
        <p14:creationId xmlns:p14="http://schemas.microsoft.com/office/powerpoint/2010/main" val="3105230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smtClean="0"/>
              <a:t>Support tools and workflows designers use</a:t>
            </a:r>
          </a:p>
          <a:p>
            <a:pPr lvl="1"/>
            <a:r>
              <a:rPr lang="en-US" dirty="0" smtClean="0"/>
              <a:t>SharePoint knowledge needed has been minimized</a:t>
            </a:r>
          </a:p>
          <a:p>
            <a:pPr lvl="0"/>
            <a:r>
              <a:rPr lang="en-US" dirty="0" smtClean="0"/>
              <a:t>Variations &amp; Content Translation</a:t>
            </a:r>
          </a:p>
          <a:p>
            <a:pPr lvl="0"/>
            <a:r>
              <a:rPr lang="en-US" dirty="0" smtClean="0"/>
              <a:t>Search Engine Optimization</a:t>
            </a:r>
          </a:p>
          <a:p>
            <a:pPr lvl="0"/>
            <a:r>
              <a:rPr lang="en-US" dirty="0" smtClean="0"/>
              <a:t>Cross Site Publishing</a:t>
            </a:r>
          </a:p>
          <a:p>
            <a:pPr lvl="0"/>
            <a:r>
              <a:rPr lang="en-US" dirty="0" smtClean="0"/>
              <a:t>Video &amp; Embedding</a:t>
            </a:r>
          </a:p>
          <a:p>
            <a:pPr lvl="0"/>
            <a:r>
              <a:rPr lang="fi-FI" dirty="0" smtClean="0"/>
              <a:t>Image renditions</a:t>
            </a:r>
            <a:endParaRPr lang="en-US" dirty="0" smtClean="0"/>
          </a:p>
          <a:p>
            <a:pPr lvl="0"/>
            <a:r>
              <a:rPr lang="fi-FI" dirty="0" smtClean="0"/>
              <a:t>Metadata Navigation</a:t>
            </a:r>
          </a:p>
          <a:p>
            <a:r>
              <a:rPr lang="fi-FI" dirty="0"/>
              <a:t>Clean </a:t>
            </a:r>
            <a:r>
              <a:rPr lang="fi-FI" dirty="0" smtClean="0"/>
              <a:t>Urls</a:t>
            </a:r>
            <a:endParaRPr lang="fi-FI" dirty="0"/>
          </a:p>
        </p:txBody>
      </p:sp>
      <p:sp>
        <p:nvSpPr>
          <p:cNvPr id="2" name="Title 1"/>
          <p:cNvSpPr>
            <a:spLocks noGrp="1"/>
          </p:cNvSpPr>
          <p:nvPr>
            <p:ph type="title"/>
          </p:nvPr>
        </p:nvSpPr>
        <p:spPr/>
        <p:txBody>
          <a:bodyPr/>
          <a:lstStyle/>
          <a:p>
            <a:r>
              <a:rPr lang="en-US" smtClean="0"/>
              <a:t>Web Content Management</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3048000"/>
            <a:ext cx="3448531" cy="2257740"/>
          </a:xfrm>
          <a:prstGeom prst="rect">
            <a:avLst/>
          </a:prstGeom>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4800600"/>
            <a:ext cx="1440305" cy="158509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54895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E4X90YnkGEG33FCjZsbUpw"/>
</p:tagLst>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A5547237-B119-45CA-BEFC-A2DA2BDB03E7}">
  <ds:schemaRefs>
    <ds:schemaRef ds:uri="http://www.w3.org/XML/1998/namespace"/>
    <ds:schemaRef ds:uri="http://purl.org/dc/elements/1.1/"/>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CPT_Wave15</Template>
  <TotalTime>11571</TotalTime>
  <Words>3897</Words>
  <Application>Microsoft Office PowerPoint</Application>
  <PresentationFormat>On-screen Show (4:3)</PresentationFormat>
  <Paragraphs>325</Paragraphs>
  <Slides>31</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Black</vt:lpstr>
      <vt:lpstr>Calibri</vt:lpstr>
      <vt:lpstr>Lucida Console</vt:lpstr>
      <vt:lpstr>Segoe Pro Light</vt:lpstr>
      <vt:lpstr>Segoe UI</vt:lpstr>
      <vt:lpstr>Wingdings</vt:lpstr>
      <vt:lpstr>CPT_Wave15</vt:lpstr>
      <vt:lpstr>Getting Started with SharePoint 2013</vt:lpstr>
      <vt:lpstr>Agenda</vt:lpstr>
      <vt:lpstr>Connected Experiences</vt:lpstr>
      <vt:lpstr>Social</vt:lpstr>
      <vt:lpstr>Social</vt:lpstr>
      <vt:lpstr>Connected Platform</vt:lpstr>
      <vt:lpstr>Mobile</vt:lpstr>
      <vt:lpstr>Publishing Sites</vt:lpstr>
      <vt:lpstr>Web Content Management</vt:lpstr>
      <vt:lpstr>Search</vt:lpstr>
      <vt:lpstr>Search</vt:lpstr>
      <vt:lpstr>Business Intelligence</vt:lpstr>
      <vt:lpstr>Business Intelligence (BI)</vt:lpstr>
      <vt:lpstr>Agenda</vt:lpstr>
      <vt:lpstr>Sites and Site Collections</vt:lpstr>
      <vt:lpstr>Sites and Site Collections</vt:lpstr>
      <vt:lpstr>Agenda</vt:lpstr>
      <vt:lpstr>Global Navigation</vt:lpstr>
      <vt:lpstr>Quick Launch</vt:lpstr>
      <vt:lpstr>Tree View</vt:lpstr>
      <vt:lpstr>Publishing Navigation Settings</vt:lpstr>
      <vt:lpstr>SharePoint Ribbon</vt:lpstr>
      <vt:lpstr>Navigation and SharePoint Ribbon</vt:lpstr>
      <vt:lpstr>Agenda</vt:lpstr>
      <vt:lpstr>Managing Lists</vt:lpstr>
      <vt:lpstr>Managing Libraries</vt:lpstr>
      <vt:lpstr>Managing Lists and Libraries</vt:lpstr>
      <vt:lpstr>Agenda</vt:lpstr>
      <vt:lpstr>SharePoint Apps</vt:lpstr>
      <vt:lpstr>SharePoint Apps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SharePoint 2013</dc:title>
  <dc:creator>Ted Pattison</dc:creator>
  <cp:lastModifiedBy>Christina Wheeler</cp:lastModifiedBy>
  <cp:revision>433</cp:revision>
  <dcterms:created xsi:type="dcterms:W3CDTF">2012-04-13T19:17:02Z</dcterms:created>
  <dcterms:modified xsi:type="dcterms:W3CDTF">2014-08-01T19:48:10Z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