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6"/>
  </p:notesMasterIdLst>
  <p:handoutMasterIdLst>
    <p:handoutMasterId r:id="rId37"/>
  </p:handoutMasterIdLst>
  <p:sldIdLst>
    <p:sldId id="279" r:id="rId6"/>
    <p:sldId id="278" r:id="rId7"/>
    <p:sldId id="297" r:id="rId8"/>
    <p:sldId id="298" r:id="rId9"/>
    <p:sldId id="301" r:id="rId10"/>
    <p:sldId id="299" r:id="rId11"/>
    <p:sldId id="300" r:id="rId12"/>
    <p:sldId id="303" r:id="rId13"/>
    <p:sldId id="305" r:id="rId14"/>
    <p:sldId id="306" r:id="rId15"/>
    <p:sldId id="307" r:id="rId16"/>
    <p:sldId id="309" r:id="rId17"/>
    <p:sldId id="318" r:id="rId18"/>
    <p:sldId id="311" r:id="rId19"/>
    <p:sldId id="312" r:id="rId20"/>
    <p:sldId id="313" r:id="rId21"/>
    <p:sldId id="314" r:id="rId22"/>
    <p:sldId id="315" r:id="rId23"/>
    <p:sldId id="316" r:id="rId24"/>
    <p:sldId id="325" r:id="rId25"/>
    <p:sldId id="319" r:id="rId26"/>
    <p:sldId id="282" r:id="rId27"/>
    <p:sldId id="326" r:id="rId28"/>
    <p:sldId id="320" r:id="rId29"/>
    <p:sldId id="284" r:id="rId30"/>
    <p:sldId id="327" r:id="rId31"/>
    <p:sldId id="323" r:id="rId32"/>
    <p:sldId id="293" r:id="rId33"/>
    <p:sldId id="328" r:id="rId34"/>
    <p:sldId id="324"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76300" autoAdjust="0"/>
  </p:normalViewPr>
  <p:slideViewPr>
    <p:cSldViewPr>
      <p:cViewPr varScale="1">
        <p:scale>
          <a:sx n="86" d="100"/>
          <a:sy n="86" d="100"/>
        </p:scale>
        <p:origin x="2178" y="9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4" d="100"/>
          <a:sy n="64" d="100"/>
        </p:scale>
        <p:origin x="3101" y="8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2010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intranet.wingtip.com/Lists/Helpful%20Links"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intranet.wingtip.com/Lists/HelpfulLinks"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module, you will learn how to store your content in SharePoint 2013 using both standard lists and custom lists. You will learn how and when to use standard SharePoint list types to create lists which track various types of business data such as announcements, contacts, calendar events, links and tasks. You will also learn how to customize a list by configuring its properties and adding custom columns and validation rules. You will also see how to import content into a SharePoint list using an Excel workbook.</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Custom list in Datasheet View is used to create a blank list similar to a custom list but to display the list by default in datasheet view. Datasheet view provides a data grid for viewing and editing data as rows and columns similar to using Excel or Access. You can add and edit rows and columns, apply filters and sort orders, display calculated values and totals, and conveniently edit data in the grid cells. Datasheet view requires Office 2013 installed on a client computer and a browser that supports ActiveX controls. </a:t>
            </a:r>
            <a:endParaRPr lang="en-US" dirty="0"/>
          </a:p>
        </p:txBody>
      </p:sp>
    </p:spTree>
    <p:extLst>
      <p:ext uri="{BB962C8B-B14F-4D97-AF65-F5344CB8AC3E}">
        <p14:creationId xmlns:p14="http://schemas.microsoft.com/office/powerpoint/2010/main" val="1439943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discussion board template is good to provide a central place to record and store team discussions that is similar to the format of newsgroups. You can easily</a:t>
            </a:r>
            <a:r>
              <a:rPr lang="en-US" baseline="0" dirty="0" smtClean="0"/>
              <a:t> manage the discussion threads and the list can be configured to require approval for all posts. </a:t>
            </a:r>
            <a:r>
              <a:rPr lang="en-US" dirty="0" smtClean="0"/>
              <a:t>If your administrator has enabled lists on your site to receive e-mail messages, discussion boards can store e-mail discussions from most common e-mail programs. For example, you can create a discussion board for your organization's new product release. If you are using an e-mail program such as Outlook 2013, you can view and update your discussion board directly from Outlook.</a:t>
            </a:r>
            <a:endParaRPr lang="en-US" dirty="0"/>
          </a:p>
        </p:txBody>
      </p:sp>
    </p:spTree>
    <p:extLst>
      <p:ext uri="{BB962C8B-B14F-4D97-AF65-F5344CB8AC3E}">
        <p14:creationId xmlns:p14="http://schemas.microsoft.com/office/powerpoint/2010/main" val="358298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external list is good to use to work with data that is stored outside SharePoint 2013 such as data stored in SQL Server.</a:t>
            </a:r>
            <a:r>
              <a:rPr lang="en-US" baseline="0" dirty="0" smtClean="0"/>
              <a:t> An External List provides the ability to read and edit data from within SharePoint similar to native lists. </a:t>
            </a:r>
            <a:r>
              <a:rPr lang="en-US" dirty="0" smtClean="0"/>
              <a:t>The data source for an external list is called an External content type. Unlike a native SharePoint list, an external list uses Business Connectivity Services to access data directly from an external system (such as Microsoft SQL Server, SAP, Siebel). The external content type</a:t>
            </a:r>
            <a:r>
              <a:rPr lang="en-US" baseline="0" dirty="0" smtClean="0"/>
              <a:t> can be connected to a</a:t>
            </a:r>
            <a:r>
              <a:rPr lang="en-US" dirty="0" smtClean="0"/>
              <a:t> database, Web service, or line-of-business system.</a:t>
            </a:r>
            <a:endParaRPr lang="en-US" dirty="0"/>
          </a:p>
        </p:txBody>
      </p:sp>
    </p:spTree>
    <p:extLst>
      <p:ext uri="{BB962C8B-B14F-4D97-AF65-F5344CB8AC3E}">
        <p14:creationId xmlns:p14="http://schemas.microsoft.com/office/powerpoint/2010/main" val="2092818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many differences between a native and external list. A native list has all its features and data built into SharePoint. There are a variety of default lists, such as Announcements, Calendars, and Tasks, custom lists you can start from scratch, and the widest variety of features available. An external list also has its features built into SharePoint but the data is stored in a data source outside of SharePoint such as a SQL database. Someone, such as a business analyst, must first create the external list using an External</a:t>
            </a:r>
            <a:r>
              <a:rPr lang="en-US" baseline="0" dirty="0" smtClean="0"/>
              <a:t> Content Type</a:t>
            </a:r>
            <a:r>
              <a:rPr lang="en-US" dirty="0" smtClean="0"/>
              <a:t>. Once created, an external list has many of the same features as a native list, but there are some differences that you should know about. </a:t>
            </a:r>
          </a:p>
          <a:p>
            <a:endParaRPr lang="en-US" dirty="0"/>
          </a:p>
          <a:p>
            <a:r>
              <a:rPr lang="en-US" dirty="0" smtClean="0"/>
              <a:t>Such as external lists do not support some basic operations such as configuring per-location views, setting item-level permissions, using Quick Edit to modify items. The column operations are also different with an external list. Adding columns, validation, unique columns, and enforcing list relationships all have to be defined in the external data source and external content type. Also, managed metadata columns are not supported with external lists. External lists cannot be saved as a template and versioning is also not supported.</a:t>
            </a:r>
          </a:p>
        </p:txBody>
      </p:sp>
    </p:spTree>
    <p:extLst>
      <p:ext uri="{BB962C8B-B14F-4D97-AF65-F5344CB8AC3E}">
        <p14:creationId xmlns:p14="http://schemas.microsoft.com/office/powerpoint/2010/main" val="1418453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provides the ability to</a:t>
            </a:r>
            <a:r>
              <a:rPr lang="en-US" baseline="0" dirty="0" smtClean="0"/>
              <a:t> create a list by importing a spreadsheet file, if your data is already in a spreadsheet format. </a:t>
            </a:r>
            <a:r>
              <a:rPr lang="en-US" dirty="0" smtClean="0"/>
              <a:t>When you create a list from a spreadsheet, the headings become columns in the list, and the rest of the data is imported as list items. After you import data into a list, you can customize its settings and continue to add data to it, as you would any list on a SharePoint site. </a:t>
            </a:r>
            <a:r>
              <a:rPr lang="en-US" sz="1200" b="0" i="0" u="none" strike="noStrike" kern="1200" baseline="0" dirty="0" smtClean="0">
                <a:solidFill>
                  <a:schemeClr val="tx1"/>
                </a:solidFill>
                <a:latin typeface="+mn-lt"/>
                <a:ea typeface="+mn-ea"/>
                <a:cs typeface="+mn-cs"/>
              </a:rPr>
              <a:t>As part of the import process, SharePoint will try and format the list to closely resemble the source Excel sheet. It is important to keep in mind that any customizations in Excel, such as calculations, formatting, or macros, will not carry over into the new SharePoint list. </a:t>
            </a:r>
            <a:endParaRPr lang="en-US" dirty="0" smtClean="0"/>
          </a:p>
          <a:p>
            <a:endParaRPr lang="en-US" dirty="0" smtClean="0"/>
          </a:p>
          <a:p>
            <a:r>
              <a:rPr lang="en-US" dirty="0" smtClean="0"/>
              <a:t>To create a list based on a spreadsheet, you must</a:t>
            </a:r>
            <a:r>
              <a:rPr lang="en-US" baseline="0" dirty="0" smtClean="0"/>
              <a:t> use </a:t>
            </a:r>
            <a:r>
              <a:rPr lang="en-US" dirty="0" smtClean="0"/>
              <a:t>a spreadsheet program that is compatible with SharePoint 2013, Microsoft Internet Explorer, and Microsoft Windows. For example, you can import a list from Microsoft Office Excel 2013 that you created to store and manage contracts with vendors. Typically, the columns are set up on the SharePoint site based on the type of data they contain. After you import a list, you should inspect the columns and data to make sure everything was imported as expected. For example, you may want to specify a column contains currency rather than a number. To view or change the list settings, open the list and then click List Settings</a:t>
            </a:r>
            <a:r>
              <a:rPr lang="en-US" baseline="0" dirty="0" smtClean="0"/>
              <a:t> from the LIBRARY tab.</a:t>
            </a:r>
            <a:endParaRPr lang="en-US" dirty="0" smtClean="0"/>
          </a:p>
          <a:p>
            <a:endParaRPr lang="en-US" dirty="0"/>
          </a:p>
        </p:txBody>
      </p:sp>
    </p:spTree>
    <p:extLst>
      <p:ext uri="{BB962C8B-B14F-4D97-AF65-F5344CB8AC3E}">
        <p14:creationId xmlns:p14="http://schemas.microsoft.com/office/powerpoint/2010/main" val="1765703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issue-tracking list can be used to store information about specific issues, such as support issues</a:t>
            </a:r>
            <a:r>
              <a:rPr lang="en-US" baseline="0" dirty="0" smtClean="0"/>
              <a:t> to </a:t>
            </a:r>
            <a:r>
              <a:rPr lang="en-US" dirty="0" smtClean="0"/>
              <a:t>track the progress. You can assign issues, categorize them, and relate issues to each other. For example, you can create an issue-tracking list to manage customer service problems and solutions. You can also comment on issues each time you edit them, creating a history of comments without altering the original description of the issue. For example, a customer service representative can record each step taken to resolve a problem and the results. You can also use an Issue Tracking list with a Three-state workflow to help your organization manage issue or project tracking.</a:t>
            </a:r>
            <a:endParaRPr lang="en-US" dirty="0"/>
          </a:p>
        </p:txBody>
      </p:sp>
    </p:spTree>
    <p:extLst>
      <p:ext uri="{BB962C8B-B14F-4D97-AF65-F5344CB8AC3E}">
        <p14:creationId xmlns:p14="http://schemas.microsoft.com/office/powerpoint/2010/main" val="1123837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links list can be used as a central location for links to the Internet, your company's intranet, or other resources. For example, you might create a list of links to your customers' Web sites</a:t>
            </a:r>
            <a:r>
              <a:rPr lang="en-US" baseline="0" dirty="0" smtClean="0"/>
              <a:t> or a list of links to your organization’s other web-based applications or Web sites. </a:t>
            </a:r>
            <a:r>
              <a:rPr lang="en-US" dirty="0" smtClean="0"/>
              <a:t>The pre-defined fields for a links list are URL and Notes however it is common to add a Sort column to allow for customize sorting instead of just sorting by Title or Created.</a:t>
            </a:r>
            <a:endParaRPr lang="en-US" dirty="0"/>
          </a:p>
        </p:txBody>
      </p:sp>
    </p:spTree>
    <p:extLst>
      <p:ext uri="{BB962C8B-B14F-4D97-AF65-F5344CB8AC3E}">
        <p14:creationId xmlns:p14="http://schemas.microsoft.com/office/powerpoint/2010/main" val="4118629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task list is used to store task information with a Gantt view and progress bars. You can track the status and percentage complete as the task moves toward completion. If you are using an e-mail or task management program that is compatible with SharePoint 2013, you can view and update your project tasks from your SharePoint site in your other program. For example, you can create a project task list on your SharePoint site to identify and assign the work to create a training manual, and then you can track your organization's progress from Project 2013.</a:t>
            </a:r>
          </a:p>
          <a:p>
            <a:endParaRPr lang="en-US" dirty="0" smtClean="0"/>
          </a:p>
          <a:p>
            <a:r>
              <a:rPr lang="en-US" sz="1200" b="0" i="0" u="none" strike="noStrike" kern="1200" baseline="0" dirty="0" smtClean="0">
                <a:solidFill>
                  <a:schemeClr val="tx1"/>
                </a:solidFill>
                <a:latin typeface="+mn-lt"/>
                <a:ea typeface="+mn-ea"/>
                <a:cs typeface="+mn-cs"/>
              </a:rPr>
              <a:t>You can connect tasks lists with Project 2013 using the browser or from within Project. In the browser, on the List tab, click Open With Project in the Connect &amp; Export group. Task items stored in the task list will be directly imported into the project plan. This feature saves the Project author tedious data entry work because values, such as start dates, task progress, and due dates, are carried over into the plan. </a:t>
            </a:r>
            <a:endParaRPr lang="en-US" dirty="0"/>
          </a:p>
        </p:txBody>
      </p:sp>
    </p:spTree>
    <p:extLst>
      <p:ext uri="{BB962C8B-B14F-4D97-AF65-F5344CB8AC3E}">
        <p14:creationId xmlns:p14="http://schemas.microsoft.com/office/powerpoint/2010/main" val="2971516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cool,</a:t>
            </a:r>
            <a:r>
              <a:rPr lang="en-US" baseline="0" dirty="0" smtClean="0"/>
              <a:t> new list templates in SharePoint 2013 is called Promoted Links. Promoted Links provides the ability display a set of link actions in a tile based visual layout. The links animate when the user hovers over the tile with their mouse.  When creating a new promoted link you provide the following required and optional fields:</a:t>
            </a:r>
          </a:p>
          <a:p>
            <a:endParaRPr lang="en-US" baseline="0" dirty="0" smtClean="0"/>
          </a:p>
          <a:p>
            <a:pPr marL="171450" indent="-171450">
              <a:buFont typeface="Arial" panose="020B0604020202020204" pitchFamily="34" charset="0"/>
              <a:buChar char="•"/>
            </a:pPr>
            <a:r>
              <a:rPr lang="en-US" baseline="0" dirty="0" smtClean="0"/>
              <a:t>Title – The title to display for the tile such as Twitter or Facebook.</a:t>
            </a:r>
          </a:p>
          <a:p>
            <a:pPr marL="171450" indent="-171450">
              <a:buFont typeface="Arial" panose="020B0604020202020204" pitchFamily="34" charset="0"/>
              <a:buChar char="•"/>
            </a:pPr>
            <a:r>
              <a:rPr lang="en-US" baseline="0" dirty="0" smtClean="0"/>
              <a:t>Background Image Location – The location of image you want to use for the background of the tile.</a:t>
            </a:r>
          </a:p>
          <a:p>
            <a:pPr marL="171450" indent="-171450">
              <a:buFont typeface="Arial" panose="020B0604020202020204" pitchFamily="34" charset="0"/>
              <a:buChar char="•"/>
            </a:pPr>
            <a:r>
              <a:rPr lang="en-US" baseline="0" dirty="0" smtClean="0"/>
              <a:t>Description – Optional field which provides additional information on the tile.</a:t>
            </a:r>
          </a:p>
          <a:p>
            <a:pPr marL="171450" indent="-171450">
              <a:buFont typeface="Arial" panose="020B0604020202020204" pitchFamily="34" charset="0"/>
              <a:buChar char="•"/>
            </a:pPr>
            <a:r>
              <a:rPr lang="en-US" baseline="0" dirty="0" smtClean="0"/>
              <a:t>Link Location – The location of the URL the tile should be linked to.</a:t>
            </a:r>
          </a:p>
          <a:p>
            <a:pPr marL="171450" indent="-171450">
              <a:buFont typeface="Arial" panose="020B0604020202020204" pitchFamily="34" charset="0"/>
              <a:buChar char="•"/>
            </a:pPr>
            <a:r>
              <a:rPr lang="en-US" baseline="0" dirty="0" smtClean="0"/>
              <a:t>Launch Behavior – Two options are </a:t>
            </a:r>
            <a:r>
              <a:rPr lang="en-US" b="1" baseline="0" dirty="0" smtClean="0"/>
              <a:t>In Page navigation</a:t>
            </a:r>
            <a:r>
              <a:rPr lang="en-US" b="0" baseline="0" dirty="0" smtClean="0"/>
              <a:t>, </a:t>
            </a:r>
            <a:r>
              <a:rPr lang="en-US" b="1" baseline="0" dirty="0" smtClean="0"/>
              <a:t>Dialog</a:t>
            </a:r>
            <a:r>
              <a:rPr lang="en-US" b="0" baseline="0" dirty="0" smtClean="0"/>
              <a:t>, or </a:t>
            </a:r>
            <a:r>
              <a:rPr lang="en-US" b="1" baseline="0" dirty="0" smtClean="0"/>
              <a:t>New tab</a:t>
            </a:r>
            <a:r>
              <a:rPr lang="en-US" b="0" baseline="0" dirty="0" smtClean="0"/>
              <a:t>.</a:t>
            </a:r>
            <a:endParaRPr lang="en-US" baseline="0" dirty="0" smtClean="0"/>
          </a:p>
          <a:p>
            <a:pPr marL="171450" indent="-171450">
              <a:buFont typeface="Arial" panose="020B0604020202020204" pitchFamily="34" charset="0"/>
              <a:buChar char="•"/>
            </a:pPr>
            <a:r>
              <a:rPr lang="en-US" baseline="0" dirty="0" smtClean="0"/>
              <a:t>Order – The display order of where you want the promoted link tile to show up in the list of tiles.</a:t>
            </a:r>
          </a:p>
        </p:txBody>
      </p:sp>
    </p:spTree>
    <p:extLst>
      <p:ext uri="{BB962C8B-B14F-4D97-AF65-F5344CB8AC3E}">
        <p14:creationId xmlns:p14="http://schemas.microsoft.com/office/powerpoint/2010/main" val="1423861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 survey is a special kind of list that enables the owner to create questions, multiple people to respond to the questions, and the results to be summarized. You can use surveys to ask people what they think about issues, how to improve your processes, and many other topics. You can collect the results by using several different types of questions, such as multiple choice, fill-in fields, and even ratings.</a:t>
            </a:r>
          </a:p>
          <a:p>
            <a:endParaRPr lang="en-US" dirty="0" smtClean="0">
              <a:effectLst/>
            </a:endParaRPr>
          </a:p>
          <a:p>
            <a:r>
              <a:rPr lang="en-US" b="1" dirty="0" smtClean="0"/>
              <a:t>Add branching logic to a survey</a:t>
            </a:r>
          </a:p>
          <a:p>
            <a:r>
              <a:rPr lang="en-US" dirty="0" smtClean="0">
                <a:effectLst/>
              </a:rPr>
              <a:t>You can add branching logic to a survey so the survey changes according to the responses to specific questions. In a survey that branches, questions appear only if they apply to someone's situation. If the questions don't apply, the person can answer a different set of questions or skip that set of questions. </a:t>
            </a:r>
            <a:r>
              <a:rPr lang="en-US" dirty="0" smtClean="0"/>
              <a:t>When you add branching logic to a survey, you can ensure that only the relevant questions are displayed to the appropriate respondents.</a:t>
            </a:r>
          </a:p>
          <a:p>
            <a:r>
              <a:rPr lang="en-US" dirty="0" smtClean="0"/>
              <a:t>By default, every question in a survey appears in numerical order, but you can enable questions to be skipped if they don't apply, or make multiple sets of questions appear, based on the response to a branching question.</a:t>
            </a:r>
          </a:p>
          <a:p>
            <a:endParaRPr lang="en-US" dirty="0" smtClean="0"/>
          </a:p>
          <a:p>
            <a:r>
              <a:rPr lang="en-US" dirty="0" smtClean="0"/>
              <a:t>For example, you may want to direct questions about home renovations and repairs only to people who already own homes. You can ask people if they own a home, and if the answer is </a:t>
            </a:r>
            <a:r>
              <a:rPr lang="en-US" b="1" dirty="0" smtClean="0"/>
              <a:t>Yes</a:t>
            </a:r>
            <a:r>
              <a:rPr lang="en-US" dirty="0" smtClean="0"/>
              <a:t>, the questions about painting, flooring, and so on appear. If the answer is </a:t>
            </a:r>
            <a:r>
              <a:rPr lang="en-US" b="1" dirty="0" smtClean="0"/>
              <a:t>No</a:t>
            </a:r>
            <a:r>
              <a:rPr lang="en-US" dirty="0" smtClean="0"/>
              <a:t>, the survey can skip to the next set of questions.</a:t>
            </a:r>
          </a:p>
          <a:p>
            <a:endParaRPr lang="en-US" dirty="0" smtClean="0">
              <a:effectLst/>
            </a:endParaRPr>
          </a:p>
          <a:p>
            <a:endParaRPr lang="en-US" dirty="0" smtClean="0">
              <a:effectLst/>
            </a:endParaRPr>
          </a:p>
        </p:txBody>
      </p:sp>
    </p:spTree>
    <p:extLst>
      <p:ext uri="{BB962C8B-B14F-4D97-AF65-F5344CB8AC3E}">
        <p14:creationId xmlns:p14="http://schemas.microsoft.com/office/powerpoint/2010/main" val="1865022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401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When creating SharePoint Lists you can</a:t>
            </a:r>
            <a:r>
              <a:rPr lang="en-US" baseline="0" dirty="0" smtClean="0">
                <a:effectLst/>
              </a:rPr>
              <a:t> use the default SharePoint list templates or you can start with a Custom List. Which list template you choose depends on the requirements of your list.</a:t>
            </a:r>
            <a:r>
              <a:rPr lang="en-US" dirty="0" smtClean="0">
                <a:effectLst/>
              </a:rPr>
              <a:t> One thing to note is you can always use a list template with pre-defined columns and then remove any pre-defined columns you do not want.</a:t>
            </a:r>
          </a:p>
          <a:p>
            <a:endParaRPr lang="en-US" dirty="0"/>
          </a:p>
          <a:p>
            <a:r>
              <a:rPr lang="en-US" dirty="0" smtClean="0"/>
              <a:t>When adding columns it is recommended to create site columns and add them to the list instead of adding the columns at the list level (</a:t>
            </a:r>
            <a:r>
              <a:rPr lang="en-US" dirty="0"/>
              <a:t>if the columns are not unique to the </a:t>
            </a:r>
            <a:r>
              <a:rPr lang="en-US" dirty="0" smtClean="0"/>
              <a:t>list). Adding columns at the site level provides reusable columns that make it easier to maintain.</a:t>
            </a:r>
          </a:p>
          <a:p>
            <a:endParaRPr lang="en-US" dirty="0"/>
          </a:p>
          <a:p>
            <a:r>
              <a:rPr lang="en-US" dirty="0"/>
              <a:t>When creating lists it is recommended to create the List Name with no spaces nor special characters and then change the display name after the list is created. For example, if on creation of a list you name the list “Helpful Links” the space would be replaced with a %20. The URL would be </a:t>
            </a:r>
            <a:r>
              <a:rPr lang="en-US" dirty="0">
                <a:hlinkClick r:id="rId3"/>
              </a:rPr>
              <a:t>http://intranet.wingtip.com/Lists/Helpful%20Links</a:t>
            </a:r>
            <a:r>
              <a:rPr lang="en-US" dirty="0"/>
              <a:t>. However, if on creation of a list you set the name to “</a:t>
            </a:r>
            <a:r>
              <a:rPr lang="en-US" dirty="0" err="1"/>
              <a:t>HelpfulLinks</a:t>
            </a:r>
            <a:r>
              <a:rPr lang="en-US" dirty="0"/>
              <a:t>” then the URL would be a clean URL with no spaces: </a:t>
            </a:r>
            <a:r>
              <a:rPr lang="en-US" dirty="0">
                <a:hlinkClick r:id="rId4"/>
              </a:rPr>
              <a:t>http://intranet.wingtip.com/Lists/HelpfulLinks</a:t>
            </a:r>
            <a:r>
              <a:rPr lang="en-US" dirty="0"/>
              <a:t>. After creating the list you can then go and change the Display Name and the URL would remain the same. The same also applies to creating list columns</a:t>
            </a:r>
            <a:r>
              <a:rPr lang="en-US" dirty="0" smtClean="0"/>
              <a:t>.</a:t>
            </a:r>
            <a:endParaRPr lang="en-US" dirty="0"/>
          </a:p>
        </p:txBody>
      </p:sp>
    </p:spTree>
    <p:extLst>
      <p:ext uri="{BB962C8B-B14F-4D97-AF65-F5344CB8AC3E}">
        <p14:creationId xmlns:p14="http://schemas.microsoft.com/office/powerpoint/2010/main" val="13422291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6858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62000" y="4572000"/>
            <a:ext cx="5852160" cy="4320540"/>
          </a:xfrm>
        </p:spPr>
        <p:txBody>
          <a:bodyPr/>
          <a:lstStyle/>
          <a:p>
            <a:r>
              <a:rPr lang="en-US" dirty="0" smtClean="0"/>
              <a:t>Lists can be customized in various ways. The name of the list, description and navigation setting can be updated. If you want the list to have a version history you can set the versioning settings for a list. The advanced settings include the ability to allow management of content types, disable/enable attachments, set the read, create, and edit access, as well as disabling the list to show up in the search results. If you want your content to be targeted based on an audience you can enable/disable audience targeting. You can also set the permissions on a list as well as define workflows.</a:t>
            </a:r>
          </a:p>
          <a:p>
            <a:endParaRPr lang="en-US" dirty="0"/>
          </a:p>
          <a:p>
            <a:r>
              <a:rPr lang="en-US" dirty="0" smtClean="0"/>
              <a:t>It is common to add/remove columns and create/modify views of a list. For example, you may want to have different views on a list for different groups. Instead of creating custom lists for each group, you can create different views and then link the different groups to the specified view.</a:t>
            </a:r>
          </a:p>
          <a:p>
            <a:endParaRPr lang="en-US" dirty="0"/>
          </a:p>
          <a:p>
            <a:r>
              <a:rPr lang="en-US" dirty="0" smtClean="0"/>
              <a:t>Another great feature with customizing lists is the ability to save a list as a template. When you create a list you select a template to use for the creation of the list. Then you customize the list and may want to save the customized list as a new list template so it can be available to use a base template.</a:t>
            </a:r>
          </a:p>
        </p:txBody>
      </p:sp>
    </p:spTree>
    <p:extLst>
      <p:ext uri="{BB962C8B-B14F-4D97-AF65-F5344CB8AC3E}">
        <p14:creationId xmlns:p14="http://schemas.microsoft.com/office/powerpoint/2010/main" val="2128723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0391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great feature that was introduced in SharePoint 2010 is validation settings for columns. Validation is a formula or statement that must evaluate to TRUE before the data can be saved. The two types of validation that can be set on a list are list validation or column validation. Lists validation compares two or more columns to evaluate to TRUE where as column validation compares only the data in the single column. A very common column validation used is evaluating a phone number column.</a:t>
            </a:r>
          </a:p>
          <a:p>
            <a:endParaRPr lang="en-US" dirty="0"/>
          </a:p>
          <a:p>
            <a:r>
              <a:rPr lang="en-US" dirty="0" smtClean="0"/>
              <a:t>The Column Validation settings on list has two sections: Formula and User message. The Formula section is the test your comparison of the columns must pass for the item to be valid. The User Message section is what the user receives if the test fails.</a:t>
            </a:r>
          </a:p>
        </p:txBody>
      </p:sp>
    </p:spTree>
    <p:extLst>
      <p:ext uri="{BB962C8B-B14F-4D97-AF65-F5344CB8AC3E}">
        <p14:creationId xmlns:p14="http://schemas.microsoft.com/office/powerpoint/2010/main" val="1465332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0911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Overview of lists</a:t>
            </a:r>
          </a:p>
          <a:p>
            <a:pPr>
              <a:defRPr/>
            </a:pPr>
            <a:r>
              <a:rPr lang="en-US" sz="1400" dirty="0" smtClean="0"/>
              <a:t>Lists are a key feature in SharePoint</a:t>
            </a:r>
            <a:r>
              <a:rPr lang="en-US" sz="1400" baseline="0" dirty="0" smtClean="0"/>
              <a:t> that is a collection of information used to track information. </a:t>
            </a:r>
            <a:r>
              <a:rPr lang="en-US" sz="1400" dirty="0" smtClean="0">
                <a:effectLst/>
              </a:rPr>
              <a:t>A list is a collection of data that you can share with team members and other site users. </a:t>
            </a:r>
            <a:r>
              <a:rPr lang="en-US" sz="1400" baseline="0" dirty="0" smtClean="0"/>
              <a:t>Similar to an Excel spreadsheet or a table in Access, lists have columns and forms that make it possible to track everything from contacts to tasks. Unlike a spreadsheet that is blank when you first create it, SharePoint provides several pre-defined lists that can be created depending on your needs. </a:t>
            </a:r>
            <a:r>
              <a:rPr lang="en-US" sz="1400" dirty="0"/>
              <a:t>In many cases, these default lists can provide quick, effective solutions with little or no modifications. </a:t>
            </a:r>
            <a:endParaRPr lang="en-US" sz="1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rPr>
              <a:t>You can use a number of ready-to-use lists and list templates, which provide a good starting point for organizing list items.</a:t>
            </a:r>
            <a:r>
              <a:rPr lang="en-US" sz="1400" baseline="0" dirty="0" smtClean="0">
                <a:effectLst/>
              </a:rPr>
              <a:t> These lists include: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baseline="0" dirty="0" smtClean="0"/>
          </a:p>
          <a:p>
            <a:pPr marL="742950" lvl="1" indent="-285750">
              <a:buFont typeface="Arial" panose="020B0604020202020204" pitchFamily="34" charset="0"/>
              <a:buChar char="•"/>
            </a:pPr>
            <a:r>
              <a:rPr lang="en-US" sz="1400" b="1" baseline="0" dirty="0" smtClean="0"/>
              <a:t>Communications lists </a:t>
            </a:r>
            <a:r>
              <a:rPr lang="en-US" sz="1400" baseline="0" dirty="0" smtClean="0"/>
              <a:t>are used to track announcements, contacts, and discussion boards.</a:t>
            </a:r>
          </a:p>
          <a:p>
            <a:pPr marL="742950" lvl="1" indent="-285750">
              <a:buFont typeface="Arial" panose="020B0604020202020204" pitchFamily="34" charset="0"/>
              <a:buChar char="•"/>
            </a:pPr>
            <a:r>
              <a:rPr lang="en-US" sz="1400" b="1" baseline="0" dirty="0" smtClean="0"/>
              <a:t>Tracking lists </a:t>
            </a:r>
            <a:r>
              <a:rPr lang="en-US" sz="1400" baseline="0" dirty="0" smtClean="0"/>
              <a:t>are used to track information such as links, calendars, tasks, issues, and surveys.</a:t>
            </a:r>
          </a:p>
          <a:p>
            <a:pPr marL="742950" lvl="1" indent="-285750">
              <a:buFont typeface="Arial" panose="020B0604020202020204" pitchFamily="34" charset="0"/>
              <a:buChar char="•"/>
            </a:pPr>
            <a:r>
              <a:rPr lang="en-US" sz="1400" b="1" baseline="0" dirty="0" smtClean="0"/>
              <a:t>Custom lists </a:t>
            </a:r>
            <a:r>
              <a:rPr lang="en-US" sz="1400" baseline="0" dirty="0" smtClean="0"/>
              <a:t>provide a starting template that you can build on to create a list with the exact columns you need.</a:t>
            </a:r>
          </a:p>
          <a:p>
            <a:endParaRPr lang="en-US" sz="1400" baseline="0" dirty="0" smtClean="0"/>
          </a:p>
          <a:p>
            <a:endParaRPr lang="en-US" sz="1400" baseline="0" dirty="0" smtClean="0"/>
          </a:p>
          <a:p>
            <a:endParaRPr lang="en-US" sz="1400" dirty="0" smtClean="0"/>
          </a:p>
          <a:p>
            <a:r>
              <a:rPr lang="en-US" sz="1400" dirty="0" smtClean="0"/>
              <a:t>For example, you can use:</a:t>
            </a:r>
          </a:p>
          <a:p>
            <a:endParaRPr lang="en-US" sz="1400" dirty="0" smtClean="0"/>
          </a:p>
          <a:p>
            <a:pPr marL="742950" lvl="1" indent="-285750">
              <a:buFont typeface="Arial" panose="020B0604020202020204" pitchFamily="34" charset="0"/>
              <a:buChar char="•"/>
            </a:pPr>
            <a:r>
              <a:rPr lang="en-US" sz="1400" dirty="0" smtClean="0"/>
              <a:t>Surveys</a:t>
            </a:r>
            <a:r>
              <a:rPr lang="en-US" sz="1400" baseline="0" dirty="0" smtClean="0"/>
              <a:t> for </a:t>
            </a:r>
            <a:r>
              <a:rPr lang="en-US" sz="1400" dirty="0" smtClean="0"/>
              <a:t>employee and customer satisfaction assessments which include conditional branching and page breaks</a:t>
            </a:r>
            <a:r>
              <a:rPr lang="en-US" sz="1400" baseline="0" dirty="0" smtClean="0"/>
              <a:t>.</a:t>
            </a:r>
          </a:p>
          <a:p>
            <a:pPr marL="742950" lvl="1" indent="-285750">
              <a:buFont typeface="Arial" panose="020B0604020202020204" pitchFamily="34" charset="0"/>
              <a:buChar char="•"/>
            </a:pPr>
            <a:r>
              <a:rPr lang="en-US" sz="1400" dirty="0" smtClean="0"/>
              <a:t>Issue Tracking</a:t>
            </a:r>
            <a:r>
              <a:rPr lang="en-US" sz="1400" baseline="0" dirty="0" smtClean="0"/>
              <a:t> </a:t>
            </a:r>
            <a:r>
              <a:rPr lang="en-US" sz="1400" dirty="0" smtClean="0"/>
              <a:t>for deeper analysis of workgroup projects and common work tasks</a:t>
            </a:r>
            <a:r>
              <a:rPr lang="en-US" sz="1400" baseline="0" dirty="0" smtClean="0"/>
              <a:t> </a:t>
            </a:r>
            <a:r>
              <a:rPr lang="en-US" sz="1400" dirty="0" smtClean="0"/>
              <a:t>which has versioning and version-history storage.</a:t>
            </a:r>
          </a:p>
        </p:txBody>
      </p:sp>
    </p:spTree>
    <p:extLst>
      <p:ext uri="{BB962C8B-B14F-4D97-AF65-F5344CB8AC3E}">
        <p14:creationId xmlns:p14="http://schemas.microsoft.com/office/powerpoint/2010/main" val="68306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8317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provides various</a:t>
            </a:r>
            <a:r>
              <a:rPr lang="en-US" baseline="0" dirty="0" smtClean="0"/>
              <a:t> out-of-the-box list templates. List templates contain pre-defined columns and views that provide an easy way to create SharePoint lists for your business. </a:t>
            </a:r>
            <a:r>
              <a:rPr lang="en-US" dirty="0" smtClean="0">
                <a:effectLst/>
              </a:rPr>
              <a:t>These default lists range from a discussion board to a calendar list. You can customize the default lists in many ways, or you can create custom lists with the columns that you choose. </a:t>
            </a:r>
          </a:p>
          <a:p>
            <a:endParaRPr lang="en-US" dirty="0"/>
          </a:p>
          <a:p>
            <a:r>
              <a:rPr lang="en-US" dirty="0" smtClean="0"/>
              <a:t>Lists can also take advantage of e-mail features, if incoming or outgoing mail is enabled on your site. Some lists, such as calendars, announcements, blogs, and discussion boards, can be set up so that people can add content to them by sending e-mail. Other lists, such as tasks and issue-tracking lists, can be set up to send e-mail to people when items are assigned to them. Lists can include many types of data, ranging from dates or pictures to calculations based on other columns.</a:t>
            </a:r>
          </a:p>
          <a:p>
            <a:endParaRPr lang="en-US" baseline="0" dirty="0" smtClean="0"/>
          </a:p>
        </p:txBody>
      </p:sp>
    </p:spTree>
    <p:extLst>
      <p:ext uri="{BB962C8B-B14F-4D97-AF65-F5344CB8AC3E}">
        <p14:creationId xmlns:p14="http://schemas.microsoft.com/office/powerpoint/2010/main" val="1227028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aseline="0" dirty="0" smtClean="0"/>
              <a:t>All collaborative site</a:t>
            </a:r>
            <a:r>
              <a:rPr lang="en-US" dirty="0" smtClean="0"/>
              <a:t> templates include an </a:t>
            </a:r>
            <a:r>
              <a:rPr lang="en-US" dirty="0"/>
              <a:t>a</a:t>
            </a:r>
            <a:r>
              <a:rPr lang="en-US" dirty="0" smtClean="0"/>
              <a:t>nnouncements list that can be used to share </a:t>
            </a:r>
            <a:r>
              <a:rPr lang="en-US" baseline="0" dirty="0" smtClean="0"/>
              <a:t>news, statuses, and other short bits of information you want to share to the users of the site. By default,</a:t>
            </a:r>
            <a:r>
              <a:rPr lang="en-US" dirty="0" smtClean="0"/>
              <a:t> an announcements list includes a Title, Body, and Expires field. </a:t>
            </a:r>
            <a:r>
              <a:rPr lang="en-US" baseline="0" dirty="0" smtClean="0"/>
              <a:t>You can set an expiration date for an announcement</a:t>
            </a:r>
            <a:r>
              <a:rPr lang="en-US" dirty="0" smtClean="0"/>
              <a:t> and w</a:t>
            </a:r>
            <a:r>
              <a:rPr lang="en-US" baseline="0" dirty="0" smtClean="0"/>
              <a:t>hen the expiration date is reached, the announcement disappears from the home page automatically.</a:t>
            </a:r>
            <a:r>
              <a:rPr lang="en-US" dirty="0" smtClean="0"/>
              <a:t> Announcements are displayed with the new item first however that can be changed in the view setting of the list.</a:t>
            </a:r>
            <a:endParaRPr lang="en-US" baseline="0" dirty="0" smtClean="0"/>
          </a:p>
        </p:txBody>
      </p:sp>
    </p:spTree>
    <p:extLst>
      <p:ext uri="{BB962C8B-B14F-4D97-AF65-F5344CB8AC3E}">
        <p14:creationId xmlns:p14="http://schemas.microsoft.com/office/powerpoint/2010/main" val="1966727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aseline="0" dirty="0" smtClean="0"/>
              <a:t>SharePoint calendars can be used to track and store events such as meetings, social events, and team milestones. The calendars are stored in SharePoint but can be connected to Outlook 2013 or a</a:t>
            </a:r>
            <a:r>
              <a:rPr lang="en-US" dirty="0" smtClean="0"/>
              <a:t> program compatible with SharePoint 2013. The </a:t>
            </a:r>
            <a:r>
              <a:rPr lang="en-US" b="1" dirty="0" smtClean="0"/>
              <a:t>Connect to Outlook</a:t>
            </a:r>
            <a:r>
              <a:rPr lang="en-US" dirty="0" smtClean="0"/>
              <a:t> button is located in the </a:t>
            </a:r>
            <a:r>
              <a:rPr lang="en-US" b="1" dirty="0" smtClean="0"/>
              <a:t>Connect &amp; Export</a:t>
            </a:r>
            <a:r>
              <a:rPr lang="en-US" dirty="0" smtClean="0"/>
              <a:t> group of the </a:t>
            </a:r>
            <a:r>
              <a:rPr lang="en-US" b="1" dirty="0" smtClean="0"/>
              <a:t>Calendar </a:t>
            </a:r>
            <a:r>
              <a:rPr lang="en-US" dirty="0" smtClean="0"/>
              <a:t>tab.</a:t>
            </a:r>
          </a:p>
          <a:p>
            <a:pPr marL="0" lvl="0" indent="0">
              <a:buFont typeface="Arial" panose="020B0604020202020204" pitchFamily="34" charset="0"/>
              <a:buNone/>
            </a:pPr>
            <a:endParaRPr lang="en-US" dirty="0" smtClean="0"/>
          </a:p>
          <a:p>
            <a:pPr marL="0" lvl="0" indent="0">
              <a:buFont typeface="Arial" panose="020B0604020202020204" pitchFamily="34" charset="0"/>
              <a:buNone/>
            </a:pPr>
            <a:r>
              <a:rPr lang="en-US" b="1" u="sng" dirty="0" smtClean="0"/>
              <a:t>Calendar Overlays</a:t>
            </a:r>
            <a:endParaRPr lang="en-US" b="1" u="sng" dirty="0"/>
          </a:p>
          <a:p>
            <a:pPr marL="0" lvl="0" indent="0">
              <a:buFont typeface="Arial" panose="020B0604020202020204" pitchFamily="34" charset="0"/>
              <a:buNone/>
            </a:pPr>
            <a:r>
              <a:rPr lang="en-US" dirty="0" smtClean="0"/>
              <a:t>SharePoint 2013 also provides a feature called Calendar Overlays. Calendar overlays provides the ability to overlay a SharePoint calendar on another SharePoint calendar or overlay an Exchange calendar on a SharePoint calendar. Calendar Overlays can be accessed for a calendar by clicking on the</a:t>
            </a:r>
            <a:r>
              <a:rPr lang="en-US" b="1" dirty="0" smtClean="0"/>
              <a:t> Calendar Overlays</a:t>
            </a:r>
            <a:r>
              <a:rPr lang="en-US" dirty="0" smtClean="0"/>
              <a:t> ribbon button located in the </a:t>
            </a:r>
            <a:r>
              <a:rPr lang="en-US" b="1" dirty="0" smtClean="0"/>
              <a:t>Manage</a:t>
            </a:r>
            <a:r>
              <a:rPr lang="en-US" dirty="0" smtClean="0"/>
              <a:t> </a:t>
            </a:r>
            <a:r>
              <a:rPr lang="en-US" b="1" dirty="0" smtClean="0"/>
              <a:t>Views</a:t>
            </a:r>
            <a:r>
              <a:rPr lang="en-US" dirty="0" smtClean="0"/>
              <a:t> group of the </a:t>
            </a:r>
            <a:r>
              <a:rPr lang="en-US" b="1" dirty="0" smtClean="0"/>
              <a:t>Calendar </a:t>
            </a:r>
            <a:r>
              <a:rPr lang="en-US" dirty="0" smtClean="0"/>
              <a:t>tab.</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b="1" u="sng" dirty="0" smtClean="0"/>
              <a:t>Group Calendar</a:t>
            </a:r>
          </a:p>
          <a:p>
            <a:pPr lvl="0"/>
            <a:r>
              <a:rPr lang="en-US" dirty="0" smtClean="0"/>
              <a:t>A group calendar allows you to see multiple calendars at the same time. The Group Calendar Options settings can be enabled on a calendar by going to </a:t>
            </a:r>
            <a:r>
              <a:rPr lang="en-US" b="1" dirty="0" smtClean="0"/>
              <a:t>List Settings</a:t>
            </a:r>
            <a:r>
              <a:rPr lang="en-US" dirty="0" smtClean="0"/>
              <a:t> | </a:t>
            </a:r>
            <a:r>
              <a:rPr lang="en-US" b="1" dirty="0" smtClean="0"/>
              <a:t>Title, description and navigation</a:t>
            </a:r>
            <a:r>
              <a:rPr lang="en-US" dirty="0"/>
              <a:t> </a:t>
            </a:r>
            <a:r>
              <a:rPr lang="en-US" dirty="0" smtClean="0"/>
              <a:t>and check </a:t>
            </a:r>
            <a:r>
              <a:rPr lang="en-US" dirty="0"/>
              <a:t>the </a:t>
            </a:r>
            <a:r>
              <a:rPr lang="en-US" b="1" dirty="0" smtClean="0"/>
              <a:t>Use </a:t>
            </a:r>
            <a:r>
              <a:rPr lang="en-US" b="1" dirty="0"/>
              <a:t>this calendar to share member's schedule?  </a:t>
            </a:r>
            <a:r>
              <a:rPr lang="en-US" dirty="0" smtClean="0"/>
              <a:t>option. Unfortunately if you are on O365 this feature has been deprecated however it is still available with on-premise SharePoint environments.</a:t>
            </a:r>
            <a:endParaRPr lang="en-US" dirty="0"/>
          </a:p>
        </p:txBody>
      </p:sp>
    </p:spTree>
    <p:extLst>
      <p:ext uri="{BB962C8B-B14F-4D97-AF65-F5344CB8AC3E}">
        <p14:creationId xmlns:p14="http://schemas.microsoft.com/office/powerpoint/2010/main" val="233429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contacts list can be used to store information about people,</a:t>
            </a:r>
            <a:r>
              <a:rPr lang="en-US" baseline="0" dirty="0" smtClean="0"/>
              <a:t> colleagues, vendors, or partners</a:t>
            </a:r>
            <a:r>
              <a:rPr lang="en-US" dirty="0" smtClean="0"/>
              <a:t>. A contacts list does</a:t>
            </a:r>
            <a:r>
              <a:rPr lang="en-US" baseline="0" dirty="0" smtClean="0"/>
              <a:t> not </a:t>
            </a:r>
            <a:r>
              <a:rPr lang="en-US" dirty="0" smtClean="0"/>
              <a:t>actually manage the members of your site, but it can be used to store and share contacts for your organization, such as a list of external vendors. If you are using an e-mail or contact management program (such as Outlook 2013), you can view and update your contacts from your SharePoint site in the other compatible program. For example, you can update a list of all your organization's suppliers from Outlook instead of SharePoint and the changes are saved to the SharePoint contacts list.</a:t>
            </a:r>
            <a:endParaRPr lang="en-US" dirty="0"/>
          </a:p>
        </p:txBody>
      </p:sp>
    </p:spTree>
    <p:extLst>
      <p:ext uri="{BB962C8B-B14F-4D97-AF65-F5344CB8AC3E}">
        <p14:creationId xmlns:p14="http://schemas.microsoft.com/office/powerpoint/2010/main" val="1559061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Custom lists are the most commonly used list because it’s the most basic starting template you can use to build on to a create a list with the exact columns you need. Unlike the other list templates, a custom list contains a pre-defined Title column and the essential Modified, Modified By, Created, and Created By columns. The Title column is a required field so most people will either leave the Title column as is or change the display name to something else and then add additional columns to the list.</a:t>
            </a:r>
            <a:endParaRPr lang="en-US" dirty="0"/>
          </a:p>
        </p:txBody>
      </p:sp>
    </p:spTree>
    <p:extLst>
      <p:ext uri="{BB962C8B-B14F-4D97-AF65-F5344CB8AC3E}">
        <p14:creationId xmlns:p14="http://schemas.microsoft.com/office/powerpoint/2010/main" val="3849764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smtClean="0"/>
              <a:t>Slide Deck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2.png"/><Relationship Id="rId7"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6.png"/><Relationship Id="rId7"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a:t>
            </a:r>
            <a:r>
              <a:rPr lang="en-US" dirty="0" smtClean="0"/>
              <a:t>Lists</a:t>
            </a:r>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List in Datasheet </a:t>
            </a:r>
            <a:r>
              <a:rPr lang="en-US" dirty="0" smtClean="0"/>
              <a:t>View</a:t>
            </a:r>
            <a:endParaRPr lang="en-US" dirty="0"/>
          </a:p>
        </p:txBody>
      </p:sp>
      <p:sp>
        <p:nvSpPr>
          <p:cNvPr id="3" name="Content Placeholder 2"/>
          <p:cNvSpPr>
            <a:spLocks noGrp="1"/>
          </p:cNvSpPr>
          <p:nvPr>
            <p:ph idx="1"/>
          </p:nvPr>
        </p:nvSpPr>
        <p:spPr/>
        <p:txBody>
          <a:bodyPr/>
          <a:lstStyle/>
          <a:p>
            <a:r>
              <a:rPr lang="en-US" dirty="0" smtClean="0"/>
              <a:t>A </a:t>
            </a:r>
            <a:r>
              <a:rPr lang="en-US" dirty="0"/>
              <a:t>blank </a:t>
            </a:r>
            <a:r>
              <a:rPr lang="en-US" dirty="0" smtClean="0"/>
              <a:t>list (same as custom list) </a:t>
            </a:r>
            <a:br>
              <a:rPr lang="en-US" dirty="0" smtClean="0"/>
            </a:br>
            <a:r>
              <a:rPr lang="en-US" dirty="0" smtClean="0"/>
              <a:t>displayed </a:t>
            </a:r>
            <a:r>
              <a:rPr lang="en-US" dirty="0"/>
              <a:t>as </a:t>
            </a:r>
            <a:r>
              <a:rPr lang="en-US" dirty="0" smtClean="0"/>
              <a:t>a </a:t>
            </a:r>
            <a:r>
              <a:rPr lang="en-US" dirty="0"/>
              <a:t>spreadsheet in </a:t>
            </a:r>
            <a:r>
              <a:rPr lang="en-US" dirty="0" smtClean="0"/>
              <a:t/>
            </a:r>
            <a:br>
              <a:rPr lang="en-US" dirty="0" smtClean="0"/>
            </a:br>
            <a:r>
              <a:rPr lang="en-US" dirty="0" smtClean="0"/>
              <a:t>order </a:t>
            </a:r>
            <a:r>
              <a:rPr lang="en-US" dirty="0"/>
              <a:t>to allow easy data </a:t>
            </a:r>
            <a:r>
              <a:rPr lang="en-US" dirty="0" smtClean="0"/>
              <a:t>entry.</a:t>
            </a:r>
          </a:p>
          <a:p>
            <a:r>
              <a:rPr lang="en-US" dirty="0" smtClean="0"/>
              <a:t>You </a:t>
            </a:r>
            <a:r>
              <a:rPr lang="en-US" dirty="0"/>
              <a:t>can add your own columns and </a:t>
            </a:r>
            <a:r>
              <a:rPr lang="en-US" dirty="0" smtClean="0"/>
              <a:t>views.</a:t>
            </a:r>
          </a:p>
          <a:p>
            <a:r>
              <a:rPr lang="en-US" dirty="0" smtClean="0"/>
              <a:t>This </a:t>
            </a:r>
            <a:r>
              <a:rPr lang="en-US" dirty="0"/>
              <a:t>list type requires a compatible list datasheet ActiveX control, such as the one provided in Microsoft Office.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1415143"/>
            <a:ext cx="1112616" cy="118120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0" y="4648200"/>
            <a:ext cx="2293819" cy="158509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49580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Discussion Board</a:t>
            </a:r>
            <a:endParaRPr lang="en-US" dirty="0"/>
          </a:p>
        </p:txBody>
      </p:sp>
      <p:sp>
        <p:nvSpPr>
          <p:cNvPr id="3" name="Content Placeholder 2"/>
          <p:cNvSpPr>
            <a:spLocks noGrp="1"/>
          </p:cNvSpPr>
          <p:nvPr>
            <p:ph idx="1"/>
          </p:nvPr>
        </p:nvSpPr>
        <p:spPr/>
        <p:txBody>
          <a:bodyPr/>
          <a:lstStyle/>
          <a:p>
            <a:r>
              <a:rPr lang="en-US" dirty="0" smtClean="0"/>
              <a:t>Newsgroup-style discussions</a:t>
            </a:r>
          </a:p>
          <a:p>
            <a:r>
              <a:rPr lang="en-US" dirty="0" smtClean="0"/>
              <a:t>Easily manage discussion threads</a:t>
            </a:r>
          </a:p>
          <a:p>
            <a:r>
              <a:rPr lang="en-US" dirty="0" smtClean="0"/>
              <a:t>Can be configured to require approval for posts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1375726"/>
            <a:ext cx="762066" cy="10287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3549490"/>
            <a:ext cx="3539035" cy="2551397"/>
          </a:xfrm>
          <a:prstGeom prst="rect">
            <a:avLst/>
          </a:prstGeom>
          <a:effectLst>
            <a:outerShdw blurRad="50800" dist="38100" dir="2700000" algn="tl" rotWithShape="0">
              <a:prstClr val="black">
                <a:alpha val="40000"/>
              </a:prstClr>
            </a:outerShdw>
          </a:effectLst>
        </p:spPr>
      </p:pic>
      <p:pic>
        <p:nvPicPr>
          <p:cNvPr id="10" name="Content Placeholder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8284" y="4844238"/>
            <a:ext cx="4502667" cy="1535563"/>
          </a:xfrm>
          <a:prstGeom prst="rect">
            <a:avLst/>
          </a:prstGeom>
          <a:effectLst>
            <a:outerShdw blurRad="50800" dist="38100" dir="2700000" algn="tl" rotWithShape="0">
              <a:prstClr val="black">
                <a:alpha val="40000"/>
              </a:prstClr>
            </a:outerShdw>
          </a:effectLst>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69841" y="3277924"/>
            <a:ext cx="4732430" cy="119339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8693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List</a:t>
            </a:r>
            <a:endParaRPr lang="en-US" dirty="0"/>
          </a:p>
        </p:txBody>
      </p:sp>
      <p:sp>
        <p:nvSpPr>
          <p:cNvPr id="3" name="Content Placeholder 2"/>
          <p:cNvSpPr>
            <a:spLocks noGrp="1"/>
          </p:cNvSpPr>
          <p:nvPr>
            <p:ph idx="1"/>
          </p:nvPr>
        </p:nvSpPr>
        <p:spPr>
          <a:xfrm>
            <a:off x="381000" y="1447800"/>
            <a:ext cx="7391400" cy="5181600"/>
          </a:xfrm>
        </p:spPr>
        <p:txBody>
          <a:bodyPr/>
          <a:lstStyle/>
          <a:p>
            <a:r>
              <a:rPr lang="en-US" dirty="0"/>
              <a:t>Create an external list to view the data in an External Content Type</a:t>
            </a:r>
            <a:r>
              <a:rPr lang="en-US" dirty="0" smtClean="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1469571"/>
            <a:ext cx="731583" cy="102878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25" y="2590800"/>
            <a:ext cx="4223874" cy="3875302"/>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5760" y="2536460"/>
            <a:ext cx="4326961" cy="1592148"/>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000" y="3927381"/>
            <a:ext cx="3962400" cy="190620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4450" y="5612801"/>
            <a:ext cx="3145809" cy="1054699"/>
          </a:xfrm>
          <a:prstGeom prst="rect">
            <a:avLst/>
          </a:prstGeom>
          <a:effectLst>
            <a:outerShdw blurRad="50800" dist="38100" dir="2700000" algn="tl" rotWithShape="0">
              <a:prstClr val="black">
                <a:alpha val="40000"/>
              </a:prstClr>
            </a:outerShdw>
          </a:effectLst>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24450" y="4347035"/>
            <a:ext cx="2853175" cy="106689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06780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versus External Lists</a:t>
            </a:r>
            <a:endParaRPr lang="en-US" dirty="0"/>
          </a:p>
        </p:txBody>
      </p:sp>
      <p:sp>
        <p:nvSpPr>
          <p:cNvPr id="3" name="Content Placeholder 2"/>
          <p:cNvSpPr>
            <a:spLocks noGrp="1"/>
          </p:cNvSpPr>
          <p:nvPr>
            <p:ph idx="1"/>
          </p:nvPr>
        </p:nvSpPr>
        <p:spPr/>
        <p:txBody>
          <a:bodyPr/>
          <a:lstStyle/>
          <a:p>
            <a:r>
              <a:rPr lang="en-US" dirty="0" smtClean="0"/>
              <a:t>SharePoint lists are either native or external</a:t>
            </a:r>
          </a:p>
          <a:p>
            <a:r>
              <a:rPr lang="en-US" dirty="0" smtClean="0"/>
              <a:t>Native lists</a:t>
            </a:r>
          </a:p>
          <a:p>
            <a:pPr lvl="1"/>
            <a:r>
              <a:rPr lang="en-US" dirty="0" smtClean="0"/>
              <a:t>Has all its features and data built into SharePoint</a:t>
            </a:r>
          </a:p>
          <a:p>
            <a:r>
              <a:rPr lang="en-US" dirty="0" smtClean="0"/>
              <a:t>External Lists</a:t>
            </a:r>
          </a:p>
          <a:p>
            <a:pPr lvl="1"/>
            <a:r>
              <a:rPr lang="en-US" dirty="0" smtClean="0"/>
              <a:t>Also has features built into SharePoint however the data is stored in a data source outside of SharePoint</a:t>
            </a:r>
          </a:p>
          <a:p>
            <a:pPr lvl="1"/>
            <a:r>
              <a:rPr lang="en-US" dirty="0" smtClean="0"/>
              <a:t>SQL Database is a common data source used for an external list</a:t>
            </a:r>
          </a:p>
          <a:p>
            <a:pPr lvl="1"/>
            <a:r>
              <a:rPr lang="en-US" dirty="0" smtClean="0"/>
              <a:t>From SharePoint Designer, you can create the External List and Data Source</a:t>
            </a:r>
            <a:endParaRPr lang="en-US" dirty="0"/>
          </a:p>
        </p:txBody>
      </p:sp>
    </p:spTree>
    <p:extLst>
      <p:ext uri="{BB962C8B-B14F-4D97-AF65-F5344CB8AC3E}">
        <p14:creationId xmlns:p14="http://schemas.microsoft.com/office/powerpoint/2010/main" val="675843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Spreadsheet</a:t>
            </a:r>
            <a:endParaRPr lang="en-US" dirty="0"/>
          </a:p>
        </p:txBody>
      </p:sp>
      <p:sp>
        <p:nvSpPr>
          <p:cNvPr id="3" name="Content Placeholder 2"/>
          <p:cNvSpPr>
            <a:spLocks noGrp="1"/>
          </p:cNvSpPr>
          <p:nvPr>
            <p:ph idx="1"/>
          </p:nvPr>
        </p:nvSpPr>
        <p:spPr>
          <a:xfrm>
            <a:off x="381000" y="1447800"/>
            <a:ext cx="7239000" cy="5181600"/>
          </a:xfrm>
        </p:spPr>
        <p:txBody>
          <a:bodyPr/>
          <a:lstStyle/>
          <a:p>
            <a:r>
              <a:rPr lang="en-US" dirty="0"/>
              <a:t>Create a list which duplicates the columns and data of an existing </a:t>
            </a:r>
            <a:r>
              <a:rPr lang="en-US" dirty="0" smtClean="0"/>
              <a:t>spreadsheet.</a:t>
            </a:r>
          </a:p>
          <a:p>
            <a:r>
              <a:rPr lang="en-US" dirty="0" smtClean="0"/>
              <a:t>Importing </a:t>
            </a:r>
            <a:r>
              <a:rPr lang="en-US" dirty="0"/>
              <a:t>a spreadsheet requires Microsoft Excel or another compatible program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2178599"/>
            <a:ext cx="891617" cy="10287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6732" y="3867341"/>
            <a:ext cx="5928960" cy="276205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00213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 Tracking</a:t>
            </a:r>
            <a:endParaRPr lang="en-US" dirty="0"/>
          </a:p>
        </p:txBody>
      </p:sp>
      <p:sp>
        <p:nvSpPr>
          <p:cNvPr id="3" name="Content Placeholder 2"/>
          <p:cNvSpPr>
            <a:spLocks noGrp="1"/>
          </p:cNvSpPr>
          <p:nvPr>
            <p:ph idx="1"/>
          </p:nvPr>
        </p:nvSpPr>
        <p:spPr/>
        <p:txBody>
          <a:bodyPr/>
          <a:lstStyle/>
          <a:p>
            <a:r>
              <a:rPr lang="en-US" dirty="0" smtClean="0"/>
              <a:t>List of </a:t>
            </a:r>
            <a:r>
              <a:rPr lang="en-US" dirty="0"/>
              <a:t>issues or problems associated </a:t>
            </a:r>
            <a:r>
              <a:rPr lang="en-US" dirty="0" smtClean="0"/>
              <a:t/>
            </a:r>
            <a:br>
              <a:rPr lang="en-US" dirty="0" smtClean="0"/>
            </a:br>
            <a:r>
              <a:rPr lang="en-US" dirty="0" smtClean="0"/>
              <a:t>with </a:t>
            </a:r>
            <a:r>
              <a:rPr lang="en-US" dirty="0"/>
              <a:t>a project or </a:t>
            </a:r>
            <a:r>
              <a:rPr lang="en-US" dirty="0" smtClean="0"/>
              <a:t>item</a:t>
            </a:r>
          </a:p>
          <a:p>
            <a:r>
              <a:rPr lang="en-US" dirty="0"/>
              <a:t>A</a:t>
            </a:r>
            <a:r>
              <a:rPr lang="en-US" dirty="0" smtClean="0"/>
              <a:t>ssign</a:t>
            </a:r>
            <a:r>
              <a:rPr lang="en-US" dirty="0"/>
              <a:t>, prioritize and track issue </a:t>
            </a:r>
            <a:r>
              <a:rPr lang="en-US" dirty="0" smtClean="0"/>
              <a:t>status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1524000"/>
            <a:ext cx="731583" cy="10287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2928971"/>
            <a:ext cx="2594782" cy="3700429"/>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9268" y="3559260"/>
            <a:ext cx="4981245" cy="958679"/>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4641" y="4953000"/>
            <a:ext cx="4610500" cy="89923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45562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lstStyle/>
          <a:p>
            <a:r>
              <a:rPr lang="en-US" dirty="0"/>
              <a:t>A list of web pages or other </a:t>
            </a:r>
            <a:r>
              <a:rPr lang="en-US" dirty="0" smtClean="0"/>
              <a:t>resources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1219200"/>
            <a:ext cx="731583" cy="102878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5656" y="2438400"/>
            <a:ext cx="2339543" cy="1844200"/>
          </a:xfrm>
          <a:prstGeom prst="rect">
            <a:avLst/>
          </a:prstGeom>
          <a:effectLst>
            <a:outerShdw blurRad="50800" dist="38100" dir="2700000" algn="tl" rotWithShape="0">
              <a:prstClr val="black">
                <a:alpha val="40000"/>
              </a:prst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7969" y="2495639"/>
            <a:ext cx="3932261" cy="1874682"/>
          </a:xfrm>
          <a:prstGeom prst="rect">
            <a:avLst/>
          </a:prstGeom>
          <a:effectLst>
            <a:outerShdw blurRad="50800" dist="38100" dir="2700000" algn="tl" rotWithShape="0">
              <a:prstClr val="black">
                <a:alpha val="40000"/>
              </a:prstClr>
            </a:outerShdw>
          </a:effec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5759" y="4816000"/>
            <a:ext cx="3398815" cy="14631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44648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3858" y="2613761"/>
            <a:ext cx="4724400" cy="1754001"/>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Tasks</a:t>
            </a:r>
            <a:endParaRPr lang="en-US" dirty="0"/>
          </a:p>
        </p:txBody>
      </p:sp>
      <p:sp>
        <p:nvSpPr>
          <p:cNvPr id="3" name="Content Placeholder 2"/>
          <p:cNvSpPr>
            <a:spLocks noGrp="1"/>
          </p:cNvSpPr>
          <p:nvPr>
            <p:ph idx="1"/>
          </p:nvPr>
        </p:nvSpPr>
        <p:spPr/>
        <p:txBody>
          <a:bodyPr/>
          <a:lstStyle/>
          <a:p>
            <a:r>
              <a:rPr lang="en-US" dirty="0"/>
              <a:t>A place for team or personal </a:t>
            </a:r>
            <a:r>
              <a:rPr lang="en-US" dirty="0" smtClean="0"/>
              <a:t>tasks</a:t>
            </a:r>
          </a:p>
          <a:p>
            <a:r>
              <a:rPr lang="en-US" dirty="0" smtClean="0"/>
              <a:t>Sync with Outlook or Project 2013</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6715" y="1423632"/>
            <a:ext cx="784928" cy="116596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408" y="2527410"/>
            <a:ext cx="2133600" cy="2290726"/>
          </a:xfrm>
          <a:prstGeom prst="rect">
            <a:avLst/>
          </a:prstGeom>
          <a:effectLst>
            <a:outerShdw blurRad="50800" dist="38100" dir="2700000" algn="tl" rotWithShape="0">
              <a:prstClr val="black">
                <a:alpha val="40000"/>
              </a:prstClr>
            </a:outerShdw>
          </a:effectLst>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9883" y="4936255"/>
            <a:ext cx="4354287" cy="1494891"/>
          </a:xfrm>
          <a:prstGeom prst="rect">
            <a:avLst/>
          </a:prstGeom>
          <a:effectLst>
            <a:outerShdw blurRad="50800" dist="38100" dir="2700000" algn="tl" rotWithShape="0">
              <a:prstClr val="black">
                <a:alpha val="40000"/>
              </a:prstClr>
            </a:outerShdw>
          </a:effectLst>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2400" y="4401455"/>
            <a:ext cx="4627245" cy="2292847"/>
          </a:xfrm>
          <a:prstGeom prst="rect">
            <a:avLst/>
          </a:prstGeom>
          <a:effectLst>
            <a:outerShdw blurRad="50800" dist="38100" dir="2700000" algn="tl" rotWithShape="0">
              <a:prstClr val="black">
                <a:alpha val="40000"/>
              </a:prstClr>
            </a:outerShdw>
          </a:effectLst>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01408" y="3142043"/>
            <a:ext cx="2005965" cy="16002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13720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Promoted Links</a:t>
            </a:r>
            <a:endParaRPr lang="en-US" dirty="0"/>
          </a:p>
        </p:txBody>
      </p:sp>
      <p:sp>
        <p:nvSpPr>
          <p:cNvPr id="3" name="Content Placeholder 2"/>
          <p:cNvSpPr>
            <a:spLocks noGrp="1"/>
          </p:cNvSpPr>
          <p:nvPr>
            <p:ph idx="1"/>
          </p:nvPr>
        </p:nvSpPr>
        <p:spPr/>
        <p:txBody>
          <a:bodyPr/>
          <a:lstStyle/>
          <a:p>
            <a:r>
              <a:rPr lang="en-US" dirty="0"/>
              <a:t>Use </a:t>
            </a:r>
            <a:r>
              <a:rPr lang="en-US" dirty="0" smtClean="0"/>
              <a:t>to </a:t>
            </a:r>
            <a:r>
              <a:rPr lang="en-US" dirty="0"/>
              <a:t>display a set of link actions in </a:t>
            </a:r>
            <a:r>
              <a:rPr lang="en-US" dirty="0" smtClean="0"/>
              <a:t/>
            </a:r>
            <a:br>
              <a:rPr lang="en-US" dirty="0" smtClean="0"/>
            </a:br>
            <a:r>
              <a:rPr lang="en-US" dirty="0" smtClean="0"/>
              <a:t>a </a:t>
            </a:r>
            <a:r>
              <a:rPr lang="en-US" dirty="0"/>
              <a:t>tile based visual </a:t>
            </a:r>
            <a:r>
              <a:rPr lang="en-US" dirty="0" smtClean="0"/>
              <a:t>layout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600" y="1447800"/>
            <a:ext cx="731583" cy="10287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835" y="3666998"/>
            <a:ext cx="4797741" cy="2915084"/>
          </a:xfrm>
          <a:prstGeom prst="rect">
            <a:avLst/>
          </a:prstGeom>
          <a:effec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4200" y="2476589"/>
            <a:ext cx="3589331" cy="1394581"/>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6098" y="4065208"/>
            <a:ext cx="3269380" cy="259678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46245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62" y="4999556"/>
            <a:ext cx="4831499" cy="1585097"/>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p:txBody>
          <a:bodyPr/>
          <a:lstStyle/>
          <a:p>
            <a:r>
              <a:rPr lang="en-US" dirty="0" smtClean="0"/>
              <a:t>Survey</a:t>
            </a:r>
            <a:endParaRPr lang="en-US" dirty="0"/>
          </a:p>
        </p:txBody>
      </p:sp>
      <p:sp>
        <p:nvSpPr>
          <p:cNvPr id="3" name="Content Placeholder 2"/>
          <p:cNvSpPr>
            <a:spLocks noGrp="1"/>
          </p:cNvSpPr>
          <p:nvPr>
            <p:ph idx="1"/>
          </p:nvPr>
        </p:nvSpPr>
        <p:spPr/>
        <p:txBody>
          <a:bodyPr/>
          <a:lstStyle/>
          <a:p>
            <a:r>
              <a:rPr lang="en-US" dirty="0" smtClean="0"/>
              <a:t>Surveys </a:t>
            </a:r>
            <a:r>
              <a:rPr lang="en-US" dirty="0"/>
              <a:t>allow you to quickly create </a:t>
            </a:r>
            <a:r>
              <a:rPr lang="en-US" dirty="0" smtClean="0"/>
              <a:t/>
            </a:r>
            <a:br>
              <a:rPr lang="en-US" dirty="0" smtClean="0"/>
            </a:br>
            <a:r>
              <a:rPr lang="en-US" dirty="0" smtClean="0"/>
              <a:t>questions in a list</a:t>
            </a:r>
          </a:p>
          <a:p>
            <a:r>
              <a:rPr lang="en-US" dirty="0" smtClean="0"/>
              <a:t>View </a:t>
            </a:r>
            <a:r>
              <a:rPr lang="en-US" dirty="0"/>
              <a:t>graphical summaries of the </a:t>
            </a:r>
            <a:r>
              <a:rPr lang="en-US" dirty="0" smtClean="0"/>
              <a:t>responses</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6600" y="1295400"/>
            <a:ext cx="731583" cy="102878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2971800"/>
            <a:ext cx="4114800" cy="1896437"/>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0706" y="4687089"/>
            <a:ext cx="1577477" cy="1638442"/>
          </a:xfrm>
          <a:prstGeom prst="rect">
            <a:avLst/>
          </a:prstGeom>
          <a:effectLst>
            <a:outerShdw blurRad="50800" dist="38100" dir="2700000" algn="tl" rotWithShape="0">
              <a:prstClr val="black">
                <a:alpha val="40000"/>
              </a:prstClr>
            </a:outerShdw>
          </a:effectLst>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62500" y="3319205"/>
            <a:ext cx="3993226" cy="108213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8038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Intro to SharePoint Lists</a:t>
            </a:r>
          </a:p>
          <a:p>
            <a:r>
              <a:rPr lang="en-US" dirty="0" smtClean="0"/>
              <a:t>List Templates</a:t>
            </a:r>
          </a:p>
          <a:p>
            <a:r>
              <a:rPr lang="en-US" dirty="0" smtClean="0"/>
              <a:t>Creating SharePoint Lists</a:t>
            </a:r>
          </a:p>
          <a:p>
            <a:r>
              <a:rPr lang="en-US" dirty="0" smtClean="0"/>
              <a:t>Customizing List Settings</a:t>
            </a:r>
          </a:p>
          <a:p>
            <a:r>
              <a:rPr lang="en-US" dirty="0" smtClean="0"/>
              <a:t>Adding Columns and Validation Rules</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Lists and Library Templates</a:t>
            </a:r>
            <a:endParaRPr lang="en-US" dirty="0"/>
          </a:p>
        </p:txBody>
      </p:sp>
    </p:spTree>
    <p:extLst>
      <p:ext uri="{BB962C8B-B14F-4D97-AF65-F5344CB8AC3E}">
        <p14:creationId xmlns:p14="http://schemas.microsoft.com/office/powerpoint/2010/main" val="2486247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SharePoint Lists</a:t>
            </a:r>
          </a:p>
          <a:p>
            <a:pPr>
              <a:buFont typeface="Wingdings" panose="05000000000000000000" pitchFamily="2" charset="2"/>
              <a:buChar char="ü"/>
            </a:pPr>
            <a:r>
              <a:rPr lang="en-US" dirty="0" smtClean="0"/>
              <a:t>List Templates</a:t>
            </a:r>
          </a:p>
          <a:p>
            <a:pPr>
              <a:buFont typeface="Wingdings" panose="05000000000000000000" pitchFamily="2" charset="2"/>
              <a:buChar char="Ø"/>
            </a:pPr>
            <a:r>
              <a:rPr lang="en-US" dirty="0" smtClean="0"/>
              <a:t>Creating SharePoint Lists</a:t>
            </a:r>
          </a:p>
          <a:p>
            <a:r>
              <a:rPr lang="en-US" dirty="0" smtClean="0"/>
              <a:t>Customizing List Settings</a:t>
            </a:r>
          </a:p>
          <a:p>
            <a:r>
              <a:rPr lang="en-US" dirty="0" smtClean="0"/>
              <a:t>Adding Columns and Validation Rules</a:t>
            </a:r>
          </a:p>
        </p:txBody>
      </p:sp>
    </p:spTree>
    <p:extLst>
      <p:ext uri="{BB962C8B-B14F-4D97-AF65-F5344CB8AC3E}">
        <p14:creationId xmlns:p14="http://schemas.microsoft.com/office/powerpoint/2010/main" val="3539003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SharePoint Lists</a:t>
            </a:r>
            <a:endParaRPr lang="en-US" dirty="0"/>
          </a:p>
        </p:txBody>
      </p:sp>
      <p:sp>
        <p:nvSpPr>
          <p:cNvPr id="3" name="Content Placeholder 2"/>
          <p:cNvSpPr>
            <a:spLocks noGrp="1"/>
          </p:cNvSpPr>
          <p:nvPr>
            <p:ph idx="1"/>
          </p:nvPr>
        </p:nvSpPr>
        <p:spPr/>
        <p:txBody>
          <a:bodyPr/>
          <a:lstStyle/>
          <a:p>
            <a:r>
              <a:rPr lang="en-US" dirty="0" smtClean="0"/>
              <a:t>You can create lists easily by navigating to:</a:t>
            </a:r>
          </a:p>
          <a:p>
            <a:pPr lvl="1"/>
            <a:r>
              <a:rPr lang="en-US" b="1" dirty="0" smtClean="0"/>
              <a:t>Site Contents &gt; Add an app</a:t>
            </a:r>
          </a:p>
          <a:p>
            <a:r>
              <a:rPr lang="en-US" dirty="0" smtClean="0"/>
              <a:t>Create a list from a list template</a:t>
            </a:r>
          </a:p>
          <a:p>
            <a:pPr lvl="1"/>
            <a:r>
              <a:rPr lang="en-US" dirty="0"/>
              <a:t>U</a:t>
            </a:r>
            <a:r>
              <a:rPr lang="en-US" dirty="0" smtClean="0"/>
              <a:t>se one of the pre-defined list templates</a:t>
            </a:r>
          </a:p>
          <a:p>
            <a:pPr lvl="1"/>
            <a:r>
              <a:rPr lang="en-US" dirty="0" smtClean="0"/>
              <a:t>Each templates provides a pre-defined set of fields that can be modified after creation</a:t>
            </a:r>
          </a:p>
          <a:p>
            <a:r>
              <a:rPr lang="en-US" dirty="0" smtClean="0"/>
              <a:t>Create a custom list</a:t>
            </a:r>
          </a:p>
          <a:p>
            <a:pPr lvl="1"/>
            <a:r>
              <a:rPr lang="en-US" dirty="0" smtClean="0"/>
              <a:t>Use this template to create a blank list</a:t>
            </a:r>
          </a:p>
          <a:p>
            <a:pPr lvl="1"/>
            <a:r>
              <a:rPr lang="en-US" dirty="0" smtClean="0"/>
              <a:t>Modify by adding custom columns and validation rules</a:t>
            </a:r>
          </a:p>
        </p:txBody>
      </p:sp>
    </p:spTree>
    <p:extLst>
      <p:ext uri="{BB962C8B-B14F-4D97-AF65-F5344CB8AC3E}">
        <p14:creationId xmlns:p14="http://schemas.microsoft.com/office/powerpoint/2010/main" val="895278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Custom Lists</a:t>
            </a:r>
            <a:endParaRPr lang="en-US" dirty="0"/>
          </a:p>
        </p:txBody>
      </p:sp>
    </p:spTree>
    <p:extLst>
      <p:ext uri="{BB962C8B-B14F-4D97-AF65-F5344CB8AC3E}">
        <p14:creationId xmlns:p14="http://schemas.microsoft.com/office/powerpoint/2010/main" val="2991285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SharePoint Lists</a:t>
            </a:r>
          </a:p>
          <a:p>
            <a:pPr>
              <a:buFont typeface="Wingdings" panose="05000000000000000000" pitchFamily="2" charset="2"/>
              <a:buChar char="ü"/>
            </a:pPr>
            <a:r>
              <a:rPr lang="en-US" dirty="0" smtClean="0"/>
              <a:t>List Templates</a:t>
            </a:r>
          </a:p>
          <a:p>
            <a:pPr>
              <a:buFont typeface="Wingdings" panose="05000000000000000000" pitchFamily="2" charset="2"/>
              <a:buChar char="ü"/>
            </a:pPr>
            <a:r>
              <a:rPr lang="en-US" dirty="0" smtClean="0"/>
              <a:t>Creating SharePoint Lists</a:t>
            </a:r>
          </a:p>
          <a:p>
            <a:pPr>
              <a:buFont typeface="Wingdings" panose="05000000000000000000" pitchFamily="2" charset="2"/>
              <a:buChar char="Ø"/>
            </a:pPr>
            <a:r>
              <a:rPr lang="en-US" dirty="0" smtClean="0"/>
              <a:t>Customizing List Settings</a:t>
            </a:r>
          </a:p>
          <a:p>
            <a:r>
              <a:rPr lang="en-US" dirty="0" smtClean="0"/>
              <a:t>Adding Columns and Validation Rules</a:t>
            </a:r>
          </a:p>
        </p:txBody>
      </p:sp>
    </p:spTree>
    <p:extLst>
      <p:ext uri="{BB962C8B-B14F-4D97-AF65-F5344CB8AC3E}">
        <p14:creationId xmlns:p14="http://schemas.microsoft.com/office/powerpoint/2010/main" val="27539800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List Settings</a:t>
            </a:r>
            <a:endParaRPr lang="en-US" dirty="0"/>
          </a:p>
        </p:txBody>
      </p:sp>
      <p:sp>
        <p:nvSpPr>
          <p:cNvPr id="3" name="Content Placeholder 2"/>
          <p:cNvSpPr>
            <a:spLocks noGrp="1"/>
          </p:cNvSpPr>
          <p:nvPr>
            <p:ph idx="1"/>
          </p:nvPr>
        </p:nvSpPr>
        <p:spPr/>
        <p:txBody>
          <a:bodyPr/>
          <a:lstStyle/>
          <a:p>
            <a:r>
              <a:rPr lang="en-US" dirty="0" smtClean="0"/>
              <a:t>Update various list settings such as:</a:t>
            </a:r>
          </a:p>
          <a:p>
            <a:pPr lvl="1"/>
            <a:r>
              <a:rPr lang="en-US" dirty="0" smtClean="0"/>
              <a:t>List Name, Description, Navigation</a:t>
            </a:r>
          </a:p>
          <a:p>
            <a:pPr lvl="1"/>
            <a:r>
              <a:rPr lang="en-US" dirty="0" smtClean="0"/>
              <a:t>Versioning Settings (enable/disable version history)</a:t>
            </a:r>
          </a:p>
          <a:p>
            <a:pPr lvl="1"/>
            <a:r>
              <a:rPr lang="en-US" dirty="0" smtClean="0"/>
              <a:t>Advanced Settings (enable/disable management of content types, attachments</a:t>
            </a:r>
            <a:r>
              <a:rPr lang="en-US" dirty="0"/>
              <a:t>)</a:t>
            </a:r>
            <a:endParaRPr lang="en-US" dirty="0" smtClean="0"/>
          </a:p>
          <a:p>
            <a:pPr lvl="1"/>
            <a:r>
              <a:rPr lang="en-US" dirty="0" smtClean="0"/>
              <a:t>Audience Targeting Settings and Ratings</a:t>
            </a:r>
          </a:p>
          <a:p>
            <a:pPr lvl="1"/>
            <a:r>
              <a:rPr lang="en-US" dirty="0" smtClean="0"/>
              <a:t>Permissions</a:t>
            </a:r>
          </a:p>
          <a:p>
            <a:pPr lvl="1"/>
            <a:r>
              <a:rPr lang="en-US" dirty="0" smtClean="0"/>
              <a:t>Workflows</a:t>
            </a:r>
          </a:p>
          <a:p>
            <a:r>
              <a:rPr lang="en-US" dirty="0" smtClean="0"/>
              <a:t>Add/remove Columns</a:t>
            </a:r>
          </a:p>
          <a:p>
            <a:r>
              <a:rPr lang="en-US" dirty="0" smtClean="0"/>
              <a:t>Create/modify Views</a:t>
            </a:r>
          </a:p>
          <a:p>
            <a:r>
              <a:rPr lang="en-US" dirty="0" smtClean="0"/>
              <a:t>Save as Template</a:t>
            </a:r>
          </a:p>
        </p:txBody>
      </p:sp>
    </p:spTree>
    <p:extLst>
      <p:ext uri="{BB962C8B-B14F-4D97-AF65-F5344CB8AC3E}">
        <p14:creationId xmlns:p14="http://schemas.microsoft.com/office/powerpoint/2010/main" val="887566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Customizing List Settings</a:t>
            </a:r>
            <a:endParaRPr lang="en-US" dirty="0"/>
          </a:p>
        </p:txBody>
      </p:sp>
    </p:spTree>
    <p:extLst>
      <p:ext uri="{BB962C8B-B14F-4D97-AF65-F5344CB8AC3E}">
        <p14:creationId xmlns:p14="http://schemas.microsoft.com/office/powerpoint/2010/main" val="2720357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SharePoint Lists</a:t>
            </a:r>
          </a:p>
          <a:p>
            <a:pPr>
              <a:buFont typeface="Wingdings" panose="05000000000000000000" pitchFamily="2" charset="2"/>
              <a:buChar char="ü"/>
            </a:pPr>
            <a:r>
              <a:rPr lang="en-US" dirty="0" smtClean="0"/>
              <a:t>List Templates</a:t>
            </a:r>
          </a:p>
          <a:p>
            <a:pPr>
              <a:buFont typeface="Wingdings" panose="05000000000000000000" pitchFamily="2" charset="2"/>
              <a:buChar char="ü"/>
            </a:pPr>
            <a:r>
              <a:rPr lang="en-US" dirty="0" smtClean="0"/>
              <a:t>Creating SharePoint Lists</a:t>
            </a:r>
          </a:p>
          <a:p>
            <a:pPr>
              <a:buFont typeface="Wingdings" panose="05000000000000000000" pitchFamily="2" charset="2"/>
              <a:buChar char="ü"/>
            </a:pPr>
            <a:r>
              <a:rPr lang="en-US" dirty="0" smtClean="0"/>
              <a:t>Customizing List Settings</a:t>
            </a:r>
          </a:p>
          <a:p>
            <a:pPr>
              <a:buFont typeface="Wingdings" panose="05000000000000000000" pitchFamily="2" charset="2"/>
              <a:buChar char="Ø"/>
            </a:pPr>
            <a:r>
              <a:rPr lang="en-US" dirty="0" smtClean="0"/>
              <a:t>Adding Columns and Validation Rules</a:t>
            </a:r>
          </a:p>
        </p:txBody>
      </p:sp>
    </p:spTree>
    <p:extLst>
      <p:ext uri="{BB962C8B-B14F-4D97-AF65-F5344CB8AC3E}">
        <p14:creationId xmlns:p14="http://schemas.microsoft.com/office/powerpoint/2010/main" val="24652313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Level Validation Rules</a:t>
            </a:r>
            <a:endParaRPr lang="en-US" dirty="0"/>
          </a:p>
        </p:txBody>
      </p:sp>
      <p:sp>
        <p:nvSpPr>
          <p:cNvPr id="3" name="Content Placeholder 2"/>
          <p:cNvSpPr>
            <a:spLocks noGrp="1"/>
          </p:cNvSpPr>
          <p:nvPr>
            <p:ph idx="1"/>
          </p:nvPr>
        </p:nvSpPr>
        <p:spPr/>
        <p:txBody>
          <a:bodyPr/>
          <a:lstStyle/>
          <a:p>
            <a:r>
              <a:rPr lang="en-US" dirty="0"/>
              <a:t>Columns can contain validation rules</a:t>
            </a:r>
          </a:p>
          <a:p>
            <a:r>
              <a:rPr lang="en-US" dirty="0"/>
              <a:t>Use to define additional constraints/limits for your data</a:t>
            </a:r>
          </a:p>
          <a:p>
            <a:r>
              <a:rPr lang="en-US" dirty="0"/>
              <a:t>Create formulas for </a:t>
            </a:r>
            <a:r>
              <a:rPr lang="en-US" dirty="0" smtClean="0"/>
              <a:t>validation</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770" y="3505200"/>
            <a:ext cx="5696460" cy="301770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64938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Column Validation</a:t>
            </a:r>
            <a:endParaRPr lang="en-US" dirty="0"/>
          </a:p>
        </p:txBody>
      </p:sp>
    </p:spTree>
    <p:extLst>
      <p:ext uri="{BB962C8B-B14F-4D97-AF65-F5344CB8AC3E}">
        <p14:creationId xmlns:p14="http://schemas.microsoft.com/office/powerpoint/2010/main" val="3202296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SharePoint Lists</a:t>
            </a:r>
            <a:endParaRPr lang="en-US" dirty="0"/>
          </a:p>
        </p:txBody>
      </p:sp>
      <p:sp>
        <p:nvSpPr>
          <p:cNvPr id="3" name="Content Placeholder 2"/>
          <p:cNvSpPr>
            <a:spLocks noGrp="1"/>
          </p:cNvSpPr>
          <p:nvPr>
            <p:ph idx="1"/>
          </p:nvPr>
        </p:nvSpPr>
        <p:spPr/>
        <p:txBody>
          <a:bodyPr/>
          <a:lstStyle/>
          <a:p>
            <a:r>
              <a:rPr lang="en-US" dirty="0" smtClean="0"/>
              <a:t>Lists are a key feature of a SharePoint site</a:t>
            </a:r>
          </a:p>
          <a:p>
            <a:r>
              <a:rPr lang="en-US" dirty="0" smtClean="0"/>
              <a:t>A list is a collection of information used to track information</a:t>
            </a:r>
          </a:p>
          <a:p>
            <a:r>
              <a:rPr lang="en-US" dirty="0" smtClean="0"/>
              <a:t>Similar to an Excel spreadsheet or Access table</a:t>
            </a:r>
          </a:p>
          <a:p>
            <a:r>
              <a:rPr lang="en-US" dirty="0" smtClean="0"/>
              <a:t>SharePoint provides various kinds of lists:</a:t>
            </a:r>
          </a:p>
          <a:p>
            <a:pPr lvl="1"/>
            <a:r>
              <a:rPr lang="en-US" dirty="0" smtClean="0"/>
              <a:t>Communication lists (announcements, contacts, discussion boards)</a:t>
            </a:r>
          </a:p>
          <a:p>
            <a:pPr lvl="1"/>
            <a:r>
              <a:rPr lang="en-US" dirty="0" smtClean="0"/>
              <a:t>Tracking lists (links, calendars, tasks, issues, surveys)</a:t>
            </a:r>
          </a:p>
          <a:p>
            <a:pPr lvl="1"/>
            <a:r>
              <a:rPr lang="en-US" dirty="0" smtClean="0"/>
              <a:t>Custom lists (starting template used to build on)</a:t>
            </a:r>
          </a:p>
        </p:txBody>
      </p:sp>
    </p:spTree>
    <p:extLst>
      <p:ext uri="{BB962C8B-B14F-4D97-AF65-F5344CB8AC3E}">
        <p14:creationId xmlns:p14="http://schemas.microsoft.com/office/powerpoint/2010/main" val="1828811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SharePoint Lists</a:t>
            </a:r>
          </a:p>
          <a:p>
            <a:pPr>
              <a:buFont typeface="Wingdings" panose="05000000000000000000" pitchFamily="2" charset="2"/>
              <a:buChar char="ü"/>
            </a:pPr>
            <a:r>
              <a:rPr lang="en-US" dirty="0" smtClean="0"/>
              <a:t>List Templates</a:t>
            </a:r>
          </a:p>
          <a:p>
            <a:pPr>
              <a:buFont typeface="Wingdings" panose="05000000000000000000" pitchFamily="2" charset="2"/>
              <a:buChar char="ü"/>
            </a:pPr>
            <a:r>
              <a:rPr lang="en-US" dirty="0" smtClean="0"/>
              <a:t>Creating SharePoint Lists</a:t>
            </a:r>
          </a:p>
          <a:p>
            <a:pPr>
              <a:buFont typeface="Wingdings" panose="05000000000000000000" pitchFamily="2" charset="2"/>
              <a:buChar char="ü"/>
            </a:pPr>
            <a:r>
              <a:rPr lang="en-US" dirty="0" smtClean="0"/>
              <a:t>Customizing List Settings</a:t>
            </a:r>
          </a:p>
          <a:p>
            <a:pPr>
              <a:buFont typeface="Wingdings" panose="05000000000000000000" pitchFamily="2" charset="2"/>
              <a:buChar char="ü"/>
            </a:pPr>
            <a:r>
              <a:rPr lang="en-US" dirty="0" smtClean="0"/>
              <a:t>Adding Columns and Validation Rules</a:t>
            </a:r>
          </a:p>
        </p:txBody>
      </p:sp>
    </p:spTree>
    <p:extLst>
      <p:ext uri="{BB962C8B-B14F-4D97-AF65-F5344CB8AC3E}">
        <p14:creationId xmlns:p14="http://schemas.microsoft.com/office/powerpoint/2010/main" val="3421179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 to SharePoint Lists</a:t>
            </a:r>
          </a:p>
          <a:p>
            <a:pPr>
              <a:buFont typeface="Wingdings" panose="05000000000000000000" pitchFamily="2" charset="2"/>
              <a:buChar char="Ø"/>
            </a:pPr>
            <a:r>
              <a:rPr lang="en-US" dirty="0" smtClean="0"/>
              <a:t>List Templates</a:t>
            </a:r>
          </a:p>
          <a:p>
            <a:r>
              <a:rPr lang="en-US" dirty="0" smtClean="0"/>
              <a:t>Creating SharePoint Lists</a:t>
            </a:r>
          </a:p>
          <a:p>
            <a:r>
              <a:rPr lang="en-US" dirty="0" smtClean="0"/>
              <a:t>Customizing List Settings</a:t>
            </a:r>
          </a:p>
          <a:p>
            <a:r>
              <a:rPr lang="en-US" dirty="0" smtClean="0"/>
              <a:t>Adding Columns and Validation Rules</a:t>
            </a:r>
          </a:p>
        </p:txBody>
      </p:sp>
    </p:spTree>
    <p:extLst>
      <p:ext uri="{BB962C8B-B14F-4D97-AF65-F5344CB8AC3E}">
        <p14:creationId xmlns:p14="http://schemas.microsoft.com/office/powerpoint/2010/main" val="2038090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Out-of-the-Box List Templates</a:t>
            </a:r>
          </a:p>
        </p:txBody>
      </p:sp>
      <p:sp>
        <p:nvSpPr>
          <p:cNvPr id="3" name="Content Placeholder 2"/>
          <p:cNvSpPr>
            <a:spLocks noGrp="1"/>
          </p:cNvSpPr>
          <p:nvPr>
            <p:ph idx="1"/>
          </p:nvPr>
        </p:nvSpPr>
        <p:spPr/>
        <p:txBody>
          <a:bodyPr/>
          <a:lstStyle/>
          <a:p>
            <a:r>
              <a:rPr lang="en-US" dirty="0" smtClean="0"/>
              <a:t>SharePoint 2013 provides many out-of-the-box list templates</a:t>
            </a:r>
          </a:p>
          <a:p>
            <a:r>
              <a:rPr lang="en-US" dirty="0" smtClean="0"/>
              <a:t>List templates contain pre-defined columns and views</a:t>
            </a:r>
          </a:p>
        </p:txBody>
      </p:sp>
      <p:grpSp>
        <p:nvGrpSpPr>
          <p:cNvPr id="20" name="Group 19"/>
          <p:cNvGrpSpPr/>
          <p:nvPr/>
        </p:nvGrpSpPr>
        <p:grpSpPr>
          <a:xfrm>
            <a:off x="685800" y="3619398"/>
            <a:ext cx="7772400" cy="1181202"/>
            <a:chOff x="457200" y="3392308"/>
            <a:chExt cx="7772400" cy="1181202"/>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392308"/>
              <a:ext cx="731583" cy="102878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3089" y="3392308"/>
              <a:ext cx="731583" cy="102878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0666" y="3392308"/>
              <a:ext cx="731583" cy="1028789"/>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8243" y="3392308"/>
              <a:ext cx="784928" cy="1165961"/>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35784" y="3392308"/>
              <a:ext cx="1112616" cy="1181202"/>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24534" y="3392308"/>
              <a:ext cx="762066" cy="1028789"/>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98017" y="3392308"/>
              <a:ext cx="731583" cy="1028789"/>
            </a:xfrm>
            <a:prstGeom prst="rect">
              <a:avLst/>
            </a:prstGeom>
          </p:spPr>
        </p:pic>
      </p:grpSp>
      <p:grpSp>
        <p:nvGrpSpPr>
          <p:cNvPr id="19" name="Group 18"/>
          <p:cNvGrpSpPr/>
          <p:nvPr/>
        </p:nvGrpSpPr>
        <p:grpSpPr>
          <a:xfrm>
            <a:off x="1170796" y="5158639"/>
            <a:ext cx="6601604" cy="1165961"/>
            <a:chOff x="454579" y="4800600"/>
            <a:chExt cx="6601604" cy="1165961"/>
          </a:xfrm>
        </p:grpSpPr>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4579" y="4800600"/>
              <a:ext cx="891617" cy="1028789"/>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32065" y="4800600"/>
              <a:ext cx="731583" cy="1028789"/>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80417" y="4800600"/>
              <a:ext cx="731583" cy="1028789"/>
            </a:xfrm>
            <a:prstGeom prst="rect">
              <a:avLst/>
            </a:prstGeom>
          </p:spPr>
        </p:pic>
        <p:pic>
          <p:nvPicPr>
            <p:cNvPr id="16" name="Picture 1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28769" y="4800600"/>
              <a:ext cx="784928" cy="1165961"/>
            </a:xfrm>
            <a:prstGeom prst="rect">
              <a:avLst/>
            </a:prstGeom>
          </p:spPr>
        </p:pic>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130466" y="4800600"/>
              <a:ext cx="731583" cy="1028789"/>
            </a:xfrm>
            <a:prstGeom prst="rect">
              <a:avLst/>
            </a:prstGeom>
          </p:spPr>
        </p:pic>
        <p:pic>
          <p:nvPicPr>
            <p:cNvPr id="18" name="Picture 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324600" y="4800600"/>
              <a:ext cx="731583" cy="1028789"/>
            </a:xfrm>
            <a:prstGeom prst="rect">
              <a:avLst/>
            </a:prstGeom>
          </p:spPr>
        </p:pic>
      </p:grpSp>
    </p:spTree>
    <p:extLst>
      <p:ext uri="{BB962C8B-B14F-4D97-AF65-F5344CB8AC3E}">
        <p14:creationId xmlns:p14="http://schemas.microsoft.com/office/powerpoint/2010/main" val="4030963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 List</a:t>
            </a:r>
            <a:endParaRPr lang="en-US" dirty="0"/>
          </a:p>
        </p:txBody>
      </p:sp>
      <p:sp>
        <p:nvSpPr>
          <p:cNvPr id="3" name="Content Placeholder 2"/>
          <p:cNvSpPr>
            <a:spLocks noGrp="1"/>
          </p:cNvSpPr>
          <p:nvPr>
            <p:ph idx="1"/>
          </p:nvPr>
        </p:nvSpPr>
        <p:spPr/>
        <p:txBody>
          <a:bodyPr/>
          <a:lstStyle/>
          <a:p>
            <a:r>
              <a:rPr lang="en-US" dirty="0" smtClean="0"/>
              <a:t>A </a:t>
            </a:r>
            <a:r>
              <a:rPr lang="en-US" dirty="0"/>
              <a:t>list of news items, statuses and other </a:t>
            </a:r>
            <a:r>
              <a:rPr lang="en-US" dirty="0" smtClean="0"/>
              <a:t/>
            </a:r>
            <a:br>
              <a:rPr lang="en-US" dirty="0" smtClean="0"/>
            </a:br>
            <a:r>
              <a:rPr lang="en-US" dirty="0" smtClean="0"/>
              <a:t>short bits </a:t>
            </a:r>
            <a:r>
              <a:rPr lang="en-US" dirty="0"/>
              <a:t>of </a:t>
            </a:r>
            <a:r>
              <a:rPr lang="en-US" dirty="0" smtClean="0"/>
              <a:t>information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1447800"/>
            <a:ext cx="731583" cy="10287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575" y="2682135"/>
            <a:ext cx="3932261" cy="2408129"/>
          </a:xfrm>
          <a:prstGeom prst="rect">
            <a:avLst/>
          </a:prstGeom>
          <a:effectLst>
            <a:outerShdw blurRad="50800" dist="38100" dir="2700000" algn="tl" rotWithShape="0">
              <a:prstClr val="black">
                <a:alpha val="40000"/>
              </a:prstClr>
            </a:outerShdw>
          </a:effec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6717" y="4110890"/>
            <a:ext cx="4829594" cy="174894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23813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List</a:t>
            </a:r>
            <a:endParaRPr lang="en-US" dirty="0"/>
          </a:p>
        </p:txBody>
      </p:sp>
      <p:sp>
        <p:nvSpPr>
          <p:cNvPr id="3" name="Content Placeholder 2"/>
          <p:cNvSpPr>
            <a:spLocks noGrp="1"/>
          </p:cNvSpPr>
          <p:nvPr>
            <p:ph idx="1"/>
          </p:nvPr>
        </p:nvSpPr>
        <p:spPr/>
        <p:txBody>
          <a:bodyPr/>
          <a:lstStyle/>
          <a:p>
            <a:r>
              <a:rPr lang="en-US" dirty="0" smtClean="0"/>
              <a:t>Calendar of upcoming </a:t>
            </a:r>
            <a:r>
              <a:rPr lang="en-US" dirty="0"/>
              <a:t>meetings, </a:t>
            </a:r>
            <a:r>
              <a:rPr lang="en-US" dirty="0" smtClean="0"/>
              <a:t>deadlines </a:t>
            </a:r>
            <a:br>
              <a:rPr lang="en-US" dirty="0" smtClean="0"/>
            </a:br>
            <a:r>
              <a:rPr lang="en-US" dirty="0" smtClean="0"/>
              <a:t>or other events</a:t>
            </a:r>
          </a:p>
          <a:p>
            <a:r>
              <a:rPr lang="en-US" dirty="0" smtClean="0"/>
              <a:t>Calendar </a:t>
            </a:r>
            <a:r>
              <a:rPr lang="en-US" dirty="0"/>
              <a:t>information can </a:t>
            </a:r>
            <a:r>
              <a:rPr lang="en-US" dirty="0" smtClean="0"/>
              <a:t>synchronize with Outlook </a:t>
            </a:r>
            <a:r>
              <a:rPr lang="en-US" dirty="0"/>
              <a:t>or other compatible </a:t>
            </a:r>
            <a:r>
              <a:rPr lang="en-US" dirty="0" smtClean="0"/>
              <a:t>programs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8760" y="1752600"/>
            <a:ext cx="731583" cy="102878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6598" y="3276600"/>
            <a:ext cx="4206605" cy="2152837"/>
          </a:xfrm>
          <a:prstGeom prst="rect">
            <a:avLst/>
          </a:prstGeom>
          <a:effectLst>
            <a:outerShdw blurRad="50800" dist="38100" dir="2700000" algn="tl" rotWithShape="0">
              <a:prstClr val="black">
                <a:alpha val="40000"/>
              </a:prstClr>
            </a:outerShdw>
          </a:effectLst>
        </p:spPr>
      </p:pic>
      <p:pic>
        <p:nvPicPr>
          <p:cNvPr id="8"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3801493"/>
            <a:ext cx="2589511" cy="2238221"/>
          </a:xfrm>
          <a:prstGeom prst="rect">
            <a:avLst/>
          </a:prstGeom>
          <a:effectLst>
            <a:outerShdw blurRad="50800" dist="38100" dir="2700000" algn="tl" rotWithShape="0">
              <a:prstClr val="black">
                <a:alpha val="40000"/>
              </a:prstClr>
            </a:outerShdw>
          </a:effectLst>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6598" y="5596174"/>
            <a:ext cx="3657917" cy="86113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12119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Contacts List</a:t>
            </a:r>
            <a:endParaRPr lang="en-US" dirty="0"/>
          </a:p>
        </p:txBody>
      </p:sp>
      <p:sp>
        <p:nvSpPr>
          <p:cNvPr id="3" name="Content Placeholder 2"/>
          <p:cNvSpPr>
            <a:spLocks noGrp="1"/>
          </p:cNvSpPr>
          <p:nvPr>
            <p:ph idx="1"/>
          </p:nvPr>
        </p:nvSpPr>
        <p:spPr/>
        <p:txBody>
          <a:bodyPr/>
          <a:lstStyle/>
          <a:p>
            <a:r>
              <a:rPr lang="en-US" dirty="0" smtClean="0"/>
              <a:t>List of people (customers or partners)</a:t>
            </a:r>
          </a:p>
          <a:p>
            <a:r>
              <a:rPr lang="en-US" dirty="0" smtClean="0"/>
              <a:t>Synchronize with Outlook or other </a:t>
            </a:r>
            <a:br>
              <a:rPr lang="en-US" dirty="0" smtClean="0"/>
            </a:br>
            <a:r>
              <a:rPr lang="en-US" dirty="0" smtClean="0"/>
              <a:t>compatible programs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5180" y="1676400"/>
            <a:ext cx="731583" cy="10287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060" y="3084776"/>
            <a:ext cx="4648200" cy="69394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1741" y="3035902"/>
            <a:ext cx="2449728" cy="3641361"/>
          </a:xfrm>
          <a:prstGeom prst="rect">
            <a:avLst/>
          </a:prstGeom>
        </p:spPr>
      </p:pic>
      <p:pic>
        <p:nvPicPr>
          <p:cNvPr id="10" name="Content Placeholder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6366" y="4000500"/>
            <a:ext cx="4109060" cy="2746486"/>
          </a:xfrm>
          <a:prstGeom prst="rect">
            <a:avLst/>
          </a:prstGeom>
        </p:spPr>
      </p:pic>
    </p:spTree>
    <p:extLst>
      <p:ext uri="{BB962C8B-B14F-4D97-AF65-F5344CB8AC3E}">
        <p14:creationId xmlns:p14="http://schemas.microsoft.com/office/powerpoint/2010/main" val="432527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List</a:t>
            </a:r>
            <a:endParaRPr lang="en-US" dirty="0"/>
          </a:p>
        </p:txBody>
      </p:sp>
      <p:sp>
        <p:nvSpPr>
          <p:cNvPr id="3" name="Content Placeholder 2"/>
          <p:cNvSpPr>
            <a:spLocks noGrp="1"/>
          </p:cNvSpPr>
          <p:nvPr>
            <p:ph idx="1"/>
          </p:nvPr>
        </p:nvSpPr>
        <p:spPr/>
        <p:txBody>
          <a:bodyPr/>
          <a:lstStyle/>
          <a:p>
            <a:r>
              <a:rPr lang="en-US" dirty="0" smtClean="0"/>
              <a:t>Create </a:t>
            </a:r>
            <a:r>
              <a:rPr lang="en-US" dirty="0"/>
              <a:t>your own list from scratch, </a:t>
            </a:r>
            <a:r>
              <a:rPr lang="en-US" dirty="0" smtClean="0"/>
              <a:t/>
            </a:r>
            <a:br>
              <a:rPr lang="en-US" dirty="0" smtClean="0"/>
            </a:br>
            <a:r>
              <a:rPr lang="en-US" dirty="0" smtClean="0"/>
              <a:t>add </a:t>
            </a:r>
            <a:r>
              <a:rPr lang="en-US" dirty="0"/>
              <a:t>any other columns you need, </a:t>
            </a:r>
            <a:r>
              <a:rPr lang="en-US" dirty="0" smtClean="0"/>
              <a:t/>
            </a:r>
            <a:br>
              <a:rPr lang="en-US" dirty="0" smtClean="0"/>
            </a:br>
            <a:r>
              <a:rPr lang="en-US" dirty="0" smtClean="0"/>
              <a:t>and </a:t>
            </a:r>
            <a:r>
              <a:rPr lang="en-US" dirty="0"/>
              <a:t>add items individually, or bulk edit </a:t>
            </a:r>
            <a:r>
              <a:rPr lang="en-US" dirty="0" smtClean="0"/>
              <a:t/>
            </a:r>
            <a:br>
              <a:rPr lang="en-US" dirty="0" smtClean="0"/>
            </a:br>
            <a:r>
              <a:rPr lang="en-US" dirty="0" smtClean="0"/>
              <a:t>data </a:t>
            </a:r>
            <a:r>
              <a:rPr lang="en-US" dirty="0"/>
              <a:t>with Quick Edit.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1447800"/>
            <a:ext cx="784928" cy="116596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3565409"/>
            <a:ext cx="3109229" cy="134885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5408459"/>
            <a:ext cx="3977985" cy="108213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6328" y="3528015"/>
            <a:ext cx="4526672" cy="2187130"/>
          </a:xfrm>
          <a:prstGeom prst="rect">
            <a:avLst/>
          </a:prstGeom>
        </p:spPr>
      </p:pic>
    </p:spTree>
    <p:extLst>
      <p:ext uri="{BB962C8B-B14F-4D97-AF65-F5344CB8AC3E}">
        <p14:creationId xmlns:p14="http://schemas.microsoft.com/office/powerpoint/2010/main" val="3333261052"/>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purl.org/dc/dcmitype/"/>
    <ds:schemaRef ds:uri="http://schemas.openxmlformats.org/package/2006/metadata/core-properties"/>
    <ds:schemaRef ds:uri="http://purl.org/dc/terms/"/>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4968</TotalTime>
  <Words>3844</Words>
  <Application>Microsoft Office PowerPoint</Application>
  <PresentationFormat>On-screen Show (4:3)</PresentationFormat>
  <Paragraphs>191</Paragraphs>
  <Slides>30</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Black</vt:lpstr>
      <vt:lpstr>Calibri</vt:lpstr>
      <vt:lpstr>Lucida Console</vt:lpstr>
      <vt:lpstr>Wingdings</vt:lpstr>
      <vt:lpstr>CPT_Wave15</vt:lpstr>
      <vt:lpstr>Working with Lists</vt:lpstr>
      <vt:lpstr>Agenda</vt:lpstr>
      <vt:lpstr>Intro to SharePoint Lists</vt:lpstr>
      <vt:lpstr>Agenda</vt:lpstr>
      <vt:lpstr>Out-of-the-Box List Templates</vt:lpstr>
      <vt:lpstr>Announcements List</vt:lpstr>
      <vt:lpstr>Calendar List</vt:lpstr>
      <vt:lpstr>Contacts List</vt:lpstr>
      <vt:lpstr>Custom List</vt:lpstr>
      <vt:lpstr>Custom List in Datasheet View</vt:lpstr>
      <vt:lpstr>Discussion Board</vt:lpstr>
      <vt:lpstr>External List</vt:lpstr>
      <vt:lpstr>Native versus External Lists</vt:lpstr>
      <vt:lpstr>Import Spreadsheet</vt:lpstr>
      <vt:lpstr>Issue Tracking</vt:lpstr>
      <vt:lpstr>Links</vt:lpstr>
      <vt:lpstr>Tasks</vt:lpstr>
      <vt:lpstr>Promoted Links</vt:lpstr>
      <vt:lpstr>Survey</vt:lpstr>
      <vt:lpstr>Lists and Library Templates</vt:lpstr>
      <vt:lpstr>Agenda</vt:lpstr>
      <vt:lpstr>Creating SharePoint Lists</vt:lpstr>
      <vt:lpstr>Creating Custom Lists</vt:lpstr>
      <vt:lpstr>Agenda</vt:lpstr>
      <vt:lpstr>Customizing List Settings</vt:lpstr>
      <vt:lpstr>Customizing List Settings</vt:lpstr>
      <vt:lpstr>Agenda</vt:lpstr>
      <vt:lpstr>Column Level Validation Rules</vt:lpstr>
      <vt:lpstr>Column Validation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Lists</dc:title>
  <dc:creator>Ted Pattison</dc:creator>
  <cp:lastModifiedBy>Ted Pattison</cp:lastModifiedBy>
  <cp:revision>181</cp:revision>
  <dcterms:created xsi:type="dcterms:W3CDTF">2012-04-13T19:17:02Z</dcterms:created>
  <dcterms:modified xsi:type="dcterms:W3CDTF">2013-11-06T15:09:57Z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