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79" r:id="rId6"/>
    <p:sldId id="278" r:id="rId7"/>
    <p:sldId id="328" r:id="rId8"/>
    <p:sldId id="336" r:id="rId9"/>
    <p:sldId id="329" r:id="rId10"/>
    <p:sldId id="335" r:id="rId11"/>
    <p:sldId id="330" r:id="rId12"/>
    <p:sldId id="338" r:id="rId13"/>
    <p:sldId id="342" r:id="rId14"/>
    <p:sldId id="346" r:id="rId15"/>
    <p:sldId id="353" r:id="rId16"/>
    <p:sldId id="341" r:id="rId17"/>
    <p:sldId id="347" r:id="rId18"/>
    <p:sldId id="352" r:id="rId19"/>
    <p:sldId id="350" r:id="rId20"/>
    <p:sldId id="354" r:id="rId21"/>
    <p:sldId id="351" r:id="rId22"/>
    <p:sldId id="348" r:id="rId23"/>
    <p:sldId id="355" r:id="rId24"/>
    <p:sldId id="323"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87304" autoAdjust="0"/>
  </p:normalViewPr>
  <p:slideViewPr>
    <p:cSldViewPr>
      <p:cViewPr varScale="1">
        <p:scale>
          <a:sx n="99" d="100"/>
          <a:sy n="99" d="100"/>
        </p:scale>
        <p:origin x="1788" y="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2256" y="-131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SharePoint 2013 offers a variety of ways for a business user to add content to pages in a SharePoint site. The module teaches students how to add content to a SharePoint site using web parts and wiki pages. You will learn how to create web part pages as well as how to add content to them using the standard web parts built into SharePoint 2013. The module will also teach you how to create wiki page libraries and wiki pages as well as how to add wiki links using SharePoint’s special wiki page syntax.</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way to create a new Wiki Page is by using the double bracket method to create a link, except the page you name in the double brackets hasn't been created yet. The name will have a dotted underline and the first time you or someone with the proper permissions clicks the dotted underline link, SharePoint creates the new page. You can also use the </a:t>
            </a:r>
            <a:r>
              <a:rPr lang="en-US" b="1" dirty="0" smtClean="0"/>
              <a:t>Insert Hyperlink </a:t>
            </a:r>
            <a:r>
              <a:rPr lang="en-US" dirty="0" smtClean="0"/>
              <a:t>command to add the URL address or browse to either a Wiki Page or a Web Part page to any other page.</a:t>
            </a:r>
          </a:p>
        </p:txBody>
      </p:sp>
    </p:spTree>
    <p:extLst>
      <p:ext uri="{BB962C8B-B14F-4D97-AF65-F5344CB8AC3E}">
        <p14:creationId xmlns:p14="http://schemas.microsoft.com/office/powerpoint/2010/main" val="208794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758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Part pages are different than Wiki Pages in that they contain Web Part Zones. All </a:t>
            </a:r>
            <a:r>
              <a:rPr lang="en-US" dirty="0"/>
              <a:t>content on a </a:t>
            </a:r>
            <a:r>
              <a:rPr lang="en-US" dirty="0" smtClean="0"/>
              <a:t>Web Part page </a:t>
            </a:r>
            <a:r>
              <a:rPr lang="en-US" dirty="0"/>
              <a:t>is displayed using </a:t>
            </a:r>
            <a:r>
              <a:rPr lang="en-US" dirty="0" smtClean="0"/>
              <a:t>Web Parts instead of free-form fields. </a:t>
            </a:r>
            <a:r>
              <a:rPr lang="en-US" dirty="0"/>
              <a:t>Web Part pages are structured web part content including lists, libraries, and other collaborative content including rich media, other web pages, search results, and an aggregation of information. You can’t add text or </a:t>
            </a:r>
            <a:r>
              <a:rPr lang="en-US" dirty="0" smtClean="0"/>
              <a:t>images </a:t>
            </a:r>
            <a:r>
              <a:rPr lang="en-US" dirty="0"/>
              <a:t>easily on web part </a:t>
            </a:r>
            <a:r>
              <a:rPr lang="en-US" dirty="0" smtClean="0"/>
              <a:t>pages as you can on Wiki Pages however they still can be added by using the Content Editor Web Part or Image Web Parts.</a:t>
            </a:r>
          </a:p>
          <a:p>
            <a:endParaRPr lang="en-US" dirty="0"/>
          </a:p>
          <a:p>
            <a:r>
              <a:rPr lang="en-US" dirty="0" smtClean="0"/>
              <a:t>With Web Part Pages:</a:t>
            </a:r>
          </a:p>
          <a:p>
            <a:pPr marL="171450" indent="-171450">
              <a:buFont typeface="Arial" panose="020B0604020202020204" pitchFamily="34" charset="0"/>
              <a:buChar char="•"/>
            </a:pPr>
            <a:r>
              <a:rPr lang="en-US" dirty="0" smtClean="0"/>
              <a:t>You can personalize the Web Part page layout and content </a:t>
            </a:r>
            <a:r>
              <a:rPr lang="en-US" dirty="0"/>
              <a:t>for individual </a:t>
            </a:r>
            <a:r>
              <a:rPr lang="en-US" dirty="0" smtClean="0"/>
              <a:t>users or for all users.</a:t>
            </a:r>
            <a:endParaRPr lang="en-US" dirty="0"/>
          </a:p>
          <a:p>
            <a:pPr marL="171450" indent="-171450">
              <a:buFont typeface="Arial" panose="020B0604020202020204" pitchFamily="34" charset="0"/>
              <a:buChar char="•"/>
            </a:pPr>
            <a:r>
              <a:rPr lang="en-US" dirty="0" smtClean="0"/>
              <a:t>Store Web </a:t>
            </a:r>
            <a:r>
              <a:rPr lang="en-US" dirty="0"/>
              <a:t>Part pages </a:t>
            </a:r>
            <a:r>
              <a:rPr lang="en-US" dirty="0" smtClean="0"/>
              <a:t>in any </a:t>
            </a:r>
            <a:r>
              <a:rPr lang="en-US" dirty="0"/>
              <a:t>document library. </a:t>
            </a:r>
            <a:endParaRPr lang="en-US" dirty="0" smtClean="0"/>
          </a:p>
          <a:p>
            <a:pPr marL="171450" indent="-171450">
              <a:buFont typeface="Arial" panose="020B0604020202020204" pitchFamily="34" charset="0"/>
              <a:buChar char="•"/>
            </a:pPr>
            <a:r>
              <a:rPr lang="en-US" dirty="0" smtClean="0"/>
              <a:t>Can be created </a:t>
            </a:r>
            <a:r>
              <a:rPr lang="en-US" dirty="0"/>
              <a:t>by designers or </a:t>
            </a:r>
            <a:r>
              <a:rPr lang="en-US" dirty="0" smtClean="0"/>
              <a:t>other security </a:t>
            </a:r>
            <a:r>
              <a:rPr lang="en-US" dirty="0"/>
              <a:t>groups </a:t>
            </a:r>
            <a:r>
              <a:rPr lang="en-US" dirty="0" smtClean="0"/>
              <a:t>that have the design permission.</a:t>
            </a:r>
            <a:endParaRPr lang="en-US" dirty="0"/>
          </a:p>
          <a:p>
            <a:pPr marL="171450" indent="-171450">
              <a:buFont typeface="Arial" panose="020B0604020202020204" pitchFamily="34" charset="0"/>
              <a:buChar char="•"/>
            </a:pPr>
            <a:r>
              <a:rPr lang="en-US" dirty="0" smtClean="0"/>
              <a:t>Can be </a:t>
            </a:r>
            <a:r>
              <a:rPr lang="en-US" dirty="0"/>
              <a:t>edited by members or </a:t>
            </a:r>
            <a:r>
              <a:rPr lang="en-US" dirty="0" smtClean="0"/>
              <a:t>other security groups that have the contribute permission.</a:t>
            </a:r>
            <a:endParaRPr lang="en-US" dirty="0"/>
          </a:p>
          <a:p>
            <a:pPr marL="171450" indent="-171450">
              <a:buFont typeface="Arial" panose="020B0604020202020204" pitchFamily="34" charset="0"/>
              <a:buChar char="•"/>
            </a:pPr>
            <a:r>
              <a:rPr lang="en-US" dirty="0" smtClean="0"/>
              <a:t>Are easy to </a:t>
            </a:r>
            <a:r>
              <a:rPr lang="en-US" dirty="0"/>
              <a:t>maintain web parts (add, update, remove) in </a:t>
            </a:r>
            <a:r>
              <a:rPr lang="en-US" dirty="0" smtClean="0"/>
              <a:t>Web Part </a:t>
            </a:r>
            <a:r>
              <a:rPr lang="en-US" dirty="0"/>
              <a:t>pages programmatically using server side object model</a:t>
            </a:r>
            <a:r>
              <a:rPr lang="en-US" dirty="0" smtClean="0"/>
              <a:t>.</a:t>
            </a:r>
            <a:endParaRPr lang="en-US" dirty="0"/>
          </a:p>
        </p:txBody>
      </p:sp>
    </p:spTree>
    <p:extLst>
      <p:ext uri="{BB962C8B-B14F-4D97-AF65-F5344CB8AC3E}">
        <p14:creationId xmlns:p14="http://schemas.microsoft.com/office/powerpoint/2010/main" val="265836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Parts</a:t>
            </a:r>
          </a:p>
          <a:p>
            <a:r>
              <a:rPr lang="en-US" dirty="0" smtClean="0"/>
              <a:t>A Web Part is a ASP.NET server-side control which can be added to Web Part Zones or rich content areas in a Wiki Page. There are many Web Parts available by default such as List View Web Parts, which are Web Parts based on lists and libraries. Developers can also develop custom Web Parts and there are 3</a:t>
            </a:r>
            <a:r>
              <a:rPr lang="en-US" baseline="30000" dirty="0" smtClean="0"/>
              <a:t>rd</a:t>
            </a:r>
            <a:r>
              <a:rPr lang="en-US" dirty="0" smtClean="0"/>
              <a:t> part Web Parts available online. Web Parts contain properties that can be modified by users such as the appearance, layout, or behavior).</a:t>
            </a:r>
          </a:p>
          <a:p>
            <a:endParaRPr lang="en-US" dirty="0"/>
          </a:p>
          <a:p>
            <a:r>
              <a:rPr lang="en-US" dirty="0" smtClean="0"/>
              <a:t>Common Web Part properties:</a:t>
            </a:r>
          </a:p>
          <a:p>
            <a:pPr marL="171450" indent="-171450">
              <a:buFont typeface="Arial" panose="020B0604020202020204" pitchFamily="34" charset="0"/>
              <a:buChar char="•"/>
            </a:pPr>
            <a:r>
              <a:rPr lang="en-US" b="1" i="1" dirty="0" smtClean="0"/>
              <a:t>Appearance</a:t>
            </a:r>
            <a:r>
              <a:rPr lang="en-US" dirty="0" smtClean="0"/>
              <a:t> – Update the Title, Height, Width, Chrome State (minimized or normal), and Chrome Type (framing around Web Part such as Title and Border, Title Only, Border Only, Default, and None) </a:t>
            </a:r>
          </a:p>
          <a:p>
            <a:pPr marL="171450" indent="-171450">
              <a:buFont typeface="Arial" panose="020B0604020202020204" pitchFamily="34" charset="0"/>
              <a:buChar char="•"/>
            </a:pPr>
            <a:r>
              <a:rPr lang="en-US" b="1" i="1" dirty="0" smtClean="0"/>
              <a:t>Layout</a:t>
            </a:r>
            <a:r>
              <a:rPr lang="en-US" dirty="0" smtClean="0"/>
              <a:t> – Hidden (loads Web Part on page but does not visibly show), Direction (Left to Right or Right to Left), Zone (Web Part Zone ID), and Zone Index.</a:t>
            </a:r>
            <a:endParaRPr lang="en-US" i="1" dirty="0" smtClean="0"/>
          </a:p>
          <a:p>
            <a:pPr marL="171450" indent="-171450">
              <a:buFont typeface="Arial" panose="020B0604020202020204" pitchFamily="34" charset="0"/>
              <a:buChar char="•"/>
            </a:pPr>
            <a:r>
              <a:rPr lang="en-US" b="1" i="1" dirty="0" smtClean="0"/>
              <a:t>Advanced</a:t>
            </a:r>
            <a:r>
              <a:rPr lang="en-US" i="1" dirty="0" smtClean="0"/>
              <a:t> – </a:t>
            </a:r>
            <a:r>
              <a:rPr lang="en-US" dirty="0" smtClean="0"/>
              <a:t>Sets the behavior of the Web Part. Allow/Disallow Minimize, Close, Hide, Zone Change, Connections, Editing in Personal View. Export Mode (Export all data or Non-sensitive data only), Title URL, Description, Help URL, Help Mode (Modeless, Model, Navigate)</a:t>
            </a:r>
            <a:endParaRPr lang="en-US" i="1" dirty="0"/>
          </a:p>
        </p:txBody>
      </p:sp>
    </p:spTree>
    <p:extLst>
      <p:ext uri="{BB962C8B-B14F-4D97-AF65-F5344CB8AC3E}">
        <p14:creationId xmlns:p14="http://schemas.microsoft.com/office/powerpoint/2010/main" val="2571001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Part Zones</a:t>
            </a:r>
          </a:p>
          <a:p>
            <a:r>
              <a:rPr lang="en-US" dirty="0" smtClean="0"/>
              <a:t>Web Part zones are containers of Web Parts used to group and organize Web Parts on a Web Part Page. Web Part zones have a default set of properties. These properties can be modified to affect the default settings or behavior of Web Parts added to the zone. For example, if you set the Chrome Type of the Web Part Zone to “None” then every Web Part added to the zone will have a Chrome Type set to “None”.</a:t>
            </a:r>
          </a:p>
          <a:p>
            <a:endParaRPr lang="en-US" dirty="0"/>
          </a:p>
          <a:p>
            <a:r>
              <a:rPr lang="en-US" b="1" u="sng" dirty="0" smtClean="0"/>
              <a:t>Layout and Format Properties</a:t>
            </a:r>
          </a:p>
          <a:p>
            <a:pPr marL="171450" indent="-171450">
              <a:buFont typeface="Arial" panose="020B0604020202020204" pitchFamily="34" charset="0"/>
              <a:buChar char="•"/>
            </a:pPr>
            <a:r>
              <a:rPr lang="en-US" i="1" dirty="0" smtClean="0"/>
              <a:t>Title</a:t>
            </a:r>
            <a:r>
              <a:rPr lang="en-US" dirty="0" smtClean="0"/>
              <a:t> – Specifies the name of the zone such as “Header”, “Left Column”, or “Footer”.</a:t>
            </a:r>
          </a:p>
          <a:p>
            <a:pPr marL="171450" indent="-171450">
              <a:buFont typeface="Arial" panose="020B0604020202020204" pitchFamily="34" charset="0"/>
              <a:buChar char="•"/>
            </a:pPr>
            <a:r>
              <a:rPr lang="en-US" i="1" dirty="0"/>
              <a:t>Orientation</a:t>
            </a:r>
            <a:r>
              <a:rPr lang="en-US" dirty="0" smtClean="0"/>
              <a:t> – Specifies which direction the Web Part is stacked in the zone. Either vertical (top-to-bottom) or horizontal (left-to-right).</a:t>
            </a:r>
          </a:p>
          <a:p>
            <a:pPr marL="171450" indent="-171450">
              <a:buFont typeface="Arial" panose="020B0604020202020204" pitchFamily="34" charset="0"/>
              <a:buChar char="•"/>
            </a:pPr>
            <a:r>
              <a:rPr lang="en-US" i="1" dirty="0" err="1"/>
              <a:t>FrameType</a:t>
            </a:r>
            <a:r>
              <a:rPr lang="en-US" dirty="0" smtClean="0"/>
              <a:t> – This value is the Chrome Type which is the Web Part’s frame style. The options are None, Title Bar and Border, and Tile Bar Only.</a:t>
            </a:r>
          </a:p>
          <a:p>
            <a:pPr marL="171450" indent="-171450">
              <a:buFont typeface="Arial" panose="020B0604020202020204" pitchFamily="34" charset="0"/>
              <a:buChar char="•"/>
            </a:pPr>
            <a:r>
              <a:rPr lang="en-US" i="1" dirty="0" err="1"/>
              <a:t>ContainerWidth</a:t>
            </a:r>
            <a:r>
              <a:rPr lang="en-US" dirty="0" smtClean="0"/>
              <a:t> – Specifies the width of the zone if it has a vertical orientation.</a:t>
            </a:r>
          </a:p>
          <a:p>
            <a:pPr marL="171450" indent="-171450">
              <a:buFont typeface="Arial" panose="020B0604020202020204" pitchFamily="34" charset="0"/>
              <a:buChar char="•"/>
            </a:pPr>
            <a:endParaRPr lang="en-US" dirty="0"/>
          </a:p>
          <a:p>
            <a:r>
              <a:rPr lang="en-US" b="1" u="sng" dirty="0" smtClean="0"/>
              <a:t>Modification Properties</a:t>
            </a:r>
          </a:p>
          <a:p>
            <a:pPr marL="171450" indent="-171450">
              <a:buFont typeface="Arial" panose="020B0604020202020204" pitchFamily="34" charset="0"/>
              <a:buChar char="•"/>
            </a:pPr>
            <a:r>
              <a:rPr lang="en-US" i="1" dirty="0" err="1" smtClean="0"/>
              <a:t>LockLayout</a:t>
            </a:r>
            <a:r>
              <a:rPr lang="en-US" dirty="0" smtClean="0"/>
              <a:t> – Specifies whether or not Web Parts within the zone can be added, deleted, resized, or moved.</a:t>
            </a:r>
            <a:endParaRPr lang="en-US" i="1" dirty="0" smtClean="0"/>
          </a:p>
          <a:p>
            <a:pPr marL="171450" indent="-171450">
              <a:buFont typeface="Arial" panose="020B0604020202020204" pitchFamily="34" charset="0"/>
              <a:buChar char="•"/>
            </a:pPr>
            <a:r>
              <a:rPr lang="en-US" i="1" dirty="0" err="1" smtClean="0"/>
              <a:t>AllowCustomization</a:t>
            </a:r>
            <a:r>
              <a:rPr lang="en-US" dirty="0" smtClean="0"/>
              <a:t> – Specifies whether or not shared property values of Web Parts within a zone can be modified.</a:t>
            </a:r>
            <a:endParaRPr lang="en-US" i="1" dirty="0" smtClean="0"/>
          </a:p>
          <a:p>
            <a:pPr marL="171450" indent="-171450">
              <a:buFont typeface="Arial" panose="020B0604020202020204" pitchFamily="34" charset="0"/>
              <a:buChar char="•"/>
            </a:pPr>
            <a:r>
              <a:rPr lang="en-US" i="1" dirty="0" err="1" smtClean="0"/>
              <a:t>AllowPersonalization</a:t>
            </a:r>
            <a:r>
              <a:rPr lang="en-US" dirty="0" smtClean="0"/>
              <a:t> – Specifies whether or not personal property values of Web Parts within a zone can be modified. This is used for personal views of Web Part Pages.</a:t>
            </a:r>
            <a:endParaRPr lang="en-US" dirty="0"/>
          </a:p>
        </p:txBody>
      </p:sp>
    </p:spTree>
    <p:extLst>
      <p:ext uri="{BB962C8B-B14F-4D97-AF65-F5344CB8AC3E}">
        <p14:creationId xmlns:p14="http://schemas.microsoft.com/office/powerpoint/2010/main" val="349912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5778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6489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236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website in SharePoint 2013 is a collection of web pages. There are two types of pages available in SharePoint called wiki pages and web part pages. Wiki pages (pronounced </a:t>
            </a:r>
            <a:r>
              <a:rPr lang="en-US" i="1" dirty="0" smtClean="0"/>
              <a:t>wee-</a:t>
            </a:r>
            <a:r>
              <a:rPr lang="en-US" i="1" dirty="0" err="1" smtClean="0"/>
              <a:t>kee</a:t>
            </a:r>
            <a:r>
              <a:rPr lang="en-US" dirty="0" smtClean="0"/>
              <a:t>) are pages that can consist of a mix of free-form static text and images or Web Parts. Web Part pages can only contain Web Parts. Web </a:t>
            </a:r>
            <a:r>
              <a:rPr lang="en-US" dirty="0"/>
              <a:t>Parts are reusable components that contain any type of web-based information. SharePoint 2013 has a variety of out-of-the-box Web Parts available that will be covered in the later part of this lecture</a:t>
            </a:r>
            <a:r>
              <a:rPr lang="en-US" dirty="0" smtClean="0"/>
              <a:t>. If you want to add free-form static text or images on a page, you must use the Content Editor Web Part.</a:t>
            </a:r>
          </a:p>
          <a:p>
            <a:endParaRPr lang="en-US" dirty="0"/>
          </a:p>
          <a:p>
            <a:r>
              <a:rPr lang="en-US" dirty="0" smtClean="0"/>
              <a:t>The Wiki concept has been around for over 10 years before Microsoft implemented Wiki into SharePoint. Wiki, the Hawaiian term for “quick”, is an online destination where users can freely create and edit Web page content. Wiki pages in SharePoint are the default pages for sites created from the Team, Site, Blank or Document Workspace templates. Even though Wiki pages are the default home pages for sites in SharePoint, Web Part pages can be set as the default homepage for each site.</a:t>
            </a:r>
          </a:p>
          <a:p>
            <a:endParaRPr lang="en-US" dirty="0"/>
          </a:p>
        </p:txBody>
      </p:sp>
    </p:spTree>
    <p:extLst>
      <p:ext uri="{BB962C8B-B14F-4D97-AF65-F5344CB8AC3E}">
        <p14:creationId xmlns:p14="http://schemas.microsoft.com/office/powerpoint/2010/main" val="248732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Wiki Pages and Web Part Pages are both flexible and are highly customizable. The two ways to edit both types of pages can be done directly through the browser or customized in SharePoint Designer 2013.</a:t>
            </a:r>
          </a:p>
          <a:p>
            <a:endParaRPr lang="en-US" dirty="0"/>
          </a:p>
          <a:p>
            <a:r>
              <a:rPr lang="en-US" dirty="0" smtClean="0"/>
              <a:t>Since there is no longer a Design view in SharePoint Designer 2013 the preferred method for most users is customizing through the browser. Customizing in SharePoint Designer 2013 only allows you to modify the markup in Code view which is for more advanced users and people who are comfortable working with raw HTML and other markup.</a:t>
            </a:r>
            <a:endParaRPr lang="en-US" dirty="0"/>
          </a:p>
        </p:txBody>
      </p:sp>
    </p:spTree>
    <p:extLst>
      <p:ext uri="{BB962C8B-B14F-4D97-AF65-F5344CB8AC3E}">
        <p14:creationId xmlns:p14="http://schemas.microsoft.com/office/powerpoint/2010/main" val="335142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53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Team </a:t>
            </a:r>
            <a:r>
              <a:rPr lang="en-US" dirty="0"/>
              <a:t>sites in SharePoint 2013 contain </a:t>
            </a:r>
            <a:r>
              <a:rPr lang="en-US" dirty="0" smtClean="0"/>
              <a:t>a Wiki Page Library called Site Pages. A Wiki Page Library is a special instance of a document library. One of the main differences between a document library and a Wiki Page Library is that they do not contain documents, forms, nor images. Wiki Page libraries are designed to store web pages that support the wiki syntax, otherwise known as wiki pages.</a:t>
            </a:r>
          </a:p>
          <a:p>
            <a:endParaRPr lang="en-US" dirty="0" smtClean="0"/>
          </a:p>
          <a:p>
            <a:r>
              <a:rPr lang="en-US" dirty="0" smtClean="0"/>
              <a:t>If the Site Pages library is missing you can activate the Wiki Home Page feature in the site collection features of the site. Activating this feature will automatically set the home page to a wiki page. You can then deactivate the Wiki Home Page feature which will set the homepage back to the original default. When the feature is deactivated the Site Pages library will still remain in the site.</a:t>
            </a:r>
            <a:endParaRPr lang="en-US" dirty="0"/>
          </a:p>
        </p:txBody>
      </p:sp>
    </p:spTree>
    <p:extLst>
      <p:ext uri="{BB962C8B-B14F-4D97-AF65-F5344CB8AC3E}">
        <p14:creationId xmlns:p14="http://schemas.microsoft.com/office/powerpoint/2010/main" val="188930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Introduced in SharePoint 2010, Wiki pages consist of rich text content areas providing a WYSIWYG in-browser editing experience</a:t>
            </a:r>
            <a:r>
              <a:rPr lang="en-US" dirty="0"/>
              <a:t>. Wiki pages have HTML zones where content can be added directly on the page</a:t>
            </a:r>
            <a:r>
              <a:rPr lang="en-US" dirty="0" smtClean="0"/>
              <a:t>. All </a:t>
            </a:r>
            <a:r>
              <a:rPr lang="en-US" dirty="0"/>
              <a:t>the content added to wiki pages are added as HTML markup. There is no direct API available to programmatically maintain (add or remove) web parts on the wiki pages. </a:t>
            </a:r>
            <a:endParaRPr lang="en-US" dirty="0" smtClean="0"/>
          </a:p>
          <a:p>
            <a:endParaRPr lang="en-US" dirty="0"/>
          </a:p>
          <a:p>
            <a:r>
              <a:rPr lang="en-US" dirty="0"/>
              <a:t>Wiki Pages can:</a:t>
            </a:r>
          </a:p>
          <a:p>
            <a:pPr marL="171450" indent="-171450">
              <a:buFont typeface="Arial" panose="020B0604020202020204" pitchFamily="34" charset="0"/>
              <a:buChar char="•"/>
            </a:pPr>
            <a:r>
              <a:rPr lang="en-US" dirty="0"/>
              <a:t>Be versioned and display a history of changes.</a:t>
            </a:r>
          </a:p>
          <a:p>
            <a:pPr marL="171450" indent="-171450">
              <a:buFont typeface="Arial" panose="020B0604020202020204" pitchFamily="34" charset="0"/>
              <a:buChar char="•"/>
            </a:pPr>
            <a:r>
              <a:rPr lang="en-US" dirty="0"/>
              <a:t>Created by site members or other security groups that have contribute permissions</a:t>
            </a:r>
            <a:r>
              <a:rPr lang="en-US" dirty="0" smtClean="0"/>
              <a:t>.</a:t>
            </a:r>
          </a:p>
          <a:p>
            <a:pPr marL="171450" indent="-171450">
              <a:buFont typeface="Arial" panose="020B0604020202020204" pitchFamily="34" charset="0"/>
              <a:buChar char="•"/>
            </a:pPr>
            <a:r>
              <a:rPr lang="en-US" dirty="0" smtClean="0"/>
              <a:t>Are </a:t>
            </a:r>
            <a:r>
              <a:rPr lang="en-US" dirty="0"/>
              <a:t>designed to add free-form text and rich content areas such as text, tables, links, images, lists, and Web Parts.</a:t>
            </a:r>
          </a:p>
          <a:p>
            <a:endParaRPr lang="en-US" dirty="0" smtClean="0"/>
          </a:p>
          <a:p>
            <a:r>
              <a:rPr lang="en-US" dirty="0"/>
              <a:t>Wiki Pages are great for Intranet Content Pages and Team Site Home Pages. Because of it’s WYSIWYG in-page editing capabilities, this is an ideal candidate for end-users to create and manage content on their team sites. This provides a more flexible manner when content presentation and standardization of layouts is less important.</a:t>
            </a:r>
          </a:p>
          <a:p>
            <a:endParaRPr lang="en-US" i="1" dirty="0" smtClean="0"/>
          </a:p>
          <a:p>
            <a:r>
              <a:rPr lang="en-US" i="1" dirty="0" smtClean="0"/>
              <a:t>It </a:t>
            </a:r>
            <a:r>
              <a:rPr lang="en-US" i="1" dirty="0"/>
              <a:t>is important to note that advanced power users with SharePoint </a:t>
            </a:r>
            <a:r>
              <a:rPr lang="en-US" i="1" dirty="0" smtClean="0"/>
              <a:t>Designer and </a:t>
            </a:r>
            <a:r>
              <a:rPr lang="en-US" i="1" dirty="0"/>
              <a:t>HTML skills can easily apply different styles and look &amp; feel </a:t>
            </a:r>
            <a:r>
              <a:rPr lang="en-US" i="1" dirty="0" smtClean="0"/>
              <a:t>modifications beyond the standard editing options.</a:t>
            </a:r>
          </a:p>
        </p:txBody>
      </p:sp>
    </p:spTree>
    <p:extLst>
      <p:ext uri="{BB962C8B-B14F-4D97-AF65-F5344CB8AC3E}">
        <p14:creationId xmlns:p14="http://schemas.microsoft.com/office/powerpoint/2010/main" val="303473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Editing Wiki </a:t>
            </a:r>
            <a:r>
              <a:rPr lang="en-US" dirty="0"/>
              <a:t>Pages is </a:t>
            </a:r>
            <a:r>
              <a:rPr lang="en-US" dirty="0" smtClean="0"/>
              <a:t>quite easy and is similar to working with Word 2013 pages. You can type or copy text, indent, add bullets, bold, underline, and italicize words, insert other types of content such as tables and images. You can also modify the Text Layout of the Wiki Page by selecting the Text Layout drop-down menu and selecting one of the available pre-defined layouts.</a:t>
            </a:r>
          </a:p>
          <a:p>
            <a:endParaRPr lang="en-US" dirty="0"/>
          </a:p>
          <a:p>
            <a:r>
              <a:rPr lang="en-US" dirty="0" smtClean="0"/>
              <a:t>To </a:t>
            </a:r>
            <a:r>
              <a:rPr lang="en-US" dirty="0"/>
              <a:t>stop </a:t>
            </a:r>
            <a:r>
              <a:rPr lang="en-US" dirty="0" smtClean="0"/>
              <a:t>editing a Wiki Page, </a:t>
            </a:r>
            <a:r>
              <a:rPr lang="en-US" dirty="0"/>
              <a:t>click the Stop Editing button on the Edit tab of the Ribbon. </a:t>
            </a:r>
            <a:r>
              <a:rPr lang="en-US" dirty="0" smtClean="0"/>
              <a:t>If the page is checked out, you will also need </a:t>
            </a:r>
            <a:r>
              <a:rPr lang="en-US" dirty="0"/>
              <a:t>to check in your wiki </a:t>
            </a:r>
            <a:r>
              <a:rPr lang="en-US" dirty="0" smtClean="0"/>
              <a:t>page.</a:t>
            </a:r>
            <a:endParaRPr lang="en-US" dirty="0"/>
          </a:p>
        </p:txBody>
      </p:sp>
    </p:spTree>
    <p:extLst>
      <p:ext uri="{BB962C8B-B14F-4D97-AF65-F5344CB8AC3E}">
        <p14:creationId xmlns:p14="http://schemas.microsoft.com/office/powerpoint/2010/main" val="143687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easily link Wiki Pages in the same Wiki Page Library by enclosing the name of the page in double brackets in the rich content area. For example, type </a:t>
            </a:r>
            <a:r>
              <a:rPr lang="en-US" b="1" dirty="0"/>
              <a:t>[[How to Use This Library]] </a:t>
            </a:r>
            <a:r>
              <a:rPr lang="en-US" dirty="0" smtClean="0"/>
              <a:t>to create a link to the </a:t>
            </a:r>
            <a:r>
              <a:rPr lang="en-US" b="1" dirty="0"/>
              <a:t>How to Use This Library </a:t>
            </a:r>
            <a:r>
              <a:rPr lang="en-US" dirty="0" smtClean="0"/>
              <a:t>page.</a:t>
            </a:r>
          </a:p>
        </p:txBody>
      </p:sp>
    </p:spTree>
    <p:extLst>
      <p:ext uri="{BB962C8B-B14F-4D97-AF65-F5344CB8AC3E}">
        <p14:creationId xmlns:p14="http://schemas.microsoft.com/office/powerpoint/2010/main" val="3278080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and Designing Pages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Wiki Page Links</a:t>
            </a:r>
            <a:endParaRPr lang="en-US" dirty="0"/>
          </a:p>
        </p:txBody>
      </p:sp>
      <p:sp>
        <p:nvSpPr>
          <p:cNvPr id="3" name="Content Placeholder 2"/>
          <p:cNvSpPr>
            <a:spLocks noGrp="1"/>
          </p:cNvSpPr>
          <p:nvPr>
            <p:ph idx="1"/>
          </p:nvPr>
        </p:nvSpPr>
        <p:spPr/>
        <p:txBody>
          <a:bodyPr/>
          <a:lstStyle/>
          <a:p>
            <a:r>
              <a:rPr lang="en-US" dirty="0" smtClean="0"/>
              <a:t>Create new Wiki Page using double bracket method</a:t>
            </a:r>
          </a:p>
          <a:p>
            <a:pPr lvl="1"/>
            <a:r>
              <a:rPr lang="en-US" dirty="0" smtClean="0"/>
              <a:t>Type the name of the Wiki Page in the double bracket</a:t>
            </a:r>
          </a:p>
          <a:p>
            <a:pPr lvl="1"/>
            <a:r>
              <a:rPr lang="en-US" dirty="0" smtClean="0"/>
              <a:t>A dotted underline line is generated</a:t>
            </a:r>
          </a:p>
          <a:p>
            <a:pPr lvl="1"/>
            <a:r>
              <a:rPr lang="en-US" dirty="0" smtClean="0"/>
              <a:t>Click on dotted underline link to create page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86200"/>
            <a:ext cx="3901778" cy="1531753"/>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501" y="4789248"/>
            <a:ext cx="4831499" cy="12574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59392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Wiki Pages</a:t>
            </a:r>
            <a:endParaRPr lang="en-US" dirty="0"/>
          </a:p>
        </p:txBody>
      </p:sp>
    </p:spTree>
    <p:extLst>
      <p:ext uri="{BB962C8B-B14F-4D97-AF65-F5344CB8AC3E}">
        <p14:creationId xmlns:p14="http://schemas.microsoft.com/office/powerpoint/2010/main" val="4071477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Pages</a:t>
            </a:r>
          </a:p>
          <a:p>
            <a:pPr>
              <a:buFont typeface="Wingdings" panose="05000000000000000000" pitchFamily="2" charset="2"/>
              <a:buChar char="ü"/>
            </a:pPr>
            <a:r>
              <a:rPr lang="en-US" dirty="0"/>
              <a:t>Working with Wiki Pages</a:t>
            </a:r>
          </a:p>
          <a:p>
            <a:pPr>
              <a:buFont typeface="Wingdings" panose="05000000000000000000" pitchFamily="2" charset="2"/>
              <a:buChar char="Ø"/>
            </a:pPr>
            <a:r>
              <a:rPr lang="en-US" dirty="0" smtClean="0"/>
              <a:t>Working </a:t>
            </a:r>
            <a:r>
              <a:rPr lang="en-US" dirty="0"/>
              <a:t>with Web Part Pages</a:t>
            </a:r>
          </a:p>
          <a:p>
            <a:r>
              <a:rPr lang="en-US" dirty="0" smtClean="0"/>
              <a:t>Pages </a:t>
            </a:r>
            <a:r>
              <a:rPr lang="en-US" dirty="0"/>
              <a:t>Navigation</a:t>
            </a:r>
          </a:p>
        </p:txBody>
      </p:sp>
    </p:spTree>
    <p:extLst>
      <p:ext uri="{BB962C8B-B14F-4D97-AF65-F5344CB8AC3E}">
        <p14:creationId xmlns:p14="http://schemas.microsoft.com/office/powerpoint/2010/main" val="675024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Web Part Pages </a:t>
            </a:r>
            <a:r>
              <a:rPr lang="en-US" dirty="0" smtClean="0"/>
              <a:t>&amp; Web Parts</a:t>
            </a:r>
            <a:endParaRPr lang="en-US" dirty="0"/>
          </a:p>
        </p:txBody>
      </p:sp>
      <p:sp>
        <p:nvSpPr>
          <p:cNvPr id="3" name="Content Placeholder 2"/>
          <p:cNvSpPr>
            <a:spLocks noGrp="1"/>
          </p:cNvSpPr>
          <p:nvPr>
            <p:ph idx="1"/>
          </p:nvPr>
        </p:nvSpPr>
        <p:spPr/>
        <p:txBody>
          <a:bodyPr/>
          <a:lstStyle/>
          <a:p>
            <a:r>
              <a:rPr lang="en-US" dirty="0" smtClean="0"/>
              <a:t>Web Part pages contain Web Part Zones</a:t>
            </a:r>
          </a:p>
          <a:p>
            <a:r>
              <a:rPr lang="en-US" dirty="0" smtClean="0"/>
              <a:t>All content on page is displayed using Web Parts</a:t>
            </a:r>
          </a:p>
          <a:p>
            <a:r>
              <a:rPr lang="en-US" dirty="0" smtClean="0"/>
              <a:t>Web Part pages are:</a:t>
            </a:r>
          </a:p>
          <a:p>
            <a:pPr lvl="1"/>
            <a:r>
              <a:rPr lang="en-US" dirty="0" smtClean="0"/>
              <a:t>Easy to personalize</a:t>
            </a:r>
          </a:p>
          <a:p>
            <a:pPr lvl="1"/>
            <a:r>
              <a:rPr lang="en-US" dirty="0" smtClean="0"/>
              <a:t>Can be stored in any document library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092573"/>
            <a:ext cx="3505504" cy="1493649"/>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571" y="4247375"/>
            <a:ext cx="4953429" cy="183657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10946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a:t>
            </a:r>
            <a:endParaRPr lang="en-US" dirty="0"/>
          </a:p>
        </p:txBody>
      </p:sp>
      <p:sp>
        <p:nvSpPr>
          <p:cNvPr id="3" name="Content Placeholder 2"/>
          <p:cNvSpPr>
            <a:spLocks noGrp="1"/>
          </p:cNvSpPr>
          <p:nvPr>
            <p:ph idx="1"/>
          </p:nvPr>
        </p:nvSpPr>
        <p:spPr/>
        <p:txBody>
          <a:bodyPr>
            <a:normAutofit/>
          </a:bodyPr>
          <a:lstStyle/>
          <a:p>
            <a:r>
              <a:rPr lang="en-US" dirty="0" smtClean="0"/>
              <a:t>Grouped </a:t>
            </a:r>
            <a:r>
              <a:rPr lang="en-US" dirty="0"/>
              <a:t>into Categories</a:t>
            </a:r>
          </a:p>
          <a:p>
            <a:r>
              <a:rPr lang="en-US" dirty="0" smtClean="0"/>
              <a:t>Placed on Web Part Page </a:t>
            </a:r>
            <a:br>
              <a:rPr lang="en-US" dirty="0" smtClean="0"/>
            </a:br>
            <a:r>
              <a:rPr lang="en-US" dirty="0" smtClean="0"/>
              <a:t>or Wiki Pages</a:t>
            </a:r>
          </a:p>
          <a:p>
            <a:r>
              <a:rPr lang="en-US" dirty="0" smtClean="0"/>
              <a:t>Can </a:t>
            </a:r>
            <a:r>
              <a:rPr lang="en-US" dirty="0"/>
              <a:t>be moved, added, deleted, </a:t>
            </a:r>
            <a:r>
              <a:rPr lang="en-US" dirty="0" smtClean="0"/>
              <a:t>framed </a:t>
            </a:r>
            <a:br>
              <a:rPr lang="en-US" dirty="0" smtClean="0"/>
            </a:br>
            <a:r>
              <a:rPr lang="en-US" dirty="0" smtClean="0"/>
              <a:t>with </a:t>
            </a:r>
            <a:r>
              <a:rPr lang="en-US" dirty="0"/>
              <a:t>borders &amp; titles, closed, reopened</a:t>
            </a:r>
            <a:endParaRPr lang="en-US" dirty="0" smtClean="0"/>
          </a:p>
          <a:p>
            <a:r>
              <a:rPr lang="en-US" dirty="0" smtClean="0"/>
              <a:t>Web Parts based on lists </a:t>
            </a:r>
            <a:br>
              <a:rPr lang="en-US" dirty="0" smtClean="0"/>
            </a:br>
            <a:r>
              <a:rPr lang="en-US" dirty="0" smtClean="0"/>
              <a:t>and libraries are List View Web Parts</a:t>
            </a:r>
          </a:p>
          <a:p>
            <a:r>
              <a:rPr lang="en-US" dirty="0" smtClean="0"/>
              <a:t>Web Parts contain properties</a:t>
            </a:r>
          </a:p>
          <a:p>
            <a:pPr lvl="1"/>
            <a:r>
              <a:rPr lang="en-US" dirty="0" smtClean="0"/>
              <a:t>Common properties </a:t>
            </a:r>
            <a:br>
              <a:rPr lang="en-US" dirty="0" smtClean="0"/>
            </a:br>
            <a:r>
              <a:rPr lang="en-US" dirty="0" smtClean="0"/>
              <a:t>(Appearance, Layout, Behavior)</a:t>
            </a:r>
          </a:p>
          <a:p>
            <a:pPr lvl="1"/>
            <a:r>
              <a:rPr lang="en-US" dirty="0" smtClean="0"/>
              <a:t>Other properties (specific to the type of Web Part)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394206"/>
            <a:ext cx="3449285" cy="14059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2971800"/>
            <a:ext cx="1371600" cy="3053751"/>
          </a:xfrm>
          <a:prstGeom prst="rect">
            <a:avLst/>
          </a:prstGeom>
        </p:spPr>
      </p:pic>
    </p:spTree>
    <p:extLst>
      <p:ext uri="{BB962C8B-B14F-4D97-AF65-F5344CB8AC3E}">
        <p14:creationId xmlns:p14="http://schemas.microsoft.com/office/powerpoint/2010/main" val="3604685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 Zones</a:t>
            </a:r>
            <a:endParaRPr lang="en-US" dirty="0"/>
          </a:p>
        </p:txBody>
      </p:sp>
      <p:sp>
        <p:nvSpPr>
          <p:cNvPr id="3" name="Content Placeholder 2"/>
          <p:cNvSpPr>
            <a:spLocks noGrp="1"/>
          </p:cNvSpPr>
          <p:nvPr>
            <p:ph idx="1"/>
          </p:nvPr>
        </p:nvSpPr>
        <p:spPr/>
        <p:txBody>
          <a:bodyPr/>
          <a:lstStyle/>
          <a:p>
            <a:r>
              <a:rPr lang="en-US" dirty="0" smtClean="0"/>
              <a:t>Containers of Web Parts</a:t>
            </a:r>
          </a:p>
          <a:p>
            <a:pPr lvl="1"/>
            <a:r>
              <a:rPr lang="en-US" dirty="0" smtClean="0"/>
              <a:t>Used to group/organize Web Parts on Web Part Page</a:t>
            </a:r>
          </a:p>
          <a:p>
            <a:r>
              <a:rPr lang="en-US" dirty="0" smtClean="0"/>
              <a:t>Has a default set of properties</a:t>
            </a:r>
          </a:p>
          <a:p>
            <a:pPr lvl="1"/>
            <a:r>
              <a:rPr lang="en-US" dirty="0" smtClean="0"/>
              <a:t>Can be set to other values which become the default properties of the Web Parts in the zone</a:t>
            </a:r>
            <a:endParaRPr lang="en-US" dirty="0"/>
          </a:p>
          <a:p>
            <a:r>
              <a:rPr lang="en-US" dirty="0" smtClean="0"/>
              <a:t>Layout and format properties</a:t>
            </a:r>
          </a:p>
          <a:p>
            <a:pPr lvl="1"/>
            <a:r>
              <a:rPr lang="en-US" dirty="0" smtClean="0"/>
              <a:t>Title, Orientation, Frame Type, Container Width</a:t>
            </a:r>
          </a:p>
          <a:p>
            <a:r>
              <a:rPr lang="en-US" dirty="0" smtClean="0"/>
              <a:t>Modifications (“lock down”) properties</a:t>
            </a:r>
          </a:p>
          <a:p>
            <a:pPr lvl="1"/>
            <a:r>
              <a:rPr lang="en-US" dirty="0" smtClean="0"/>
              <a:t>Lock Layout, </a:t>
            </a:r>
            <a:r>
              <a:rPr lang="en-US" dirty="0" err="1" smtClean="0"/>
              <a:t>AllowCustomization</a:t>
            </a:r>
            <a:r>
              <a:rPr lang="en-US" dirty="0" smtClean="0"/>
              <a:t>, </a:t>
            </a:r>
            <a:r>
              <a:rPr lang="en-US" dirty="0" err="1" smtClean="0"/>
              <a:t>AllowPersonalization</a:t>
            </a:r>
            <a:endParaRPr lang="en-US" dirty="0" smtClean="0"/>
          </a:p>
          <a:p>
            <a:pPr lvl="1"/>
            <a:endParaRPr lang="en-US" dirty="0" smtClean="0"/>
          </a:p>
        </p:txBody>
      </p:sp>
    </p:spTree>
    <p:extLst>
      <p:ext uri="{BB962C8B-B14F-4D97-AF65-F5344CB8AC3E}">
        <p14:creationId xmlns:p14="http://schemas.microsoft.com/office/powerpoint/2010/main" val="1992130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Web Part Pages</a:t>
            </a:r>
            <a:endParaRPr lang="en-US" dirty="0"/>
          </a:p>
        </p:txBody>
      </p:sp>
    </p:spTree>
    <p:extLst>
      <p:ext uri="{BB962C8B-B14F-4D97-AF65-F5344CB8AC3E}">
        <p14:creationId xmlns:p14="http://schemas.microsoft.com/office/powerpoint/2010/main" val="2500881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Pages</a:t>
            </a:r>
          </a:p>
          <a:p>
            <a:pPr>
              <a:buFont typeface="Wingdings" panose="05000000000000000000" pitchFamily="2" charset="2"/>
              <a:buChar char="ü"/>
            </a:pPr>
            <a:r>
              <a:rPr lang="en-US" dirty="0"/>
              <a:t>Working with Wiki Pages</a:t>
            </a:r>
          </a:p>
          <a:p>
            <a:pPr>
              <a:buFont typeface="Wingdings" panose="05000000000000000000" pitchFamily="2" charset="2"/>
              <a:buChar char="ü"/>
            </a:pPr>
            <a:r>
              <a:rPr lang="en-US" dirty="0" smtClean="0"/>
              <a:t>Working </a:t>
            </a:r>
            <a:r>
              <a:rPr lang="en-US" dirty="0"/>
              <a:t>with Web Part Pages</a:t>
            </a:r>
          </a:p>
          <a:p>
            <a:pPr>
              <a:buFont typeface="Wingdings" panose="05000000000000000000" pitchFamily="2" charset="2"/>
              <a:buChar char="Ø"/>
            </a:pPr>
            <a:r>
              <a:rPr lang="en-US" dirty="0" smtClean="0"/>
              <a:t>Pages </a:t>
            </a:r>
            <a:r>
              <a:rPr lang="en-US" dirty="0"/>
              <a:t>Navigation</a:t>
            </a:r>
          </a:p>
        </p:txBody>
      </p:sp>
    </p:spTree>
    <p:extLst>
      <p:ext uri="{BB962C8B-B14F-4D97-AF65-F5344CB8AC3E}">
        <p14:creationId xmlns:p14="http://schemas.microsoft.com/office/powerpoint/2010/main" val="2497923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 Navigation</a:t>
            </a:r>
            <a:endParaRPr lang="en-US" dirty="0"/>
          </a:p>
        </p:txBody>
      </p:sp>
      <p:sp>
        <p:nvSpPr>
          <p:cNvPr id="3" name="Content Placeholder 2"/>
          <p:cNvSpPr>
            <a:spLocks noGrp="1"/>
          </p:cNvSpPr>
          <p:nvPr>
            <p:ph idx="1"/>
          </p:nvPr>
        </p:nvSpPr>
        <p:spPr/>
        <p:txBody>
          <a:bodyPr/>
          <a:lstStyle/>
          <a:p>
            <a:r>
              <a:rPr lang="en-US" dirty="0" smtClean="0"/>
              <a:t>Wiki Page Navigation</a:t>
            </a:r>
          </a:p>
          <a:p>
            <a:pPr lvl="1"/>
            <a:r>
              <a:rPr lang="en-US" dirty="0" smtClean="0"/>
              <a:t>Stored in Wiki Page Library</a:t>
            </a:r>
          </a:p>
          <a:p>
            <a:r>
              <a:rPr lang="en-US" dirty="0" smtClean="0"/>
              <a:t>Web Part Page Navigation</a:t>
            </a:r>
          </a:p>
          <a:p>
            <a:r>
              <a:rPr lang="en-US" dirty="0" smtClean="0"/>
              <a:t>Publishing Pages Navigation</a:t>
            </a:r>
          </a:p>
        </p:txBody>
      </p:sp>
    </p:spTree>
    <p:extLst>
      <p:ext uri="{BB962C8B-B14F-4D97-AF65-F5344CB8AC3E}">
        <p14:creationId xmlns:p14="http://schemas.microsoft.com/office/powerpoint/2010/main" val="2833399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Modifying Navigation</a:t>
            </a:r>
            <a:endParaRPr lang="en-US" dirty="0"/>
          </a:p>
        </p:txBody>
      </p:sp>
    </p:spTree>
    <p:extLst>
      <p:ext uri="{BB962C8B-B14F-4D97-AF65-F5344CB8AC3E}">
        <p14:creationId xmlns:p14="http://schemas.microsoft.com/office/powerpoint/2010/main" val="2919501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 to Pages</a:t>
            </a:r>
          </a:p>
          <a:p>
            <a:r>
              <a:rPr lang="en-US" dirty="0" smtClean="0"/>
              <a:t>Working with Wiki Pages</a:t>
            </a:r>
          </a:p>
          <a:p>
            <a:r>
              <a:rPr lang="en-US" dirty="0" smtClean="0"/>
              <a:t>Working with Web Part Pages</a:t>
            </a:r>
          </a:p>
          <a:p>
            <a:r>
              <a:rPr lang="en-US" dirty="0" smtClean="0"/>
              <a:t>Pages </a:t>
            </a:r>
            <a:r>
              <a:rPr lang="en-US" dirty="0"/>
              <a:t>Navigation</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Pages</a:t>
            </a:r>
          </a:p>
          <a:p>
            <a:pPr>
              <a:buFont typeface="Wingdings" panose="05000000000000000000" pitchFamily="2" charset="2"/>
              <a:buChar char="ü"/>
            </a:pPr>
            <a:r>
              <a:rPr lang="en-US" dirty="0"/>
              <a:t>Working with Wiki Pages</a:t>
            </a:r>
          </a:p>
          <a:p>
            <a:pPr>
              <a:buFont typeface="Wingdings" panose="05000000000000000000" pitchFamily="2" charset="2"/>
              <a:buChar char="ü"/>
            </a:pPr>
            <a:r>
              <a:rPr lang="en-US" dirty="0" smtClean="0"/>
              <a:t>Web </a:t>
            </a:r>
            <a:r>
              <a:rPr lang="en-US" dirty="0"/>
              <a:t>Parts Pages</a:t>
            </a:r>
          </a:p>
          <a:p>
            <a:pPr>
              <a:buFont typeface="Wingdings" panose="05000000000000000000" pitchFamily="2" charset="2"/>
              <a:buChar char="ü"/>
            </a:pPr>
            <a:r>
              <a:rPr lang="en-US" dirty="0"/>
              <a:t>Pages </a:t>
            </a:r>
            <a:r>
              <a:rPr lang="en-US" dirty="0" smtClean="0"/>
              <a:t>Navigation</a:t>
            </a:r>
            <a:endParaRPr lang="en-US" dirty="0"/>
          </a:p>
        </p:txBody>
      </p:sp>
    </p:spTree>
    <p:extLst>
      <p:ext uri="{BB962C8B-B14F-4D97-AF65-F5344CB8AC3E}">
        <p14:creationId xmlns:p14="http://schemas.microsoft.com/office/powerpoint/2010/main" val="275141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Pages</a:t>
            </a:r>
            <a:endParaRPr lang="en-US" dirty="0"/>
          </a:p>
        </p:txBody>
      </p:sp>
      <p:sp>
        <p:nvSpPr>
          <p:cNvPr id="3" name="Content Placeholder 2"/>
          <p:cNvSpPr>
            <a:spLocks noGrp="1"/>
          </p:cNvSpPr>
          <p:nvPr>
            <p:ph idx="1"/>
          </p:nvPr>
        </p:nvSpPr>
        <p:spPr/>
        <p:txBody>
          <a:bodyPr/>
          <a:lstStyle/>
          <a:p>
            <a:r>
              <a:rPr lang="en-US" dirty="0" smtClean="0"/>
              <a:t>A website in SharePoint is a collection of pages</a:t>
            </a:r>
          </a:p>
          <a:p>
            <a:r>
              <a:rPr lang="en-US" dirty="0" smtClean="0"/>
              <a:t>Two types of web pages in SharePoint 2013</a:t>
            </a:r>
          </a:p>
          <a:p>
            <a:pPr lvl="1"/>
            <a:r>
              <a:rPr lang="en-US" dirty="0" smtClean="0"/>
              <a:t>Wiki pages </a:t>
            </a:r>
            <a:r>
              <a:rPr lang="en-US" dirty="0"/>
              <a:t>(pronounced </a:t>
            </a:r>
            <a:r>
              <a:rPr lang="en-US" i="1" dirty="0"/>
              <a:t>wee-</a:t>
            </a:r>
            <a:r>
              <a:rPr lang="en-US" i="1" dirty="0" err="1"/>
              <a:t>kee</a:t>
            </a:r>
            <a:r>
              <a:rPr lang="en-US" dirty="0" smtClean="0"/>
              <a:t>)</a:t>
            </a:r>
          </a:p>
          <a:p>
            <a:pPr lvl="1"/>
            <a:r>
              <a:rPr lang="en-US" dirty="0" smtClean="0"/>
              <a:t>Web Part pages</a:t>
            </a:r>
          </a:p>
          <a:p>
            <a:r>
              <a:rPr lang="en-US" dirty="0" smtClean="0"/>
              <a:t>Wiki pages consist of</a:t>
            </a:r>
          </a:p>
          <a:p>
            <a:pPr lvl="1"/>
            <a:r>
              <a:rPr lang="en-US" dirty="0" smtClean="0"/>
              <a:t>A mix of free-form static text and images</a:t>
            </a:r>
          </a:p>
          <a:p>
            <a:pPr lvl="1"/>
            <a:r>
              <a:rPr lang="en-US" dirty="0" smtClean="0"/>
              <a:t>Web Parts</a:t>
            </a:r>
          </a:p>
          <a:p>
            <a:r>
              <a:rPr lang="en-US" dirty="0" smtClean="0"/>
              <a:t>Web Part pages contain only Web Parts</a:t>
            </a:r>
          </a:p>
        </p:txBody>
      </p:sp>
    </p:spTree>
    <p:extLst>
      <p:ext uri="{BB962C8B-B14F-4D97-AF65-F5344CB8AC3E}">
        <p14:creationId xmlns:p14="http://schemas.microsoft.com/office/powerpoint/2010/main" val="3250851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Pages</a:t>
            </a:r>
            <a:endParaRPr lang="en-US" dirty="0"/>
          </a:p>
        </p:txBody>
      </p:sp>
      <p:sp>
        <p:nvSpPr>
          <p:cNvPr id="3" name="Content Placeholder 2"/>
          <p:cNvSpPr>
            <a:spLocks noGrp="1"/>
          </p:cNvSpPr>
          <p:nvPr>
            <p:ph idx="1"/>
          </p:nvPr>
        </p:nvSpPr>
        <p:spPr/>
        <p:txBody>
          <a:bodyPr/>
          <a:lstStyle/>
          <a:p>
            <a:r>
              <a:rPr lang="en-US" dirty="0" smtClean="0"/>
              <a:t>Wiki pages and Web Part pages are both flexible and highly customizable</a:t>
            </a:r>
          </a:p>
          <a:p>
            <a:pPr lvl="1"/>
            <a:r>
              <a:rPr lang="en-US" dirty="0" smtClean="0"/>
              <a:t>Customize directly through the browser </a:t>
            </a:r>
          </a:p>
          <a:p>
            <a:pPr lvl="1"/>
            <a:r>
              <a:rPr lang="en-US" dirty="0" smtClean="0"/>
              <a:t>Customize in SharePoint Designer 2013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62" y="3429000"/>
            <a:ext cx="5143946" cy="2385267"/>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4828162" y="4394396"/>
            <a:ext cx="4054191" cy="1865538"/>
          </a:xfrm>
          <a:prstGeom prst="rect">
            <a:avLst/>
          </a:prstGeom>
        </p:spPr>
      </p:pic>
    </p:spTree>
    <p:extLst>
      <p:ext uri="{BB962C8B-B14F-4D97-AF65-F5344CB8AC3E}">
        <p14:creationId xmlns:p14="http://schemas.microsoft.com/office/powerpoint/2010/main" val="168537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Pages</a:t>
            </a:r>
          </a:p>
          <a:p>
            <a:pPr>
              <a:buFont typeface="Wingdings" panose="05000000000000000000" pitchFamily="2" charset="2"/>
              <a:buChar char="Ø"/>
            </a:pPr>
            <a:r>
              <a:rPr lang="en-US" dirty="0"/>
              <a:t>Working with Wiki Pages</a:t>
            </a:r>
          </a:p>
          <a:p>
            <a:r>
              <a:rPr lang="en-US" dirty="0" smtClean="0"/>
              <a:t>Working </a:t>
            </a:r>
            <a:r>
              <a:rPr lang="en-US" dirty="0"/>
              <a:t>with Web Part Pages</a:t>
            </a:r>
          </a:p>
          <a:p>
            <a:r>
              <a:rPr lang="en-US" dirty="0" smtClean="0"/>
              <a:t>Pages </a:t>
            </a:r>
            <a:r>
              <a:rPr lang="en-US" dirty="0"/>
              <a:t>Navigation</a:t>
            </a:r>
          </a:p>
        </p:txBody>
      </p:sp>
    </p:spTree>
    <p:extLst>
      <p:ext uri="{BB962C8B-B14F-4D97-AF65-F5344CB8AC3E}">
        <p14:creationId xmlns:p14="http://schemas.microsoft.com/office/powerpoint/2010/main" val="4005829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Page Library</a:t>
            </a:r>
            <a:endParaRPr lang="en-US" dirty="0"/>
          </a:p>
        </p:txBody>
      </p:sp>
      <p:sp>
        <p:nvSpPr>
          <p:cNvPr id="3" name="Content Placeholder 2"/>
          <p:cNvSpPr>
            <a:spLocks noGrp="1"/>
          </p:cNvSpPr>
          <p:nvPr>
            <p:ph idx="1"/>
          </p:nvPr>
        </p:nvSpPr>
        <p:spPr/>
        <p:txBody>
          <a:bodyPr/>
          <a:lstStyle/>
          <a:p>
            <a:r>
              <a:rPr lang="en-US" dirty="0"/>
              <a:t>SharePoint Team sites by default </a:t>
            </a:r>
            <a:r>
              <a:rPr lang="en-US" dirty="0" smtClean="0"/>
              <a:t>contain</a:t>
            </a:r>
            <a:endParaRPr lang="en-US" dirty="0"/>
          </a:p>
          <a:p>
            <a:pPr lvl="1"/>
            <a:r>
              <a:rPr lang="en-US" dirty="0"/>
              <a:t>Wiki Page Library named Site Pages</a:t>
            </a:r>
          </a:p>
          <a:p>
            <a:r>
              <a:rPr lang="en-US" dirty="0" smtClean="0"/>
              <a:t>Wiki Page Library </a:t>
            </a:r>
            <a:br>
              <a:rPr lang="en-US" dirty="0" smtClean="0"/>
            </a:br>
            <a:r>
              <a:rPr lang="en-US" dirty="0" smtClean="0"/>
              <a:t>(pronounced </a:t>
            </a:r>
            <a:r>
              <a:rPr lang="en-US" i="1" dirty="0" smtClean="0"/>
              <a:t>wee-</a:t>
            </a:r>
            <a:r>
              <a:rPr lang="en-US" i="1" dirty="0" err="1" smtClean="0"/>
              <a:t>kee</a:t>
            </a:r>
            <a:r>
              <a:rPr lang="en-US" dirty="0" smtClean="0"/>
              <a:t>)</a:t>
            </a:r>
          </a:p>
          <a:p>
            <a:pPr lvl="1"/>
            <a:r>
              <a:rPr lang="en-US" dirty="0" smtClean="0"/>
              <a:t>Special </a:t>
            </a:r>
            <a:r>
              <a:rPr lang="en-US" dirty="0"/>
              <a:t>instance of a </a:t>
            </a:r>
            <a:r>
              <a:rPr lang="en-US" dirty="0" smtClean="0"/>
              <a:t>document library</a:t>
            </a:r>
            <a:endParaRPr lang="en-US" dirty="0"/>
          </a:p>
          <a:p>
            <a:pPr lvl="1"/>
            <a:r>
              <a:rPr lang="en-US" dirty="0"/>
              <a:t>Do not contain documents, forms, images</a:t>
            </a:r>
          </a:p>
          <a:p>
            <a:pPr lvl="1"/>
            <a:r>
              <a:rPr lang="en-US" dirty="0"/>
              <a:t>Designed to store web pages that support wiki syntax (aka wiki pages</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1295400"/>
            <a:ext cx="830652" cy="1074513"/>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a:stretch>
            <a:fillRect/>
          </a:stretch>
        </p:blipFill>
        <p:spPr>
          <a:xfrm>
            <a:off x="3581400" y="4800600"/>
            <a:ext cx="3947502" cy="1760373"/>
          </a:xfrm>
          <a:prstGeom prst="rect">
            <a:avLst/>
          </a:prstGeom>
          <a:effectLst>
            <a:outerShdw blurRad="50800" dist="38100" dir="2700000" algn="tl" rotWithShape="0">
              <a:prstClr val="black">
                <a:alpha val="40000"/>
              </a:prst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2494367"/>
            <a:ext cx="1745131" cy="7315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39993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Wiki Pages</a:t>
            </a:r>
            <a:endParaRPr lang="en-US" dirty="0"/>
          </a:p>
        </p:txBody>
      </p:sp>
      <p:sp>
        <p:nvSpPr>
          <p:cNvPr id="3" name="Content Placeholder 2"/>
          <p:cNvSpPr>
            <a:spLocks noGrp="1"/>
          </p:cNvSpPr>
          <p:nvPr>
            <p:ph idx="1"/>
          </p:nvPr>
        </p:nvSpPr>
        <p:spPr/>
        <p:txBody>
          <a:bodyPr/>
          <a:lstStyle/>
          <a:p>
            <a:r>
              <a:rPr lang="en-US" dirty="0" smtClean="0"/>
              <a:t>Wiki pages consist of rich text content areas</a:t>
            </a:r>
          </a:p>
          <a:p>
            <a:r>
              <a:rPr lang="en-US" dirty="0" smtClean="0"/>
              <a:t>Designed to add free-form text and rich content</a:t>
            </a:r>
          </a:p>
          <a:p>
            <a:pPr lvl="1"/>
            <a:r>
              <a:rPr lang="en-US" dirty="0" smtClean="0"/>
              <a:t>Add text, tables, links, images, lists, Web Parts</a:t>
            </a:r>
          </a:p>
          <a:p>
            <a:r>
              <a:rPr lang="en-US" dirty="0" smtClean="0"/>
              <a:t>All content added to Wiki Pages are added as HTML markup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886200"/>
            <a:ext cx="3867151" cy="2674845"/>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4711" y="3581400"/>
            <a:ext cx="3688400" cy="25948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2957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Wiki Pages</a:t>
            </a:r>
            <a:endParaRPr lang="en-US" dirty="0"/>
          </a:p>
        </p:txBody>
      </p:sp>
      <p:sp>
        <p:nvSpPr>
          <p:cNvPr id="3" name="Content Placeholder 2"/>
          <p:cNvSpPr>
            <a:spLocks noGrp="1"/>
          </p:cNvSpPr>
          <p:nvPr>
            <p:ph idx="1"/>
          </p:nvPr>
        </p:nvSpPr>
        <p:spPr/>
        <p:txBody>
          <a:bodyPr/>
          <a:lstStyle/>
          <a:p>
            <a:r>
              <a:rPr lang="en-US" dirty="0" smtClean="0"/>
              <a:t>Editing content on Wiki Pages is easy</a:t>
            </a:r>
          </a:p>
          <a:p>
            <a:pPr lvl="1"/>
            <a:r>
              <a:rPr lang="en-US" dirty="0" smtClean="0"/>
              <a:t>FORMAT TEXT tab provides editing tools similar to Word 2013</a:t>
            </a:r>
          </a:p>
          <a:p>
            <a:pPr lvl="1"/>
            <a:r>
              <a:rPr lang="en-US" dirty="0" smtClean="0"/>
              <a:t>Change the Font, Paragraph formatting, Styles, Text Layouts and more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772360"/>
            <a:ext cx="5802932" cy="28537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3819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Wiki Page Links</a:t>
            </a:r>
            <a:endParaRPr lang="en-US" dirty="0"/>
          </a:p>
        </p:txBody>
      </p:sp>
      <p:sp>
        <p:nvSpPr>
          <p:cNvPr id="3" name="Content Placeholder 2"/>
          <p:cNvSpPr>
            <a:spLocks noGrp="1"/>
          </p:cNvSpPr>
          <p:nvPr>
            <p:ph idx="1"/>
          </p:nvPr>
        </p:nvSpPr>
        <p:spPr/>
        <p:txBody>
          <a:bodyPr/>
          <a:lstStyle/>
          <a:p>
            <a:r>
              <a:rPr lang="en-US" dirty="0"/>
              <a:t>Link to other Wiki Pages</a:t>
            </a:r>
          </a:p>
          <a:p>
            <a:pPr lvl="1"/>
            <a:r>
              <a:rPr lang="en-US" dirty="0"/>
              <a:t>Easily link Wiki Pages by enclosing the name of the page in double brackets</a:t>
            </a:r>
          </a:p>
          <a:p>
            <a:pPr lvl="1"/>
            <a:r>
              <a:rPr lang="en-US" dirty="0"/>
              <a:t>For example: </a:t>
            </a:r>
            <a:r>
              <a:rPr lang="en-US" b="1" dirty="0" smtClean="0"/>
              <a:t>[[How to Use This Library]]</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488987"/>
            <a:ext cx="5784081" cy="2118544"/>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534" y="4648200"/>
            <a:ext cx="3909399" cy="12726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89725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purl.org/dc/term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CPT_Wave15</Template>
  <TotalTime>4315</TotalTime>
  <Words>2105</Words>
  <Application>Microsoft Office PowerPoint</Application>
  <PresentationFormat>On-screen Show (4:3)</PresentationFormat>
  <Paragraphs>148</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Lucida Console</vt:lpstr>
      <vt:lpstr>Wingdings</vt:lpstr>
      <vt:lpstr>CPT_Wave15</vt:lpstr>
      <vt:lpstr>Creating and Designing Pages</vt:lpstr>
      <vt:lpstr>Agenda</vt:lpstr>
      <vt:lpstr>Intro to Pages</vt:lpstr>
      <vt:lpstr>Intro to Pages</vt:lpstr>
      <vt:lpstr>Agenda</vt:lpstr>
      <vt:lpstr>Wiki Page Library</vt:lpstr>
      <vt:lpstr>Working with Wiki Pages</vt:lpstr>
      <vt:lpstr>Editing Wiki Pages</vt:lpstr>
      <vt:lpstr>Working with Wiki Page Links</vt:lpstr>
      <vt:lpstr>Working with Wiki Page Links</vt:lpstr>
      <vt:lpstr>Creating Wiki Pages</vt:lpstr>
      <vt:lpstr>Agenda</vt:lpstr>
      <vt:lpstr>Working with Web Part Pages &amp; Web Parts</vt:lpstr>
      <vt:lpstr>Web Parts</vt:lpstr>
      <vt:lpstr>Web Part Zones</vt:lpstr>
      <vt:lpstr>Creating Web Part Pages</vt:lpstr>
      <vt:lpstr>Agenda</vt:lpstr>
      <vt:lpstr>Pages Navigation</vt:lpstr>
      <vt:lpstr>Modifying Navigation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Designing Pages</dc:title>
  <dc:creator>Ted Pattison</dc:creator>
  <cp:lastModifiedBy>Ted Pattison</cp:lastModifiedBy>
  <cp:revision>262</cp:revision>
  <dcterms:created xsi:type="dcterms:W3CDTF">2012-04-13T19:17:02Z</dcterms:created>
  <dcterms:modified xsi:type="dcterms:W3CDTF">2013-11-06T15:12:52Z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