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278" r:id="rId7"/>
    <p:sldId id="325" r:id="rId8"/>
    <p:sldId id="338" r:id="rId9"/>
    <p:sldId id="339" r:id="rId10"/>
    <p:sldId id="356" r:id="rId11"/>
    <p:sldId id="357" r:id="rId12"/>
    <p:sldId id="335" r:id="rId13"/>
    <p:sldId id="351" r:id="rId14"/>
    <p:sldId id="358" r:id="rId15"/>
    <p:sldId id="336" r:id="rId16"/>
    <p:sldId id="331" r:id="rId17"/>
    <p:sldId id="345" r:id="rId18"/>
    <p:sldId id="346" r:id="rId19"/>
    <p:sldId id="359" r:id="rId20"/>
    <p:sldId id="337" r:id="rId21"/>
    <p:sldId id="341" r:id="rId22"/>
    <p:sldId id="342" r:id="rId23"/>
    <p:sldId id="344" r:id="rId24"/>
    <p:sldId id="355" r:id="rId25"/>
    <p:sldId id="364" r:id="rId26"/>
    <p:sldId id="360" r:id="rId27"/>
    <p:sldId id="361" r:id="rId28"/>
    <p:sldId id="362" r:id="rId29"/>
    <p:sldId id="363"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80900" autoAdjust="0"/>
  </p:normalViewPr>
  <p:slideViewPr>
    <p:cSldViewPr>
      <p:cViewPr varScale="1">
        <p:scale>
          <a:sx n="78" d="100"/>
          <a:sy n="78" d="100"/>
        </p:scale>
        <p:origin x="1695" y="4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835"/>
    </p:cViewPr>
  </p:sorterViewPr>
  <p:notesViewPr>
    <p:cSldViewPr>
      <p:cViewPr>
        <p:scale>
          <a:sx n="100" d="100"/>
          <a:sy n="100" d="100"/>
        </p:scale>
        <p:origin x="2256" y="-52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ontoso.com/Pages/AboutUs.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ontoso.com/AboutU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module introduces students to publishing sites and the Web Content Management (WCM) features available in SharePoint 2013. Students will learn how to add content to a publishing site and to style its display using publishing pages, master pages and page layouts. Students will learn about the structured content approval process which makes working with publishing sites so different than working with Team sites. Students will also learn about rolling up content using the Content Query Web Part and the new WCM features in SharePoint 2013 such as creating publishing pages with friendly URLs and using Design Manager to change the look and feel of a publishing site.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5293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Manager is the new central hub interface for branding SharePoint. This hub helps separate design aspects from technical requirements. In previous versions of SharePoint the designer must have some specific SharePoint Designer knowledge. That is no longer needed in SharePoint 2013 because of the new Design Manager. Designers can now use existing tools they are familiar with to design sites such as Adobe Dreamweaver or Microsoft Web Expressions. The designer can import the design elements to create a HTML-based master page. The Design Manager is only available on publishing sites or sites that have the publishing features activated.</a:t>
            </a:r>
            <a:endParaRPr lang="en-US" dirty="0"/>
          </a:p>
        </p:txBody>
      </p:sp>
    </p:spTree>
    <p:extLst>
      <p:ext uri="{BB962C8B-B14F-4D97-AF65-F5344CB8AC3E}">
        <p14:creationId xmlns:p14="http://schemas.microsoft.com/office/powerpoint/2010/main" val="321297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Manager provides a step-by-step approach to create design assets for SharePoint 2013 publishing sites.</a:t>
            </a:r>
          </a:p>
          <a:p>
            <a:endParaRPr lang="en-US" dirty="0"/>
          </a:p>
          <a:p>
            <a:r>
              <a:rPr lang="en-US" dirty="0" smtClean="0"/>
              <a:t>This step-by-step approach includes:</a:t>
            </a:r>
          </a:p>
          <a:p>
            <a:pPr marL="171450" indent="-171450">
              <a:buFont typeface="Arial" panose="020B0604020202020204" pitchFamily="34" charset="0"/>
              <a:buChar char="•"/>
            </a:pPr>
            <a:r>
              <a:rPr lang="en-US" dirty="0" smtClean="0"/>
              <a:t>Creating design elements (images, HTML, CSS, JavaScript files) using Dreamweaver, Web Expressions or other HTML supported design tools.</a:t>
            </a:r>
          </a:p>
          <a:p>
            <a:pPr marL="171450" indent="-171450">
              <a:buFont typeface="Arial" panose="020B0604020202020204" pitchFamily="34" charset="0"/>
              <a:buChar char="•"/>
            </a:pPr>
            <a:r>
              <a:rPr lang="en-US" dirty="0" smtClean="0"/>
              <a:t>Once the design elements are created you upload the design files to SharePoint either through Design Manger or through a mapped network drive.</a:t>
            </a:r>
          </a:p>
          <a:p>
            <a:pPr marL="171450" indent="-171450">
              <a:buFont typeface="Arial" panose="020B0604020202020204" pitchFamily="34" charset="0"/>
              <a:buChar char="•"/>
            </a:pPr>
            <a:r>
              <a:rPr lang="en-US" dirty="0" smtClean="0"/>
              <a:t>The HTML master pages and page layouts are then converted into SharePoint master pages automatically by SharePoint.</a:t>
            </a:r>
          </a:p>
          <a:p>
            <a:pPr marL="171450" indent="-171450">
              <a:buFont typeface="Arial" panose="020B0604020202020204" pitchFamily="34" charset="0"/>
              <a:buChar char="•"/>
            </a:pPr>
            <a:endParaRPr lang="en-US" dirty="0"/>
          </a:p>
          <a:p>
            <a:r>
              <a:rPr lang="en-US" dirty="0" smtClean="0"/>
              <a:t>Before using Design Manager you must first create a design for your site which includes:</a:t>
            </a:r>
          </a:p>
          <a:p>
            <a:pPr marL="171450" indent="-171450">
              <a:buFont typeface="Arial" panose="020B0604020202020204" pitchFamily="34" charset="0"/>
              <a:buChar char="•"/>
            </a:pPr>
            <a:r>
              <a:rPr lang="en-US" dirty="0" smtClean="0"/>
              <a:t>HTML master page file (gets converted to a SharePoint master page)</a:t>
            </a:r>
          </a:p>
          <a:p>
            <a:pPr marL="171450" indent="-171450">
              <a:buFont typeface="Arial" panose="020B0604020202020204" pitchFamily="34" charset="0"/>
              <a:buChar char="•"/>
            </a:pPr>
            <a:r>
              <a:rPr lang="en-US" dirty="0" smtClean="0"/>
              <a:t>One or more CSS files for the styling.</a:t>
            </a:r>
          </a:p>
          <a:p>
            <a:pPr marL="171450" indent="-171450">
              <a:buFont typeface="Arial" panose="020B0604020202020204" pitchFamily="34" charset="0"/>
              <a:buChar char="•"/>
            </a:pPr>
            <a:r>
              <a:rPr lang="en-US" dirty="0" smtClean="0"/>
              <a:t>Images such as a logo and/or header graphic.</a:t>
            </a:r>
          </a:p>
          <a:p>
            <a:pPr marL="171450" indent="-171450">
              <a:buFont typeface="Arial" panose="020B0604020202020204" pitchFamily="34" charset="0"/>
              <a:buChar char="•"/>
            </a:pPr>
            <a:r>
              <a:rPr lang="en-US" dirty="0" smtClean="0"/>
              <a:t>JavaScript files used for the site.</a:t>
            </a:r>
          </a:p>
          <a:p>
            <a:pPr marL="171450" indent="-171450">
              <a:buFont typeface="Arial" panose="020B0604020202020204" pitchFamily="34" charset="0"/>
              <a:buChar char="•"/>
            </a:pPr>
            <a:r>
              <a:rPr lang="en-US" dirty="0" smtClean="0"/>
              <a:t>Any other supporting files based on your organization’s design requirements.</a:t>
            </a:r>
          </a:p>
        </p:txBody>
      </p:sp>
    </p:spTree>
    <p:extLst>
      <p:ext uri="{BB962C8B-B14F-4D97-AF65-F5344CB8AC3E}">
        <p14:creationId xmlns:p14="http://schemas.microsoft.com/office/powerpoint/2010/main" val="146306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appropriate permissions you can easily map a network drive to your SharePoint Master Page Gallery to upload design files using Windows Explorer. The URL for the network drive mapping is located in the Upload Design files in the Design Manager. You can access Design Manager either by clicking on the Site Actions menu or from the Site Settings page.</a:t>
            </a:r>
            <a:endParaRPr lang="en-US" dirty="0"/>
          </a:p>
        </p:txBody>
      </p:sp>
    </p:spTree>
    <p:extLst>
      <p:ext uri="{BB962C8B-B14F-4D97-AF65-F5344CB8AC3E}">
        <p14:creationId xmlns:p14="http://schemas.microsoft.com/office/powerpoint/2010/main" val="140097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1685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Themes</a:t>
            </a:r>
          </a:p>
          <a:p>
            <a:r>
              <a:rPr lang="en-US" dirty="0" smtClean="0"/>
              <a:t>Microsoft has introduced a new theming engine in SharePoint 2013 which far exceeds the theming engines in older versions of SharePoint. Themes are no longer created using the Office client and elements are configured and added to a Composed Looks list. Themes enable lightweight branding of a SharePoint 2013 site by allowing changes to the color palette, site layout, font scheme, and the background of the site. Themes are applied and customized directly in the user interface without requiring the need of CSS (cascading style sheets) or master pages.</a:t>
            </a:r>
          </a:p>
          <a:p>
            <a:endParaRPr lang="en-US" dirty="0"/>
          </a:p>
          <a:p>
            <a:r>
              <a:rPr lang="en-US" dirty="0" smtClean="0"/>
              <a:t>By default, a theme is only applied to the site for which the theme is selected and is not inherited to any </a:t>
            </a:r>
            <a:r>
              <a:rPr lang="en-US" dirty="0" err="1" smtClean="0"/>
              <a:t>subsites</a:t>
            </a:r>
            <a:r>
              <a:rPr lang="en-US" dirty="0" smtClean="0"/>
              <a:t> unless you are working with publishing sites. If the publishing feature is activated, you can choose to inherit the theme from the parent site or specify a different theme to use for the </a:t>
            </a:r>
            <a:r>
              <a:rPr lang="en-US" dirty="0" err="1" smtClean="0"/>
              <a:t>subsite</a:t>
            </a:r>
            <a:r>
              <a:rPr lang="en-US" dirty="0" smtClean="0"/>
              <a:t>.</a:t>
            </a:r>
          </a:p>
          <a:p>
            <a:endParaRPr lang="en-US" dirty="0"/>
          </a:p>
          <a:p>
            <a:r>
              <a:rPr lang="en-US" b="1" dirty="0" smtClean="0"/>
              <a:t>Composed Looks</a:t>
            </a:r>
          </a:p>
          <a:p>
            <a:r>
              <a:rPr lang="en-US" dirty="0" smtClean="0"/>
              <a:t>A Composed Look is made up of master pages, CSS, color palettes, font palettes, and a background image. Composed Looks were introduced to help address the complexities and issues surrounded by the use of Themes in SharePoint 2010. This new feature makes it easier for ender users to implement branding to sites and a Composed Look helps streamline the application of a consistent look and feel across an organization’s site.</a:t>
            </a:r>
            <a:endParaRPr lang="en-US" dirty="0"/>
          </a:p>
        </p:txBody>
      </p:sp>
    </p:spTree>
    <p:extLst>
      <p:ext uri="{BB962C8B-B14F-4D97-AF65-F5344CB8AC3E}">
        <p14:creationId xmlns:p14="http://schemas.microsoft.com/office/powerpoint/2010/main" val="148390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Composed Look is part of the Web </a:t>
            </a:r>
            <a:r>
              <a:rPr lang="en-US" dirty="0"/>
              <a:t>Design </a:t>
            </a:r>
            <a:r>
              <a:rPr lang="en-US" dirty="0" smtClean="0"/>
              <a:t>Galleries (Site </a:t>
            </a:r>
            <a:r>
              <a:rPr lang="en-US" dirty="0"/>
              <a:t>Settings </a:t>
            </a:r>
            <a:r>
              <a:rPr lang="en-US" dirty="0" smtClean="0"/>
              <a:t>&gt; </a:t>
            </a:r>
            <a:r>
              <a:rPr lang="en-US" dirty="0"/>
              <a:t>Web Designer Galleries </a:t>
            </a:r>
            <a:r>
              <a:rPr lang="en-US" dirty="0" smtClean="0"/>
              <a:t>&gt; </a:t>
            </a:r>
            <a:r>
              <a:rPr lang="en-US" dirty="0"/>
              <a:t>Composed </a:t>
            </a:r>
            <a:r>
              <a:rPr lang="en-US" dirty="0" smtClean="0"/>
              <a:t>Looks) for a site. This list contains items that define an individual Composed Look made available for a site. </a:t>
            </a:r>
          </a:p>
          <a:p>
            <a:endParaRPr lang="en-US" dirty="0"/>
          </a:p>
          <a:p>
            <a:r>
              <a:rPr lang="en-US" dirty="0" smtClean="0"/>
              <a:t>There are many different out-of-the-box Composed Looks in SharePoint 2013 that can be used and you can also design your own custom Composed Looks.</a:t>
            </a:r>
          </a:p>
          <a:p>
            <a:endParaRPr lang="en-US" dirty="0"/>
          </a:p>
          <a:p>
            <a:r>
              <a:rPr lang="en-US" dirty="0" smtClean="0"/>
              <a:t>A Composed Look is made up of the following resources:</a:t>
            </a:r>
            <a:endParaRPr lang="en-US" dirty="0"/>
          </a:p>
          <a:p>
            <a:pPr marL="171450" indent="-171450">
              <a:buFont typeface="Arial" panose="020B0604020202020204" pitchFamily="34" charset="0"/>
              <a:buChar char="•"/>
            </a:pPr>
            <a:r>
              <a:rPr lang="en-US" b="1" dirty="0" smtClean="0"/>
              <a:t>Master </a:t>
            </a:r>
            <a:r>
              <a:rPr lang="en-US" b="1" dirty="0"/>
              <a:t>Page URL </a:t>
            </a:r>
            <a:r>
              <a:rPr lang="en-US" dirty="0"/>
              <a:t>– A reference to either a custom master page or an </a:t>
            </a:r>
            <a:r>
              <a:rPr lang="en-US" dirty="0" smtClean="0"/>
              <a:t>out-of-the-box master page. For a Composed </a:t>
            </a:r>
            <a:r>
              <a:rPr lang="en-US" dirty="0"/>
              <a:t>Look to appear visually in the Change the Look page, </a:t>
            </a:r>
            <a:r>
              <a:rPr lang="en-US" dirty="0" smtClean="0"/>
              <a:t>an </a:t>
            </a:r>
            <a:r>
              <a:rPr lang="en-US" dirty="0"/>
              <a:t>accompanying .preview file with the exact same </a:t>
            </a:r>
            <a:r>
              <a:rPr lang="en-US" dirty="0" smtClean="0"/>
              <a:t>name as the custom master page is </a:t>
            </a:r>
            <a:r>
              <a:rPr lang="en-US" dirty="0"/>
              <a:t>required </a:t>
            </a:r>
            <a:r>
              <a:rPr lang="en-US" dirty="0" smtClean="0"/>
              <a:t>for each custom </a:t>
            </a:r>
            <a:r>
              <a:rPr lang="en-US" dirty="0"/>
              <a:t>master </a:t>
            </a:r>
            <a:r>
              <a:rPr lang="en-US" dirty="0" smtClean="0"/>
              <a:t>page.</a:t>
            </a:r>
            <a:endParaRPr lang="en-US" dirty="0"/>
          </a:p>
          <a:p>
            <a:pPr marL="171450" indent="-171450">
              <a:buFont typeface="Arial" panose="020B0604020202020204" pitchFamily="34" charset="0"/>
              <a:buChar char="•"/>
            </a:pPr>
            <a:r>
              <a:rPr lang="en-US" b="1" dirty="0" err="1" smtClean="0"/>
              <a:t>SPFont</a:t>
            </a:r>
            <a:r>
              <a:rPr lang="en-US" b="1" dirty="0" smtClean="0"/>
              <a:t> </a:t>
            </a:r>
            <a:r>
              <a:rPr lang="en-US" b="1" dirty="0"/>
              <a:t>File </a:t>
            </a:r>
            <a:r>
              <a:rPr lang="en-US" dirty="0"/>
              <a:t>– This file contains all the font definitions for the Composed Look.</a:t>
            </a:r>
          </a:p>
          <a:p>
            <a:pPr marL="171450" indent="-171450">
              <a:buFont typeface="Arial" panose="020B0604020202020204" pitchFamily="34" charset="0"/>
              <a:buChar char="•"/>
            </a:pPr>
            <a:r>
              <a:rPr lang="en-US" b="1" dirty="0" err="1" smtClean="0"/>
              <a:t>SPColor</a:t>
            </a:r>
            <a:r>
              <a:rPr lang="en-US" b="1" dirty="0" smtClean="0"/>
              <a:t> </a:t>
            </a:r>
            <a:r>
              <a:rPr lang="en-US" b="1" dirty="0"/>
              <a:t>File </a:t>
            </a:r>
            <a:r>
              <a:rPr lang="en-US" dirty="0" smtClean="0"/>
              <a:t>– Similar to </a:t>
            </a:r>
            <a:r>
              <a:rPr lang="en-US" dirty="0" err="1" smtClean="0"/>
              <a:t>SPFont</a:t>
            </a:r>
            <a:r>
              <a:rPr lang="en-US" dirty="0" smtClean="0"/>
              <a:t>, this file contains </a:t>
            </a:r>
            <a:r>
              <a:rPr lang="en-US" dirty="0"/>
              <a:t>all the color variations for the Composed Look</a:t>
            </a:r>
            <a:r>
              <a:rPr lang="en-US" dirty="0" smtClean="0"/>
              <a:t>.</a:t>
            </a:r>
            <a:endParaRPr lang="en-US" dirty="0"/>
          </a:p>
          <a:p>
            <a:pPr marL="171450" indent="-171450">
              <a:buFont typeface="Arial" panose="020B0604020202020204" pitchFamily="34" charset="0"/>
              <a:buChar char="•"/>
            </a:pPr>
            <a:r>
              <a:rPr lang="en-US" b="1" dirty="0" smtClean="0"/>
              <a:t>Background </a:t>
            </a:r>
            <a:r>
              <a:rPr lang="en-US" b="1" dirty="0"/>
              <a:t>Image </a:t>
            </a:r>
            <a:r>
              <a:rPr lang="en-US" dirty="0"/>
              <a:t>– The image that will cover the entire background of the page.</a:t>
            </a:r>
          </a:p>
          <a:p>
            <a:endParaRPr lang="en-US" dirty="0"/>
          </a:p>
        </p:txBody>
      </p:sp>
    </p:spTree>
    <p:extLst>
      <p:ext uri="{BB962C8B-B14F-4D97-AF65-F5344CB8AC3E}">
        <p14:creationId xmlns:p14="http://schemas.microsoft.com/office/powerpoint/2010/main" val="3942725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select a Composed Look to start with in the Change a Look page, you can then customize the look by selecting a different color theme, adding or removing a background image, changing the master page, and setting the desired font available form the Fonts drop-down list.</a:t>
            </a:r>
          </a:p>
          <a:p>
            <a:endParaRPr lang="en-US" dirty="0"/>
          </a:p>
          <a:p>
            <a:r>
              <a:rPr lang="en-US" dirty="0" smtClean="0"/>
              <a:t>As you update the different options, the preview of the site updates to the right of the available options. Once you have the settings set the way you want it, you can click on Try it out to see a live preview of the site before committing the changes. Once the changes are committed, the Composed Looks list is automatically updated with the “Current” values.</a:t>
            </a:r>
            <a:endParaRPr lang="en-US" dirty="0"/>
          </a:p>
        </p:txBody>
      </p:sp>
    </p:spTree>
    <p:extLst>
      <p:ext uri="{BB962C8B-B14F-4D97-AF65-F5344CB8AC3E}">
        <p14:creationId xmlns:p14="http://schemas.microsoft.com/office/powerpoint/2010/main" val="2747269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884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127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8548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version of SharePoint WCM sites included a powerful web part used for content</a:t>
            </a:r>
            <a:r>
              <a:rPr lang="en-US" baseline="0" dirty="0" smtClean="0"/>
              <a:t> aggregation and rollup: Content by Query Web Part (CBQ). New in </a:t>
            </a:r>
            <a:r>
              <a:rPr lang="en-US" dirty="0" smtClean="0"/>
              <a:t>SharePoint </a:t>
            </a:r>
            <a:r>
              <a:rPr lang="en-US" baseline="0" dirty="0" smtClean="0"/>
              <a:t>2013 is the Content by Search Web Part (CBS).</a:t>
            </a:r>
          </a:p>
          <a:p>
            <a:endParaRPr lang="en-US" baseline="0" dirty="0" smtClean="0"/>
          </a:p>
          <a:p>
            <a:r>
              <a:rPr lang="en-US" baseline="0" dirty="0" smtClean="0"/>
              <a:t>The CBS, when placed on a page, allows developers and designers to pull content directly from the search index. The query can be designed to pull content based on values on the page or within the URL, such as terms in a term site. The results are then written to the page in JSON format and a display template is used to render the content in HTML. </a:t>
            </a:r>
          </a:p>
          <a:p>
            <a:endParaRPr lang="en-US" baseline="0" dirty="0" smtClean="0"/>
          </a:p>
          <a:p>
            <a:r>
              <a:rPr lang="en-US" baseline="0" dirty="0" smtClean="0"/>
              <a:t>When search engines hit the page, SharePoint detects this is not a regular user and instead renders the HTML server side so the engine does not parse through the JSON, rather it parses the standard HTML page. There is also a property on the CBS Web Part that allows developers to force server-side rendering if they choose, as in the case for accessibility reasons.</a:t>
            </a:r>
            <a:endParaRPr lang="en-US" dirty="0"/>
          </a:p>
        </p:txBody>
      </p:sp>
    </p:spTree>
    <p:extLst>
      <p:ext uri="{BB962C8B-B14F-4D97-AF65-F5344CB8AC3E}">
        <p14:creationId xmlns:p14="http://schemas.microsoft.com/office/powerpoint/2010/main" val="3215784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010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136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and SharePoint Online both include the Web Content Management (WCM) features. WCM is used to configure, customize, optimize, and publish site collections, sites, and pages. The publishing features of SharePoint is used to author and deploy branding artifacts (such as master pages and page layouts), content, and configuration files to SharePoint. A Publishing Site is a template used for creating publishing pages. You can use the publishing features to create branding Internet, intranet, and extranet sites in SharePoint 2013.</a:t>
            </a:r>
            <a:endParaRPr lang="en-US" dirty="0"/>
          </a:p>
        </p:txBody>
      </p:sp>
    </p:spTree>
    <p:extLst>
      <p:ext uri="{BB962C8B-B14F-4D97-AF65-F5344CB8AC3E}">
        <p14:creationId xmlns:p14="http://schemas.microsoft.com/office/powerpoint/2010/main" val="390063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benefits to using publishing sites. For starters, publishing sites provide the ability to have brand consistency. You can use custom master pages and page layouts to control the look and feel of the site as well as control the branding of content pages.</a:t>
            </a:r>
            <a:r>
              <a:rPr lang="en-US" dirty="0"/>
              <a:t> </a:t>
            </a:r>
            <a:r>
              <a:rPr lang="en-US" dirty="0" smtClean="0"/>
              <a:t>Another benefit is globalization which allows tighter control over the overall global site navigation. A decentralized content creation enables globally contributed content and centralized publishing workflow and approval process provides makes it easier to maintain content providing dynamic, customized sites.</a:t>
            </a:r>
          </a:p>
        </p:txBody>
      </p:sp>
    </p:spTree>
    <p:extLst>
      <p:ext uri="{BB962C8B-B14F-4D97-AF65-F5344CB8AC3E}">
        <p14:creationId xmlns:p14="http://schemas.microsoft.com/office/powerpoint/2010/main" val="3832940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features enabled on publishing sites. One is the site collection feature called SharePoint Server Publishing Infrastructure and a site feature called SharePoint Server Publishing. These features are enabled by default on publishing sites and can also be manually enabled on other kinds of site collections and sites. However, it is not recommended to enable the publishing feature on non-publishing sites and site collections.</a:t>
            </a:r>
          </a:p>
          <a:p>
            <a:endParaRPr lang="en-US" dirty="0"/>
          </a:p>
          <a:p>
            <a:r>
              <a:rPr lang="en-US" dirty="0" smtClean="0"/>
              <a:t>The publishing features are a part of SharePoint Server 2013 Enterprise and also available on O365 tenants. The publishing features are not available with SharePoint Foundation 2013.</a:t>
            </a:r>
            <a:endParaRPr lang="en-US" dirty="0"/>
          </a:p>
        </p:txBody>
      </p:sp>
    </p:spTree>
    <p:extLst>
      <p:ext uri="{BB962C8B-B14F-4D97-AF65-F5344CB8AC3E}">
        <p14:creationId xmlns:p14="http://schemas.microsoft.com/office/powerpoint/2010/main" val="338627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Managed Navigation</a:t>
            </a:r>
          </a:p>
          <a:p>
            <a:r>
              <a:rPr lang="en-US" dirty="0" smtClean="0"/>
              <a:t>The Managed </a:t>
            </a:r>
            <a:r>
              <a:rPr lang="en-US" dirty="0"/>
              <a:t>N</a:t>
            </a:r>
            <a:r>
              <a:rPr lang="en-US" dirty="0" smtClean="0"/>
              <a:t>avigation feature in SharePoint 2013 enables you to build navigation for publishing sites derived from a SharePoint managed metadata taxonomy. </a:t>
            </a:r>
            <a:r>
              <a:rPr lang="en-US" dirty="0"/>
              <a:t>One of the downfalls of site navigation in previous versions of SharePoint is that the navigation was based on the site structure. If you wanted to have a navigation not dependent on the site structure you had to develop custom navigation or use a 3</a:t>
            </a:r>
            <a:r>
              <a:rPr lang="en-US" baseline="30000" dirty="0"/>
              <a:t>rd</a:t>
            </a:r>
            <a:r>
              <a:rPr lang="en-US" dirty="0"/>
              <a:t> party navigation solution. In SharePoint 2013 that is no longer needed. </a:t>
            </a:r>
            <a:endParaRPr lang="en-US" dirty="0" smtClean="0"/>
          </a:p>
          <a:p>
            <a:endParaRPr lang="en-US" dirty="0"/>
          </a:p>
          <a:p>
            <a:r>
              <a:rPr lang="en-US" dirty="0" smtClean="0"/>
              <a:t>Managed navigation works by associating a term from a navigation term set with a friendly URL and a page in the Pages library. Managed navigation lets you create friendly URLs without changing the structure of your site. This provides better Search Engine Optimization (SEO) and makes it easier for visitors to read. For example, instead of </a:t>
            </a:r>
            <a:r>
              <a:rPr lang="en-US" dirty="0" smtClean="0">
                <a:hlinkClick r:id="rId3"/>
              </a:rPr>
              <a:t>http://contoso.com/Pages/AboutUs.aspx</a:t>
            </a:r>
            <a:r>
              <a:rPr lang="en-US" dirty="0" smtClean="0"/>
              <a:t> the friendly URL would be </a:t>
            </a:r>
            <a:r>
              <a:rPr lang="en-US" dirty="0" smtClean="0">
                <a:hlinkClick r:id="rId4"/>
              </a:rPr>
              <a:t>http://contoso.com/AboutUs</a:t>
            </a:r>
            <a:r>
              <a:rPr lang="en-US" dirty="0" smtClean="0"/>
              <a:t>.</a:t>
            </a:r>
            <a:endParaRPr lang="en-US" dirty="0"/>
          </a:p>
          <a:p>
            <a:endParaRPr lang="en-US" dirty="0" smtClean="0"/>
          </a:p>
        </p:txBody>
      </p:sp>
    </p:spTree>
    <p:extLst>
      <p:ext uri="{BB962C8B-B14F-4D97-AF65-F5344CB8AC3E}">
        <p14:creationId xmlns:p14="http://schemas.microsoft.com/office/powerpoint/2010/main" val="3270041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Content Query Web Part</a:t>
            </a:r>
          </a:p>
          <a:p>
            <a:r>
              <a:rPr lang="en-US" dirty="0" smtClean="0"/>
              <a:t>The Content Query Web Part (CQWP) is a powerful Web Part used to aggregate content from SharePoint lists and libraries from a list, site, or site collections. This Web Part is part of the publishing feature and is available on both on-premise and in O365. A new feature has been added to the CQWP called filter by page navigation term which uses managed navigation. The CQWP can display both major and minor versions of content.</a:t>
            </a:r>
          </a:p>
          <a:p>
            <a:endParaRPr lang="en-US" dirty="0" smtClean="0"/>
          </a:p>
          <a:p>
            <a:r>
              <a:rPr lang="en-US" b="1" dirty="0" smtClean="0"/>
              <a:t>Content Search Web Part</a:t>
            </a:r>
          </a:p>
          <a:p>
            <a:r>
              <a:rPr lang="en-US" dirty="0" smtClean="0"/>
              <a:t>The Content Search Web Part (CSWP) is a new Web Part introduced in SharePoint 2013. This Web Part, derived from the Search Results Web Part, is used to display dynamic content in SharePoint pages using various styling options to easily format the results from a search index. The CSWP returns content from the latest search crawl and only returns major versions of content because search only crawls major versions of content. One of the big benefits of using the CSWP is that it’s not limited to pulling content from a single site collection. The CSWP can pull content from other site collections as well as non-SharePoint sites as long as the sites are part of the search crawl.</a:t>
            </a:r>
          </a:p>
        </p:txBody>
      </p:sp>
    </p:spTree>
    <p:extLst>
      <p:ext uri="{BB962C8B-B14F-4D97-AF65-F5344CB8AC3E}">
        <p14:creationId xmlns:p14="http://schemas.microsoft.com/office/powerpoint/2010/main" val="578332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50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2013 uses templates to define and render SharePoint pages. The structure of a SharePoint page includes the following three elements:</a:t>
            </a:r>
          </a:p>
          <a:p>
            <a:endParaRPr lang="en-US" dirty="0"/>
          </a:p>
          <a:p>
            <a:r>
              <a:rPr lang="en-US" b="1" dirty="0" smtClean="0"/>
              <a:t>Master Pages</a:t>
            </a:r>
          </a:p>
          <a:p>
            <a:r>
              <a:rPr lang="en-US" dirty="0" smtClean="0"/>
              <a:t>Used to define the shared framing elements, otherwise known as the chrome, for all pages of your site. This includes a header, footer, and navigational elements such as the top navigation, left navigation, and breadcrumb. Master pages contain regions called content placeholders which are filled by content matching regions in page layouts. Master pages provides consistency throughout the site. </a:t>
            </a:r>
            <a:r>
              <a:rPr lang="en-US" dirty="0"/>
              <a:t>A master page </a:t>
            </a:r>
            <a:r>
              <a:rPr lang="en-US" dirty="0" smtClean="0"/>
              <a:t>typically </a:t>
            </a:r>
            <a:r>
              <a:rPr lang="en-US" dirty="0"/>
              <a:t>contains </a:t>
            </a:r>
            <a:r>
              <a:rPr lang="en-US" dirty="0" smtClean="0"/>
              <a:t>a single </a:t>
            </a:r>
            <a:r>
              <a:rPr lang="en-US" dirty="0"/>
              <a:t>content placeholder named </a:t>
            </a:r>
            <a:r>
              <a:rPr lang="en-US" dirty="0" err="1" smtClean="0"/>
              <a:t>PlaceHolderMain</a:t>
            </a:r>
            <a:r>
              <a:rPr lang="en-US" dirty="0" smtClean="0"/>
              <a:t>.</a:t>
            </a:r>
          </a:p>
          <a:p>
            <a:endParaRPr lang="en-US" dirty="0"/>
          </a:p>
          <a:p>
            <a:r>
              <a:rPr lang="en-US" b="1" dirty="0" smtClean="0"/>
              <a:t>Page Layouts</a:t>
            </a:r>
          </a:p>
          <a:p>
            <a:r>
              <a:rPr lang="en-US" dirty="0" smtClean="0"/>
              <a:t>A page layout is a template for a specific type of page in a SharePoint site such as an article page, product details page, or a welcome page. The page layouts define regions (content areas) that map to content placeholders in the master page. Page layouts can contain embedded Web Parts, Web Part Zones and page field controls. Page field controls are the controls used for the page content metadata. Every page layout is associated with a content type in the Pages library of a site. It’s best practice to create custom content types for creating custom page layouts if you are going beyond the scope of out-of-the-box.</a:t>
            </a:r>
          </a:p>
          <a:p>
            <a:endParaRPr lang="en-US" dirty="0"/>
          </a:p>
          <a:p>
            <a:r>
              <a:rPr lang="en-US" b="1" dirty="0" smtClean="0"/>
              <a:t>Content Pages</a:t>
            </a:r>
          </a:p>
          <a:p>
            <a:r>
              <a:rPr lang="en-US" dirty="0" smtClean="0"/>
              <a:t>A content page is created from a page layout by authors who have the ability to add content to page fields.</a:t>
            </a:r>
            <a:endParaRPr lang="en-US" dirty="0"/>
          </a:p>
        </p:txBody>
      </p:sp>
    </p:spTree>
    <p:extLst>
      <p:ext uri="{BB962C8B-B14F-4D97-AF65-F5344CB8AC3E}">
        <p14:creationId xmlns:p14="http://schemas.microsoft.com/office/powerpoint/2010/main" val="795188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mtb.com/branch-locations?city=sortBy=descending" TargetMode="External"/><Relationship Id="rId2" Type="http://schemas.openxmlformats.org/officeDocument/2006/relationships/hyperlink" Target="http://www.mtb.com/branch-locations?city=sortBy=ascend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Publishing Sites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Content Pages</a:t>
            </a:r>
            <a:endParaRPr lang="en-US" dirty="0"/>
          </a:p>
        </p:txBody>
      </p:sp>
    </p:spTree>
    <p:extLst>
      <p:ext uri="{BB962C8B-B14F-4D97-AF65-F5344CB8AC3E}">
        <p14:creationId xmlns:p14="http://schemas.microsoft.com/office/powerpoint/2010/main" val="2085299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Overview of Publishing Features</a:t>
            </a:r>
          </a:p>
          <a:p>
            <a:pPr>
              <a:buFont typeface="Wingdings" panose="05000000000000000000" pitchFamily="2" charset="2"/>
              <a:buChar char="ü"/>
            </a:pPr>
            <a:r>
              <a:rPr lang="en-US" dirty="0"/>
              <a:t>Master Pages and Page Layouts</a:t>
            </a:r>
          </a:p>
          <a:p>
            <a:pPr>
              <a:buFont typeface="Wingdings" panose="05000000000000000000" pitchFamily="2" charset="2"/>
              <a:buChar char="Ø"/>
            </a:pPr>
            <a:r>
              <a:rPr lang="en-US" dirty="0"/>
              <a:t>Design Manager</a:t>
            </a:r>
          </a:p>
          <a:p>
            <a:r>
              <a:rPr lang="en-US" dirty="0"/>
              <a:t>Composed Looks and Site Branding</a:t>
            </a:r>
          </a:p>
          <a:p>
            <a:r>
              <a:rPr lang="en-US" dirty="0"/>
              <a:t>Cross-Site Publishing &amp; SEO Features</a:t>
            </a:r>
            <a:endParaRPr lang="en-US" dirty="0"/>
          </a:p>
        </p:txBody>
      </p:sp>
    </p:spTree>
    <p:extLst>
      <p:ext uri="{BB962C8B-B14F-4D97-AF65-F5344CB8AC3E}">
        <p14:creationId xmlns:p14="http://schemas.microsoft.com/office/powerpoint/2010/main" val="444466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Branding using Design Manager</a:t>
            </a:r>
          </a:p>
        </p:txBody>
      </p:sp>
      <p:sp>
        <p:nvSpPr>
          <p:cNvPr id="3" name="Content Placeholder 2"/>
          <p:cNvSpPr>
            <a:spLocks noGrp="1"/>
          </p:cNvSpPr>
          <p:nvPr>
            <p:ph idx="1"/>
          </p:nvPr>
        </p:nvSpPr>
        <p:spPr/>
        <p:txBody>
          <a:bodyPr/>
          <a:lstStyle/>
          <a:p>
            <a:r>
              <a:rPr lang="en-US" dirty="0"/>
              <a:t>New Central Hub Interface</a:t>
            </a:r>
          </a:p>
          <a:p>
            <a:pPr lvl="1"/>
            <a:r>
              <a:rPr lang="en-US" dirty="0"/>
              <a:t>Helps separate design aspects </a:t>
            </a:r>
            <a:r>
              <a:rPr lang="en-US" dirty="0" smtClean="0"/>
              <a:t/>
            </a:r>
            <a:br>
              <a:rPr lang="en-US" dirty="0" smtClean="0"/>
            </a:br>
            <a:r>
              <a:rPr lang="en-US" dirty="0" smtClean="0"/>
              <a:t>from </a:t>
            </a:r>
            <a:r>
              <a:rPr lang="en-US" dirty="0"/>
              <a:t>technical requirements</a:t>
            </a:r>
          </a:p>
          <a:p>
            <a:pPr lvl="1"/>
            <a:r>
              <a:rPr lang="en-US" dirty="0"/>
              <a:t>No longer need SharePoint </a:t>
            </a:r>
            <a:r>
              <a:rPr lang="en-US" dirty="0" smtClean="0"/>
              <a:t/>
            </a:r>
            <a:br>
              <a:rPr lang="en-US" dirty="0" smtClean="0"/>
            </a:br>
            <a:r>
              <a:rPr lang="en-US" dirty="0" smtClean="0"/>
              <a:t>Designer </a:t>
            </a:r>
            <a:r>
              <a:rPr lang="en-US" dirty="0"/>
              <a:t>knowledge</a:t>
            </a:r>
          </a:p>
          <a:p>
            <a:pPr lvl="1"/>
            <a:r>
              <a:rPr lang="en-US" dirty="0"/>
              <a:t>Use existing tools designers </a:t>
            </a:r>
            <a:r>
              <a:rPr lang="en-US" dirty="0" smtClean="0"/>
              <a:t/>
            </a:r>
            <a:br>
              <a:rPr lang="en-US" dirty="0" smtClean="0"/>
            </a:br>
            <a:r>
              <a:rPr lang="en-US" dirty="0" smtClean="0"/>
              <a:t>are familiar (</a:t>
            </a:r>
            <a:r>
              <a:rPr lang="en-US" dirty="0" err="1" smtClean="0"/>
              <a:t>ie</a:t>
            </a:r>
            <a:r>
              <a:rPr lang="en-US" dirty="0" smtClean="0"/>
              <a:t>. Dreamweaver)</a:t>
            </a:r>
            <a:endParaRPr lang="en-US" dirty="0"/>
          </a:p>
          <a:p>
            <a:pPr lvl="1"/>
            <a:r>
              <a:rPr lang="en-US" dirty="0"/>
              <a:t>Import design </a:t>
            </a:r>
            <a:r>
              <a:rPr lang="en-US" dirty="0" smtClean="0"/>
              <a:t>elements &amp; </a:t>
            </a:r>
            <a:br>
              <a:rPr lang="en-US" dirty="0" smtClean="0"/>
            </a:br>
            <a:r>
              <a:rPr lang="en-US" dirty="0" smtClean="0"/>
              <a:t>create </a:t>
            </a:r>
            <a:r>
              <a:rPr lang="en-US" dirty="0"/>
              <a:t>HTML-based master page</a:t>
            </a:r>
          </a:p>
          <a:p>
            <a:r>
              <a:rPr lang="en-US" dirty="0" smtClean="0"/>
              <a:t>Design Manager only available with Publishing features activated</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2007" y="1295400"/>
            <a:ext cx="3140993" cy="200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a:stretch>
            <a:fillRect/>
          </a:stretch>
        </p:blipFill>
        <p:spPr>
          <a:xfrm>
            <a:off x="5347144" y="3044781"/>
            <a:ext cx="3568256" cy="1616867"/>
          </a:xfrm>
          <a:prstGeom prst="rect">
            <a:avLst/>
          </a:prstGeom>
        </p:spPr>
      </p:pic>
    </p:spTree>
    <p:extLst>
      <p:ext uri="{BB962C8B-B14F-4D97-AF65-F5344CB8AC3E}">
        <p14:creationId xmlns:p14="http://schemas.microsoft.com/office/powerpoint/2010/main" val="2388833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Design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Step-by-step approach to create </a:t>
            </a:r>
            <a:br>
              <a:rPr lang="en-US" dirty="0"/>
            </a:br>
            <a:r>
              <a:rPr lang="en-US" dirty="0"/>
              <a:t>design assets</a:t>
            </a:r>
          </a:p>
          <a:p>
            <a:pPr lvl="1"/>
            <a:r>
              <a:rPr lang="en-US" dirty="0"/>
              <a:t>Create design assets (images, HTML, CSS, JavaScript files) using Expression Web, Dreamweaver, </a:t>
            </a:r>
            <a:r>
              <a:rPr lang="en-US" dirty="0" smtClean="0"/>
              <a:t>or other </a:t>
            </a:r>
            <a:r>
              <a:rPr lang="en-US" dirty="0"/>
              <a:t>tools</a:t>
            </a:r>
          </a:p>
          <a:p>
            <a:pPr lvl="1"/>
            <a:r>
              <a:rPr lang="en-US" dirty="0"/>
              <a:t>Upload design files</a:t>
            </a:r>
          </a:p>
          <a:p>
            <a:pPr lvl="1"/>
            <a:r>
              <a:rPr lang="en-US" dirty="0"/>
              <a:t>Convert HTML pages to page layouts &amp; master pages</a:t>
            </a:r>
          </a:p>
          <a:p>
            <a:r>
              <a:rPr lang="en-US" dirty="0" smtClean="0"/>
              <a:t>Before </a:t>
            </a:r>
            <a:r>
              <a:rPr lang="en-US" dirty="0"/>
              <a:t>using Design Manager you must first create a design for your site:</a:t>
            </a:r>
          </a:p>
          <a:p>
            <a:pPr lvl="1"/>
            <a:r>
              <a:rPr lang="en-US" dirty="0"/>
              <a:t>HTML file (converted to SharePoint master page)</a:t>
            </a:r>
          </a:p>
          <a:p>
            <a:pPr lvl="1"/>
            <a:r>
              <a:rPr lang="en-US" dirty="0"/>
              <a:t>One or more CSS files</a:t>
            </a:r>
          </a:p>
          <a:p>
            <a:pPr lvl="1"/>
            <a:r>
              <a:rPr lang="en-US" dirty="0"/>
              <a:t>Images (such as logo &amp; header graphic)</a:t>
            </a:r>
          </a:p>
          <a:p>
            <a:pPr lvl="1"/>
            <a:r>
              <a:rPr lang="en-US" dirty="0"/>
              <a:t>JavaScript files</a:t>
            </a:r>
          </a:p>
          <a:p>
            <a:pPr lvl="1"/>
            <a:r>
              <a:rPr lang="en-US" dirty="0"/>
              <a:t>Other supporting files (based on requirements)</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1982" y="4255007"/>
            <a:ext cx="1698820" cy="11888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1122431"/>
            <a:ext cx="780223" cy="73755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462057">
            <a:off x="6901046" y="5110294"/>
            <a:ext cx="1828800" cy="1279796"/>
          </a:xfrm>
          <a:prstGeom prst="rect">
            <a:avLst/>
          </a:prstGeom>
        </p:spPr>
      </p:pic>
    </p:spTree>
    <p:extLst>
      <p:ext uri="{BB962C8B-B14F-4D97-AF65-F5344CB8AC3E}">
        <p14:creationId xmlns:p14="http://schemas.microsoft.com/office/powerpoint/2010/main" val="1483705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 Network Drive</a:t>
            </a:r>
            <a:endParaRPr lang="en-US" dirty="0"/>
          </a:p>
        </p:txBody>
      </p:sp>
      <p:grpSp>
        <p:nvGrpSpPr>
          <p:cNvPr id="6" name="Group 5"/>
          <p:cNvGrpSpPr/>
          <p:nvPr/>
        </p:nvGrpSpPr>
        <p:grpSpPr>
          <a:xfrm>
            <a:off x="228600" y="1447800"/>
            <a:ext cx="8534400" cy="3276600"/>
            <a:chOff x="228600" y="1447800"/>
            <a:chExt cx="8534400" cy="327660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a:xfrm>
              <a:off x="451775" y="1600200"/>
              <a:ext cx="8011850" cy="2876550"/>
            </a:xfrm>
            <a:prstGeom prst="rect">
              <a:avLst/>
            </a:prstGeom>
            <a:solidFill>
              <a:schemeClr val="accent1"/>
            </a:solidFill>
            <a:ln w="9525" cap="flat" cmpd="sng" algn="ctr">
              <a:noFill/>
              <a:prstDash val="solid"/>
              <a:round/>
              <a:headEnd type="none" w="med" len="med"/>
              <a:tailEnd type="none" w="med" len="med"/>
            </a:ln>
          </p:spPr>
        </p:pic>
        <p:sp>
          <p:nvSpPr>
            <p:cNvPr id="5" name="Rectangle 4"/>
            <p:cNvSpPr/>
            <p:nvPr/>
          </p:nvSpPr>
          <p:spPr>
            <a:xfrm>
              <a:off x="228600" y="1447800"/>
              <a:ext cx="8534400" cy="3276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283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Manager</a:t>
            </a:r>
            <a:endParaRPr lang="en-US" dirty="0"/>
          </a:p>
        </p:txBody>
      </p:sp>
    </p:spTree>
    <p:extLst>
      <p:ext uri="{BB962C8B-B14F-4D97-AF65-F5344CB8AC3E}">
        <p14:creationId xmlns:p14="http://schemas.microsoft.com/office/powerpoint/2010/main" val="2909015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Overview of Publishing Features</a:t>
            </a:r>
          </a:p>
          <a:p>
            <a:pPr>
              <a:buFont typeface="Wingdings" panose="05000000000000000000" pitchFamily="2" charset="2"/>
              <a:buChar char="ü"/>
            </a:pPr>
            <a:r>
              <a:rPr lang="en-US" dirty="0"/>
              <a:t>Master Pages and Page Layouts</a:t>
            </a:r>
          </a:p>
          <a:p>
            <a:pPr>
              <a:buFont typeface="Wingdings" panose="05000000000000000000" pitchFamily="2" charset="2"/>
              <a:buChar char="ü"/>
            </a:pPr>
            <a:r>
              <a:rPr lang="en-US" dirty="0"/>
              <a:t>Design Manager</a:t>
            </a:r>
          </a:p>
          <a:p>
            <a:pPr>
              <a:buFont typeface="Wingdings" panose="05000000000000000000" pitchFamily="2" charset="2"/>
              <a:buChar char="Ø"/>
            </a:pPr>
            <a:r>
              <a:rPr lang="en-US" dirty="0" smtClean="0"/>
              <a:t>Composed </a:t>
            </a:r>
            <a:r>
              <a:rPr lang="en-US" dirty="0"/>
              <a:t>Looks and Site Branding</a:t>
            </a:r>
          </a:p>
          <a:p>
            <a:r>
              <a:rPr lang="en-US" dirty="0"/>
              <a:t>Cross-Site Publishing &amp; SEO Features</a:t>
            </a:r>
            <a:endParaRPr lang="en-US" dirty="0"/>
          </a:p>
        </p:txBody>
      </p:sp>
    </p:spTree>
    <p:extLst>
      <p:ext uri="{BB962C8B-B14F-4D97-AF65-F5344CB8AC3E}">
        <p14:creationId xmlns:p14="http://schemas.microsoft.com/office/powerpoint/2010/main" val="2674191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Composed </a:t>
            </a:r>
            <a:r>
              <a:rPr lang="en-US" dirty="0" smtClean="0"/>
              <a:t>Looks</a:t>
            </a:r>
            <a:endParaRPr lang="en-US" dirty="0"/>
          </a:p>
        </p:txBody>
      </p:sp>
      <p:sp>
        <p:nvSpPr>
          <p:cNvPr id="3" name="Content Placeholder 2"/>
          <p:cNvSpPr>
            <a:spLocks noGrp="1"/>
          </p:cNvSpPr>
          <p:nvPr>
            <p:ph idx="1"/>
          </p:nvPr>
        </p:nvSpPr>
        <p:spPr/>
        <p:txBody>
          <a:bodyPr/>
          <a:lstStyle/>
          <a:p>
            <a:r>
              <a:rPr lang="en-US" dirty="0"/>
              <a:t>New theming engine introduced in </a:t>
            </a:r>
            <a:r>
              <a:rPr lang="en-US" dirty="0" smtClean="0"/>
              <a:t/>
            </a:r>
            <a:br>
              <a:rPr lang="en-US" dirty="0" smtClean="0"/>
            </a:br>
            <a:r>
              <a:rPr lang="en-US" dirty="0" smtClean="0"/>
              <a:t>SharePoint </a:t>
            </a:r>
            <a:r>
              <a:rPr lang="en-US" dirty="0"/>
              <a:t>2013</a:t>
            </a:r>
          </a:p>
          <a:p>
            <a:pPr lvl="1"/>
            <a:r>
              <a:rPr lang="en-US" dirty="0"/>
              <a:t>Themes no longer created using Office client</a:t>
            </a:r>
          </a:p>
          <a:p>
            <a:pPr lvl="1"/>
            <a:r>
              <a:rPr lang="en-US" dirty="0"/>
              <a:t>Elements configured &amp; added to Composed Looks list</a:t>
            </a:r>
          </a:p>
          <a:p>
            <a:r>
              <a:rPr lang="en-US" dirty="0"/>
              <a:t>Composed Looks</a:t>
            </a:r>
          </a:p>
          <a:p>
            <a:pPr lvl="1"/>
            <a:r>
              <a:rPr lang="en-US" dirty="0"/>
              <a:t>Association between design (master page), theme (fonts &amp; colors), and background image</a:t>
            </a:r>
          </a:p>
          <a:p>
            <a:pPr lvl="1"/>
            <a:r>
              <a:rPr lang="en-US" dirty="0"/>
              <a:t>Location: </a:t>
            </a:r>
            <a:br>
              <a:rPr lang="en-US" dirty="0"/>
            </a:br>
            <a:r>
              <a:rPr lang="en-US" dirty="0"/>
              <a:t>Site Actions &gt; Site Settings &gt; Composed looks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295400"/>
            <a:ext cx="1219200" cy="1219200"/>
          </a:xfrm>
          <a:prstGeom prst="rect">
            <a:avLst/>
          </a:prstGeom>
        </p:spPr>
      </p:pic>
    </p:spTree>
    <p:extLst>
      <p:ext uri="{BB962C8B-B14F-4D97-AF65-F5344CB8AC3E}">
        <p14:creationId xmlns:p14="http://schemas.microsoft.com/office/powerpoint/2010/main" val="2720511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Composed Looks &amp; Change the Look</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81000" y="1422992"/>
            <a:ext cx="3810000" cy="3432356"/>
          </a:xfrm>
          <a:prstGeom prst="rect">
            <a:avLst/>
          </a:prstGeom>
        </p:spPr>
      </p:pic>
      <p:pic>
        <p:nvPicPr>
          <p:cNvPr id="5" name="Picture 4"/>
          <p:cNvPicPr>
            <a:picLocks noChangeAspect="1"/>
          </p:cNvPicPr>
          <p:nvPr/>
        </p:nvPicPr>
        <p:blipFill>
          <a:blip r:embed="rId4"/>
          <a:stretch>
            <a:fillRect/>
          </a:stretch>
        </p:blipFill>
        <p:spPr>
          <a:xfrm>
            <a:off x="3733800" y="2590800"/>
            <a:ext cx="5231238" cy="3507601"/>
          </a:xfrm>
          <a:prstGeom prst="rect">
            <a:avLst/>
          </a:prstGeom>
        </p:spPr>
      </p:pic>
    </p:spTree>
    <p:extLst>
      <p:ext uri="{BB962C8B-B14F-4D97-AF65-F5344CB8AC3E}">
        <p14:creationId xmlns:p14="http://schemas.microsoft.com/office/powerpoint/2010/main" val="2837900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Look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a:xfrm>
            <a:off x="381000" y="1066800"/>
            <a:ext cx="8539216" cy="5108971"/>
          </a:xfrm>
          <a:prstGeom prst="rect">
            <a:avLst/>
          </a:prstGeom>
          <a:solidFill>
            <a:schemeClr val="accent1"/>
          </a:solidFill>
          <a:ln w="9525" cap="flat" cmpd="sng" algn="ctr">
            <a:noFill/>
            <a:prstDash val="solid"/>
            <a:round/>
            <a:headEnd type="none" w="med" len="med"/>
            <a:tailEnd type="none" w="med" len="med"/>
          </a:ln>
        </p:spPr>
      </p:pic>
    </p:spTree>
    <p:extLst>
      <p:ext uri="{BB962C8B-B14F-4D97-AF65-F5344CB8AC3E}">
        <p14:creationId xmlns:p14="http://schemas.microsoft.com/office/powerpoint/2010/main" val="3288584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Overview of Publishing Features</a:t>
            </a:r>
          </a:p>
          <a:p>
            <a:r>
              <a:rPr lang="en-US" dirty="0" smtClean="0"/>
              <a:t>Master Pages and Page Layouts</a:t>
            </a:r>
          </a:p>
          <a:p>
            <a:r>
              <a:rPr lang="en-US" dirty="0" smtClean="0"/>
              <a:t>Design Manager</a:t>
            </a:r>
          </a:p>
          <a:p>
            <a:r>
              <a:rPr lang="en-US" dirty="0"/>
              <a:t>Composed Looks and Site Branding</a:t>
            </a:r>
          </a:p>
          <a:p>
            <a:r>
              <a:rPr lang="en-US" dirty="0"/>
              <a:t>Cross-Site Publishing &amp; SEO Features</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Composed Looks</a:t>
            </a:r>
            <a:endParaRPr lang="en-US" dirty="0"/>
          </a:p>
        </p:txBody>
      </p:sp>
    </p:spTree>
    <p:extLst>
      <p:ext uri="{BB962C8B-B14F-4D97-AF65-F5344CB8AC3E}">
        <p14:creationId xmlns:p14="http://schemas.microsoft.com/office/powerpoint/2010/main" val="4160008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Overview of Publishing Features</a:t>
            </a:r>
          </a:p>
          <a:p>
            <a:pPr>
              <a:buFont typeface="Wingdings" panose="05000000000000000000" pitchFamily="2" charset="2"/>
              <a:buChar char="ü"/>
            </a:pPr>
            <a:r>
              <a:rPr lang="en-US" dirty="0"/>
              <a:t>Master Pages and Page Layouts</a:t>
            </a:r>
          </a:p>
          <a:p>
            <a:pPr>
              <a:buFont typeface="Wingdings" panose="05000000000000000000" pitchFamily="2" charset="2"/>
              <a:buChar char="ü"/>
            </a:pPr>
            <a:r>
              <a:rPr lang="en-US" dirty="0"/>
              <a:t>Design Manager</a:t>
            </a:r>
          </a:p>
          <a:p>
            <a:pPr>
              <a:buFont typeface="Wingdings" panose="05000000000000000000" pitchFamily="2" charset="2"/>
              <a:buChar char="ü"/>
            </a:pPr>
            <a:r>
              <a:rPr lang="en-US" dirty="0" smtClean="0"/>
              <a:t>Composed </a:t>
            </a:r>
            <a:r>
              <a:rPr lang="en-US" dirty="0"/>
              <a:t>Looks and Site Branding</a:t>
            </a:r>
          </a:p>
          <a:p>
            <a:pPr>
              <a:buFont typeface="Wingdings" panose="05000000000000000000" pitchFamily="2" charset="2"/>
              <a:buChar char="Ø"/>
            </a:pPr>
            <a:r>
              <a:rPr lang="en-US" dirty="0"/>
              <a:t>Cross-Site Publishing &amp; SEO Features</a:t>
            </a:r>
          </a:p>
          <a:p>
            <a:pPr marL="0" indent="0">
              <a:buNone/>
            </a:pPr>
            <a:endParaRPr lang="en-US" dirty="0"/>
          </a:p>
        </p:txBody>
      </p:sp>
    </p:spTree>
    <p:extLst>
      <p:ext uri="{BB962C8B-B14F-4D97-AF65-F5344CB8AC3E}">
        <p14:creationId xmlns:p14="http://schemas.microsoft.com/office/powerpoint/2010/main" val="2395882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smtClean="0"/>
              <a:t>Cross-Site Publishing</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Cross-Site Publishing?</a:t>
            </a:r>
          </a:p>
          <a:p>
            <a:pPr lvl="1"/>
            <a:r>
              <a:rPr lang="en-US" dirty="0" smtClean="0"/>
              <a:t>New publishing feature introduced in SharePoint 2013</a:t>
            </a:r>
          </a:p>
          <a:p>
            <a:pPr lvl="1"/>
            <a:r>
              <a:rPr lang="en-US" dirty="0" smtClean="0"/>
              <a:t>Allows content reuse across site collections</a:t>
            </a:r>
          </a:p>
          <a:p>
            <a:pPr lvl="1"/>
            <a:r>
              <a:rPr lang="en-US" dirty="0" smtClean="0"/>
              <a:t>Uses built-in SharePoint search capabilities</a:t>
            </a:r>
          </a:p>
          <a:p>
            <a:r>
              <a:rPr lang="en-US" dirty="0"/>
              <a:t>Content created in libraries and lists as catalogs in authoring site collection</a:t>
            </a:r>
          </a:p>
          <a:p>
            <a:r>
              <a:rPr lang="en-US" dirty="0"/>
              <a:t>Search crawls the content &amp; builds search index</a:t>
            </a:r>
          </a:p>
          <a:p>
            <a:r>
              <a:rPr lang="en-US" dirty="0"/>
              <a:t>U</a:t>
            </a:r>
            <a:r>
              <a:rPr lang="en-US" dirty="0" smtClean="0"/>
              <a:t>ser </a:t>
            </a:r>
            <a:r>
              <a:rPr lang="en-US" dirty="0"/>
              <a:t>views a page on a publishing site</a:t>
            </a:r>
          </a:p>
          <a:p>
            <a:pPr lvl="1"/>
            <a:r>
              <a:rPr lang="en-US" dirty="0"/>
              <a:t>Triggers queries from Search Web Parts</a:t>
            </a:r>
          </a:p>
          <a:p>
            <a:r>
              <a:rPr lang="en-US" dirty="0"/>
              <a:t>Results returned from search index and shown in Search Web Parts on the </a:t>
            </a:r>
            <a:r>
              <a:rPr lang="en-US" dirty="0" smtClean="0"/>
              <a:t>page</a:t>
            </a:r>
            <a:endParaRPr lang="en-US" dirty="0"/>
          </a:p>
        </p:txBody>
      </p:sp>
    </p:spTree>
    <p:extLst>
      <p:ext uri="{BB962C8B-B14F-4D97-AF65-F5344CB8AC3E}">
        <p14:creationId xmlns:p14="http://schemas.microsoft.com/office/powerpoint/2010/main" val="3037135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Publishing Diagram</a:t>
            </a:r>
            <a:endParaRPr lang="en-US" dirty="0"/>
          </a:p>
        </p:txBody>
      </p:sp>
      <p:sp>
        <p:nvSpPr>
          <p:cNvPr id="8" name="Content Placeholder 7"/>
          <p:cNvSpPr>
            <a:spLocks noGrp="1"/>
          </p:cNvSpPr>
          <p:nvPr>
            <p:ph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1967238" y="2057400"/>
            <a:ext cx="5209524" cy="3571429"/>
          </a:xfrm>
          <a:prstGeom prst="rect">
            <a:avLst/>
          </a:prstGeom>
        </p:spPr>
      </p:pic>
    </p:spTree>
    <p:extLst>
      <p:ext uri="{BB962C8B-B14F-4D97-AF65-F5344CB8AC3E}">
        <p14:creationId xmlns:p14="http://schemas.microsoft.com/office/powerpoint/2010/main" val="1981164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Publishing</a:t>
            </a:r>
            <a:endParaRPr lang="en-US" dirty="0"/>
          </a:p>
        </p:txBody>
      </p:sp>
      <p:sp>
        <p:nvSpPr>
          <p:cNvPr id="3" name="Content Placeholder 2"/>
          <p:cNvSpPr>
            <a:spLocks noGrp="1"/>
          </p:cNvSpPr>
          <p:nvPr>
            <p:ph idx="1"/>
          </p:nvPr>
        </p:nvSpPr>
        <p:spPr/>
        <p:txBody>
          <a:bodyPr>
            <a:normAutofit/>
          </a:bodyPr>
          <a:lstStyle/>
          <a:p>
            <a:r>
              <a:rPr lang="en-US" dirty="0" smtClean="0"/>
              <a:t>Why use cross-site publishing?</a:t>
            </a:r>
          </a:p>
          <a:p>
            <a:pPr lvl="1"/>
            <a:r>
              <a:rPr lang="en-US" dirty="0" smtClean="0"/>
              <a:t>Use when you want to store/maintain content in one or more authoring site collections</a:t>
            </a:r>
          </a:p>
          <a:p>
            <a:pPr lvl="1"/>
            <a:r>
              <a:rPr lang="en-US" dirty="0" smtClean="0"/>
              <a:t>Display content in one or more publishing site collections</a:t>
            </a:r>
          </a:p>
          <a:p>
            <a:r>
              <a:rPr lang="en-US" dirty="0" smtClean="0"/>
              <a:t>Using </a:t>
            </a:r>
            <a:r>
              <a:rPr lang="en-US" dirty="0"/>
              <a:t>cross-site publishing provides the following benefits:</a:t>
            </a:r>
          </a:p>
          <a:p>
            <a:pPr lvl="1"/>
            <a:r>
              <a:rPr lang="en-US" dirty="0"/>
              <a:t>Separates content authoring from branding </a:t>
            </a:r>
            <a:r>
              <a:rPr lang="en-US" dirty="0" smtClean="0"/>
              <a:t>&amp; rendering</a:t>
            </a:r>
            <a:endParaRPr lang="en-US" dirty="0"/>
          </a:p>
          <a:p>
            <a:pPr lvl="1"/>
            <a:r>
              <a:rPr lang="en-US" dirty="0"/>
              <a:t>Can be used across site collections, web applications, and </a:t>
            </a:r>
            <a:r>
              <a:rPr lang="en-US" dirty="0" smtClean="0"/>
              <a:t>across farms</a:t>
            </a:r>
            <a:endParaRPr lang="en-US" dirty="0"/>
          </a:p>
          <a:p>
            <a:pPr lvl="1"/>
            <a:r>
              <a:rPr lang="en-US" dirty="0"/>
              <a:t>Allows for a mix of authored pages and list </a:t>
            </a:r>
            <a:r>
              <a:rPr lang="en-US" dirty="0" smtClean="0"/>
              <a:t>content</a:t>
            </a:r>
            <a:endParaRPr lang="en-US" dirty="0"/>
          </a:p>
          <a:p>
            <a:endParaRPr lang="en-US" dirty="0"/>
          </a:p>
        </p:txBody>
      </p:sp>
    </p:spTree>
    <p:extLst>
      <p:ext uri="{BB962C8B-B14F-4D97-AF65-F5344CB8AC3E}">
        <p14:creationId xmlns:p14="http://schemas.microsoft.com/office/powerpoint/2010/main" val="4249160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Content by Search Web Part</a:t>
            </a:r>
            <a:endParaRPr lang="en-US" dirty="0"/>
          </a:p>
        </p:txBody>
      </p:sp>
      <p:sp>
        <p:nvSpPr>
          <p:cNvPr id="9" name="Content Placeholder 8"/>
          <p:cNvSpPr>
            <a:spLocks noGrp="1"/>
          </p:cNvSpPr>
          <p:nvPr>
            <p:ph idx="1"/>
          </p:nvPr>
        </p:nvSpPr>
        <p:spPr/>
        <p:txBody>
          <a:bodyPr/>
          <a:lstStyle/>
          <a:p>
            <a:r>
              <a:rPr lang="en-US" dirty="0" smtClean="0"/>
              <a:t>Similar to Content by Query Web Part (CQWP)</a:t>
            </a:r>
          </a:p>
          <a:p>
            <a:r>
              <a:rPr lang="en-US" dirty="0" smtClean="0"/>
              <a:t>Exposes results as JSON on page</a:t>
            </a:r>
          </a:p>
          <a:p>
            <a:r>
              <a:rPr lang="en-US" dirty="0" smtClean="0"/>
              <a:t>Customize search results rending</a:t>
            </a:r>
          </a:p>
          <a:p>
            <a:pPr lvl="1"/>
            <a:r>
              <a:rPr lang="en-US" dirty="0" smtClean="0"/>
              <a:t>Easier to customize than CQWP styles</a:t>
            </a:r>
          </a:p>
          <a:p>
            <a:pPr lvl="1"/>
            <a:r>
              <a:rPr lang="en-US" dirty="0" smtClean="0"/>
              <a:t>Client-side solution using returned results as JSON</a:t>
            </a:r>
          </a:p>
          <a:p>
            <a:pPr lvl="1"/>
            <a:r>
              <a:rPr lang="en-US" dirty="0" smtClean="0"/>
              <a:t>Server side via custom Display Templates</a:t>
            </a:r>
          </a:p>
          <a:p>
            <a:r>
              <a:rPr lang="en-US" dirty="0" smtClean="0"/>
              <a:t>Content only editable at source, not in different presentations (presentation = search results)</a:t>
            </a:r>
          </a:p>
          <a:p>
            <a:endParaRPr lang="en-US" dirty="0"/>
          </a:p>
        </p:txBody>
      </p:sp>
    </p:spTree>
    <p:extLst>
      <p:ext uri="{BB962C8B-B14F-4D97-AF65-F5344CB8AC3E}">
        <p14:creationId xmlns:p14="http://schemas.microsoft.com/office/powerpoint/2010/main" val="2062806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Catalogs</a:t>
            </a:r>
            <a:endParaRPr lang="en-US" dirty="0"/>
          </a:p>
        </p:txBody>
      </p:sp>
      <p:sp>
        <p:nvSpPr>
          <p:cNvPr id="3" name="Content Placeholder 2"/>
          <p:cNvSpPr>
            <a:spLocks noGrp="1"/>
          </p:cNvSpPr>
          <p:nvPr>
            <p:ph idx="1"/>
          </p:nvPr>
        </p:nvSpPr>
        <p:spPr/>
        <p:txBody>
          <a:bodyPr/>
          <a:lstStyle/>
          <a:p>
            <a:r>
              <a:rPr lang="en-US" dirty="0" smtClean="0"/>
              <a:t>What is a Catalog?</a:t>
            </a:r>
          </a:p>
          <a:p>
            <a:pPr lvl="1"/>
            <a:r>
              <a:rPr lang="en-US" dirty="0" smtClean="0"/>
              <a:t>List or Library used to reuse content across sites</a:t>
            </a:r>
          </a:p>
          <a:p>
            <a:pPr lvl="1"/>
            <a:r>
              <a:rPr lang="en-US" dirty="0" smtClean="0"/>
              <a:t>These lists/libraries are shared out to search for using across publishing sites</a:t>
            </a:r>
          </a:p>
          <a:p>
            <a:r>
              <a:rPr lang="en-US" dirty="0" smtClean="0"/>
              <a:t>Catalogs enable content to be published across site collections</a:t>
            </a:r>
          </a:p>
          <a:p>
            <a:pPr lvl="1"/>
            <a:r>
              <a:rPr lang="en-US" dirty="0" smtClean="0"/>
              <a:t>Authoring Site to Publishing Site</a:t>
            </a:r>
          </a:p>
          <a:p>
            <a:endParaRPr lang="en-US" dirty="0"/>
          </a:p>
        </p:txBody>
      </p:sp>
    </p:spTree>
    <p:extLst>
      <p:ext uri="{BB962C8B-B14F-4D97-AF65-F5344CB8AC3E}">
        <p14:creationId xmlns:p14="http://schemas.microsoft.com/office/powerpoint/2010/main" val="29384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Catalog Example</a:t>
            </a:r>
            <a:endParaRPr lang="en-US" dirty="0"/>
          </a:p>
        </p:txBody>
      </p:sp>
      <p:sp>
        <p:nvSpPr>
          <p:cNvPr id="5" name="Content Placeholder 4"/>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694926" y="1134317"/>
            <a:ext cx="5754148" cy="5571283"/>
          </a:xfrm>
          <a:prstGeom prst="rect">
            <a:avLst/>
          </a:prstGeom>
        </p:spPr>
      </p:pic>
    </p:spTree>
    <p:extLst>
      <p:ext uri="{BB962C8B-B14F-4D97-AF65-F5344CB8AC3E}">
        <p14:creationId xmlns:p14="http://schemas.microsoft.com/office/powerpoint/2010/main" val="450986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Features</a:t>
            </a:r>
            <a:endParaRPr lang="en-US" dirty="0"/>
          </a:p>
        </p:txBody>
      </p:sp>
      <p:sp>
        <p:nvSpPr>
          <p:cNvPr id="3" name="Content Placeholder 2"/>
          <p:cNvSpPr>
            <a:spLocks noGrp="1"/>
          </p:cNvSpPr>
          <p:nvPr>
            <p:ph idx="1"/>
          </p:nvPr>
        </p:nvSpPr>
        <p:spPr/>
        <p:txBody>
          <a:bodyPr/>
          <a:lstStyle/>
          <a:p>
            <a:r>
              <a:rPr lang="en-US" dirty="0" smtClean="0"/>
              <a:t>Search Engine Optimization (SEO)</a:t>
            </a:r>
            <a:endParaRPr lang="en-US" dirty="0"/>
          </a:p>
          <a:p>
            <a:pPr lvl="1"/>
            <a:r>
              <a:rPr lang="en-US" dirty="0" smtClean="0"/>
              <a:t>Enabled by default on provisioned public-facing SharePoint publishing sites</a:t>
            </a:r>
          </a:p>
          <a:p>
            <a:r>
              <a:rPr lang="en-US" dirty="0" smtClean="0"/>
              <a:t>SharePoint includes SEO features to provide:</a:t>
            </a:r>
          </a:p>
          <a:p>
            <a:pPr lvl="1"/>
            <a:r>
              <a:rPr lang="en-US" dirty="0" smtClean="0"/>
              <a:t>Built-in robots.txt file and auto generate sitemap file</a:t>
            </a:r>
          </a:p>
          <a:p>
            <a:pPr lvl="1"/>
            <a:r>
              <a:rPr lang="en-US" dirty="0" smtClean="0"/>
              <a:t>Canonical link filtering and page-level metatagging for title, keyword, and description</a:t>
            </a:r>
          </a:p>
        </p:txBody>
      </p:sp>
      <p:pic>
        <p:nvPicPr>
          <p:cNvPr id="4" name="Picture 3"/>
          <p:cNvPicPr>
            <a:picLocks noChangeAspect="1"/>
          </p:cNvPicPr>
          <p:nvPr/>
        </p:nvPicPr>
        <p:blipFill>
          <a:blip r:embed="rId2"/>
          <a:stretch>
            <a:fillRect/>
          </a:stretch>
        </p:blipFill>
        <p:spPr>
          <a:xfrm>
            <a:off x="1116781" y="4724400"/>
            <a:ext cx="6910438" cy="1719275"/>
          </a:xfrm>
          <a:prstGeom prst="rect">
            <a:avLst/>
          </a:prstGeom>
        </p:spPr>
      </p:pic>
    </p:spTree>
    <p:extLst>
      <p:ext uri="{BB962C8B-B14F-4D97-AF65-F5344CB8AC3E}">
        <p14:creationId xmlns:p14="http://schemas.microsoft.com/office/powerpoint/2010/main" val="2700094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Settings in SharePoint</a:t>
            </a:r>
            <a:endParaRPr lang="en-US" dirty="0"/>
          </a:p>
        </p:txBody>
      </p:sp>
      <p:sp>
        <p:nvSpPr>
          <p:cNvPr id="3" name="Content Placeholder 2"/>
          <p:cNvSpPr>
            <a:spLocks noGrp="1"/>
          </p:cNvSpPr>
          <p:nvPr>
            <p:ph idx="1"/>
          </p:nvPr>
        </p:nvSpPr>
        <p:spPr/>
        <p:txBody>
          <a:bodyPr>
            <a:normAutofit/>
          </a:bodyPr>
          <a:lstStyle/>
          <a:p>
            <a:r>
              <a:rPr lang="en-US" dirty="0" smtClean="0"/>
              <a:t>Settings provided for analyzing/refining </a:t>
            </a:r>
            <a:r>
              <a:rPr lang="en-US" dirty="0"/>
              <a:t>search </a:t>
            </a:r>
            <a:r>
              <a:rPr lang="en-US" dirty="0" smtClean="0"/>
              <a:t>results of SharePoint site</a:t>
            </a:r>
          </a:p>
          <a:p>
            <a:r>
              <a:rPr lang="en-US" dirty="0" smtClean="0"/>
              <a:t>Some search engines offer webmaster tools enabling ability to:</a:t>
            </a:r>
          </a:p>
          <a:p>
            <a:pPr lvl="1"/>
            <a:r>
              <a:rPr lang="en-US" dirty="0" smtClean="0"/>
              <a:t>View crawl activity</a:t>
            </a:r>
          </a:p>
          <a:p>
            <a:pPr lvl="1"/>
            <a:r>
              <a:rPr lang="en-US" dirty="0"/>
              <a:t>U</a:t>
            </a:r>
            <a:r>
              <a:rPr lang="en-US" dirty="0" smtClean="0"/>
              <a:t>pload sitemaps</a:t>
            </a:r>
          </a:p>
          <a:p>
            <a:pPr lvl="1"/>
            <a:r>
              <a:rPr lang="en-US" dirty="0"/>
              <a:t>R</a:t>
            </a:r>
            <a:r>
              <a:rPr lang="en-US" dirty="0" smtClean="0"/>
              <a:t>esearch keywords</a:t>
            </a:r>
          </a:p>
          <a:p>
            <a:pPr lvl="1"/>
            <a:r>
              <a:rPr lang="en-US" dirty="0"/>
              <a:t>A</a:t>
            </a:r>
            <a:r>
              <a:rPr lang="en-US" dirty="0" smtClean="0"/>
              <a:t>ggregate search statistics</a:t>
            </a:r>
            <a:endParaRPr lang="en-US" dirty="0"/>
          </a:p>
          <a:p>
            <a:r>
              <a:rPr lang="en-US" dirty="0" smtClean="0"/>
              <a:t>Must first verify search engine site </a:t>
            </a:r>
            <a:br>
              <a:rPr lang="en-US" dirty="0" smtClean="0"/>
            </a:br>
            <a:r>
              <a:rPr lang="en-US" dirty="0" smtClean="0"/>
              <a:t>is affiliated with and have authority </a:t>
            </a:r>
            <a:br>
              <a:rPr lang="en-US" dirty="0" smtClean="0"/>
            </a:br>
            <a:r>
              <a:rPr lang="en-US" dirty="0" smtClean="0"/>
              <a:t>to review search-related data</a:t>
            </a:r>
            <a:endParaRPr lang="en-US" dirty="0"/>
          </a:p>
          <a:p>
            <a:endParaRPr lang="en-US" dirty="0"/>
          </a:p>
        </p:txBody>
      </p:sp>
      <p:pic>
        <p:nvPicPr>
          <p:cNvPr id="5" name="Picture 4"/>
          <p:cNvPicPr>
            <a:picLocks noChangeAspect="1"/>
          </p:cNvPicPr>
          <p:nvPr/>
        </p:nvPicPr>
        <p:blipFill>
          <a:blip r:embed="rId2"/>
          <a:stretch>
            <a:fillRect/>
          </a:stretch>
        </p:blipFill>
        <p:spPr>
          <a:xfrm>
            <a:off x="6553200" y="3276600"/>
            <a:ext cx="2119328" cy="2447943"/>
          </a:xfrm>
          <a:prstGeom prst="rect">
            <a:avLst/>
          </a:prstGeom>
        </p:spPr>
      </p:pic>
    </p:spTree>
    <p:extLst>
      <p:ext uri="{BB962C8B-B14F-4D97-AF65-F5344CB8AC3E}">
        <p14:creationId xmlns:p14="http://schemas.microsoft.com/office/powerpoint/2010/main" val="3863616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Publishing Features</a:t>
            </a:r>
          </a:p>
        </p:txBody>
      </p:sp>
      <p:sp>
        <p:nvSpPr>
          <p:cNvPr id="3" name="Content Placeholder 2"/>
          <p:cNvSpPr>
            <a:spLocks noGrp="1"/>
          </p:cNvSpPr>
          <p:nvPr>
            <p:ph idx="1"/>
          </p:nvPr>
        </p:nvSpPr>
        <p:spPr/>
        <p:txBody>
          <a:bodyPr/>
          <a:lstStyle/>
          <a:p>
            <a:r>
              <a:rPr lang="en-US" dirty="0" smtClean="0"/>
              <a:t>SharePoint Server 2013 &amp; SharePoint Online</a:t>
            </a:r>
          </a:p>
          <a:p>
            <a:pPr lvl="1"/>
            <a:r>
              <a:rPr lang="en-US" dirty="0" smtClean="0"/>
              <a:t>Include Web Content Management (WCM) features</a:t>
            </a:r>
          </a:p>
          <a:p>
            <a:r>
              <a:rPr lang="en-US" dirty="0" smtClean="0"/>
              <a:t>WCM consist of features and functionality</a:t>
            </a:r>
          </a:p>
          <a:p>
            <a:pPr lvl="1"/>
            <a:r>
              <a:rPr lang="en-US" dirty="0" smtClean="0"/>
              <a:t>Used to configure, customize, optimize, and publish site collections, sites, and pages</a:t>
            </a:r>
          </a:p>
          <a:p>
            <a:r>
              <a:rPr lang="en-US" dirty="0" smtClean="0"/>
              <a:t>What is publishing?</a:t>
            </a:r>
          </a:p>
          <a:p>
            <a:pPr lvl="1"/>
            <a:r>
              <a:rPr lang="en-US" dirty="0" smtClean="0"/>
              <a:t>Authoring and deploying branded artifacts, content, and configuration files to SharePoint</a:t>
            </a:r>
          </a:p>
          <a:p>
            <a:r>
              <a:rPr lang="en-US" dirty="0" smtClean="0"/>
              <a:t>Publishing Site</a:t>
            </a:r>
          </a:p>
          <a:p>
            <a:pPr lvl="1"/>
            <a:r>
              <a:rPr lang="en-US" dirty="0" smtClean="0"/>
              <a:t>Site template for creating publishing pages</a:t>
            </a:r>
            <a:endParaRPr lang="en-US" dirty="0"/>
          </a:p>
        </p:txBody>
      </p:sp>
    </p:spTree>
    <p:extLst>
      <p:ext uri="{BB962C8B-B14F-4D97-AF65-F5344CB8AC3E}">
        <p14:creationId xmlns:p14="http://schemas.microsoft.com/office/powerpoint/2010/main" val="2097496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Settings (Site Collection Admin page)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62000" y="2514600"/>
            <a:ext cx="7643868" cy="2276492"/>
          </a:xfrm>
          <a:prstGeom prst="rect">
            <a:avLst/>
          </a:prstGeom>
        </p:spPr>
      </p:pic>
    </p:spTree>
    <p:extLst>
      <p:ext uri="{BB962C8B-B14F-4D97-AF65-F5344CB8AC3E}">
        <p14:creationId xmlns:p14="http://schemas.microsoft.com/office/powerpoint/2010/main" val="3162586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URL Filtering</a:t>
            </a:r>
            <a:endParaRPr lang="en-US" dirty="0"/>
          </a:p>
        </p:txBody>
      </p:sp>
      <p:sp>
        <p:nvSpPr>
          <p:cNvPr id="3" name="Content Placeholder 2"/>
          <p:cNvSpPr>
            <a:spLocks noGrp="1"/>
          </p:cNvSpPr>
          <p:nvPr>
            <p:ph idx="1"/>
          </p:nvPr>
        </p:nvSpPr>
        <p:spPr/>
        <p:txBody>
          <a:bodyPr>
            <a:normAutofit/>
          </a:bodyPr>
          <a:lstStyle/>
          <a:p>
            <a:r>
              <a:rPr lang="en-US" dirty="0" smtClean="0"/>
              <a:t>Search engines track number of links pointing to pages from external sites</a:t>
            </a:r>
          </a:p>
          <a:p>
            <a:pPr lvl="1"/>
            <a:r>
              <a:rPr lang="en-US" dirty="0" smtClean="0"/>
              <a:t>Information used to assign popularity rankings in search results</a:t>
            </a:r>
          </a:p>
          <a:p>
            <a:r>
              <a:rPr lang="en-US" dirty="0" smtClean="0"/>
              <a:t>Multiple links can point to the same content page</a:t>
            </a:r>
          </a:p>
          <a:p>
            <a:pPr lvl="1"/>
            <a:r>
              <a:rPr lang="en-US" dirty="0" smtClean="0"/>
              <a:t>Links will vary based on the parameters contained</a:t>
            </a:r>
          </a:p>
          <a:p>
            <a:pPr lvl="1"/>
            <a:r>
              <a:rPr lang="en-US" dirty="0" smtClean="0"/>
              <a:t>Links tracked as separate items using canonical URL link parameter filtering SharePoint feature</a:t>
            </a:r>
          </a:p>
          <a:p>
            <a:pPr marL="12700" indent="0">
              <a:buNone/>
            </a:pPr>
            <a:endParaRPr lang="en-US" sz="2300" dirty="0" smtClean="0">
              <a:hlinkClick r:id="rId2"/>
            </a:endParaRPr>
          </a:p>
          <a:p>
            <a:pPr marL="12700" indent="0">
              <a:buNone/>
            </a:pPr>
            <a:r>
              <a:rPr lang="en-US" sz="2300" dirty="0" smtClean="0">
                <a:hlinkClick r:id="rId2"/>
              </a:rPr>
              <a:t>http://www.mtb.com/branch-locations?city=sortBy=ascending</a:t>
            </a:r>
            <a:endParaRPr lang="en-US" sz="2300" dirty="0" smtClean="0"/>
          </a:p>
          <a:p>
            <a:pPr marL="12700" indent="0">
              <a:buNone/>
            </a:pPr>
            <a:r>
              <a:rPr lang="en-US" sz="2300" dirty="0" smtClean="0">
                <a:hlinkClick r:id="rId3"/>
              </a:rPr>
              <a:t>http</a:t>
            </a:r>
            <a:r>
              <a:rPr lang="en-US" sz="2300" dirty="0">
                <a:hlinkClick r:id="rId3"/>
              </a:rPr>
              <a:t>://</a:t>
            </a:r>
            <a:r>
              <a:rPr lang="en-US" sz="2300" dirty="0" smtClean="0">
                <a:hlinkClick r:id="rId3"/>
              </a:rPr>
              <a:t>www.mtb.com/branch-locations?city=sortBy=descending</a:t>
            </a:r>
            <a:endParaRPr lang="en-US" sz="2300" dirty="0" smtClean="0"/>
          </a:p>
          <a:p>
            <a:pPr marL="12700" indent="0">
              <a:buNone/>
            </a:pPr>
            <a:endParaRPr lang="en-US" sz="2300" dirty="0"/>
          </a:p>
        </p:txBody>
      </p:sp>
    </p:spTree>
    <p:extLst>
      <p:ext uri="{BB962C8B-B14F-4D97-AF65-F5344CB8AC3E}">
        <p14:creationId xmlns:p14="http://schemas.microsoft.com/office/powerpoint/2010/main" val="1662601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URL Filtering</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Enabling canonical link parameter filtering</a:t>
            </a:r>
          </a:p>
          <a:p>
            <a:pPr lvl="1"/>
            <a:r>
              <a:rPr lang="en-US" dirty="0" smtClean="0"/>
              <a:t>Causes SharePoint to strip out all parameters from links unless specified otherwise when reporting URLs to search engines</a:t>
            </a:r>
          </a:p>
          <a:p>
            <a:pPr lvl="1"/>
            <a:r>
              <a:rPr lang="en-US" dirty="0" smtClean="0"/>
              <a:t>Can explicitly state when parameters should be included with links and what the parameters should be</a:t>
            </a:r>
            <a:endParaRPr lang="en-US" dirty="0"/>
          </a:p>
        </p:txBody>
      </p:sp>
      <p:sp>
        <p:nvSpPr>
          <p:cNvPr id="6" name="TextBox 5"/>
          <p:cNvSpPr txBox="1"/>
          <p:nvPr/>
        </p:nvSpPr>
        <p:spPr>
          <a:xfrm>
            <a:off x="2133600" y="2344301"/>
            <a:ext cx="1736373" cy="369332"/>
          </a:xfrm>
          <a:prstGeom prst="rect">
            <a:avLst/>
          </a:prstGeom>
          <a:noFill/>
        </p:spPr>
        <p:txBody>
          <a:bodyPr wrap="none" rtlCol="0">
            <a:spAutoFit/>
          </a:bodyPr>
          <a:lstStyle/>
          <a:p>
            <a:r>
              <a:rPr lang="en-US" dirty="0" smtClean="0"/>
              <a:t>Canonical URL</a:t>
            </a:r>
          </a:p>
        </p:txBody>
      </p:sp>
      <p:sp>
        <p:nvSpPr>
          <p:cNvPr id="7" name="TextBox 6"/>
          <p:cNvSpPr txBox="1"/>
          <p:nvPr/>
        </p:nvSpPr>
        <p:spPr>
          <a:xfrm>
            <a:off x="6629400" y="2344301"/>
            <a:ext cx="1377300" cy="369332"/>
          </a:xfrm>
          <a:prstGeom prst="rect">
            <a:avLst/>
          </a:prstGeom>
          <a:noFill/>
        </p:spPr>
        <p:txBody>
          <a:bodyPr wrap="none" rtlCol="0">
            <a:spAutoFit/>
          </a:bodyPr>
          <a:lstStyle/>
          <a:p>
            <a:r>
              <a:rPr lang="en-US" dirty="0" smtClean="0"/>
              <a:t>Parameters</a:t>
            </a:r>
          </a:p>
        </p:txBody>
      </p:sp>
      <p:pic>
        <p:nvPicPr>
          <p:cNvPr id="11" name="Picture 10"/>
          <p:cNvPicPr>
            <a:picLocks noChangeAspect="1"/>
          </p:cNvPicPr>
          <p:nvPr/>
        </p:nvPicPr>
        <p:blipFill>
          <a:blip r:embed="rId2"/>
          <a:stretch>
            <a:fillRect/>
          </a:stretch>
        </p:blipFill>
        <p:spPr>
          <a:xfrm>
            <a:off x="298765" y="1425993"/>
            <a:ext cx="8546469" cy="968743"/>
          </a:xfrm>
          <a:prstGeom prst="rect">
            <a:avLst/>
          </a:prstGeom>
        </p:spPr>
      </p:pic>
    </p:spTree>
    <p:extLst>
      <p:ext uri="{BB962C8B-B14F-4D97-AF65-F5344CB8AC3E}">
        <p14:creationId xmlns:p14="http://schemas.microsoft.com/office/powerpoint/2010/main" val="30853464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Link Parameters Setting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1015" y="2000239"/>
            <a:ext cx="7681969" cy="2857521"/>
          </a:xfrm>
          <a:prstGeom prst="rect">
            <a:avLst/>
          </a:prstGeom>
        </p:spPr>
      </p:pic>
    </p:spTree>
    <p:extLst>
      <p:ext uri="{BB962C8B-B14F-4D97-AF65-F5344CB8AC3E}">
        <p14:creationId xmlns:p14="http://schemas.microsoft.com/office/powerpoint/2010/main" val="3906769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Meta Tags</a:t>
            </a:r>
            <a:endParaRPr lang="en-US" dirty="0"/>
          </a:p>
        </p:txBody>
      </p:sp>
      <p:graphicFrame>
        <p:nvGraphicFramePr>
          <p:cNvPr id="5" name="Content Placeholder 4"/>
          <p:cNvGraphicFramePr>
            <a:graphicFrameLocks noGrp="1"/>
          </p:cNvGraphicFramePr>
          <p:nvPr>
            <p:ph idx="1"/>
            <p:extLst/>
          </p:nvPr>
        </p:nvGraphicFramePr>
        <p:xfrm>
          <a:off x="381000" y="1371600"/>
          <a:ext cx="8382000" cy="4912360"/>
        </p:xfrm>
        <a:graphic>
          <a:graphicData uri="http://schemas.openxmlformats.org/drawingml/2006/table">
            <a:tbl>
              <a:tblPr firstRow="1" bandRow="1">
                <a:tableStyleId>{7DF18680-E054-41AD-8BC1-D1AEF772440D}</a:tableStyleId>
              </a:tblPr>
              <a:tblGrid>
                <a:gridCol w="1905000"/>
                <a:gridCol w="6477000"/>
              </a:tblGrid>
              <a:tr h="370840">
                <a:tc>
                  <a:txBody>
                    <a:bodyPr/>
                    <a:lstStyle/>
                    <a:p>
                      <a:r>
                        <a:rPr lang="en-US" sz="2000" dirty="0" smtClean="0"/>
                        <a:t>SEO</a:t>
                      </a:r>
                      <a:r>
                        <a:rPr lang="en-US" sz="2000" baseline="0" dirty="0" smtClean="0"/>
                        <a:t> Meta Tag</a:t>
                      </a:r>
                      <a:endParaRPr lang="en-US" sz="2000" dirty="0">
                        <a:latin typeface="Calibri" panose="020F0502020204030204" pitchFamily="34" charset="0"/>
                      </a:endParaRPr>
                    </a:p>
                  </a:txBody>
                  <a:tcPr/>
                </a:tc>
                <a:tc>
                  <a:txBody>
                    <a:bodyPr/>
                    <a:lstStyle/>
                    <a:p>
                      <a:r>
                        <a:rPr lang="en-US" sz="2000" dirty="0" smtClean="0"/>
                        <a:t>Description</a:t>
                      </a:r>
                      <a:endParaRPr lang="en-US" sz="2000" dirty="0">
                        <a:latin typeface="Calibri" panose="020F0502020204030204" pitchFamily="34" charset="0"/>
                      </a:endParaRPr>
                    </a:p>
                  </a:txBody>
                  <a:tcPr/>
                </a:tc>
              </a:tr>
              <a:tr h="370840">
                <a:tc>
                  <a:txBody>
                    <a:bodyPr/>
                    <a:lstStyle/>
                    <a:p>
                      <a:pPr algn="r"/>
                      <a:r>
                        <a:rPr lang="en-US" sz="1700" b="1" dirty="0"/>
                        <a:t>Name</a:t>
                      </a:r>
                      <a:endParaRPr lang="en-US" sz="1700" b="1" i="0" dirty="0">
                        <a:latin typeface="Calibri" panose="020F0502020204030204" pitchFamily="34" charset="0"/>
                      </a:endParaRPr>
                    </a:p>
                  </a:txBody>
                  <a:tcPr marL="51816" marR="51816" marT="25908" marB="25908" anchor="ctr"/>
                </a:tc>
                <a:tc>
                  <a:txBody>
                    <a:bodyPr/>
                    <a:lstStyle/>
                    <a:p>
                      <a:r>
                        <a:rPr lang="en-US" sz="1700" dirty="0" smtClean="0"/>
                        <a:t>Page </a:t>
                      </a:r>
                      <a:r>
                        <a:rPr lang="en-US" sz="1700" dirty="0"/>
                        <a:t>name that appears in </a:t>
                      </a:r>
                      <a:r>
                        <a:rPr lang="en-US" sz="1700" dirty="0" smtClean="0"/>
                        <a:t>URL</a:t>
                      </a:r>
                      <a:r>
                        <a:rPr lang="en-US" sz="1700" dirty="0"/>
                        <a:t>. </a:t>
                      </a:r>
                      <a:r>
                        <a:rPr lang="en-US" sz="1700" dirty="0" smtClean="0"/>
                        <a:t>May </a:t>
                      </a:r>
                      <a:r>
                        <a:rPr lang="en-US" sz="1700" dirty="0"/>
                        <a:t>or may not match the friendly page title.</a:t>
                      </a:r>
                      <a:endParaRPr lang="en-US" sz="1700" dirty="0">
                        <a:latin typeface="Calibri" panose="020F0502020204030204" pitchFamily="34" charset="0"/>
                      </a:endParaRPr>
                    </a:p>
                  </a:txBody>
                  <a:tcPr marL="51816" marR="51816" marT="25908" marB="25908" anchor="ctr"/>
                </a:tc>
              </a:tr>
              <a:tr h="370840">
                <a:tc>
                  <a:txBody>
                    <a:bodyPr/>
                    <a:lstStyle/>
                    <a:p>
                      <a:pPr algn="r"/>
                      <a:r>
                        <a:rPr lang="en-US" sz="1700" b="1" dirty="0"/>
                        <a:t>Title</a:t>
                      </a:r>
                      <a:endParaRPr lang="en-US" sz="1700" b="1" i="0" dirty="0">
                        <a:latin typeface="Calibri" panose="020F0502020204030204" pitchFamily="34" charset="0"/>
                      </a:endParaRPr>
                    </a:p>
                  </a:txBody>
                  <a:tcPr marL="51816" marR="51816" marT="25908" marB="25908" anchor="ctr"/>
                </a:tc>
                <a:tc>
                  <a:txBody>
                    <a:bodyPr/>
                    <a:lstStyle/>
                    <a:p>
                      <a:r>
                        <a:rPr lang="en-US" sz="1700" dirty="0" smtClean="0"/>
                        <a:t>Friendly </a:t>
                      </a:r>
                      <a:r>
                        <a:rPr lang="en-US" sz="1700" dirty="0"/>
                        <a:t>page title. </a:t>
                      </a:r>
                      <a:r>
                        <a:rPr lang="en-US" sz="1700" dirty="0" smtClean="0"/>
                        <a:t>Can display at top </a:t>
                      </a:r>
                      <a:r>
                        <a:rPr lang="en-US" sz="1700" dirty="0"/>
                        <a:t>of </a:t>
                      </a:r>
                      <a:r>
                        <a:rPr lang="en-US" sz="1700" dirty="0" smtClean="0"/>
                        <a:t>page </a:t>
                      </a:r>
                      <a:r>
                        <a:rPr lang="en-US" sz="1700" dirty="0"/>
                        <a:t>or hidden from view. </a:t>
                      </a:r>
                      <a:endParaRPr lang="en-US" sz="1700" dirty="0">
                        <a:latin typeface="Calibri" panose="020F0502020204030204" pitchFamily="34" charset="0"/>
                      </a:endParaRPr>
                    </a:p>
                  </a:txBody>
                  <a:tcPr marL="51816" marR="51816" marT="25908" marB="25908" anchor="ctr"/>
                </a:tc>
              </a:tr>
              <a:tr h="370840">
                <a:tc>
                  <a:txBody>
                    <a:bodyPr/>
                    <a:lstStyle/>
                    <a:p>
                      <a:pPr algn="r"/>
                      <a:r>
                        <a:rPr lang="en-US" sz="1700" b="1" dirty="0"/>
                        <a:t>Browser title</a:t>
                      </a:r>
                      <a:endParaRPr lang="en-US" sz="1700" b="1" i="0" dirty="0">
                        <a:latin typeface="Calibri" panose="020F0502020204030204" pitchFamily="34" charset="0"/>
                      </a:endParaRPr>
                    </a:p>
                  </a:txBody>
                  <a:tcPr marL="51816" marR="51816" marT="25908" marB="25908" anchor="ctr"/>
                </a:tc>
                <a:tc>
                  <a:txBody>
                    <a:bodyPr/>
                    <a:lstStyle/>
                    <a:p>
                      <a:r>
                        <a:rPr lang="en-US" sz="1700" dirty="0" smtClean="0"/>
                        <a:t>Title </a:t>
                      </a:r>
                      <a:r>
                        <a:rPr lang="en-US" sz="1700" dirty="0"/>
                        <a:t>that appears at </a:t>
                      </a:r>
                      <a:r>
                        <a:rPr lang="en-US" sz="1700" dirty="0" smtClean="0"/>
                        <a:t>top </a:t>
                      </a:r>
                      <a:r>
                        <a:rPr lang="en-US" sz="1700" dirty="0"/>
                        <a:t>of </a:t>
                      </a:r>
                      <a:r>
                        <a:rPr lang="en-US" sz="1700" dirty="0" smtClean="0"/>
                        <a:t>browser </a:t>
                      </a:r>
                      <a:r>
                        <a:rPr lang="en-US" sz="1700" dirty="0"/>
                        <a:t>window, browser tabs, and as link text in search results. </a:t>
                      </a:r>
                      <a:r>
                        <a:rPr lang="en-US" sz="1700" dirty="0" smtClean="0"/>
                        <a:t>Is </a:t>
                      </a:r>
                      <a:r>
                        <a:rPr lang="en-US" sz="1700" dirty="0"/>
                        <a:t>the most important SEO element on </a:t>
                      </a:r>
                      <a:r>
                        <a:rPr lang="en-US" sz="1700" dirty="0" smtClean="0"/>
                        <a:t>a page.</a:t>
                      </a:r>
                      <a:endParaRPr lang="en-US" sz="1700" dirty="0">
                        <a:latin typeface="Calibri" panose="020F0502020204030204" pitchFamily="34" charset="0"/>
                      </a:endParaRPr>
                    </a:p>
                  </a:txBody>
                  <a:tcPr marL="51816" marR="51816" marT="25908" marB="25908" anchor="ctr"/>
                </a:tc>
              </a:tr>
              <a:tr h="370840">
                <a:tc>
                  <a:txBody>
                    <a:bodyPr/>
                    <a:lstStyle/>
                    <a:p>
                      <a:pPr algn="r"/>
                      <a:r>
                        <a:rPr lang="en-US" sz="1700" b="1" dirty="0"/>
                        <a:t>Meta description</a:t>
                      </a:r>
                      <a:endParaRPr lang="en-US" sz="1700" b="1" i="0" dirty="0">
                        <a:latin typeface="Calibri" panose="020F0502020204030204" pitchFamily="34" charset="0"/>
                      </a:endParaRPr>
                    </a:p>
                  </a:txBody>
                  <a:tcPr marL="51816" marR="51816" marT="25908" marB="25908" anchor="ctr"/>
                </a:tc>
                <a:tc>
                  <a:txBody>
                    <a:bodyPr/>
                    <a:lstStyle/>
                    <a:p>
                      <a:r>
                        <a:rPr lang="en-US" sz="1700" dirty="0" smtClean="0"/>
                        <a:t>Description </a:t>
                      </a:r>
                      <a:r>
                        <a:rPr lang="en-US" sz="1700" dirty="0"/>
                        <a:t>that accompanies </a:t>
                      </a:r>
                      <a:r>
                        <a:rPr lang="en-US" sz="1700" dirty="0" smtClean="0"/>
                        <a:t>browser </a:t>
                      </a:r>
                      <a:r>
                        <a:rPr lang="en-US" sz="1700" dirty="0"/>
                        <a:t>title in search results. Descriptions should be brief (150 characters) and precise. A well-crafted description </a:t>
                      </a:r>
                      <a:r>
                        <a:rPr lang="en-US" sz="1700" dirty="0" smtClean="0"/>
                        <a:t>informs </a:t>
                      </a:r>
                      <a:r>
                        <a:rPr lang="en-US" sz="1700" dirty="0"/>
                        <a:t>users </a:t>
                      </a:r>
                      <a:r>
                        <a:rPr lang="en-US" sz="1700" dirty="0" smtClean="0"/>
                        <a:t>what </a:t>
                      </a:r>
                      <a:r>
                        <a:rPr lang="en-US" sz="1700" dirty="0"/>
                        <a:t>the page contains </a:t>
                      </a:r>
                      <a:r>
                        <a:rPr lang="en-US" sz="1700" dirty="0" smtClean="0"/>
                        <a:t>and</a:t>
                      </a:r>
                      <a:r>
                        <a:rPr lang="en-US" sz="1700" baseline="0" dirty="0" smtClean="0"/>
                        <a:t> </a:t>
                      </a:r>
                      <a:r>
                        <a:rPr lang="en-US" sz="1700" dirty="0" smtClean="0"/>
                        <a:t>also </a:t>
                      </a:r>
                      <a:r>
                        <a:rPr lang="en-US" sz="1700" dirty="0"/>
                        <a:t>encourages </a:t>
                      </a:r>
                      <a:r>
                        <a:rPr lang="en-US" sz="1700" dirty="0" smtClean="0"/>
                        <a:t>user to </a:t>
                      </a:r>
                      <a:r>
                        <a:rPr lang="en-US" sz="1700" dirty="0"/>
                        <a:t>click </a:t>
                      </a:r>
                      <a:r>
                        <a:rPr lang="en-US" sz="1700" dirty="0" smtClean="0"/>
                        <a:t>the</a:t>
                      </a:r>
                      <a:r>
                        <a:rPr lang="en-US" sz="1700" baseline="0" dirty="0" smtClean="0"/>
                        <a:t> </a:t>
                      </a:r>
                      <a:r>
                        <a:rPr lang="en-US" sz="1700" dirty="0" smtClean="0"/>
                        <a:t>link.</a:t>
                      </a:r>
                      <a:endParaRPr lang="en-US" sz="1700" dirty="0">
                        <a:latin typeface="Calibri" panose="020F0502020204030204" pitchFamily="34" charset="0"/>
                      </a:endParaRPr>
                    </a:p>
                  </a:txBody>
                  <a:tcPr marL="51816" marR="51816" marT="25908" marB="25908" anchor="ctr"/>
                </a:tc>
              </a:tr>
              <a:tr h="370840">
                <a:tc>
                  <a:txBody>
                    <a:bodyPr/>
                    <a:lstStyle/>
                    <a:p>
                      <a:pPr algn="r"/>
                      <a:r>
                        <a:rPr lang="en-US" sz="1700" b="1" dirty="0"/>
                        <a:t>Keywords</a:t>
                      </a:r>
                      <a:endParaRPr lang="en-US" sz="1700" b="1" i="0" dirty="0">
                        <a:latin typeface="Calibri" panose="020F0502020204030204" pitchFamily="34" charset="0"/>
                      </a:endParaRPr>
                    </a:p>
                  </a:txBody>
                  <a:tcPr marL="51816" marR="51816" marT="25908" marB="25908" anchor="ctr"/>
                </a:tc>
                <a:tc>
                  <a:txBody>
                    <a:bodyPr/>
                    <a:lstStyle/>
                    <a:p>
                      <a:r>
                        <a:rPr lang="en-US" sz="1700" dirty="0"/>
                        <a:t>Terms, phrases, and synonyms that describe </a:t>
                      </a:r>
                      <a:r>
                        <a:rPr lang="en-US" sz="1700" dirty="0" smtClean="0"/>
                        <a:t>content </a:t>
                      </a:r>
                      <a:r>
                        <a:rPr lang="en-US" sz="1700" dirty="0"/>
                        <a:t>on </a:t>
                      </a:r>
                      <a:r>
                        <a:rPr lang="en-US" sz="1700" dirty="0" smtClean="0"/>
                        <a:t>page</a:t>
                      </a:r>
                      <a:r>
                        <a:rPr lang="en-US" sz="1700" dirty="0"/>
                        <a:t>. Include </a:t>
                      </a:r>
                      <a:r>
                        <a:rPr lang="en-US" sz="1700" dirty="0" smtClean="0"/>
                        <a:t>words </a:t>
                      </a:r>
                      <a:r>
                        <a:rPr lang="en-US" sz="1700" dirty="0"/>
                        <a:t>your customers use when searching for the kind of content you feature. Use a comma to separate each word.</a:t>
                      </a:r>
                      <a:endParaRPr lang="en-US" sz="1700" dirty="0">
                        <a:latin typeface="Calibri" panose="020F0502020204030204" pitchFamily="34" charset="0"/>
                      </a:endParaRPr>
                    </a:p>
                  </a:txBody>
                  <a:tcPr marL="51816" marR="51816" marT="25908" marB="25908" anchor="ctr"/>
                </a:tc>
              </a:tr>
              <a:tr h="370840">
                <a:tc>
                  <a:txBody>
                    <a:bodyPr/>
                    <a:lstStyle/>
                    <a:p>
                      <a:pPr algn="r"/>
                      <a:r>
                        <a:rPr lang="en-US" sz="1700" b="1" dirty="0"/>
                        <a:t>Exclude from Internet search engines</a:t>
                      </a:r>
                      <a:endParaRPr lang="en-US" sz="1700" b="1" i="0" dirty="0">
                        <a:latin typeface="Calibri" panose="020F0502020204030204" pitchFamily="34" charset="0"/>
                      </a:endParaRPr>
                    </a:p>
                  </a:txBody>
                  <a:tcPr marL="51816" marR="51816" marT="25908" marB="25908" anchor="ctr"/>
                </a:tc>
                <a:tc>
                  <a:txBody>
                    <a:bodyPr/>
                    <a:lstStyle/>
                    <a:p>
                      <a:r>
                        <a:rPr lang="en-US" sz="1700" dirty="0"/>
                        <a:t>Tells search engine crawlers </a:t>
                      </a:r>
                      <a:r>
                        <a:rPr lang="en-US" sz="1700" dirty="0" smtClean="0"/>
                        <a:t>the </a:t>
                      </a:r>
                      <a:r>
                        <a:rPr lang="en-US" sz="1700" dirty="0"/>
                        <a:t>page should not be indexed or included in search results. The search engine will follow any links embedded in the page.</a:t>
                      </a:r>
                      <a:endParaRPr lang="en-US" sz="1700" dirty="0">
                        <a:latin typeface="Calibri" panose="020F0502020204030204" pitchFamily="34" charset="0"/>
                      </a:endParaRPr>
                    </a:p>
                  </a:txBody>
                  <a:tcPr marL="51816" marR="51816" marT="25908" marB="25908" anchor="ctr"/>
                </a:tc>
              </a:tr>
            </a:tbl>
          </a:graphicData>
        </a:graphic>
      </p:graphicFrame>
    </p:spTree>
    <p:extLst>
      <p:ext uri="{BB962C8B-B14F-4D97-AF65-F5344CB8AC3E}">
        <p14:creationId xmlns:p14="http://schemas.microsoft.com/office/powerpoint/2010/main" val="1524089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SEO Properties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14600" y="1143000"/>
            <a:ext cx="4385977" cy="5562600"/>
          </a:xfrm>
          <a:prstGeom prst="rect">
            <a:avLst/>
          </a:prstGeom>
        </p:spPr>
      </p:pic>
    </p:spTree>
    <p:extLst>
      <p:ext uri="{BB962C8B-B14F-4D97-AF65-F5344CB8AC3E}">
        <p14:creationId xmlns:p14="http://schemas.microsoft.com/office/powerpoint/2010/main" val="4245043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Sitemap Settings in SharePoint</a:t>
            </a:r>
            <a:endParaRPr lang="en-US" dirty="0"/>
          </a:p>
        </p:txBody>
      </p:sp>
      <p:sp>
        <p:nvSpPr>
          <p:cNvPr id="3" name="Content Placeholder 2"/>
          <p:cNvSpPr>
            <a:spLocks noGrp="1"/>
          </p:cNvSpPr>
          <p:nvPr>
            <p:ph idx="1"/>
          </p:nvPr>
        </p:nvSpPr>
        <p:spPr/>
        <p:txBody>
          <a:bodyPr/>
          <a:lstStyle/>
          <a:p>
            <a:r>
              <a:rPr lang="en-US" dirty="0" smtClean="0"/>
              <a:t>Used to edit robots.txt file to flag which URLs on site should be included/excluded from search</a:t>
            </a:r>
          </a:p>
          <a:p>
            <a:endParaRPr lang="en-US" dirty="0" smtClean="0"/>
          </a:p>
          <a:p>
            <a:endParaRPr lang="en-US" dirty="0"/>
          </a:p>
          <a:p>
            <a:r>
              <a:rPr lang="en-US" dirty="0" smtClean="0"/>
              <a:t>Generates sitemap file automatically</a:t>
            </a:r>
            <a:endParaRPr lang="en-US" dirty="0"/>
          </a:p>
        </p:txBody>
      </p:sp>
      <p:pic>
        <p:nvPicPr>
          <p:cNvPr id="4" name="Picture 3"/>
          <p:cNvPicPr>
            <a:picLocks noChangeAspect="1"/>
          </p:cNvPicPr>
          <p:nvPr/>
        </p:nvPicPr>
        <p:blipFill>
          <a:blip r:embed="rId2"/>
          <a:stretch>
            <a:fillRect/>
          </a:stretch>
        </p:blipFill>
        <p:spPr>
          <a:xfrm>
            <a:off x="1905000" y="2514600"/>
            <a:ext cx="4943511" cy="89535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171" y="4038600"/>
            <a:ext cx="6931057" cy="2627962"/>
          </a:xfrm>
          <a:prstGeom prst="rect">
            <a:avLst/>
          </a:prstGeom>
        </p:spPr>
      </p:pic>
    </p:spTree>
    <p:extLst>
      <p:ext uri="{BB962C8B-B14F-4D97-AF65-F5344CB8AC3E}">
        <p14:creationId xmlns:p14="http://schemas.microsoft.com/office/powerpoint/2010/main" val="1149341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Overview of Publishing Features</a:t>
            </a:r>
          </a:p>
          <a:p>
            <a:pPr>
              <a:buFont typeface="Wingdings" panose="05000000000000000000" pitchFamily="2" charset="2"/>
              <a:buChar char="ü"/>
            </a:pPr>
            <a:r>
              <a:rPr lang="en-US" dirty="0"/>
              <a:t>Master Pages and Page Layouts</a:t>
            </a:r>
          </a:p>
          <a:p>
            <a:pPr>
              <a:buFont typeface="Wingdings" panose="05000000000000000000" pitchFamily="2" charset="2"/>
              <a:buChar char="ü"/>
            </a:pPr>
            <a:r>
              <a:rPr lang="en-US" dirty="0"/>
              <a:t>Design Manager</a:t>
            </a:r>
          </a:p>
          <a:p>
            <a:pPr>
              <a:buFont typeface="Wingdings" panose="05000000000000000000" pitchFamily="2" charset="2"/>
              <a:buChar char="ü"/>
            </a:pPr>
            <a:r>
              <a:rPr lang="en-US" dirty="0"/>
              <a:t>Composed Looks and Site Branding</a:t>
            </a:r>
          </a:p>
          <a:p>
            <a:pPr>
              <a:buFont typeface="Wingdings" panose="05000000000000000000" pitchFamily="2" charset="2"/>
              <a:buChar char="ü"/>
            </a:pPr>
            <a:r>
              <a:rPr lang="en-US" dirty="0" smtClean="0"/>
              <a:t>Cross-Site Publishing &amp; SEO Features</a:t>
            </a:r>
            <a:endParaRPr lang="en-US" dirty="0"/>
          </a:p>
        </p:txBody>
      </p:sp>
    </p:spTree>
    <p:extLst>
      <p:ext uri="{BB962C8B-B14F-4D97-AF65-F5344CB8AC3E}">
        <p14:creationId xmlns:p14="http://schemas.microsoft.com/office/powerpoint/2010/main" val="918913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Publishing Sites</a:t>
            </a:r>
            <a:endParaRPr lang="en-US" dirty="0"/>
          </a:p>
        </p:txBody>
      </p:sp>
      <p:sp>
        <p:nvSpPr>
          <p:cNvPr id="3" name="Content Placeholder 2"/>
          <p:cNvSpPr>
            <a:spLocks noGrp="1"/>
          </p:cNvSpPr>
          <p:nvPr>
            <p:ph idx="1"/>
          </p:nvPr>
        </p:nvSpPr>
        <p:spPr/>
        <p:txBody>
          <a:bodyPr/>
          <a:lstStyle/>
          <a:p>
            <a:r>
              <a:rPr lang="en-US" dirty="0" smtClean="0"/>
              <a:t>Brand consistency</a:t>
            </a:r>
          </a:p>
          <a:p>
            <a:pPr lvl="1"/>
            <a:r>
              <a:rPr lang="en-US" dirty="0" smtClean="0"/>
              <a:t>Use custom branded master pages and page layouts</a:t>
            </a:r>
          </a:p>
          <a:p>
            <a:r>
              <a:rPr lang="en-US" dirty="0" smtClean="0"/>
              <a:t>Globalization</a:t>
            </a:r>
          </a:p>
          <a:p>
            <a:pPr lvl="1"/>
            <a:r>
              <a:rPr lang="en-US" dirty="0" smtClean="0"/>
              <a:t>Allows tighter control over global site navigation</a:t>
            </a:r>
          </a:p>
          <a:p>
            <a:pPr lvl="1"/>
            <a:r>
              <a:rPr lang="en-US" dirty="0" smtClean="0"/>
              <a:t>Decentralized content creation enables globally contributed content</a:t>
            </a:r>
          </a:p>
          <a:p>
            <a:pPr lvl="1"/>
            <a:r>
              <a:rPr lang="en-US" dirty="0" smtClean="0"/>
              <a:t>Centralized publishing workflow and approval process</a:t>
            </a:r>
          </a:p>
          <a:p>
            <a:r>
              <a:rPr lang="en-US" dirty="0" smtClean="0"/>
              <a:t>Dynamic</a:t>
            </a:r>
          </a:p>
          <a:p>
            <a:pPr lvl="1"/>
            <a:r>
              <a:rPr lang="en-US" dirty="0" smtClean="0"/>
              <a:t>Provide dynamic, customized sites</a:t>
            </a:r>
            <a:endParaRPr lang="en-US" dirty="0"/>
          </a:p>
        </p:txBody>
      </p:sp>
    </p:spTree>
    <p:extLst>
      <p:ext uri="{BB962C8B-B14F-4D97-AF65-F5344CB8AC3E}">
        <p14:creationId xmlns:p14="http://schemas.microsoft.com/office/powerpoint/2010/main" val="92864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Consists of two separate features:</a:t>
            </a:r>
          </a:p>
          <a:p>
            <a:pPr lvl="1"/>
            <a:r>
              <a:rPr lang="en-US" dirty="0" smtClean="0"/>
              <a:t>SharePoint Server Publishing Infrastructure feature (site collection)</a:t>
            </a:r>
          </a:p>
          <a:p>
            <a:pPr lvl="1"/>
            <a:endParaRPr lang="en-US" dirty="0" smtClean="0"/>
          </a:p>
          <a:p>
            <a:pPr lvl="1"/>
            <a:endParaRPr lang="en-US" dirty="0" smtClean="0"/>
          </a:p>
          <a:p>
            <a:pPr lvl="1"/>
            <a:r>
              <a:rPr lang="en-US" dirty="0" smtClean="0"/>
              <a:t>SharePoint Server Publishing feature (site)</a:t>
            </a:r>
          </a:p>
          <a:p>
            <a:endParaRPr lang="en-US" dirty="0" smtClean="0"/>
          </a:p>
          <a:p>
            <a:endParaRPr lang="en-US" dirty="0" smtClean="0"/>
          </a:p>
          <a:p>
            <a:r>
              <a:rPr lang="en-US" dirty="0" smtClean="0"/>
              <a:t>Features enabled by default on some site collections and site templates</a:t>
            </a:r>
          </a:p>
          <a:p>
            <a:pPr lvl="1"/>
            <a:r>
              <a:rPr lang="en-US" dirty="0" smtClean="0"/>
              <a:t>Can be manually enabled on other kinds of site collections and sites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44" y="2667000"/>
            <a:ext cx="6828112" cy="7239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403" y="4048410"/>
            <a:ext cx="6843353" cy="708721"/>
          </a:xfrm>
          <a:prstGeom prst="rect">
            <a:avLst/>
          </a:prstGeom>
        </p:spPr>
      </p:pic>
    </p:spTree>
    <p:extLst>
      <p:ext uri="{BB962C8B-B14F-4D97-AF65-F5344CB8AC3E}">
        <p14:creationId xmlns:p14="http://schemas.microsoft.com/office/powerpoint/2010/main" val="391284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Navigation</a:t>
            </a:r>
            <a:endParaRPr lang="en-US" dirty="0"/>
          </a:p>
        </p:txBody>
      </p:sp>
      <p:sp>
        <p:nvSpPr>
          <p:cNvPr id="3" name="Content Placeholder 2"/>
          <p:cNvSpPr>
            <a:spLocks noGrp="1"/>
          </p:cNvSpPr>
          <p:nvPr>
            <p:ph idx="1"/>
          </p:nvPr>
        </p:nvSpPr>
        <p:spPr/>
        <p:txBody>
          <a:bodyPr/>
          <a:lstStyle/>
          <a:p>
            <a:r>
              <a:rPr lang="en-US" dirty="0" smtClean="0"/>
              <a:t>Build navigation derived from SharePoint managed metadata taxonomy</a:t>
            </a:r>
          </a:p>
          <a:p>
            <a:r>
              <a:rPr lang="en-US" dirty="0" smtClean="0"/>
              <a:t>Create term sets and terms </a:t>
            </a:r>
            <a:br>
              <a:rPr lang="en-US" dirty="0" smtClean="0"/>
            </a:br>
            <a:r>
              <a:rPr lang="en-US" dirty="0" smtClean="0"/>
              <a:t>using Term Store Management Tool</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450520"/>
            <a:ext cx="6386113" cy="3193057"/>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1981200"/>
            <a:ext cx="3374655" cy="80017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87338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Rollup Web Parts</a:t>
            </a:r>
            <a:endParaRPr lang="en-US" dirty="0"/>
          </a:p>
        </p:txBody>
      </p:sp>
      <p:sp>
        <p:nvSpPr>
          <p:cNvPr id="3" name="Content Placeholder 2"/>
          <p:cNvSpPr>
            <a:spLocks noGrp="1"/>
          </p:cNvSpPr>
          <p:nvPr>
            <p:ph idx="1"/>
          </p:nvPr>
        </p:nvSpPr>
        <p:spPr/>
        <p:txBody>
          <a:bodyPr/>
          <a:lstStyle/>
          <a:p>
            <a:r>
              <a:rPr lang="en-US" dirty="0" smtClean="0"/>
              <a:t>Content Query Web Part</a:t>
            </a:r>
          </a:p>
          <a:p>
            <a:pPr lvl="1"/>
            <a:r>
              <a:rPr lang="en-US" dirty="0"/>
              <a:t>Powerful Web Part used to aggregate </a:t>
            </a:r>
            <a:r>
              <a:rPr lang="en-US" dirty="0" smtClean="0"/>
              <a:t>content </a:t>
            </a:r>
            <a:br>
              <a:rPr lang="en-US" dirty="0" smtClean="0"/>
            </a:br>
            <a:r>
              <a:rPr lang="en-US" dirty="0" smtClean="0"/>
              <a:t>from </a:t>
            </a:r>
            <a:r>
              <a:rPr lang="en-US" dirty="0"/>
              <a:t>a list, site, or site </a:t>
            </a:r>
            <a:r>
              <a:rPr lang="en-US" dirty="0" smtClean="0"/>
              <a:t>collection</a:t>
            </a:r>
          </a:p>
          <a:p>
            <a:pPr lvl="1"/>
            <a:r>
              <a:rPr lang="en-US" dirty="0"/>
              <a:t>Available both on-premise and O365</a:t>
            </a:r>
          </a:p>
          <a:p>
            <a:pPr lvl="1"/>
            <a:r>
              <a:rPr lang="en-US" dirty="0" smtClean="0"/>
              <a:t>New </a:t>
            </a:r>
            <a:r>
              <a:rPr lang="en-US" dirty="0"/>
              <a:t>feature added in SharePoint 2013</a:t>
            </a:r>
          </a:p>
          <a:p>
            <a:pPr lvl="2"/>
            <a:r>
              <a:rPr lang="en-US" dirty="0"/>
              <a:t>Filter by page navigation </a:t>
            </a:r>
            <a:r>
              <a:rPr lang="en-US" dirty="0" smtClean="0"/>
              <a:t/>
            </a:r>
            <a:br>
              <a:rPr lang="en-US" dirty="0" smtClean="0"/>
            </a:br>
            <a:r>
              <a:rPr lang="en-US" dirty="0" smtClean="0"/>
              <a:t>term (uses </a:t>
            </a:r>
            <a:r>
              <a:rPr lang="en-US" dirty="0"/>
              <a:t>managed </a:t>
            </a:r>
            <a:r>
              <a:rPr lang="en-US" dirty="0" smtClean="0"/>
              <a:t>navigation)</a:t>
            </a:r>
          </a:p>
          <a:p>
            <a:r>
              <a:rPr lang="en-US" dirty="0" smtClean="0"/>
              <a:t>Content </a:t>
            </a:r>
            <a:r>
              <a:rPr lang="en-US" dirty="0"/>
              <a:t>Search Web </a:t>
            </a:r>
            <a:r>
              <a:rPr lang="en-US" dirty="0" smtClean="0"/>
              <a:t>Part</a:t>
            </a:r>
          </a:p>
          <a:p>
            <a:pPr lvl="1"/>
            <a:r>
              <a:rPr lang="en-US" dirty="0" smtClean="0"/>
              <a:t>Display content on pages returned from a search index</a:t>
            </a:r>
          </a:p>
          <a:p>
            <a:pPr lvl="1"/>
            <a:r>
              <a:rPr lang="en-US" dirty="0" smtClean="0"/>
              <a:t>Not limited to pulling from single site collection</a:t>
            </a:r>
          </a:p>
          <a:p>
            <a:pPr lvl="1"/>
            <a:r>
              <a:rPr lang="en-US" dirty="0" smtClean="0"/>
              <a:t>Displays major </a:t>
            </a:r>
            <a:r>
              <a:rPr lang="en-US" dirty="0" smtClean="0"/>
              <a:t>versions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719512"/>
            <a:ext cx="3124200" cy="638175"/>
          </a:xfrm>
          <a:prstGeom prst="rect">
            <a:avLst/>
          </a:prstGeom>
        </p:spPr>
      </p:pic>
    </p:spTree>
    <p:extLst>
      <p:ext uri="{BB962C8B-B14F-4D97-AF65-F5344CB8AC3E}">
        <p14:creationId xmlns:p14="http://schemas.microsoft.com/office/powerpoint/2010/main" val="689697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Overview of Publishing Features</a:t>
            </a:r>
          </a:p>
          <a:p>
            <a:pPr>
              <a:buFont typeface="Wingdings" panose="05000000000000000000" pitchFamily="2" charset="2"/>
              <a:buChar char="Ø"/>
            </a:pPr>
            <a:r>
              <a:rPr lang="en-US" dirty="0"/>
              <a:t>Master Pages and Page Layouts</a:t>
            </a:r>
          </a:p>
          <a:p>
            <a:r>
              <a:rPr lang="en-US" dirty="0"/>
              <a:t>Design Manager</a:t>
            </a:r>
          </a:p>
          <a:p>
            <a:r>
              <a:rPr lang="en-US" dirty="0" smtClean="0"/>
              <a:t>Composed </a:t>
            </a:r>
            <a:r>
              <a:rPr lang="en-US" dirty="0"/>
              <a:t>Looks and Site </a:t>
            </a:r>
            <a:r>
              <a:rPr lang="en-US" dirty="0" smtClean="0"/>
              <a:t>Branding</a:t>
            </a:r>
          </a:p>
          <a:p>
            <a:r>
              <a:rPr lang="en-US" dirty="0"/>
              <a:t>Cross-Site </a:t>
            </a:r>
            <a:r>
              <a:rPr lang="en-US" dirty="0" smtClean="0"/>
              <a:t>Publishing &amp; SEO Features</a:t>
            </a:r>
            <a:endParaRPr lang="en-US" dirty="0"/>
          </a:p>
        </p:txBody>
      </p:sp>
    </p:spTree>
    <p:extLst>
      <p:ext uri="{BB962C8B-B14F-4D97-AF65-F5344CB8AC3E}">
        <p14:creationId xmlns:p14="http://schemas.microsoft.com/office/powerpoint/2010/main" val="1710600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209800"/>
            <a:ext cx="4115734" cy="3084802"/>
          </a:xfrm>
          <a:prstGeom prst="rect">
            <a:avLst/>
          </a:prstGeom>
        </p:spPr>
      </p:pic>
      <p:sp>
        <p:nvSpPr>
          <p:cNvPr id="2" name="Title 1"/>
          <p:cNvSpPr>
            <a:spLocks noGrp="1"/>
          </p:cNvSpPr>
          <p:nvPr>
            <p:ph type="title"/>
          </p:nvPr>
        </p:nvSpPr>
        <p:spPr/>
        <p:txBody>
          <a:bodyPr/>
          <a:lstStyle/>
          <a:p>
            <a:r>
              <a:rPr lang="en-US" dirty="0" smtClean="0"/>
              <a:t>Structure of a SharePoint Page</a:t>
            </a:r>
            <a:endParaRPr lang="en-US" dirty="0"/>
          </a:p>
        </p:txBody>
      </p:sp>
      <p:sp>
        <p:nvSpPr>
          <p:cNvPr id="3" name="Content Placeholder 2"/>
          <p:cNvSpPr>
            <a:spLocks noGrp="1"/>
          </p:cNvSpPr>
          <p:nvPr>
            <p:ph idx="1"/>
          </p:nvPr>
        </p:nvSpPr>
        <p:spPr/>
        <p:txBody>
          <a:bodyPr>
            <a:normAutofit lnSpcReduction="10000"/>
          </a:bodyPr>
          <a:lstStyle/>
          <a:p>
            <a:r>
              <a:rPr lang="en-US" dirty="0"/>
              <a:t>SharePoint </a:t>
            </a:r>
            <a:r>
              <a:rPr lang="en-US" dirty="0" smtClean="0"/>
              <a:t>2013 uses </a:t>
            </a:r>
            <a:r>
              <a:rPr lang="en-US" dirty="0"/>
              <a:t>templates </a:t>
            </a:r>
            <a:r>
              <a:rPr lang="en-US" dirty="0" smtClean="0"/>
              <a:t/>
            </a:r>
            <a:br>
              <a:rPr lang="en-US" dirty="0" smtClean="0"/>
            </a:br>
            <a:r>
              <a:rPr lang="en-US" dirty="0" smtClean="0"/>
              <a:t>to define and render pages</a:t>
            </a:r>
          </a:p>
          <a:p>
            <a:r>
              <a:rPr lang="en-US" dirty="0" smtClean="0"/>
              <a:t>Master Pages</a:t>
            </a:r>
          </a:p>
          <a:p>
            <a:pPr lvl="1"/>
            <a:r>
              <a:rPr lang="en-US" dirty="0" smtClean="0"/>
              <a:t>Define shared framing </a:t>
            </a:r>
            <a:br>
              <a:rPr lang="en-US" dirty="0" smtClean="0"/>
            </a:br>
            <a:r>
              <a:rPr lang="en-US" dirty="0" smtClean="0"/>
              <a:t>elements of site</a:t>
            </a:r>
          </a:p>
          <a:p>
            <a:pPr lvl="1"/>
            <a:r>
              <a:rPr lang="en-US" dirty="0" smtClean="0"/>
              <a:t>Contains placeholders for </a:t>
            </a:r>
            <a:br>
              <a:rPr lang="en-US" dirty="0" smtClean="0"/>
            </a:br>
            <a:r>
              <a:rPr lang="en-US" dirty="0" smtClean="0"/>
              <a:t>page layouts</a:t>
            </a:r>
          </a:p>
          <a:p>
            <a:r>
              <a:rPr lang="en-US" dirty="0" smtClean="0"/>
              <a:t>Page Layouts</a:t>
            </a:r>
          </a:p>
          <a:p>
            <a:pPr lvl="1"/>
            <a:r>
              <a:rPr lang="en-US" dirty="0" smtClean="0"/>
              <a:t>Define layout of page to contain content</a:t>
            </a:r>
            <a:endParaRPr lang="en-US" dirty="0"/>
          </a:p>
          <a:p>
            <a:r>
              <a:rPr lang="en-US" dirty="0"/>
              <a:t>Content </a:t>
            </a:r>
            <a:r>
              <a:rPr lang="en-US" dirty="0" smtClean="0"/>
              <a:t>Pages</a:t>
            </a:r>
          </a:p>
          <a:p>
            <a:pPr lvl="1"/>
            <a:r>
              <a:rPr lang="en-US" dirty="0" smtClean="0"/>
              <a:t>Created from a page layout by authors who add content to page fields</a:t>
            </a:r>
            <a:endParaRPr lang="en-US" dirty="0"/>
          </a:p>
        </p:txBody>
      </p:sp>
    </p:spTree>
    <p:extLst>
      <p:ext uri="{BB962C8B-B14F-4D97-AF65-F5344CB8AC3E}">
        <p14:creationId xmlns:p14="http://schemas.microsoft.com/office/powerpoint/2010/main" val="2936000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www.w3.org/XML/1998/namespace"/>
    <ds:schemaRef ds:uri="http://purl.org/dc/term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5638</TotalTime>
  <Words>3121</Words>
  <Application>Microsoft Office PowerPoint</Application>
  <PresentationFormat>On-screen Show (4:3)</PresentationFormat>
  <Paragraphs>271</Paragraphs>
  <Slides>37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Calibri</vt:lpstr>
      <vt:lpstr>Lucida Console</vt:lpstr>
      <vt:lpstr>Wingdings</vt:lpstr>
      <vt:lpstr>CPT_Wave15</vt:lpstr>
      <vt:lpstr>Working with Publishing Sites</vt:lpstr>
      <vt:lpstr>Agenda</vt:lpstr>
      <vt:lpstr>Overview of Publishing Features</vt:lpstr>
      <vt:lpstr>Benefits of Publishing Sites</vt:lpstr>
      <vt:lpstr>Publishing Features</vt:lpstr>
      <vt:lpstr>Managed Navigation</vt:lpstr>
      <vt:lpstr>Rollup Web Parts</vt:lpstr>
      <vt:lpstr>Agenda</vt:lpstr>
      <vt:lpstr>Structure of a SharePoint Page</vt:lpstr>
      <vt:lpstr>Creating Content Pages</vt:lpstr>
      <vt:lpstr>Agenda</vt:lpstr>
      <vt:lpstr>Branding using Design Manager</vt:lpstr>
      <vt:lpstr>Creating the Design</vt:lpstr>
      <vt:lpstr>Mapping a Network Drive</vt:lpstr>
      <vt:lpstr>Design Manager</vt:lpstr>
      <vt:lpstr>Agenda</vt:lpstr>
      <vt:lpstr>Composed Looks</vt:lpstr>
      <vt:lpstr>Composed Looks &amp; Change the Look</vt:lpstr>
      <vt:lpstr>Changing the Look</vt:lpstr>
      <vt:lpstr>Composed Looks</vt:lpstr>
      <vt:lpstr>Agenda</vt:lpstr>
      <vt:lpstr>Overview of Cross-Site Publishing</vt:lpstr>
      <vt:lpstr>Cross-Site Publishing Diagram</vt:lpstr>
      <vt:lpstr>Cross-Site Publishing</vt:lpstr>
      <vt:lpstr>Content by Search Web Part</vt:lpstr>
      <vt:lpstr>Working with Catalogs</vt:lpstr>
      <vt:lpstr>Product Catalog Example</vt:lpstr>
      <vt:lpstr>SEO Features</vt:lpstr>
      <vt:lpstr>SEO Settings in SharePoint</vt:lpstr>
      <vt:lpstr>SEO Settings (Site Collection Admin page)</vt:lpstr>
      <vt:lpstr>Canonical URL Filtering</vt:lpstr>
      <vt:lpstr>Canonical URL Filtering</vt:lpstr>
      <vt:lpstr>Filter Link Parameters Setting</vt:lpstr>
      <vt:lpstr>SEO Meta Tags</vt:lpstr>
      <vt:lpstr>SharePoint SEO Properties</vt:lpstr>
      <vt:lpstr>SEO Sitemap Settings in SharePoint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Publishing Sites</dc:title>
  <dc:creator>Ted Pattison</dc:creator>
  <cp:lastModifiedBy>Christina Wheeler</cp:lastModifiedBy>
  <cp:revision>297</cp:revision>
  <dcterms:created xsi:type="dcterms:W3CDTF">2012-04-13T19:17:02Z</dcterms:created>
  <dcterms:modified xsi:type="dcterms:W3CDTF">2014-08-01T19:37:02Z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