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7"/>
  </p:notesMasterIdLst>
  <p:handoutMasterIdLst>
    <p:handoutMasterId r:id="rId38"/>
  </p:handoutMasterIdLst>
  <p:sldIdLst>
    <p:sldId id="256" r:id="rId6"/>
    <p:sldId id="257" r:id="rId7"/>
    <p:sldId id="258" r:id="rId8"/>
    <p:sldId id="259" r:id="rId9"/>
    <p:sldId id="260" r:id="rId10"/>
    <p:sldId id="261" r:id="rId11"/>
    <p:sldId id="288" r:id="rId12"/>
    <p:sldId id="262" r:id="rId13"/>
    <p:sldId id="289" r:id="rId14"/>
    <p:sldId id="265" r:id="rId15"/>
    <p:sldId id="266" r:id="rId16"/>
    <p:sldId id="267" r:id="rId17"/>
    <p:sldId id="268" r:id="rId18"/>
    <p:sldId id="269" r:id="rId19"/>
    <p:sldId id="270" r:id="rId20"/>
    <p:sldId id="290" r:id="rId21"/>
    <p:sldId id="274" r:id="rId22"/>
    <p:sldId id="264" r:id="rId23"/>
    <p:sldId id="277" r:id="rId24"/>
    <p:sldId id="278" r:id="rId25"/>
    <p:sldId id="279" r:id="rId26"/>
    <p:sldId id="291" r:id="rId27"/>
    <p:sldId id="280" r:id="rId28"/>
    <p:sldId id="282" r:id="rId29"/>
    <p:sldId id="283" r:id="rId30"/>
    <p:sldId id="294" r:id="rId31"/>
    <p:sldId id="284" r:id="rId32"/>
    <p:sldId id="292" r:id="rId33"/>
    <p:sldId id="285" r:id="rId34"/>
    <p:sldId id="286" r:id="rId35"/>
    <p:sldId id="287" r:id="rId3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46" autoAdjust="0"/>
    <p:restoredTop sz="76300" autoAdjust="0"/>
  </p:normalViewPr>
  <p:slideViewPr>
    <p:cSldViewPr>
      <p:cViewPr varScale="1">
        <p:scale>
          <a:sx n="73" d="100"/>
          <a:sy n="73" d="100"/>
        </p:scale>
        <p:origin x="1830" y="45"/>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1842"/>
    </p:cViewPr>
  </p:sorterViewPr>
  <p:notesViewPr>
    <p:cSldViewPr>
      <p:cViewPr>
        <p:scale>
          <a:sx n="100" d="100"/>
          <a:sy n="100" d="100"/>
        </p:scale>
        <p:origin x="106" y="-213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smtClean="0"/>
              <a:t>© 2010 Critical Path Training, LLC - All Rights Reserved</a:t>
            </a:r>
            <a:endParaRPr lang="en-US" dirty="0"/>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complete understanding of user management and permission configuration is essential for a site administrator securing content in SharePoint 2013. This module teaches students about the authorization and security features available in SharePoint 2013 which are used to configure secure access to sites, lists and document libraries. You will learn how to create SharePoint security groups and how to manage site membership. You will also learn the proper way to configure permissions in a hierarchy of securable objects which includes sites, lists, document libraries, items and documents. After completing this module, a student will understand how to manage users and configure the permissions required for secured access in a SharePoint 2013 site collection.</a:t>
            </a:r>
            <a:endParaRPr lang="en-US"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2549809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50565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17026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186717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04171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7552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413635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457200"/>
            <a:ext cx="8763000" cy="1066800"/>
          </a:xfrm>
        </p:spPr>
        <p:txBody>
          <a:bodyPr anchor="ctr" anchorCtr="0"/>
          <a:lstStyle>
            <a:lvl1pPr algn="l">
              <a:defRPr sz="2800" baseline="0">
                <a:solidFill>
                  <a:srgbClr val="1F100B"/>
                </a:solidFill>
              </a:defRPr>
            </a:lvl1pPr>
          </a:lstStyle>
          <a:p>
            <a:r>
              <a:rPr lang="en-US" dirty="0" smtClean="0"/>
              <a:t>Slide Deck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User Management and Permissions</a:t>
            </a:r>
            <a:endParaRPr lang="en-US" dirty="0"/>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9792411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Permission Levels</a:t>
            </a:r>
            <a:endParaRPr lang="en-US" dirty="0"/>
          </a:p>
        </p:txBody>
      </p:sp>
      <p:sp>
        <p:nvSpPr>
          <p:cNvPr id="5" name="Content Placeholder 4"/>
          <p:cNvSpPr>
            <a:spLocks noGrp="1"/>
          </p:cNvSpPr>
          <p:nvPr>
            <p:ph idx="1"/>
          </p:nvPr>
        </p:nvSpPr>
        <p:spPr/>
        <p:txBody>
          <a:bodyPr/>
          <a:lstStyle/>
          <a:p>
            <a:r>
              <a:rPr lang="en-US" dirty="0" smtClean="0"/>
              <a:t>Permission level is a named set of permissions</a:t>
            </a:r>
          </a:p>
          <a:p>
            <a:pPr lvl="1"/>
            <a:r>
              <a:rPr lang="en-US" dirty="0" smtClean="0"/>
              <a:t>Makes it easier to configure permissions</a:t>
            </a:r>
          </a:p>
          <a:p>
            <a:pPr lvl="1"/>
            <a:r>
              <a:rPr lang="en-US" dirty="0" smtClean="0"/>
              <a:t>Named using a verb which implies role (e.g. Contribute)</a:t>
            </a:r>
          </a:p>
          <a:p>
            <a:pPr lvl="1"/>
            <a:r>
              <a:rPr lang="en-US" dirty="0" smtClean="0"/>
              <a:t>Several permission levels included automatically</a:t>
            </a:r>
          </a:p>
          <a:p>
            <a:pPr lvl="1"/>
            <a:r>
              <a:rPr lang="en-US" dirty="0" smtClean="0"/>
              <a:t>You can create custom permission levels when needed</a:t>
            </a:r>
          </a:p>
          <a:p>
            <a:pPr lvl="1"/>
            <a:endParaRPr lang="en-US" dirty="0"/>
          </a:p>
        </p:txBody>
      </p:sp>
      <p:pic>
        <p:nvPicPr>
          <p:cNvPr id="3" name="Picture 2"/>
          <p:cNvPicPr>
            <a:picLocks noChangeAspect="1"/>
          </p:cNvPicPr>
          <p:nvPr/>
        </p:nvPicPr>
        <p:blipFill>
          <a:blip r:embed="rId2"/>
          <a:stretch>
            <a:fillRect/>
          </a:stretch>
        </p:blipFill>
        <p:spPr>
          <a:xfrm>
            <a:off x="609600" y="4495800"/>
            <a:ext cx="7919164" cy="2057400"/>
          </a:xfrm>
          <a:prstGeom prst="rect">
            <a:avLst/>
          </a:prstGeom>
          <a:ln>
            <a:solidFill>
              <a:schemeClr val="bg1">
                <a:lumMod val="50000"/>
              </a:schemeClr>
            </a:solidFill>
          </a:ln>
        </p:spPr>
      </p:pic>
      <p:sp>
        <p:nvSpPr>
          <p:cNvPr id="6" name="Rectangle 5"/>
          <p:cNvSpPr/>
          <p:nvPr/>
        </p:nvSpPr>
        <p:spPr>
          <a:xfrm>
            <a:off x="616688" y="4114800"/>
            <a:ext cx="4031512" cy="304800"/>
          </a:xfrm>
          <a:prstGeom prst="rect">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i="1" dirty="0" smtClean="0">
                <a:solidFill>
                  <a:schemeClr val="tx1"/>
                </a:solidFill>
              </a:rPr>
              <a:t>Permission levels included out-of-the-box with a new Team site</a:t>
            </a:r>
            <a:endParaRPr lang="en-US" sz="1050" i="1" dirty="0">
              <a:solidFill>
                <a:schemeClr val="tx1"/>
              </a:solidFill>
            </a:endParaRPr>
          </a:p>
        </p:txBody>
      </p:sp>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5066847" y="3951249"/>
            <a:ext cx="3697605" cy="866140"/>
          </a:xfrm>
          <a:prstGeom prst="rect">
            <a:avLst/>
          </a:prstGeom>
          <a:ln>
            <a:solidFill>
              <a:schemeClr val="tx1"/>
            </a:solidFill>
          </a:ln>
        </p:spPr>
      </p:pic>
    </p:spTree>
    <p:extLst>
      <p:ext uri="{BB962C8B-B14F-4D97-AF65-F5344CB8AC3E}">
        <p14:creationId xmlns:p14="http://schemas.microsoft.com/office/powerpoint/2010/main" val="2641408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Perm Levels</a:t>
            </a:r>
            <a:endParaRPr lang="en-US" dirty="0"/>
          </a:p>
        </p:txBody>
      </p:sp>
      <p:sp>
        <p:nvSpPr>
          <p:cNvPr id="3" name="Content Placeholder 2"/>
          <p:cNvSpPr>
            <a:spLocks noGrp="1"/>
          </p:cNvSpPr>
          <p:nvPr>
            <p:ph idx="1"/>
          </p:nvPr>
        </p:nvSpPr>
        <p:spPr/>
        <p:txBody>
          <a:bodyPr/>
          <a:lstStyle/>
          <a:p>
            <a:r>
              <a:rPr lang="en-US" dirty="0" smtClean="0"/>
              <a:t>Standard Permission Levels (created automatically)</a:t>
            </a:r>
          </a:p>
          <a:p>
            <a:pPr lvl="1"/>
            <a:r>
              <a:rPr lang="en-US" dirty="0" smtClean="0"/>
              <a:t>View-only (used for Excel Services)</a:t>
            </a:r>
          </a:p>
          <a:p>
            <a:pPr lvl="1"/>
            <a:r>
              <a:rPr lang="en-US" dirty="0" smtClean="0"/>
              <a:t>Read</a:t>
            </a:r>
          </a:p>
          <a:p>
            <a:pPr lvl="1"/>
            <a:r>
              <a:rPr lang="en-US" dirty="0" smtClean="0"/>
              <a:t>Edit</a:t>
            </a:r>
          </a:p>
          <a:p>
            <a:pPr lvl="1"/>
            <a:r>
              <a:rPr lang="en-US" dirty="0" smtClean="0"/>
              <a:t>Contribute</a:t>
            </a:r>
          </a:p>
          <a:p>
            <a:pPr lvl="1"/>
            <a:r>
              <a:rPr lang="en-US" dirty="0" smtClean="0"/>
              <a:t>Design</a:t>
            </a:r>
          </a:p>
          <a:p>
            <a:pPr lvl="1"/>
            <a:r>
              <a:rPr lang="en-US" dirty="0" smtClean="0"/>
              <a:t>Full Control </a:t>
            </a:r>
          </a:p>
          <a:p>
            <a:r>
              <a:rPr lang="en-US" dirty="0" smtClean="0"/>
              <a:t>Special Permission Level</a:t>
            </a:r>
          </a:p>
          <a:p>
            <a:pPr lvl="1"/>
            <a:r>
              <a:rPr lang="en-US" dirty="0" smtClean="0"/>
              <a:t>Limited Access - this is discussed shortly</a:t>
            </a:r>
            <a:endParaRPr lang="en-US" dirty="0"/>
          </a:p>
        </p:txBody>
      </p:sp>
    </p:spTree>
    <p:extLst>
      <p:ext uri="{BB962C8B-B14F-4D97-AF65-F5344CB8AC3E}">
        <p14:creationId xmlns:p14="http://schemas.microsoft.com/office/powerpoint/2010/main" val="3260321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Permissions (default settings)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21913451"/>
              </p:ext>
            </p:extLst>
          </p:nvPr>
        </p:nvGraphicFramePr>
        <p:xfrm>
          <a:off x="170121" y="1219200"/>
          <a:ext cx="8839199" cy="5212080"/>
        </p:xfrm>
        <a:graphic>
          <a:graphicData uri="http://schemas.openxmlformats.org/drawingml/2006/table">
            <a:tbl>
              <a:tblPr>
                <a:tableStyleId>{5C22544A-7EE6-4342-B048-85BDC9FD1C3A}</a:tableStyleId>
              </a:tblPr>
              <a:tblGrid>
                <a:gridCol w="2288432"/>
                <a:gridCol w="1084564"/>
                <a:gridCol w="1084564"/>
                <a:gridCol w="1084564"/>
                <a:gridCol w="1084564"/>
                <a:gridCol w="1084564"/>
                <a:gridCol w="1127947"/>
              </a:tblGrid>
              <a:tr h="0">
                <a:tc>
                  <a:txBody>
                    <a:bodyPr/>
                    <a:lstStyle/>
                    <a:p>
                      <a:pPr algn="l" fontAlgn="b"/>
                      <a:r>
                        <a:rPr lang="en-US" sz="1200" b="1" u="none" strike="noStrike" dirty="0">
                          <a:solidFill>
                            <a:schemeClr val="bg1"/>
                          </a:solidFill>
                          <a:effectLst/>
                        </a:rPr>
                        <a:t>Site Permissions</a:t>
                      </a:r>
                      <a:endParaRPr lang="en-US" sz="1200" b="1" i="0" u="none" strike="noStrike" dirty="0">
                        <a:solidFill>
                          <a:schemeClr val="bg1"/>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fontAlgn="b"/>
                      <a:r>
                        <a:rPr lang="en-US" sz="1200" b="1" u="none" strike="noStrike" dirty="0">
                          <a:solidFill>
                            <a:schemeClr val="bg1"/>
                          </a:solidFill>
                          <a:effectLst/>
                        </a:rPr>
                        <a:t>View-only</a:t>
                      </a:r>
                      <a:endParaRPr lang="en-US" sz="1200" b="1" i="0" u="none" strike="noStrike" dirty="0">
                        <a:solidFill>
                          <a:schemeClr val="bg1"/>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fontAlgn="b"/>
                      <a:r>
                        <a:rPr lang="en-US" sz="1200" b="1" u="none" strike="noStrike" dirty="0">
                          <a:solidFill>
                            <a:schemeClr val="bg1"/>
                          </a:solidFill>
                          <a:effectLst/>
                        </a:rPr>
                        <a:t>Read</a:t>
                      </a:r>
                      <a:endParaRPr lang="en-US" sz="1200" b="1" i="0" u="none" strike="noStrike" dirty="0">
                        <a:solidFill>
                          <a:schemeClr val="bg1"/>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fontAlgn="b"/>
                      <a:r>
                        <a:rPr lang="en-US" sz="1200" b="1" u="none" strike="noStrike" dirty="0">
                          <a:solidFill>
                            <a:schemeClr val="bg1"/>
                          </a:solidFill>
                          <a:effectLst/>
                        </a:rPr>
                        <a:t>Contribute</a:t>
                      </a:r>
                      <a:endParaRPr lang="en-US" sz="1200" b="1" i="0" u="none" strike="noStrike" dirty="0">
                        <a:solidFill>
                          <a:schemeClr val="bg1"/>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fontAlgn="b"/>
                      <a:r>
                        <a:rPr lang="en-US" sz="1200" b="1" u="none" strike="noStrike" dirty="0">
                          <a:solidFill>
                            <a:schemeClr val="bg1"/>
                          </a:solidFill>
                          <a:effectLst/>
                        </a:rPr>
                        <a:t>Edit </a:t>
                      </a:r>
                      <a:endParaRPr lang="en-US" sz="1200" b="1" i="0" u="none" strike="noStrike" dirty="0">
                        <a:solidFill>
                          <a:schemeClr val="bg1"/>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fontAlgn="b"/>
                      <a:r>
                        <a:rPr lang="en-US" sz="1200" b="1" u="none" strike="noStrike" dirty="0">
                          <a:solidFill>
                            <a:schemeClr val="bg1"/>
                          </a:solidFill>
                          <a:effectLst/>
                        </a:rPr>
                        <a:t>Design</a:t>
                      </a:r>
                      <a:endParaRPr lang="en-US" sz="1200" b="1" i="0" u="none" strike="noStrike" dirty="0">
                        <a:solidFill>
                          <a:schemeClr val="bg1"/>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fontAlgn="b"/>
                      <a:r>
                        <a:rPr lang="en-US" sz="1200" b="1" u="none" strike="noStrike" dirty="0">
                          <a:solidFill>
                            <a:schemeClr val="bg1"/>
                          </a:solidFill>
                          <a:effectLst/>
                        </a:rPr>
                        <a:t>Full Control</a:t>
                      </a:r>
                      <a:endParaRPr lang="en-US" sz="1200" b="1" i="0" u="none" strike="noStrike" dirty="0">
                        <a:solidFill>
                          <a:schemeClr val="bg1"/>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190500">
                <a:tc>
                  <a:txBody>
                    <a:bodyPr/>
                    <a:lstStyle/>
                    <a:p>
                      <a:pPr algn="l" fontAlgn="b"/>
                      <a:r>
                        <a:rPr lang="en-US" sz="1200" u="none" strike="noStrike" dirty="0">
                          <a:effectLst/>
                        </a:rPr>
                        <a:t>Open</a:t>
                      </a:r>
                      <a:endParaRPr lang="en-US" sz="12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x</a:t>
                      </a:r>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x</a:t>
                      </a:r>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x</a:t>
                      </a:r>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x</a:t>
                      </a:r>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x</a:t>
                      </a:r>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x</a:t>
                      </a:r>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200" u="none" strike="noStrike" dirty="0">
                          <a:effectLst/>
                        </a:rPr>
                        <a:t>View Pages</a:t>
                      </a:r>
                      <a:endParaRPr lang="en-US" sz="12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x</a:t>
                      </a:r>
                      <a:endParaRPr lang="en-US" sz="12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x</a:t>
                      </a:r>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x</a:t>
                      </a:r>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x</a:t>
                      </a:r>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x</a:t>
                      </a:r>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x</a:t>
                      </a:r>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200" u="none" strike="noStrike">
                          <a:effectLst/>
                        </a:rPr>
                        <a:t>Browse User Information</a:t>
                      </a:r>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x</a:t>
                      </a:r>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x</a:t>
                      </a:r>
                      <a:endParaRPr lang="en-US" sz="12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x</a:t>
                      </a:r>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x</a:t>
                      </a:r>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x</a:t>
                      </a:r>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x</a:t>
                      </a:r>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200" u="none" strike="noStrike">
                          <a:effectLst/>
                        </a:rPr>
                        <a:t>Use Remote Interfaces</a:t>
                      </a:r>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x</a:t>
                      </a:r>
                      <a:endParaRPr lang="en-US" sz="12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x</a:t>
                      </a:r>
                      <a:endParaRPr lang="en-US" sz="12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x</a:t>
                      </a:r>
                      <a:endParaRPr lang="en-US" sz="12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x</a:t>
                      </a:r>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x</a:t>
                      </a:r>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x</a:t>
                      </a:r>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200" u="none" strike="noStrike">
                          <a:effectLst/>
                        </a:rPr>
                        <a:t>Use Client Integration Features</a:t>
                      </a:r>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x</a:t>
                      </a:r>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x</a:t>
                      </a:r>
                      <a:endParaRPr lang="en-US" sz="12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x</a:t>
                      </a:r>
                      <a:endParaRPr lang="en-US" sz="12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x</a:t>
                      </a:r>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x</a:t>
                      </a:r>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x</a:t>
                      </a:r>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200" u="none" strike="noStrike">
                          <a:effectLst/>
                        </a:rPr>
                        <a:t>Use Self-Service Site Creation</a:t>
                      </a:r>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x</a:t>
                      </a:r>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x</a:t>
                      </a:r>
                      <a:endParaRPr lang="en-US" sz="12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x</a:t>
                      </a:r>
                      <a:endParaRPr lang="en-US" sz="12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x</a:t>
                      </a:r>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x</a:t>
                      </a:r>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x</a:t>
                      </a:r>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200" u="none" strike="noStrike">
                          <a:effectLst/>
                        </a:rPr>
                        <a:t>Browse Directories</a:t>
                      </a:r>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x</a:t>
                      </a:r>
                      <a:endParaRPr lang="en-US" sz="12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x</a:t>
                      </a:r>
                      <a:endParaRPr lang="en-US" sz="12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x</a:t>
                      </a:r>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x</a:t>
                      </a:r>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200" u="none" strike="noStrike">
                          <a:effectLst/>
                        </a:rPr>
                        <a:t>Edit Personal User Information</a:t>
                      </a:r>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x</a:t>
                      </a:r>
                      <a:endParaRPr lang="en-US" sz="12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x</a:t>
                      </a:r>
                      <a:endParaRPr lang="en-US" sz="12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x</a:t>
                      </a:r>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x</a:t>
                      </a:r>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200" u="none" strike="noStrike">
                          <a:effectLst/>
                        </a:rPr>
                        <a:t>Add and Customize Pages</a:t>
                      </a:r>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x</a:t>
                      </a:r>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x</a:t>
                      </a:r>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200" u="none" strike="noStrike">
                          <a:effectLst/>
                        </a:rPr>
                        <a:t>Apply Themes and Borders</a:t>
                      </a:r>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x</a:t>
                      </a:r>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x</a:t>
                      </a:r>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200" u="none" strike="noStrike">
                          <a:effectLst/>
                        </a:rPr>
                        <a:t>Apply Style Sheets</a:t>
                      </a:r>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x</a:t>
                      </a:r>
                      <a:endParaRPr lang="en-US" sz="12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x</a:t>
                      </a:r>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200" u="none" strike="noStrike">
                          <a:effectLst/>
                        </a:rPr>
                        <a:t>Create Subsites</a:t>
                      </a:r>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x</a:t>
                      </a:r>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200" u="none" strike="noStrike">
                          <a:effectLst/>
                        </a:rPr>
                        <a:t>Create Groups</a:t>
                      </a:r>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x</a:t>
                      </a:r>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200" u="none" strike="noStrike">
                          <a:effectLst/>
                        </a:rPr>
                        <a:t>Enumerate Permissions</a:t>
                      </a:r>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x</a:t>
                      </a:r>
                      <a:endParaRPr lang="en-US" sz="12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200" u="none" strike="noStrike">
                          <a:effectLst/>
                        </a:rPr>
                        <a:t>Manage Permissions</a:t>
                      </a:r>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x</a:t>
                      </a:r>
                      <a:endParaRPr lang="en-US" sz="12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200" u="none" strike="noStrike">
                          <a:effectLst/>
                        </a:rPr>
                        <a:t>View Web Analytics Data  </a:t>
                      </a:r>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x</a:t>
                      </a:r>
                      <a:endParaRPr lang="en-US" sz="12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200" u="none" strike="noStrike">
                          <a:effectLst/>
                        </a:rPr>
                        <a:t>Manage Alerts</a:t>
                      </a:r>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x</a:t>
                      </a:r>
                      <a:endParaRPr lang="en-US" sz="12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200" u="none" strike="noStrike">
                          <a:effectLst/>
                        </a:rPr>
                        <a:t>Manage Web Site</a:t>
                      </a:r>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x</a:t>
                      </a:r>
                      <a:endParaRPr lang="en-US" sz="12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316261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Permissions and Personal Permissions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090893277"/>
              </p:ext>
            </p:extLst>
          </p:nvPr>
        </p:nvGraphicFramePr>
        <p:xfrm>
          <a:off x="228603" y="1219200"/>
          <a:ext cx="8610599" cy="3368040"/>
        </p:xfrm>
        <a:graphic>
          <a:graphicData uri="http://schemas.openxmlformats.org/drawingml/2006/table">
            <a:tbl>
              <a:tblPr>
                <a:tableStyleId>{5C22544A-7EE6-4342-B048-85BDC9FD1C3A}</a:tableStyleId>
              </a:tblPr>
              <a:tblGrid>
                <a:gridCol w="2349602"/>
                <a:gridCol w="1036589"/>
                <a:gridCol w="1036589"/>
                <a:gridCol w="1036589"/>
                <a:gridCol w="1036589"/>
                <a:gridCol w="1036589"/>
                <a:gridCol w="1078052"/>
              </a:tblGrid>
              <a:tr h="190500">
                <a:tc>
                  <a:txBody>
                    <a:bodyPr/>
                    <a:lstStyle/>
                    <a:p>
                      <a:pPr algn="l" fontAlgn="b"/>
                      <a:r>
                        <a:rPr lang="en-US" sz="1100" b="1" u="none" strike="noStrike" dirty="0">
                          <a:solidFill>
                            <a:schemeClr val="bg1"/>
                          </a:solidFill>
                          <a:effectLst/>
                        </a:rPr>
                        <a:t>List Permissions</a:t>
                      </a:r>
                      <a:endParaRPr lang="en-US" sz="1100" b="1" i="0" u="none" strike="noStrike" dirty="0">
                        <a:solidFill>
                          <a:schemeClr val="bg1"/>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fontAlgn="b"/>
                      <a:r>
                        <a:rPr lang="en-US" sz="1100" b="1" u="none" strike="noStrike" dirty="0">
                          <a:solidFill>
                            <a:schemeClr val="bg1"/>
                          </a:solidFill>
                          <a:effectLst/>
                        </a:rPr>
                        <a:t>View-only</a:t>
                      </a:r>
                      <a:endParaRPr lang="en-US" sz="1100" b="1" i="0" u="none" strike="noStrike" dirty="0">
                        <a:solidFill>
                          <a:schemeClr val="bg1"/>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fontAlgn="b"/>
                      <a:r>
                        <a:rPr lang="en-US" sz="1100" b="1" u="none" strike="noStrike" dirty="0">
                          <a:solidFill>
                            <a:schemeClr val="bg1"/>
                          </a:solidFill>
                          <a:effectLst/>
                        </a:rPr>
                        <a:t>Read</a:t>
                      </a:r>
                      <a:endParaRPr lang="en-US" sz="1100" b="1" i="0" u="none" strike="noStrike" dirty="0">
                        <a:solidFill>
                          <a:schemeClr val="bg1"/>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fontAlgn="b"/>
                      <a:r>
                        <a:rPr lang="en-US" sz="1100" b="1" u="none" strike="noStrike" dirty="0">
                          <a:solidFill>
                            <a:schemeClr val="bg1"/>
                          </a:solidFill>
                          <a:effectLst/>
                        </a:rPr>
                        <a:t>Contribute</a:t>
                      </a:r>
                      <a:endParaRPr lang="en-US" sz="1100" b="1" i="0" u="none" strike="noStrike" dirty="0">
                        <a:solidFill>
                          <a:schemeClr val="bg1"/>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fontAlgn="b"/>
                      <a:r>
                        <a:rPr lang="en-US" sz="1100" b="1" u="none" strike="noStrike" dirty="0">
                          <a:solidFill>
                            <a:schemeClr val="bg1"/>
                          </a:solidFill>
                          <a:effectLst/>
                        </a:rPr>
                        <a:t>Edit </a:t>
                      </a:r>
                      <a:endParaRPr lang="en-US" sz="1100" b="1" i="0" u="none" strike="noStrike" dirty="0">
                        <a:solidFill>
                          <a:schemeClr val="bg1"/>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fontAlgn="b"/>
                      <a:r>
                        <a:rPr lang="en-US" sz="1100" b="1" u="none" strike="noStrike" dirty="0">
                          <a:solidFill>
                            <a:schemeClr val="bg1"/>
                          </a:solidFill>
                          <a:effectLst/>
                        </a:rPr>
                        <a:t>Design</a:t>
                      </a:r>
                      <a:endParaRPr lang="en-US" sz="1100" b="1" i="0" u="none" strike="noStrike" dirty="0">
                        <a:solidFill>
                          <a:schemeClr val="bg1"/>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fontAlgn="b"/>
                      <a:r>
                        <a:rPr lang="en-US" sz="1100" b="1" u="none" strike="noStrike" dirty="0">
                          <a:solidFill>
                            <a:schemeClr val="bg1"/>
                          </a:solidFill>
                          <a:effectLst/>
                        </a:rPr>
                        <a:t>Full Control</a:t>
                      </a:r>
                      <a:endParaRPr lang="en-US" sz="1100" b="1" i="0" u="none" strike="noStrike" dirty="0">
                        <a:solidFill>
                          <a:schemeClr val="bg1"/>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190500">
                <a:tc>
                  <a:txBody>
                    <a:bodyPr/>
                    <a:lstStyle/>
                    <a:p>
                      <a:pPr algn="l" fontAlgn="b"/>
                      <a:r>
                        <a:rPr lang="en-US" sz="1100" u="none" strike="noStrike" dirty="0">
                          <a:effectLst/>
                        </a:rPr>
                        <a:t>View Items</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x</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100" u="none" strike="noStrike" dirty="0">
                          <a:effectLst/>
                        </a:rPr>
                        <a:t>View Versions</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x</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x</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100" u="none" strike="noStrike" dirty="0">
                          <a:effectLst/>
                        </a:rPr>
                        <a:t>Create Alerts</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x</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x</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x</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100" u="none" strike="noStrike">
                          <a:effectLst/>
                        </a:rPr>
                        <a:t>View Application Pages</a:t>
                      </a:r>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x</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x</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x</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100" u="none" strike="noStrike">
                          <a:effectLst/>
                        </a:rPr>
                        <a:t>Open Items</a:t>
                      </a:r>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x</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x</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x</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100" u="none" strike="noStrike">
                          <a:effectLst/>
                        </a:rPr>
                        <a:t>Add Items</a:t>
                      </a:r>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x</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x</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x</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100" u="none" strike="noStrike">
                          <a:effectLst/>
                        </a:rPr>
                        <a:t>Edit Items</a:t>
                      </a:r>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x</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x</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x</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100" u="none" strike="noStrike">
                          <a:effectLst/>
                        </a:rPr>
                        <a:t>Delete Items</a:t>
                      </a:r>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x</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x</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100" u="none" strike="noStrike">
                          <a:effectLst/>
                        </a:rPr>
                        <a:t>Delete Versions</a:t>
                      </a:r>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x</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100" u="none" strike="noStrike">
                          <a:effectLst/>
                        </a:rPr>
                        <a:t>Approve Items</a:t>
                      </a:r>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x</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x</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100" u="none" strike="noStrike">
                          <a:effectLst/>
                        </a:rPr>
                        <a:t>Manage Lists  </a:t>
                      </a:r>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x</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x</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100" u="none" strike="noStrike">
                          <a:effectLst/>
                        </a:rPr>
                        <a:t>Override List Behaviors</a:t>
                      </a:r>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x</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799103284"/>
              </p:ext>
            </p:extLst>
          </p:nvPr>
        </p:nvGraphicFramePr>
        <p:xfrm>
          <a:off x="228600" y="4876800"/>
          <a:ext cx="8610599" cy="1036320"/>
        </p:xfrm>
        <a:graphic>
          <a:graphicData uri="http://schemas.openxmlformats.org/drawingml/2006/table">
            <a:tbl>
              <a:tblPr>
                <a:tableStyleId>{5C22544A-7EE6-4342-B048-85BDC9FD1C3A}</a:tableStyleId>
              </a:tblPr>
              <a:tblGrid>
                <a:gridCol w="2349601"/>
                <a:gridCol w="1036589"/>
                <a:gridCol w="1036589"/>
                <a:gridCol w="1036589"/>
                <a:gridCol w="1036589"/>
                <a:gridCol w="1036589"/>
                <a:gridCol w="1078053"/>
              </a:tblGrid>
              <a:tr h="190500">
                <a:tc>
                  <a:txBody>
                    <a:bodyPr/>
                    <a:lstStyle/>
                    <a:p>
                      <a:pPr algn="l" fontAlgn="b"/>
                      <a:r>
                        <a:rPr lang="en-US" sz="1100" b="1" u="none" strike="noStrike" dirty="0">
                          <a:solidFill>
                            <a:schemeClr val="bg1"/>
                          </a:solidFill>
                          <a:effectLst/>
                        </a:rPr>
                        <a:t>Personal Permissions</a:t>
                      </a:r>
                      <a:endParaRPr lang="en-US" sz="1100" b="1" i="0" u="none" strike="noStrike" dirty="0">
                        <a:solidFill>
                          <a:schemeClr val="bg1"/>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fontAlgn="b"/>
                      <a:r>
                        <a:rPr lang="en-US" sz="1100" b="1" u="none" strike="noStrike" dirty="0">
                          <a:solidFill>
                            <a:schemeClr val="bg1"/>
                          </a:solidFill>
                          <a:effectLst/>
                        </a:rPr>
                        <a:t>View-only</a:t>
                      </a:r>
                      <a:endParaRPr lang="en-US" sz="1100" b="1" i="0" u="none" strike="noStrike" dirty="0">
                        <a:solidFill>
                          <a:schemeClr val="bg1"/>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fontAlgn="b"/>
                      <a:r>
                        <a:rPr lang="en-US" sz="1100" b="1" u="none" strike="noStrike" dirty="0">
                          <a:solidFill>
                            <a:schemeClr val="bg1"/>
                          </a:solidFill>
                          <a:effectLst/>
                        </a:rPr>
                        <a:t>Read</a:t>
                      </a:r>
                      <a:endParaRPr lang="en-US" sz="1100" b="1" i="0" u="none" strike="noStrike" dirty="0">
                        <a:solidFill>
                          <a:schemeClr val="bg1"/>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fontAlgn="b"/>
                      <a:r>
                        <a:rPr lang="en-US" sz="1100" b="1" u="none" strike="noStrike" dirty="0">
                          <a:solidFill>
                            <a:schemeClr val="bg1"/>
                          </a:solidFill>
                          <a:effectLst/>
                        </a:rPr>
                        <a:t>Contribute</a:t>
                      </a:r>
                      <a:endParaRPr lang="en-US" sz="1100" b="1" i="0" u="none" strike="noStrike" dirty="0">
                        <a:solidFill>
                          <a:schemeClr val="bg1"/>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fontAlgn="b"/>
                      <a:r>
                        <a:rPr lang="en-US" sz="1100" b="1" u="none" strike="noStrike" dirty="0">
                          <a:solidFill>
                            <a:schemeClr val="bg1"/>
                          </a:solidFill>
                          <a:effectLst/>
                        </a:rPr>
                        <a:t>Edit </a:t>
                      </a:r>
                      <a:endParaRPr lang="en-US" sz="1100" b="1" i="0" u="none" strike="noStrike" dirty="0">
                        <a:solidFill>
                          <a:schemeClr val="bg1"/>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fontAlgn="b"/>
                      <a:r>
                        <a:rPr lang="en-US" sz="1100" b="1" u="none" strike="noStrike" dirty="0">
                          <a:solidFill>
                            <a:schemeClr val="bg1"/>
                          </a:solidFill>
                          <a:effectLst/>
                        </a:rPr>
                        <a:t>Design</a:t>
                      </a:r>
                      <a:endParaRPr lang="en-US" sz="1100" b="1" i="0" u="none" strike="noStrike" dirty="0">
                        <a:solidFill>
                          <a:schemeClr val="bg1"/>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fontAlgn="b"/>
                      <a:r>
                        <a:rPr lang="en-US" sz="1100" b="1" u="none" strike="noStrike" dirty="0">
                          <a:solidFill>
                            <a:schemeClr val="bg1"/>
                          </a:solidFill>
                          <a:effectLst/>
                        </a:rPr>
                        <a:t>Full Control</a:t>
                      </a:r>
                      <a:endParaRPr lang="en-US" sz="1100" b="1" i="0" u="none" strike="noStrike" dirty="0">
                        <a:solidFill>
                          <a:schemeClr val="bg1"/>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190500">
                <a:tc>
                  <a:txBody>
                    <a:bodyPr/>
                    <a:lstStyle/>
                    <a:p>
                      <a:pPr algn="l" fontAlgn="b"/>
                      <a:r>
                        <a:rPr lang="en-US" sz="1100" u="none" strike="noStrike">
                          <a:effectLst/>
                        </a:rPr>
                        <a:t>Manage Personal Views</a:t>
                      </a:r>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x</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x</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x</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x</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100" u="none" strike="noStrike">
                          <a:effectLst/>
                        </a:rPr>
                        <a:t>Add/Remove Personal Web Parts</a:t>
                      </a:r>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x</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x</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x</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x</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100" u="none" strike="noStrike" dirty="0">
                          <a:effectLst/>
                        </a:rPr>
                        <a:t>Update Personal Web Parts</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x</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x</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048073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"Limited Access" Permission Level</a:t>
            </a:r>
            <a:endParaRPr lang="en-US" dirty="0"/>
          </a:p>
        </p:txBody>
      </p:sp>
      <p:sp>
        <p:nvSpPr>
          <p:cNvPr id="3" name="Content Placeholder 2"/>
          <p:cNvSpPr>
            <a:spLocks noGrp="1"/>
          </p:cNvSpPr>
          <p:nvPr>
            <p:ph idx="1"/>
          </p:nvPr>
        </p:nvSpPr>
        <p:spPr/>
        <p:txBody>
          <a:bodyPr>
            <a:normAutofit lnSpcReduction="10000"/>
          </a:bodyPr>
          <a:lstStyle/>
          <a:p>
            <a:r>
              <a:rPr lang="en-US" dirty="0" smtClean="0"/>
              <a:t>Limited Access used with fine-grained permissions</a:t>
            </a:r>
          </a:p>
          <a:p>
            <a:pPr lvl="1"/>
            <a:r>
              <a:rPr lang="en-US" dirty="0" smtClean="0"/>
              <a:t>E</a:t>
            </a:r>
            <a:r>
              <a:rPr lang="en-US" dirty="0" smtClean="0"/>
              <a:t>nables user to browse site page to access item</a:t>
            </a:r>
          </a:p>
          <a:p>
            <a:pPr lvl="1"/>
            <a:r>
              <a:rPr lang="en-US" dirty="0" smtClean="0"/>
              <a:t>Required when user is granted access to a item but has no permissions to parent list</a:t>
            </a:r>
          </a:p>
          <a:p>
            <a:pPr lvl="1"/>
            <a:r>
              <a:rPr lang="en-US" dirty="0" smtClean="0"/>
              <a:t>Limited Access permission level includes minimum set of permissions required for user to access item</a:t>
            </a:r>
          </a:p>
          <a:p>
            <a:r>
              <a:rPr lang="en-US" dirty="0" smtClean="0"/>
              <a:t>You do not assign Limited Access permissions directly </a:t>
            </a:r>
          </a:p>
          <a:p>
            <a:pPr lvl="1"/>
            <a:r>
              <a:rPr lang="en-US" dirty="0" smtClean="0"/>
              <a:t>SharePoint automatically assigns permission when required</a:t>
            </a:r>
          </a:p>
          <a:p>
            <a:pPr lvl="1"/>
            <a:r>
              <a:rPr lang="en-US" dirty="0" smtClean="0"/>
              <a:t>Occurs when granular permissions assigned at item level or document level</a:t>
            </a:r>
          </a:p>
          <a:p>
            <a:pPr lvl="1"/>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894270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Custom Permission Level</a:t>
            </a:r>
            <a:endParaRPr lang="en-US" dirty="0"/>
          </a:p>
        </p:txBody>
      </p:sp>
      <p:sp>
        <p:nvSpPr>
          <p:cNvPr id="3" name="Content Placeholder 2"/>
          <p:cNvSpPr>
            <a:spLocks noGrp="1"/>
          </p:cNvSpPr>
          <p:nvPr>
            <p:ph idx="1"/>
          </p:nvPr>
        </p:nvSpPr>
        <p:spPr/>
        <p:txBody>
          <a:bodyPr/>
          <a:lstStyle/>
          <a:p>
            <a:r>
              <a:rPr lang="en-US" dirty="0" smtClean="0"/>
              <a:t>Create a custom permission level when required</a:t>
            </a:r>
          </a:p>
          <a:p>
            <a:pPr lvl="1"/>
            <a:r>
              <a:rPr lang="en-US" dirty="0" smtClean="0"/>
              <a:t>Name permission level using verb (e.g. Manage)</a:t>
            </a:r>
          </a:p>
          <a:p>
            <a:pPr lvl="1"/>
            <a:r>
              <a:rPr lang="en-US" dirty="0" smtClean="0"/>
              <a:t>Select the appropriate set of permissions</a:t>
            </a:r>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r>
              <a:rPr lang="en-US" dirty="0" smtClean="0"/>
              <a:t>Once the permission level has been created…</a:t>
            </a:r>
          </a:p>
          <a:p>
            <a:pPr lvl="2"/>
            <a:r>
              <a:rPr lang="en-US" dirty="0" smtClean="0"/>
              <a:t>Use it to assign permissions</a:t>
            </a:r>
            <a:endParaRPr lang="en-US" dirty="0"/>
          </a:p>
        </p:txBody>
      </p:sp>
      <p:pic>
        <p:nvPicPr>
          <p:cNvPr id="4" name="Picture 3"/>
          <p:cNvPicPr>
            <a:picLocks noChangeAspect="1"/>
          </p:cNvPicPr>
          <p:nvPr/>
        </p:nvPicPr>
        <p:blipFill>
          <a:blip r:embed="rId2"/>
          <a:stretch>
            <a:fillRect/>
          </a:stretch>
        </p:blipFill>
        <p:spPr>
          <a:xfrm>
            <a:off x="1219200" y="2971800"/>
            <a:ext cx="5410200" cy="2346426"/>
          </a:xfrm>
          <a:prstGeom prst="rect">
            <a:avLst/>
          </a:prstGeom>
          <a:ln>
            <a:solidFill>
              <a:schemeClr val="tx1"/>
            </a:solidFill>
          </a:ln>
        </p:spPr>
      </p:pic>
    </p:spTree>
    <p:extLst>
      <p:ext uri="{BB962C8B-B14F-4D97-AF65-F5344CB8AC3E}">
        <p14:creationId xmlns:p14="http://schemas.microsoft.com/office/powerpoint/2010/main" val="3326035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Custom Permission Level</a:t>
            </a:r>
          </a:p>
        </p:txBody>
      </p:sp>
    </p:spTree>
    <p:extLst>
      <p:ext uri="{BB962C8B-B14F-4D97-AF65-F5344CB8AC3E}">
        <p14:creationId xmlns:p14="http://schemas.microsoft.com/office/powerpoint/2010/main" val="4717851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Site </a:t>
            </a:r>
            <a:r>
              <a:rPr lang="en-US" dirty="0"/>
              <a:t>Security Overview</a:t>
            </a:r>
          </a:p>
          <a:p>
            <a:pPr>
              <a:buFont typeface="Wingdings" panose="05000000000000000000" pitchFamily="2" charset="2"/>
              <a:buChar char="ü"/>
            </a:pPr>
            <a:r>
              <a:rPr lang="en-US" dirty="0" smtClean="0"/>
              <a:t>Configuring </a:t>
            </a:r>
            <a:r>
              <a:rPr lang="en-US" dirty="0"/>
              <a:t>Site Permissions</a:t>
            </a:r>
          </a:p>
          <a:p>
            <a:pPr>
              <a:buFont typeface="Wingdings" panose="05000000000000000000" pitchFamily="2" charset="2"/>
              <a:buChar char="Ø"/>
            </a:pPr>
            <a:r>
              <a:rPr lang="en-US" dirty="0"/>
              <a:t>SharePoint Groups</a:t>
            </a:r>
            <a:endParaRPr lang="en-US" dirty="0" smtClean="0"/>
          </a:p>
          <a:p>
            <a:r>
              <a:rPr lang="en-US" dirty="0"/>
              <a:t>Configuring </a:t>
            </a:r>
            <a:r>
              <a:rPr lang="en-US" dirty="0" smtClean="0"/>
              <a:t>Fine-grained Permissions</a:t>
            </a:r>
            <a:endParaRPr lang="en-US" dirty="0"/>
          </a:p>
          <a:p>
            <a:r>
              <a:rPr lang="en-US" dirty="0" smtClean="0"/>
              <a:t>Security Best Practices</a:t>
            </a:r>
            <a:endParaRPr lang="en-US" dirty="0"/>
          </a:p>
        </p:txBody>
      </p:sp>
    </p:spTree>
    <p:extLst>
      <p:ext uri="{BB962C8B-B14F-4D97-AF65-F5344CB8AC3E}">
        <p14:creationId xmlns:p14="http://schemas.microsoft.com/office/powerpoint/2010/main" val="31681041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SharePoint Groups</a:t>
            </a:r>
            <a:endParaRPr lang="en-US" dirty="0"/>
          </a:p>
        </p:txBody>
      </p:sp>
      <p:sp>
        <p:nvSpPr>
          <p:cNvPr id="4" name="Content Placeholder 3"/>
          <p:cNvSpPr>
            <a:spLocks noGrp="1"/>
          </p:cNvSpPr>
          <p:nvPr>
            <p:ph idx="1"/>
          </p:nvPr>
        </p:nvSpPr>
        <p:spPr/>
        <p:txBody>
          <a:bodyPr/>
          <a:lstStyle/>
          <a:p>
            <a:r>
              <a:rPr lang="en-US" dirty="0" smtClean="0"/>
              <a:t>SharePoint provides support for security groups</a:t>
            </a:r>
          </a:p>
          <a:p>
            <a:pPr lvl="1"/>
            <a:r>
              <a:rPr lang="en-US" dirty="0" smtClean="0"/>
              <a:t>Created within the scope of a site collection</a:t>
            </a:r>
          </a:p>
          <a:p>
            <a:pPr lvl="1"/>
            <a:r>
              <a:rPr lang="en-US" dirty="0" smtClean="0"/>
              <a:t>Eases management of users and permissions</a:t>
            </a:r>
          </a:p>
          <a:p>
            <a:r>
              <a:rPr lang="en-US" dirty="0" smtClean="0"/>
              <a:t>SharePoint often creates standard set of groups</a:t>
            </a:r>
          </a:p>
          <a:p>
            <a:pPr lvl="1"/>
            <a:r>
              <a:rPr lang="en-US" dirty="0" smtClean="0"/>
              <a:t>Owners</a:t>
            </a:r>
          </a:p>
          <a:p>
            <a:pPr lvl="1"/>
            <a:r>
              <a:rPr lang="en-US" dirty="0" smtClean="0"/>
              <a:t>Members</a:t>
            </a:r>
          </a:p>
          <a:p>
            <a:pPr lvl="1"/>
            <a:r>
              <a:rPr lang="en-US" dirty="0" smtClean="0"/>
              <a:t>Visitors</a:t>
            </a:r>
          </a:p>
          <a:p>
            <a:pPr lvl="1"/>
            <a:r>
              <a:rPr lang="en-US" dirty="0" smtClean="0"/>
              <a:t>Excel Viewers</a:t>
            </a:r>
            <a:endParaRPr lang="en-US" dirty="0" smtClean="0"/>
          </a:p>
        </p:txBody>
      </p:sp>
      <p:pic>
        <p:nvPicPr>
          <p:cNvPr id="5" name="Picture 4"/>
          <p:cNvPicPr>
            <a:picLocks noChangeAspect="1"/>
          </p:cNvPicPr>
          <p:nvPr/>
        </p:nvPicPr>
        <p:blipFill>
          <a:blip r:embed="rId2"/>
          <a:stretch>
            <a:fillRect/>
          </a:stretch>
        </p:blipFill>
        <p:spPr>
          <a:xfrm>
            <a:off x="3429000" y="3581400"/>
            <a:ext cx="5181600" cy="2043634"/>
          </a:xfrm>
          <a:prstGeom prst="rect">
            <a:avLst/>
          </a:prstGeom>
          <a:ln>
            <a:solidFill>
              <a:schemeClr val="bg1">
                <a:lumMod val="50000"/>
              </a:schemeClr>
            </a:solidFill>
          </a:ln>
        </p:spPr>
      </p:pic>
    </p:spTree>
    <p:extLst>
      <p:ext uri="{BB962C8B-B14F-4D97-AF65-F5344CB8AC3E}">
        <p14:creationId xmlns:p14="http://schemas.microsoft.com/office/powerpoint/2010/main" val="135498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a SharePoint Group (Part 1)</a:t>
            </a:r>
            <a:endParaRPr lang="en-US" dirty="0"/>
          </a:p>
        </p:txBody>
      </p:sp>
      <p:pic>
        <p:nvPicPr>
          <p:cNvPr id="5" name="Picture 4"/>
          <p:cNvPicPr>
            <a:picLocks noChangeAspect="1"/>
          </p:cNvPicPr>
          <p:nvPr/>
        </p:nvPicPr>
        <p:blipFill>
          <a:blip r:embed="rId2"/>
          <a:stretch>
            <a:fillRect/>
          </a:stretch>
        </p:blipFill>
        <p:spPr>
          <a:xfrm>
            <a:off x="609600" y="2971800"/>
            <a:ext cx="7696200" cy="3441089"/>
          </a:xfrm>
          <a:prstGeom prst="rect">
            <a:avLst/>
          </a:prstGeom>
          <a:ln>
            <a:solidFill>
              <a:schemeClr val="bg1">
                <a:lumMod val="50000"/>
              </a:schemeClr>
            </a:solidFill>
          </a:ln>
        </p:spPr>
      </p:pic>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381000" y="1449433"/>
            <a:ext cx="2128520" cy="1136015"/>
          </a:xfrm>
          <a:prstGeom prst="rect">
            <a:avLst/>
          </a:prstGeom>
          <a:ln>
            <a:solidFill>
              <a:schemeClr val="tx1"/>
            </a:solidFill>
          </a:ln>
        </p:spPr>
      </p:pic>
      <p:cxnSp>
        <p:nvCxnSpPr>
          <p:cNvPr id="3" name="Straight Arrow Connector 2"/>
          <p:cNvCxnSpPr/>
          <p:nvPr/>
        </p:nvCxnSpPr>
        <p:spPr>
          <a:xfrm>
            <a:off x="1143000" y="2397624"/>
            <a:ext cx="226060" cy="4572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5734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r>
              <a:rPr lang="en-US" smtClean="0"/>
              <a:t>Site Security Overview</a:t>
            </a:r>
          </a:p>
          <a:p>
            <a:r>
              <a:rPr lang="en-US" smtClean="0"/>
              <a:t>Configuring Site Permissions</a:t>
            </a:r>
          </a:p>
          <a:p>
            <a:r>
              <a:rPr lang="en-US" smtClean="0"/>
              <a:t>SharePoint Groups</a:t>
            </a:r>
          </a:p>
          <a:p>
            <a:r>
              <a:rPr lang="en-US" smtClean="0"/>
              <a:t>Configuring Fine-grained Permissions</a:t>
            </a:r>
          </a:p>
          <a:p>
            <a:r>
              <a:rPr lang="en-US" smtClean="0"/>
              <a:t>Security Best Practices</a:t>
            </a:r>
            <a:endParaRPr lang="en-US" dirty="0"/>
          </a:p>
        </p:txBody>
      </p:sp>
    </p:spTree>
    <p:extLst>
      <p:ext uri="{BB962C8B-B14F-4D97-AF65-F5344CB8AC3E}">
        <p14:creationId xmlns:p14="http://schemas.microsoft.com/office/powerpoint/2010/main" val="20530190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SharePoint Group (Part </a:t>
            </a:r>
            <a:r>
              <a:rPr lang="en-US" dirty="0" smtClean="0"/>
              <a:t>2)</a:t>
            </a:r>
            <a:endParaRPr lang="en-US" dirty="0"/>
          </a:p>
        </p:txBody>
      </p:sp>
      <p:pic>
        <p:nvPicPr>
          <p:cNvPr id="4" name="Picture 3"/>
          <p:cNvPicPr>
            <a:picLocks noChangeAspect="1"/>
          </p:cNvPicPr>
          <p:nvPr/>
        </p:nvPicPr>
        <p:blipFill>
          <a:blip r:embed="rId2"/>
          <a:stretch>
            <a:fillRect/>
          </a:stretch>
        </p:blipFill>
        <p:spPr>
          <a:xfrm>
            <a:off x="609600" y="1447800"/>
            <a:ext cx="7896225" cy="2593929"/>
          </a:xfrm>
          <a:prstGeom prst="rect">
            <a:avLst/>
          </a:prstGeom>
          <a:ln>
            <a:solidFill>
              <a:schemeClr val="bg1">
                <a:lumMod val="50000"/>
              </a:schemeClr>
            </a:solidFill>
          </a:ln>
        </p:spPr>
      </p:pic>
    </p:spTree>
    <p:extLst>
      <p:ext uri="{BB962C8B-B14F-4D97-AF65-F5344CB8AC3E}">
        <p14:creationId xmlns:p14="http://schemas.microsoft.com/office/powerpoint/2010/main" val="25482082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Members to Custom Group</a:t>
            </a:r>
            <a:endParaRPr lang="en-US" dirty="0"/>
          </a:p>
        </p:txBody>
      </p:sp>
      <p:sp>
        <p:nvSpPr>
          <p:cNvPr id="3" name="Content Placeholder 2"/>
          <p:cNvSpPr>
            <a:spLocks noGrp="1"/>
          </p:cNvSpPr>
          <p:nvPr>
            <p:ph idx="1"/>
          </p:nvPr>
        </p:nvSpPr>
        <p:spPr/>
        <p:txBody>
          <a:bodyPr/>
          <a:lstStyle/>
          <a:p>
            <a:r>
              <a:rPr lang="en-US" dirty="0" smtClean="0"/>
              <a:t>Once you have created a custom group….</a:t>
            </a:r>
          </a:p>
          <a:p>
            <a:pPr lvl="1"/>
            <a:r>
              <a:rPr lang="en-US" dirty="0"/>
              <a:t>Configure </a:t>
            </a:r>
            <a:r>
              <a:rPr lang="en-US" dirty="0" smtClean="0"/>
              <a:t>permissions on site and other objects</a:t>
            </a:r>
          </a:p>
          <a:p>
            <a:pPr lvl="1"/>
            <a:r>
              <a:rPr lang="en-US" dirty="0" smtClean="0"/>
              <a:t>Add external users and external groups</a:t>
            </a:r>
          </a:p>
          <a:p>
            <a:pPr lvl="1"/>
            <a:endParaRPr lang="en-US" dirty="0" smtClean="0"/>
          </a:p>
          <a:p>
            <a:endParaRPr lang="en-US" dirty="0"/>
          </a:p>
        </p:txBody>
      </p:sp>
      <p:pic>
        <p:nvPicPr>
          <p:cNvPr id="6" name="Picture 5"/>
          <p:cNvPicPr>
            <a:picLocks noChangeAspect="1"/>
          </p:cNvPicPr>
          <p:nvPr/>
        </p:nvPicPr>
        <p:blipFill>
          <a:blip r:embed="rId2"/>
          <a:stretch>
            <a:fillRect/>
          </a:stretch>
        </p:blipFill>
        <p:spPr>
          <a:xfrm>
            <a:off x="2975052" y="4860090"/>
            <a:ext cx="5410200" cy="1656184"/>
          </a:xfrm>
          <a:prstGeom prst="rect">
            <a:avLst/>
          </a:prstGeom>
          <a:ln>
            <a:solidFill>
              <a:schemeClr val="bg1">
                <a:lumMod val="50000"/>
              </a:schemeClr>
            </a:solidFill>
          </a:ln>
        </p:spPr>
      </p:pic>
      <p:pic>
        <p:nvPicPr>
          <p:cNvPr id="9" name="Picture 8"/>
          <p:cNvPicPr>
            <a:picLocks noChangeAspect="1"/>
          </p:cNvPicPr>
          <p:nvPr/>
        </p:nvPicPr>
        <p:blipFill>
          <a:blip r:embed="rId3"/>
          <a:stretch>
            <a:fillRect/>
          </a:stretch>
        </p:blipFill>
        <p:spPr>
          <a:xfrm>
            <a:off x="416312" y="2971800"/>
            <a:ext cx="5117480" cy="1719408"/>
          </a:xfrm>
          <a:prstGeom prst="rect">
            <a:avLst/>
          </a:prstGeom>
          <a:ln>
            <a:solidFill>
              <a:schemeClr val="bg1">
                <a:lumMod val="50000"/>
              </a:schemeClr>
            </a:solidFill>
          </a:ln>
        </p:spPr>
      </p:pic>
    </p:spTree>
    <p:extLst>
      <p:ext uri="{BB962C8B-B14F-4D97-AF65-F5344CB8AC3E}">
        <p14:creationId xmlns:p14="http://schemas.microsoft.com/office/powerpoint/2010/main" val="21408365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Permissions using SharePoint Groups</a:t>
            </a:r>
            <a:endParaRPr lang="en-US" dirty="0"/>
          </a:p>
        </p:txBody>
      </p:sp>
    </p:spTree>
    <p:extLst>
      <p:ext uri="{BB962C8B-B14F-4D97-AF65-F5344CB8AC3E}">
        <p14:creationId xmlns:p14="http://schemas.microsoft.com/office/powerpoint/2010/main" val="26019316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Site </a:t>
            </a:r>
            <a:r>
              <a:rPr lang="en-US" dirty="0"/>
              <a:t>Security Overview</a:t>
            </a:r>
          </a:p>
          <a:p>
            <a:pPr>
              <a:buFont typeface="Wingdings" panose="05000000000000000000" pitchFamily="2" charset="2"/>
              <a:buChar char="ü"/>
            </a:pPr>
            <a:r>
              <a:rPr lang="en-US" dirty="0" smtClean="0"/>
              <a:t>Configuring </a:t>
            </a:r>
            <a:r>
              <a:rPr lang="en-US" dirty="0"/>
              <a:t>Site Permissions</a:t>
            </a:r>
          </a:p>
          <a:p>
            <a:pPr>
              <a:buFont typeface="Wingdings" panose="05000000000000000000" pitchFamily="2" charset="2"/>
              <a:buChar char="ü"/>
            </a:pPr>
            <a:r>
              <a:rPr lang="en-US" dirty="0"/>
              <a:t>SharePoint Groups</a:t>
            </a:r>
            <a:endParaRPr lang="en-US" dirty="0" smtClean="0"/>
          </a:p>
          <a:p>
            <a:pPr>
              <a:buFont typeface="Wingdings" panose="05000000000000000000" pitchFamily="2" charset="2"/>
              <a:buChar char="Ø"/>
            </a:pPr>
            <a:r>
              <a:rPr lang="en-US" dirty="0"/>
              <a:t>Configuring </a:t>
            </a:r>
            <a:r>
              <a:rPr lang="en-US" dirty="0" smtClean="0"/>
              <a:t>Fine-grained Permissions</a:t>
            </a:r>
            <a:endParaRPr lang="en-US" dirty="0"/>
          </a:p>
          <a:p>
            <a:r>
              <a:rPr lang="en-US" dirty="0" smtClean="0"/>
              <a:t>Security Best Practices</a:t>
            </a:r>
            <a:endParaRPr lang="en-US" dirty="0"/>
          </a:p>
        </p:txBody>
      </p:sp>
    </p:spTree>
    <p:extLst>
      <p:ext uri="{BB962C8B-B14F-4D97-AF65-F5344CB8AC3E}">
        <p14:creationId xmlns:p14="http://schemas.microsoft.com/office/powerpoint/2010/main" val="2020620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Securable Objects</a:t>
            </a:r>
            <a:endParaRPr lang="en-US" dirty="0"/>
          </a:p>
        </p:txBody>
      </p:sp>
      <p:sp>
        <p:nvSpPr>
          <p:cNvPr id="3" name="Content Placeholder 2"/>
          <p:cNvSpPr>
            <a:spLocks noGrp="1"/>
          </p:cNvSpPr>
          <p:nvPr>
            <p:ph idx="1"/>
          </p:nvPr>
        </p:nvSpPr>
        <p:spPr/>
        <p:txBody>
          <a:bodyPr>
            <a:normAutofit fontScale="92500"/>
          </a:bodyPr>
          <a:lstStyle/>
          <a:p>
            <a:r>
              <a:rPr lang="en-US" dirty="0" smtClean="0"/>
              <a:t>Site collection contains securable objects</a:t>
            </a:r>
          </a:p>
          <a:p>
            <a:pPr lvl="1"/>
            <a:r>
              <a:rPr lang="en-US" dirty="0" smtClean="0"/>
              <a:t>Top-level site is securable object</a:t>
            </a:r>
          </a:p>
          <a:p>
            <a:pPr lvl="1"/>
            <a:r>
              <a:rPr lang="en-US" dirty="0" smtClean="0"/>
              <a:t>Child sites are securable objects</a:t>
            </a:r>
          </a:p>
          <a:p>
            <a:pPr lvl="1"/>
            <a:r>
              <a:rPr lang="en-US" dirty="0" smtClean="0"/>
              <a:t>Lists/document libraries are securable objects</a:t>
            </a:r>
          </a:p>
          <a:p>
            <a:pPr lvl="1"/>
            <a:r>
              <a:rPr lang="en-US" dirty="0" smtClean="0"/>
              <a:t>Items/documents/folders are securable objects</a:t>
            </a:r>
          </a:p>
          <a:p>
            <a:r>
              <a:rPr lang="en-US" dirty="0" smtClean="0"/>
              <a:t>Securable objects support adding a permissions list </a:t>
            </a:r>
          </a:p>
          <a:p>
            <a:pPr lvl="1"/>
            <a:r>
              <a:rPr lang="en-US" dirty="0" smtClean="0"/>
              <a:t>Top-level site always has own permission list</a:t>
            </a:r>
          </a:p>
          <a:p>
            <a:pPr lvl="1"/>
            <a:r>
              <a:rPr lang="en-US" dirty="0" smtClean="0"/>
              <a:t>Top-level site permissions list scoped at site collection level</a:t>
            </a:r>
          </a:p>
          <a:p>
            <a:pPr lvl="1"/>
            <a:r>
              <a:rPr lang="en-US" dirty="0" smtClean="0"/>
              <a:t>Other securable objects can have unique permissions list</a:t>
            </a:r>
          </a:p>
          <a:p>
            <a:pPr lvl="1"/>
            <a:r>
              <a:rPr lang="en-US" dirty="0" smtClean="0"/>
              <a:t>Securable objects without unique permissions inherits permissions</a:t>
            </a:r>
            <a:endParaRPr lang="en-US" dirty="0" smtClean="0"/>
          </a:p>
        </p:txBody>
      </p:sp>
    </p:spTree>
    <p:extLst>
      <p:ext uri="{BB962C8B-B14F-4D97-AF65-F5344CB8AC3E}">
        <p14:creationId xmlns:p14="http://schemas.microsoft.com/office/powerpoint/2010/main" val="30446061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Top-level Site Permissions</a:t>
            </a:r>
            <a:endParaRPr lang="en-US" dirty="0"/>
          </a:p>
        </p:txBody>
      </p:sp>
      <p:sp>
        <p:nvSpPr>
          <p:cNvPr id="41" name="Content Placeholder 40"/>
          <p:cNvSpPr>
            <a:spLocks noGrp="1"/>
          </p:cNvSpPr>
          <p:nvPr>
            <p:ph idx="1"/>
          </p:nvPr>
        </p:nvSpPr>
        <p:spPr/>
        <p:txBody>
          <a:bodyPr/>
          <a:lstStyle/>
          <a:p>
            <a:r>
              <a:rPr lang="en-US" dirty="0" smtClean="0"/>
              <a:t>Top-level site permissions are required</a:t>
            </a:r>
          </a:p>
          <a:p>
            <a:pPr lvl="1"/>
            <a:r>
              <a:rPr lang="en-US" dirty="0" smtClean="0"/>
              <a:t>Unique permissions for Child objects is optional</a:t>
            </a:r>
          </a:p>
          <a:p>
            <a:pPr lvl="1"/>
            <a:r>
              <a:rPr lang="en-US" dirty="0" smtClean="0"/>
              <a:t>Child objects without unique permissions inherit from parent</a:t>
            </a:r>
          </a:p>
          <a:p>
            <a:pPr lvl="1"/>
            <a:endParaRPr lang="en-US" dirty="0"/>
          </a:p>
        </p:txBody>
      </p:sp>
      <p:grpSp>
        <p:nvGrpSpPr>
          <p:cNvPr id="14" name="Group 13"/>
          <p:cNvGrpSpPr/>
          <p:nvPr/>
        </p:nvGrpSpPr>
        <p:grpSpPr>
          <a:xfrm>
            <a:off x="2209800" y="3048000"/>
            <a:ext cx="6324600" cy="3465094"/>
            <a:chOff x="1752600" y="2739528"/>
            <a:chExt cx="7239000" cy="3966072"/>
          </a:xfrm>
        </p:grpSpPr>
        <p:sp>
          <p:nvSpPr>
            <p:cNvPr id="3" name="Rectangle 2"/>
            <p:cNvSpPr/>
            <p:nvPr/>
          </p:nvSpPr>
          <p:spPr>
            <a:xfrm>
              <a:off x="1752600" y="2739528"/>
              <a:ext cx="7239000" cy="39660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solidFill>
                    <a:schemeClr val="tx1"/>
                  </a:solidFill>
                </a:rPr>
                <a:t>Site Collection</a:t>
              </a:r>
              <a:endParaRPr lang="en-US" dirty="0">
                <a:solidFill>
                  <a:schemeClr val="tx1"/>
                </a:solidFill>
              </a:endParaRPr>
            </a:p>
          </p:txBody>
        </p:sp>
        <p:sp>
          <p:nvSpPr>
            <p:cNvPr id="4" name="Rounded Rectangle 3"/>
            <p:cNvSpPr/>
            <p:nvPr/>
          </p:nvSpPr>
          <p:spPr>
            <a:xfrm>
              <a:off x="4307668" y="3232548"/>
              <a:ext cx="1864531" cy="5099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b="1" dirty="0" smtClean="0"/>
                <a:t>Top-level Site</a:t>
              </a:r>
              <a:endParaRPr lang="en-US" sz="1200" b="1" dirty="0"/>
            </a:p>
          </p:txBody>
        </p:sp>
        <p:sp>
          <p:nvSpPr>
            <p:cNvPr id="5" name="Rounded Rectangle 4"/>
            <p:cNvSpPr/>
            <p:nvPr/>
          </p:nvSpPr>
          <p:spPr>
            <a:xfrm>
              <a:off x="6596616" y="4391548"/>
              <a:ext cx="1648490" cy="6309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b="1" dirty="0" smtClean="0"/>
                <a:t>Child Site</a:t>
              </a:r>
              <a:endParaRPr lang="en-US" sz="1200" b="1" dirty="0"/>
            </a:p>
          </p:txBody>
        </p:sp>
        <p:sp>
          <p:nvSpPr>
            <p:cNvPr id="6" name="Vertical Scroll 5"/>
            <p:cNvSpPr/>
            <p:nvPr/>
          </p:nvSpPr>
          <p:spPr>
            <a:xfrm>
              <a:off x="5943600" y="3143738"/>
              <a:ext cx="599962" cy="383319"/>
            </a:xfrm>
            <a:prstGeom prst="verticalScroll">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b="1" dirty="0" smtClean="0">
                  <a:solidFill>
                    <a:srgbClr val="74001E"/>
                  </a:solidFill>
                </a:rPr>
                <a:t>Perm</a:t>
              </a:r>
            </a:p>
            <a:p>
              <a:r>
                <a:rPr lang="en-US" sz="800" b="1" dirty="0" smtClean="0">
                  <a:solidFill>
                    <a:srgbClr val="74001E"/>
                  </a:solidFill>
                </a:rPr>
                <a:t>List</a:t>
              </a:r>
              <a:endParaRPr lang="en-US" sz="800" b="1" dirty="0">
                <a:solidFill>
                  <a:srgbClr val="74001E"/>
                </a:solidFill>
              </a:endParaRPr>
            </a:p>
          </p:txBody>
        </p:sp>
        <p:cxnSp>
          <p:nvCxnSpPr>
            <p:cNvPr id="10" name="Straight Connector 9"/>
            <p:cNvCxnSpPr>
              <a:endCxn id="12" idx="1"/>
            </p:cNvCxnSpPr>
            <p:nvPr/>
          </p:nvCxnSpPr>
          <p:spPr>
            <a:xfrm>
              <a:off x="2602356" y="4876164"/>
              <a:ext cx="234361"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018231" y="4351846"/>
              <a:ext cx="1147873" cy="25385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List</a:t>
              </a:r>
              <a:endParaRPr lang="en-US" sz="1100" dirty="0"/>
            </a:p>
          </p:txBody>
        </p:sp>
        <p:sp>
          <p:nvSpPr>
            <p:cNvPr id="12" name="Rectangle 11"/>
            <p:cNvSpPr/>
            <p:nvPr/>
          </p:nvSpPr>
          <p:spPr>
            <a:xfrm>
              <a:off x="2836717" y="4758320"/>
              <a:ext cx="984840" cy="23568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Item 1</a:t>
              </a:r>
              <a:endParaRPr lang="en-US" sz="1100" dirty="0"/>
            </a:p>
          </p:txBody>
        </p:sp>
        <p:sp>
          <p:nvSpPr>
            <p:cNvPr id="13" name="Rectangle 12"/>
            <p:cNvSpPr/>
            <p:nvPr/>
          </p:nvSpPr>
          <p:spPr>
            <a:xfrm>
              <a:off x="2826084" y="5146630"/>
              <a:ext cx="984840" cy="23568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Item 2</a:t>
              </a:r>
              <a:endParaRPr lang="en-US" sz="1100" dirty="0"/>
            </a:p>
          </p:txBody>
        </p:sp>
        <p:cxnSp>
          <p:nvCxnSpPr>
            <p:cNvPr id="15" name="Straight Connector 14"/>
            <p:cNvCxnSpPr/>
            <p:nvPr/>
          </p:nvCxnSpPr>
          <p:spPr>
            <a:xfrm>
              <a:off x="2602356" y="4605698"/>
              <a:ext cx="0" cy="6587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598123" y="5268018"/>
              <a:ext cx="2343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endCxn id="20" idx="1"/>
            </p:cNvCxnSpPr>
            <p:nvPr/>
          </p:nvCxnSpPr>
          <p:spPr>
            <a:xfrm>
              <a:off x="4706967" y="4876164"/>
              <a:ext cx="283876"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999430" y="4351846"/>
              <a:ext cx="1390391" cy="25385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Document Library</a:t>
              </a:r>
              <a:endParaRPr lang="en-US" sz="1100" dirty="0"/>
            </a:p>
          </p:txBody>
        </p:sp>
        <p:sp>
          <p:nvSpPr>
            <p:cNvPr id="20" name="Rectangle 19"/>
            <p:cNvSpPr/>
            <p:nvPr/>
          </p:nvSpPr>
          <p:spPr>
            <a:xfrm>
              <a:off x="4990843" y="4758320"/>
              <a:ext cx="1041838" cy="23568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Doc01.docx</a:t>
              </a:r>
              <a:endParaRPr lang="en-US" sz="1100" dirty="0"/>
            </a:p>
          </p:txBody>
        </p:sp>
        <p:sp>
          <p:nvSpPr>
            <p:cNvPr id="21" name="Rectangle 20"/>
            <p:cNvSpPr/>
            <p:nvPr/>
          </p:nvSpPr>
          <p:spPr>
            <a:xfrm>
              <a:off x="4977963" y="5146630"/>
              <a:ext cx="1041838" cy="23568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Doc02.pptx</a:t>
              </a:r>
              <a:endParaRPr lang="en-US" sz="1100" dirty="0"/>
            </a:p>
          </p:txBody>
        </p:sp>
        <p:cxnSp>
          <p:nvCxnSpPr>
            <p:cNvPr id="22" name="Straight Connector 21"/>
            <p:cNvCxnSpPr/>
            <p:nvPr/>
          </p:nvCxnSpPr>
          <p:spPr>
            <a:xfrm>
              <a:off x="4706967" y="4605698"/>
              <a:ext cx="0" cy="6587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701839" y="5268018"/>
              <a:ext cx="2838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endCxn id="27" idx="1"/>
            </p:cNvCxnSpPr>
            <p:nvPr/>
          </p:nvCxnSpPr>
          <p:spPr>
            <a:xfrm>
              <a:off x="7518325" y="6010718"/>
              <a:ext cx="234361"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934200" y="5486400"/>
              <a:ext cx="1147873" cy="25385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List</a:t>
              </a:r>
              <a:endParaRPr lang="en-US" sz="1100" dirty="0"/>
            </a:p>
          </p:txBody>
        </p:sp>
        <p:sp>
          <p:nvSpPr>
            <p:cNvPr id="27" name="Rectangle 26"/>
            <p:cNvSpPr/>
            <p:nvPr/>
          </p:nvSpPr>
          <p:spPr>
            <a:xfrm>
              <a:off x="7752686" y="5892874"/>
              <a:ext cx="984840" cy="23568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Item 1</a:t>
              </a:r>
              <a:endParaRPr lang="en-US" sz="1100" dirty="0"/>
            </a:p>
          </p:txBody>
        </p:sp>
        <p:sp>
          <p:nvSpPr>
            <p:cNvPr id="28" name="Rectangle 27"/>
            <p:cNvSpPr/>
            <p:nvPr/>
          </p:nvSpPr>
          <p:spPr>
            <a:xfrm>
              <a:off x="7742053" y="6281184"/>
              <a:ext cx="984840" cy="23568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Item 2</a:t>
              </a:r>
              <a:endParaRPr lang="en-US" sz="1100" dirty="0"/>
            </a:p>
          </p:txBody>
        </p:sp>
        <p:cxnSp>
          <p:nvCxnSpPr>
            <p:cNvPr id="29" name="Straight Connector 28"/>
            <p:cNvCxnSpPr/>
            <p:nvPr/>
          </p:nvCxnSpPr>
          <p:spPr>
            <a:xfrm>
              <a:off x="7518325" y="5740252"/>
              <a:ext cx="0" cy="6587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514092" y="6402572"/>
              <a:ext cx="2343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4" idx="2"/>
            </p:cNvCxnSpPr>
            <p:nvPr/>
          </p:nvCxnSpPr>
          <p:spPr>
            <a:xfrm>
              <a:off x="5239934" y="3742468"/>
              <a:ext cx="1139" cy="2083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604925" y="3941879"/>
              <a:ext cx="4786104" cy="22303"/>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2600464" y="3941878"/>
              <a:ext cx="8921" cy="338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4696894" y="3955260"/>
              <a:ext cx="0" cy="334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7391029" y="3964182"/>
              <a:ext cx="8920" cy="3880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7467600" y="5022510"/>
              <a:ext cx="0" cy="359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806275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Creating Unique Permissions</a:t>
            </a:r>
            <a:endParaRPr lang="en-US" dirty="0"/>
          </a:p>
        </p:txBody>
      </p:sp>
      <p:sp>
        <p:nvSpPr>
          <p:cNvPr id="66" name="Content Placeholder 65"/>
          <p:cNvSpPr>
            <a:spLocks noGrp="1"/>
          </p:cNvSpPr>
          <p:nvPr>
            <p:ph idx="1"/>
          </p:nvPr>
        </p:nvSpPr>
        <p:spPr/>
        <p:txBody>
          <a:bodyPr/>
          <a:lstStyle/>
          <a:p>
            <a:r>
              <a:rPr lang="en-US" smtClean="0"/>
              <a:t>When you create unique permissions…</a:t>
            </a:r>
          </a:p>
          <a:p>
            <a:pPr lvl="1"/>
            <a:r>
              <a:rPr lang="en-US" smtClean="0"/>
              <a:t>It affects that object and all its children</a:t>
            </a:r>
            <a:endParaRPr lang="en-US" dirty="0"/>
          </a:p>
        </p:txBody>
      </p:sp>
      <p:grpSp>
        <p:nvGrpSpPr>
          <p:cNvPr id="64" name="Group 63"/>
          <p:cNvGrpSpPr/>
          <p:nvPr/>
        </p:nvGrpSpPr>
        <p:grpSpPr>
          <a:xfrm>
            <a:off x="152400" y="3197069"/>
            <a:ext cx="6477000" cy="3548591"/>
            <a:chOff x="1752600" y="2739528"/>
            <a:chExt cx="7239000" cy="3966072"/>
          </a:xfrm>
        </p:grpSpPr>
        <p:sp>
          <p:nvSpPr>
            <p:cNvPr id="35" name="Rectangle 34"/>
            <p:cNvSpPr/>
            <p:nvPr/>
          </p:nvSpPr>
          <p:spPr>
            <a:xfrm>
              <a:off x="1752600" y="2739528"/>
              <a:ext cx="7239000" cy="39660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solidFill>
                    <a:schemeClr val="tx1"/>
                  </a:solidFill>
                </a:rPr>
                <a:t>Site Collection</a:t>
              </a:r>
              <a:endParaRPr lang="en-US" sz="1400" dirty="0">
                <a:solidFill>
                  <a:schemeClr val="tx1"/>
                </a:solidFill>
              </a:endParaRPr>
            </a:p>
          </p:txBody>
        </p:sp>
        <p:sp>
          <p:nvSpPr>
            <p:cNvPr id="36" name="Rounded Rectangle 35"/>
            <p:cNvSpPr/>
            <p:nvPr/>
          </p:nvSpPr>
          <p:spPr>
            <a:xfrm>
              <a:off x="4307668" y="3232548"/>
              <a:ext cx="1864531" cy="5099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50" b="1" dirty="0" smtClean="0"/>
                <a:t>Top-level Site</a:t>
              </a:r>
              <a:endParaRPr lang="en-US" sz="1050" b="1" dirty="0"/>
            </a:p>
          </p:txBody>
        </p:sp>
        <p:sp>
          <p:nvSpPr>
            <p:cNvPr id="37" name="Rounded Rectangle 36"/>
            <p:cNvSpPr/>
            <p:nvPr/>
          </p:nvSpPr>
          <p:spPr>
            <a:xfrm>
              <a:off x="6596616" y="4391548"/>
              <a:ext cx="1648490" cy="6309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50" b="1" dirty="0" smtClean="0"/>
                <a:t>Child Site</a:t>
              </a:r>
              <a:endParaRPr lang="en-US" sz="1050" b="1" dirty="0"/>
            </a:p>
          </p:txBody>
        </p:sp>
        <p:sp>
          <p:nvSpPr>
            <p:cNvPr id="38" name="Vertical Scroll 37"/>
            <p:cNvSpPr/>
            <p:nvPr/>
          </p:nvSpPr>
          <p:spPr>
            <a:xfrm>
              <a:off x="5910170" y="3231668"/>
              <a:ext cx="599962" cy="383319"/>
            </a:xfrm>
            <a:prstGeom prst="verticalScroll">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600" b="1" dirty="0" smtClean="0">
                  <a:solidFill>
                    <a:srgbClr val="74001E"/>
                  </a:solidFill>
                </a:rPr>
                <a:t>Perm</a:t>
              </a:r>
            </a:p>
            <a:p>
              <a:r>
                <a:rPr lang="en-US" sz="600" b="1" dirty="0" smtClean="0">
                  <a:solidFill>
                    <a:srgbClr val="74001E"/>
                  </a:solidFill>
                </a:rPr>
                <a:t>List</a:t>
              </a:r>
              <a:endParaRPr lang="en-US" sz="600" b="1" dirty="0">
                <a:solidFill>
                  <a:srgbClr val="74001E"/>
                </a:solidFill>
              </a:endParaRPr>
            </a:p>
          </p:txBody>
        </p:sp>
        <p:cxnSp>
          <p:nvCxnSpPr>
            <p:cNvPr id="39" name="Straight Connector 38"/>
            <p:cNvCxnSpPr>
              <a:endCxn id="41" idx="1"/>
            </p:cNvCxnSpPr>
            <p:nvPr/>
          </p:nvCxnSpPr>
          <p:spPr>
            <a:xfrm>
              <a:off x="2602356" y="4876164"/>
              <a:ext cx="234361" cy="0"/>
            </a:xfrm>
            <a:prstGeom prst="line">
              <a:avLst/>
            </a:prstGeom>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2018231" y="4351846"/>
              <a:ext cx="1147873" cy="25385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List</a:t>
              </a:r>
              <a:endParaRPr lang="en-US" sz="1000" dirty="0"/>
            </a:p>
          </p:txBody>
        </p:sp>
        <p:sp>
          <p:nvSpPr>
            <p:cNvPr id="41" name="Rectangle 40"/>
            <p:cNvSpPr/>
            <p:nvPr/>
          </p:nvSpPr>
          <p:spPr>
            <a:xfrm>
              <a:off x="2836717" y="4758320"/>
              <a:ext cx="984840" cy="23568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Item 1</a:t>
              </a:r>
              <a:endParaRPr lang="en-US" sz="1000" dirty="0"/>
            </a:p>
          </p:txBody>
        </p:sp>
        <p:sp>
          <p:nvSpPr>
            <p:cNvPr id="42" name="Rectangle 41"/>
            <p:cNvSpPr/>
            <p:nvPr/>
          </p:nvSpPr>
          <p:spPr>
            <a:xfrm>
              <a:off x="2826084" y="5146630"/>
              <a:ext cx="984840" cy="23568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Item 2</a:t>
              </a:r>
              <a:endParaRPr lang="en-US" sz="1000" dirty="0"/>
            </a:p>
          </p:txBody>
        </p:sp>
        <p:cxnSp>
          <p:nvCxnSpPr>
            <p:cNvPr id="43" name="Straight Connector 42"/>
            <p:cNvCxnSpPr/>
            <p:nvPr/>
          </p:nvCxnSpPr>
          <p:spPr>
            <a:xfrm>
              <a:off x="2602356" y="4605698"/>
              <a:ext cx="0" cy="658776"/>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598123" y="5268018"/>
              <a:ext cx="2343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endCxn id="47" idx="1"/>
            </p:cNvCxnSpPr>
            <p:nvPr/>
          </p:nvCxnSpPr>
          <p:spPr>
            <a:xfrm>
              <a:off x="4706967" y="4876164"/>
              <a:ext cx="283876" cy="0"/>
            </a:xfrm>
            <a:prstGeom prst="line">
              <a:avLst/>
            </a:prstGeom>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3999430" y="4351846"/>
              <a:ext cx="1390391" cy="25385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Document Library</a:t>
              </a:r>
              <a:endParaRPr lang="en-US" sz="1000" dirty="0"/>
            </a:p>
          </p:txBody>
        </p:sp>
        <p:sp>
          <p:nvSpPr>
            <p:cNvPr id="47" name="Rectangle 46"/>
            <p:cNvSpPr/>
            <p:nvPr/>
          </p:nvSpPr>
          <p:spPr>
            <a:xfrm>
              <a:off x="4990843" y="4758320"/>
              <a:ext cx="1041838" cy="23568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Doc01.docx</a:t>
              </a:r>
              <a:endParaRPr lang="en-US" sz="1000" dirty="0"/>
            </a:p>
          </p:txBody>
        </p:sp>
        <p:sp>
          <p:nvSpPr>
            <p:cNvPr id="48" name="Rectangle 47"/>
            <p:cNvSpPr/>
            <p:nvPr/>
          </p:nvSpPr>
          <p:spPr>
            <a:xfrm>
              <a:off x="4977963" y="5146630"/>
              <a:ext cx="1041838" cy="23568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Doc02.pptx</a:t>
              </a:r>
              <a:endParaRPr lang="en-US" sz="1000" dirty="0"/>
            </a:p>
          </p:txBody>
        </p:sp>
        <p:cxnSp>
          <p:nvCxnSpPr>
            <p:cNvPr id="49" name="Straight Connector 48"/>
            <p:cNvCxnSpPr/>
            <p:nvPr/>
          </p:nvCxnSpPr>
          <p:spPr>
            <a:xfrm>
              <a:off x="4706967" y="4605698"/>
              <a:ext cx="0" cy="658776"/>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701839" y="5268018"/>
              <a:ext cx="2838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endCxn id="53" idx="1"/>
            </p:cNvCxnSpPr>
            <p:nvPr/>
          </p:nvCxnSpPr>
          <p:spPr>
            <a:xfrm>
              <a:off x="7518325" y="6010718"/>
              <a:ext cx="234361" cy="0"/>
            </a:xfrm>
            <a:prstGeom prst="line">
              <a:avLst/>
            </a:prstGeom>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6934200" y="5486400"/>
              <a:ext cx="1147873" cy="25385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List</a:t>
              </a:r>
              <a:endParaRPr lang="en-US" sz="1000" dirty="0"/>
            </a:p>
          </p:txBody>
        </p:sp>
        <p:sp>
          <p:nvSpPr>
            <p:cNvPr id="53" name="Rectangle 52"/>
            <p:cNvSpPr/>
            <p:nvPr/>
          </p:nvSpPr>
          <p:spPr>
            <a:xfrm>
              <a:off x="7752686" y="5892874"/>
              <a:ext cx="984840" cy="23568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Item 1</a:t>
              </a:r>
              <a:endParaRPr lang="en-US" sz="1000" dirty="0"/>
            </a:p>
          </p:txBody>
        </p:sp>
        <p:sp>
          <p:nvSpPr>
            <p:cNvPr id="54" name="Rectangle 53"/>
            <p:cNvSpPr/>
            <p:nvPr/>
          </p:nvSpPr>
          <p:spPr>
            <a:xfrm>
              <a:off x="7742053" y="6281184"/>
              <a:ext cx="984840" cy="23568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Item 2</a:t>
              </a:r>
              <a:endParaRPr lang="en-US" sz="1000" dirty="0"/>
            </a:p>
          </p:txBody>
        </p:sp>
        <p:cxnSp>
          <p:nvCxnSpPr>
            <p:cNvPr id="55" name="Straight Connector 54"/>
            <p:cNvCxnSpPr/>
            <p:nvPr/>
          </p:nvCxnSpPr>
          <p:spPr>
            <a:xfrm>
              <a:off x="7518325" y="5740252"/>
              <a:ext cx="0" cy="65877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514092" y="6402572"/>
              <a:ext cx="2343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36" idx="2"/>
            </p:cNvCxnSpPr>
            <p:nvPr/>
          </p:nvCxnSpPr>
          <p:spPr>
            <a:xfrm>
              <a:off x="5239934" y="3742468"/>
              <a:ext cx="1139" cy="208331"/>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2604925" y="3941879"/>
              <a:ext cx="4786104" cy="22303"/>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2600464" y="3941878"/>
              <a:ext cx="8921" cy="338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4696894" y="3955260"/>
              <a:ext cx="0" cy="334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7391029" y="3964182"/>
              <a:ext cx="8920" cy="3880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7467600" y="5022510"/>
              <a:ext cx="0" cy="359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Vertical Scroll 62"/>
            <p:cNvSpPr/>
            <p:nvPr/>
          </p:nvSpPr>
          <p:spPr>
            <a:xfrm>
              <a:off x="5334000" y="4264881"/>
              <a:ext cx="599962" cy="383319"/>
            </a:xfrm>
            <a:prstGeom prst="verticalScroll">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600" b="1" dirty="0" smtClean="0">
                  <a:solidFill>
                    <a:srgbClr val="74001E"/>
                  </a:solidFill>
                </a:rPr>
                <a:t>Perm</a:t>
              </a:r>
            </a:p>
            <a:p>
              <a:r>
                <a:rPr lang="en-US" sz="600" b="1" dirty="0" smtClean="0">
                  <a:solidFill>
                    <a:srgbClr val="74001E"/>
                  </a:solidFill>
                </a:rPr>
                <a:t>List</a:t>
              </a:r>
              <a:endParaRPr lang="en-US" sz="600" b="1" dirty="0">
                <a:solidFill>
                  <a:srgbClr val="74001E"/>
                </a:solidFill>
              </a:endParaRPr>
            </a:p>
          </p:txBody>
        </p:sp>
      </p:gr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5039677" y="2476728"/>
            <a:ext cx="3636645" cy="1120775"/>
          </a:xfrm>
          <a:prstGeom prst="rect">
            <a:avLst/>
          </a:prstGeom>
          <a:ln>
            <a:solidFill>
              <a:schemeClr val="tx1"/>
            </a:solidFill>
          </a:ln>
        </p:spPr>
      </p:pic>
    </p:spTree>
    <p:extLst>
      <p:ext uri="{BB962C8B-B14F-4D97-AF65-F5344CB8AC3E}">
        <p14:creationId xmlns:p14="http://schemas.microsoft.com/office/powerpoint/2010/main" val="18815591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Unique Permissions</a:t>
            </a:r>
            <a:endParaRPr lang="en-US" dirty="0"/>
          </a:p>
        </p:txBody>
      </p:sp>
      <p:pic>
        <p:nvPicPr>
          <p:cNvPr id="3" name="Picture 2"/>
          <p:cNvPicPr>
            <a:picLocks noChangeAspect="1"/>
          </p:cNvPicPr>
          <p:nvPr/>
        </p:nvPicPr>
        <p:blipFill>
          <a:blip r:embed="rId2"/>
          <a:stretch>
            <a:fillRect/>
          </a:stretch>
        </p:blipFill>
        <p:spPr>
          <a:xfrm>
            <a:off x="550068" y="1752600"/>
            <a:ext cx="7815263" cy="3064067"/>
          </a:xfrm>
          <a:prstGeom prst="rect">
            <a:avLst/>
          </a:prstGeom>
          <a:ln>
            <a:solidFill>
              <a:schemeClr val="bg1">
                <a:lumMod val="50000"/>
              </a:schemeClr>
            </a:solidFill>
          </a:ln>
        </p:spPr>
      </p:pic>
    </p:spTree>
    <p:extLst>
      <p:ext uri="{BB962C8B-B14F-4D97-AF65-F5344CB8AC3E}">
        <p14:creationId xmlns:p14="http://schemas.microsoft.com/office/powerpoint/2010/main" val="7890098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Fine-grained Permissions</a:t>
            </a:r>
            <a:endParaRPr lang="en-US" dirty="0"/>
          </a:p>
        </p:txBody>
      </p:sp>
    </p:spTree>
    <p:extLst>
      <p:ext uri="{BB962C8B-B14F-4D97-AF65-F5344CB8AC3E}">
        <p14:creationId xmlns:p14="http://schemas.microsoft.com/office/powerpoint/2010/main" val="16694545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Site </a:t>
            </a:r>
            <a:r>
              <a:rPr lang="en-US" dirty="0"/>
              <a:t>Security Overview</a:t>
            </a:r>
          </a:p>
          <a:p>
            <a:pPr>
              <a:buFont typeface="Wingdings" panose="05000000000000000000" pitchFamily="2" charset="2"/>
              <a:buChar char="ü"/>
            </a:pPr>
            <a:r>
              <a:rPr lang="en-US" dirty="0" smtClean="0"/>
              <a:t>Configuring </a:t>
            </a:r>
            <a:r>
              <a:rPr lang="en-US" dirty="0"/>
              <a:t>Site Permissions</a:t>
            </a:r>
          </a:p>
          <a:p>
            <a:pPr>
              <a:buFont typeface="Wingdings" panose="05000000000000000000" pitchFamily="2" charset="2"/>
              <a:buChar char="ü"/>
            </a:pPr>
            <a:r>
              <a:rPr lang="en-US" dirty="0"/>
              <a:t>SharePoint Groups</a:t>
            </a:r>
            <a:endParaRPr lang="en-US" dirty="0" smtClean="0"/>
          </a:p>
          <a:p>
            <a:pPr>
              <a:buFont typeface="Wingdings" panose="05000000000000000000" pitchFamily="2" charset="2"/>
              <a:buChar char="ü"/>
            </a:pPr>
            <a:r>
              <a:rPr lang="en-US" dirty="0"/>
              <a:t>Configuring </a:t>
            </a:r>
            <a:r>
              <a:rPr lang="en-US" dirty="0" smtClean="0"/>
              <a:t>Fine-grained Permissions</a:t>
            </a:r>
            <a:endParaRPr lang="en-US" dirty="0"/>
          </a:p>
          <a:p>
            <a:pPr>
              <a:buFont typeface="Wingdings" panose="05000000000000000000" pitchFamily="2" charset="2"/>
              <a:buChar char="Ø"/>
            </a:pPr>
            <a:r>
              <a:rPr lang="en-US" dirty="0" smtClean="0"/>
              <a:t>Security Best Practices</a:t>
            </a:r>
            <a:endParaRPr lang="en-US" dirty="0"/>
          </a:p>
        </p:txBody>
      </p:sp>
    </p:spTree>
    <p:extLst>
      <p:ext uri="{BB962C8B-B14F-4D97-AF65-F5344CB8AC3E}">
        <p14:creationId xmlns:p14="http://schemas.microsoft.com/office/powerpoint/2010/main" val="9972216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SharePoint Security Overview</a:t>
            </a:r>
            <a:endParaRPr lang="en-US" dirty="0"/>
          </a:p>
        </p:txBody>
      </p:sp>
      <p:sp>
        <p:nvSpPr>
          <p:cNvPr id="3" name="Content Placeholder 2"/>
          <p:cNvSpPr>
            <a:spLocks noGrp="1"/>
          </p:cNvSpPr>
          <p:nvPr>
            <p:ph idx="1"/>
          </p:nvPr>
        </p:nvSpPr>
        <p:spPr/>
        <p:txBody>
          <a:bodyPr/>
          <a:lstStyle/>
          <a:p>
            <a:r>
              <a:rPr lang="en-US" smtClean="0"/>
              <a:t>External Users and Groups</a:t>
            </a:r>
          </a:p>
          <a:p>
            <a:pPr lvl="1"/>
            <a:r>
              <a:rPr lang="en-US" smtClean="0"/>
              <a:t>Users and groups defined outside of SharePoint</a:t>
            </a:r>
          </a:p>
          <a:p>
            <a:r>
              <a:rPr lang="en-US" smtClean="0"/>
              <a:t>SharePoint Groups</a:t>
            </a:r>
          </a:p>
          <a:p>
            <a:pPr lvl="1"/>
            <a:r>
              <a:rPr lang="en-US" smtClean="0"/>
              <a:t>Group defined within scope of a site collection</a:t>
            </a:r>
          </a:p>
          <a:p>
            <a:r>
              <a:rPr lang="en-US" smtClean="0"/>
              <a:t>Permission Levels</a:t>
            </a:r>
          </a:p>
          <a:p>
            <a:pPr lvl="1"/>
            <a:r>
              <a:rPr lang="en-US" smtClean="0"/>
              <a:t>A named set of permissions (e.g. Contribute, Edit)</a:t>
            </a:r>
          </a:p>
          <a:p>
            <a:r>
              <a:rPr lang="en-US" smtClean="0"/>
              <a:t>Permission Assignments</a:t>
            </a:r>
          </a:p>
          <a:p>
            <a:pPr lvl="1"/>
            <a:r>
              <a:rPr lang="en-US" smtClean="0"/>
              <a:t>Top site set permissions set default for site collection</a:t>
            </a:r>
          </a:p>
          <a:p>
            <a:pPr lvl="1"/>
            <a:r>
              <a:rPr lang="en-US" smtClean="0"/>
              <a:t>Permissions can be configured at more granular level</a:t>
            </a:r>
            <a:endParaRPr lang="en-US" dirty="0" smtClean="0"/>
          </a:p>
        </p:txBody>
      </p:sp>
    </p:spTree>
    <p:extLst>
      <p:ext uri="{BB962C8B-B14F-4D97-AF65-F5344CB8AC3E}">
        <p14:creationId xmlns:p14="http://schemas.microsoft.com/office/powerpoint/2010/main" val="1270427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Best Practices</a:t>
            </a:r>
            <a:endParaRPr lang="en-US" dirty="0"/>
          </a:p>
        </p:txBody>
      </p:sp>
      <p:sp>
        <p:nvSpPr>
          <p:cNvPr id="3" name="Content Placeholder 2"/>
          <p:cNvSpPr>
            <a:spLocks noGrp="1"/>
          </p:cNvSpPr>
          <p:nvPr>
            <p:ph idx="1"/>
          </p:nvPr>
        </p:nvSpPr>
        <p:spPr/>
        <p:txBody>
          <a:bodyPr/>
          <a:lstStyle/>
          <a:p>
            <a:r>
              <a:rPr lang="en-US" smtClean="0"/>
              <a:t>Things you want to avoid….</a:t>
            </a:r>
          </a:p>
          <a:p>
            <a:pPr lvl="1"/>
            <a:r>
              <a:rPr lang="en-US" smtClean="0"/>
              <a:t>Configuring unique permissions for too many objects</a:t>
            </a:r>
          </a:p>
          <a:p>
            <a:pPr lvl="1"/>
            <a:r>
              <a:rPr lang="en-US" smtClean="0"/>
              <a:t>Configuring permissions in terms of external users and groups</a:t>
            </a:r>
          </a:p>
          <a:p>
            <a:r>
              <a:rPr lang="en-US" smtClean="0"/>
              <a:t>Best Practices in Site Security Configuration</a:t>
            </a:r>
          </a:p>
          <a:p>
            <a:pPr lvl="1"/>
            <a:r>
              <a:rPr lang="en-US" smtClean="0"/>
              <a:t>Create custom permission levels when necessary</a:t>
            </a:r>
          </a:p>
          <a:p>
            <a:pPr lvl="1"/>
            <a:r>
              <a:rPr lang="en-US" smtClean="0"/>
              <a:t>Create a SharePoint Group for each level of access required</a:t>
            </a:r>
          </a:p>
          <a:p>
            <a:pPr lvl="1"/>
            <a:r>
              <a:rPr lang="en-US" smtClean="0"/>
              <a:t>Configure permission as often as possible with SharePoint Groups</a:t>
            </a:r>
          </a:p>
          <a:p>
            <a:pPr lvl="1"/>
            <a:r>
              <a:rPr lang="en-US" smtClean="0"/>
              <a:t>Break permission inheritance as infrequently as possible</a:t>
            </a:r>
            <a:endParaRPr lang="en-US" dirty="0"/>
          </a:p>
        </p:txBody>
      </p:sp>
    </p:spTree>
    <p:extLst>
      <p:ext uri="{BB962C8B-B14F-4D97-AF65-F5344CB8AC3E}">
        <p14:creationId xmlns:p14="http://schemas.microsoft.com/office/powerpoint/2010/main" val="25566626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Site </a:t>
            </a:r>
            <a:r>
              <a:rPr lang="en-US" dirty="0"/>
              <a:t>Security Overview</a:t>
            </a:r>
          </a:p>
          <a:p>
            <a:pPr>
              <a:buFont typeface="Wingdings" panose="05000000000000000000" pitchFamily="2" charset="2"/>
              <a:buChar char="ü"/>
            </a:pPr>
            <a:r>
              <a:rPr lang="en-US" dirty="0" smtClean="0"/>
              <a:t>Configuring </a:t>
            </a:r>
            <a:r>
              <a:rPr lang="en-US" dirty="0"/>
              <a:t>Site Permissions</a:t>
            </a:r>
          </a:p>
          <a:p>
            <a:pPr>
              <a:buFont typeface="Wingdings" panose="05000000000000000000" pitchFamily="2" charset="2"/>
              <a:buChar char="ü"/>
            </a:pPr>
            <a:r>
              <a:rPr lang="en-US" dirty="0"/>
              <a:t>SharePoint Groups</a:t>
            </a:r>
            <a:endParaRPr lang="en-US" dirty="0" smtClean="0"/>
          </a:p>
          <a:p>
            <a:pPr>
              <a:buFont typeface="Wingdings" panose="05000000000000000000" pitchFamily="2" charset="2"/>
              <a:buChar char="ü"/>
            </a:pPr>
            <a:r>
              <a:rPr lang="en-US" dirty="0"/>
              <a:t>Configuring </a:t>
            </a:r>
            <a:r>
              <a:rPr lang="en-US" dirty="0" smtClean="0"/>
              <a:t>Fine-grained Permissions</a:t>
            </a:r>
            <a:endParaRPr lang="en-US" dirty="0"/>
          </a:p>
          <a:p>
            <a:pPr>
              <a:buFont typeface="Wingdings" panose="05000000000000000000" pitchFamily="2" charset="2"/>
              <a:buChar char="ü"/>
            </a:pPr>
            <a:r>
              <a:rPr lang="en-US" dirty="0" smtClean="0"/>
              <a:t>Security Best Practices</a:t>
            </a:r>
            <a:endParaRPr lang="en-US" dirty="0"/>
          </a:p>
        </p:txBody>
      </p:sp>
    </p:spTree>
    <p:extLst>
      <p:ext uri="{BB962C8B-B14F-4D97-AF65-F5344CB8AC3E}">
        <p14:creationId xmlns:p14="http://schemas.microsoft.com/office/powerpoint/2010/main" val="33828347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External Users and Groups</a:t>
            </a:r>
            <a:endParaRPr lang="en-US" dirty="0"/>
          </a:p>
        </p:txBody>
      </p:sp>
      <p:sp>
        <p:nvSpPr>
          <p:cNvPr id="25" name="Content Placeholder 24"/>
          <p:cNvSpPr>
            <a:spLocks noGrp="1"/>
          </p:cNvSpPr>
          <p:nvPr>
            <p:ph idx="1"/>
          </p:nvPr>
        </p:nvSpPr>
        <p:spPr/>
        <p:txBody>
          <a:bodyPr/>
          <a:lstStyle/>
          <a:p>
            <a:r>
              <a:rPr lang="en-US" dirty="0" smtClean="0"/>
              <a:t>Users and groups are external security principals</a:t>
            </a:r>
          </a:p>
          <a:p>
            <a:pPr lvl="1"/>
            <a:r>
              <a:rPr lang="en-US" sz="1800" dirty="0" smtClean="0"/>
              <a:t>Users must be authenticated by trusted identity provider</a:t>
            </a:r>
          </a:p>
          <a:p>
            <a:pPr lvl="1"/>
            <a:r>
              <a:rPr lang="en-US" sz="1800" dirty="0" smtClean="0"/>
              <a:t>On-premises farms often use Active Directory as identity provider</a:t>
            </a:r>
          </a:p>
          <a:p>
            <a:pPr lvl="1"/>
            <a:r>
              <a:rPr lang="en-US" sz="1800" dirty="0" smtClean="0"/>
              <a:t>On-premises farms can also use FBA, Window Live, </a:t>
            </a:r>
            <a:r>
              <a:rPr lang="en-US" sz="1800" dirty="0" err="1" smtClean="0"/>
              <a:t>FaceBook</a:t>
            </a:r>
            <a:r>
              <a:rPr lang="en-US" sz="1800" dirty="0" smtClean="0"/>
              <a:t>, etc.</a:t>
            </a:r>
          </a:p>
          <a:p>
            <a:pPr lvl="1"/>
            <a:r>
              <a:rPr lang="en-US" sz="1800" dirty="0" smtClean="0"/>
              <a:t>Office 365 provides tenancy-scoped user and identity management.</a:t>
            </a:r>
          </a:p>
          <a:p>
            <a:pPr lvl="1"/>
            <a:endParaRPr lang="en-US" sz="1800" dirty="0"/>
          </a:p>
        </p:txBody>
      </p:sp>
      <p:pic>
        <p:nvPicPr>
          <p:cNvPr id="3" name="Picture 2"/>
          <p:cNvPicPr>
            <a:picLocks noChangeAspect="1"/>
          </p:cNvPicPr>
          <p:nvPr/>
        </p:nvPicPr>
        <p:blipFill>
          <a:blip r:embed="rId2"/>
          <a:stretch>
            <a:fillRect/>
          </a:stretch>
        </p:blipFill>
        <p:spPr>
          <a:xfrm>
            <a:off x="609600" y="3429000"/>
            <a:ext cx="5584550" cy="3262065"/>
          </a:xfrm>
          <a:prstGeom prst="rect">
            <a:avLst/>
          </a:prstGeom>
        </p:spPr>
      </p:pic>
      <p:cxnSp>
        <p:nvCxnSpPr>
          <p:cNvPr id="10" name="Straight Arrow Connector 9"/>
          <p:cNvCxnSpPr/>
          <p:nvPr/>
        </p:nvCxnSpPr>
        <p:spPr>
          <a:xfrm flipV="1">
            <a:off x="5736950" y="4704037"/>
            <a:ext cx="833096" cy="1187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5743152" y="5297944"/>
            <a:ext cx="1306234" cy="7746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758215" y="6185023"/>
            <a:ext cx="1693436" cy="58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8" name="Picture 17"/>
          <p:cNvPicPr>
            <a:picLocks noChangeAspect="1"/>
          </p:cNvPicPr>
          <p:nvPr/>
        </p:nvPicPr>
        <p:blipFill>
          <a:blip r:embed="rId3"/>
          <a:stretch>
            <a:fillRect/>
          </a:stretch>
        </p:blipFill>
        <p:spPr>
          <a:xfrm>
            <a:off x="6424301" y="3863691"/>
            <a:ext cx="1371600" cy="752475"/>
          </a:xfrm>
          <a:prstGeom prst="rect">
            <a:avLst/>
          </a:prstGeom>
          <a:ln>
            <a:solidFill>
              <a:schemeClr val="bg1">
                <a:lumMod val="75000"/>
              </a:schemeClr>
            </a:solidFill>
          </a:ln>
        </p:spPr>
      </p:pic>
      <p:pic>
        <p:nvPicPr>
          <p:cNvPr id="19" name="Picture 18"/>
          <p:cNvPicPr>
            <a:picLocks noChangeAspect="1"/>
          </p:cNvPicPr>
          <p:nvPr/>
        </p:nvPicPr>
        <p:blipFill>
          <a:blip r:embed="rId4"/>
          <a:stretch>
            <a:fillRect/>
          </a:stretch>
        </p:blipFill>
        <p:spPr>
          <a:xfrm>
            <a:off x="7171671" y="4706763"/>
            <a:ext cx="1076325" cy="923925"/>
          </a:xfrm>
          <a:prstGeom prst="rect">
            <a:avLst/>
          </a:prstGeom>
          <a:ln>
            <a:solidFill>
              <a:schemeClr val="bg1">
                <a:lumMod val="75000"/>
              </a:schemeClr>
            </a:solidFill>
          </a:ln>
        </p:spPr>
      </p:pic>
      <p:pic>
        <p:nvPicPr>
          <p:cNvPr id="20" name="Picture 19"/>
          <p:cNvPicPr>
            <a:picLocks noChangeAspect="1"/>
          </p:cNvPicPr>
          <p:nvPr/>
        </p:nvPicPr>
        <p:blipFill>
          <a:blip r:embed="rId5"/>
          <a:stretch>
            <a:fillRect/>
          </a:stretch>
        </p:blipFill>
        <p:spPr>
          <a:xfrm>
            <a:off x="7604051" y="5768912"/>
            <a:ext cx="952500" cy="885825"/>
          </a:xfrm>
          <a:prstGeom prst="rect">
            <a:avLst/>
          </a:prstGeom>
          <a:ln>
            <a:solidFill>
              <a:schemeClr val="bg1">
                <a:lumMod val="75000"/>
              </a:schemeClr>
            </a:solidFill>
          </a:ln>
        </p:spPr>
      </p:pic>
    </p:spTree>
    <p:extLst>
      <p:ext uri="{BB962C8B-B14F-4D97-AF65-F5344CB8AC3E}">
        <p14:creationId xmlns:p14="http://schemas.microsoft.com/office/powerpoint/2010/main" val="434686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Site Collection Administrator</a:t>
            </a:r>
            <a:endParaRPr lang="en-US" dirty="0"/>
          </a:p>
        </p:txBody>
      </p:sp>
      <p:sp>
        <p:nvSpPr>
          <p:cNvPr id="12" name="Content Placeholder 11"/>
          <p:cNvSpPr>
            <a:spLocks noGrp="1"/>
          </p:cNvSpPr>
          <p:nvPr>
            <p:ph idx="1"/>
          </p:nvPr>
        </p:nvSpPr>
        <p:spPr/>
        <p:txBody>
          <a:bodyPr/>
          <a:lstStyle/>
          <a:p>
            <a:r>
              <a:rPr lang="en-US" smtClean="0"/>
              <a:t>Granted full administrative permissions</a:t>
            </a:r>
          </a:p>
          <a:p>
            <a:pPr lvl="1"/>
            <a:r>
              <a:rPr lang="en-US" smtClean="0"/>
              <a:t>Acts as super user within site collection</a:t>
            </a:r>
            <a:endParaRPr lang="en-US" dirty="0"/>
          </a:p>
        </p:txBody>
      </p:sp>
      <p:grpSp>
        <p:nvGrpSpPr>
          <p:cNvPr id="7" name="Group 6"/>
          <p:cNvGrpSpPr/>
          <p:nvPr/>
        </p:nvGrpSpPr>
        <p:grpSpPr>
          <a:xfrm>
            <a:off x="735419" y="2590800"/>
            <a:ext cx="7951381" cy="3377353"/>
            <a:chOff x="125819" y="2955963"/>
            <a:chExt cx="8790572" cy="3733800"/>
          </a:xfrm>
        </p:grpSpPr>
        <p:grpSp>
          <p:nvGrpSpPr>
            <p:cNvPr id="6" name="Group 5"/>
            <p:cNvGrpSpPr/>
            <p:nvPr/>
          </p:nvGrpSpPr>
          <p:grpSpPr>
            <a:xfrm>
              <a:off x="125819" y="2955963"/>
              <a:ext cx="3352800" cy="3733800"/>
              <a:chOff x="381000" y="1295400"/>
              <a:chExt cx="5334000" cy="5334000"/>
            </a:xfrm>
          </p:grpSpPr>
          <p:pic>
            <p:nvPicPr>
              <p:cNvPr id="3" name="Picture 2"/>
              <p:cNvPicPr>
                <a:picLocks noChangeAspect="1"/>
              </p:cNvPicPr>
              <p:nvPr/>
            </p:nvPicPr>
            <p:blipFill>
              <a:blip r:embed="rId2"/>
              <a:stretch>
                <a:fillRect/>
              </a:stretch>
            </p:blipFill>
            <p:spPr>
              <a:xfrm>
                <a:off x="483393" y="1326080"/>
                <a:ext cx="5129213" cy="2676525"/>
              </a:xfrm>
              <a:prstGeom prst="rect">
                <a:avLst/>
              </a:prstGeom>
            </p:spPr>
          </p:pic>
          <p:sp>
            <p:nvSpPr>
              <p:cNvPr id="4" name="Rectangle 3"/>
              <p:cNvSpPr/>
              <p:nvPr/>
            </p:nvSpPr>
            <p:spPr>
              <a:xfrm>
                <a:off x="381000" y="1295400"/>
                <a:ext cx="5334000" cy="5334000"/>
              </a:xfrm>
              <a:prstGeom prst="rect">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a:stretch>
                <a:fillRect/>
              </a:stretch>
            </p:blipFill>
            <p:spPr>
              <a:xfrm>
                <a:off x="449723" y="3953540"/>
                <a:ext cx="4110038" cy="2519363"/>
              </a:xfrm>
              <a:prstGeom prst="rect">
                <a:avLst/>
              </a:prstGeom>
            </p:spPr>
          </p:pic>
        </p:grpSp>
        <p:cxnSp>
          <p:nvCxnSpPr>
            <p:cNvPr id="8" name="Straight Arrow Connector 7"/>
            <p:cNvCxnSpPr/>
            <p:nvPr/>
          </p:nvCxnSpPr>
          <p:spPr>
            <a:xfrm flipV="1">
              <a:off x="2605165" y="5656084"/>
              <a:ext cx="319878"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68349" y="5897204"/>
              <a:ext cx="2422451" cy="7842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4"/>
            <a:stretch>
              <a:fillRect/>
            </a:stretch>
          </p:blipFill>
          <p:spPr>
            <a:xfrm>
              <a:off x="2979256" y="4093815"/>
              <a:ext cx="5937135" cy="1501883"/>
            </a:xfrm>
            <a:prstGeom prst="rect">
              <a:avLst/>
            </a:prstGeom>
            <a:ln w="12700">
              <a:solidFill>
                <a:schemeClr val="tx1"/>
              </a:solidFill>
            </a:ln>
          </p:spPr>
        </p:pic>
      </p:grpSp>
    </p:spTree>
    <p:extLst>
      <p:ext uri="{BB962C8B-B14F-4D97-AF65-F5344CB8AC3E}">
        <p14:creationId xmlns:p14="http://schemas.microsoft.com/office/powerpoint/2010/main" val="2426381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Sharing a Site</a:t>
            </a:r>
            <a:endParaRPr lang="en-US" dirty="0"/>
          </a:p>
        </p:txBody>
      </p:sp>
      <p:pic>
        <p:nvPicPr>
          <p:cNvPr id="5" name="Picture 4"/>
          <p:cNvPicPr>
            <a:picLocks noChangeAspect="1"/>
          </p:cNvPicPr>
          <p:nvPr/>
        </p:nvPicPr>
        <p:blipFill>
          <a:blip r:embed="rId2"/>
          <a:stretch>
            <a:fillRect/>
          </a:stretch>
        </p:blipFill>
        <p:spPr>
          <a:xfrm>
            <a:off x="3200400" y="5791200"/>
            <a:ext cx="2895600" cy="931010"/>
          </a:xfrm>
          <a:prstGeom prst="rect">
            <a:avLst/>
          </a:prstGeom>
          <a:ln>
            <a:solidFill>
              <a:schemeClr val="bg1">
                <a:lumMod val="50000"/>
              </a:schemeClr>
            </a:solidFill>
          </a:ln>
        </p:spPr>
      </p:pic>
      <p:pic>
        <p:nvPicPr>
          <p:cNvPr id="6" name="Picture 5"/>
          <p:cNvPicPr>
            <a:picLocks noChangeAspect="1"/>
          </p:cNvPicPr>
          <p:nvPr/>
        </p:nvPicPr>
        <p:blipFill>
          <a:blip r:embed="rId3"/>
          <a:stretch>
            <a:fillRect/>
          </a:stretch>
        </p:blipFill>
        <p:spPr>
          <a:xfrm>
            <a:off x="1752600" y="2886313"/>
            <a:ext cx="4876800" cy="2447687"/>
          </a:xfrm>
          <a:prstGeom prst="rect">
            <a:avLst/>
          </a:prstGeom>
          <a:ln>
            <a:solidFill>
              <a:schemeClr val="bg1">
                <a:lumMod val="50000"/>
              </a:schemeClr>
            </a:solidFill>
          </a:ln>
        </p:spPr>
      </p:pic>
      <p:grpSp>
        <p:nvGrpSpPr>
          <p:cNvPr id="8" name="Group 7"/>
          <p:cNvGrpSpPr/>
          <p:nvPr/>
        </p:nvGrpSpPr>
        <p:grpSpPr>
          <a:xfrm>
            <a:off x="838200" y="1471352"/>
            <a:ext cx="2782332" cy="887661"/>
            <a:chOff x="304800" y="1402169"/>
            <a:chExt cx="3552825" cy="1133475"/>
          </a:xfrm>
        </p:grpSpPr>
        <p:pic>
          <p:nvPicPr>
            <p:cNvPr id="4" name="Picture 3"/>
            <p:cNvPicPr>
              <a:picLocks noChangeAspect="1"/>
            </p:cNvPicPr>
            <p:nvPr/>
          </p:nvPicPr>
          <p:blipFill>
            <a:blip r:embed="rId4"/>
            <a:stretch>
              <a:fillRect/>
            </a:stretch>
          </p:blipFill>
          <p:spPr>
            <a:xfrm>
              <a:off x="304800" y="1402169"/>
              <a:ext cx="3552825" cy="1133475"/>
            </a:xfrm>
            <a:prstGeom prst="rect">
              <a:avLst/>
            </a:prstGeom>
            <a:ln>
              <a:solidFill>
                <a:schemeClr val="bg1">
                  <a:lumMod val="50000"/>
                </a:schemeClr>
              </a:solidFill>
            </a:ln>
          </p:spPr>
        </p:pic>
        <p:sp>
          <p:nvSpPr>
            <p:cNvPr id="3" name="Right Arrow 2"/>
            <p:cNvSpPr/>
            <p:nvPr/>
          </p:nvSpPr>
          <p:spPr>
            <a:xfrm>
              <a:off x="346222" y="1698219"/>
              <a:ext cx="6096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989493" y="1708852"/>
              <a:ext cx="685800" cy="304800"/>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Oval 8"/>
          <p:cNvSpPr/>
          <p:nvPr/>
        </p:nvSpPr>
        <p:spPr>
          <a:xfrm>
            <a:off x="341868" y="1066800"/>
            <a:ext cx="304800" cy="304800"/>
          </a:xfrm>
          <a:prstGeom prst="ellipse">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1</a:t>
            </a:r>
            <a:endParaRPr lang="en-US" sz="1600" dirty="0"/>
          </a:p>
        </p:txBody>
      </p:sp>
      <p:sp>
        <p:nvSpPr>
          <p:cNvPr id="10" name="TextBox 9"/>
          <p:cNvSpPr txBox="1"/>
          <p:nvPr/>
        </p:nvSpPr>
        <p:spPr>
          <a:xfrm>
            <a:off x="660530" y="1066800"/>
            <a:ext cx="1960793" cy="338554"/>
          </a:xfrm>
          <a:prstGeom prst="rect">
            <a:avLst/>
          </a:prstGeom>
          <a:noFill/>
        </p:spPr>
        <p:txBody>
          <a:bodyPr wrap="none" rtlCol="0">
            <a:spAutoFit/>
          </a:bodyPr>
          <a:lstStyle/>
          <a:p>
            <a:r>
              <a:rPr lang="en-US" sz="1600" dirty="0" smtClean="0"/>
              <a:t>Click the </a:t>
            </a:r>
            <a:r>
              <a:rPr lang="en-US" sz="1600" b="1" dirty="0" smtClean="0"/>
              <a:t>Share</a:t>
            </a:r>
            <a:r>
              <a:rPr lang="en-US" sz="1600" dirty="0" smtClean="0"/>
              <a:t> link</a:t>
            </a:r>
            <a:endParaRPr lang="en-US" sz="1600" dirty="0"/>
          </a:p>
        </p:txBody>
      </p:sp>
      <p:sp>
        <p:nvSpPr>
          <p:cNvPr id="11" name="Oval 10"/>
          <p:cNvSpPr/>
          <p:nvPr/>
        </p:nvSpPr>
        <p:spPr>
          <a:xfrm>
            <a:off x="1315004" y="2438400"/>
            <a:ext cx="304800" cy="304800"/>
          </a:xfrm>
          <a:prstGeom prst="ellipse">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2</a:t>
            </a:r>
          </a:p>
        </p:txBody>
      </p:sp>
      <p:sp>
        <p:nvSpPr>
          <p:cNvPr id="12" name="TextBox 11"/>
          <p:cNvSpPr txBox="1"/>
          <p:nvPr/>
        </p:nvSpPr>
        <p:spPr>
          <a:xfrm>
            <a:off x="1633666" y="2450068"/>
            <a:ext cx="5864106" cy="338554"/>
          </a:xfrm>
          <a:prstGeom prst="rect">
            <a:avLst/>
          </a:prstGeom>
          <a:noFill/>
        </p:spPr>
        <p:txBody>
          <a:bodyPr wrap="none" rtlCol="0">
            <a:spAutoFit/>
          </a:bodyPr>
          <a:lstStyle/>
          <a:p>
            <a:r>
              <a:rPr lang="en-US" sz="1600" dirty="0" smtClean="0"/>
              <a:t>Configure user access to site using Permission </a:t>
            </a:r>
            <a:r>
              <a:rPr lang="en-US" sz="1600" dirty="0"/>
              <a:t>L</a:t>
            </a:r>
            <a:r>
              <a:rPr lang="en-US" sz="1600" dirty="0" smtClean="0"/>
              <a:t>evel or Group</a:t>
            </a:r>
            <a:endParaRPr lang="en-US" sz="1600" dirty="0"/>
          </a:p>
        </p:txBody>
      </p:sp>
      <p:sp>
        <p:nvSpPr>
          <p:cNvPr id="13" name="Oval 12"/>
          <p:cNvSpPr/>
          <p:nvPr/>
        </p:nvSpPr>
        <p:spPr>
          <a:xfrm>
            <a:off x="2807912" y="5442466"/>
            <a:ext cx="304800" cy="304800"/>
          </a:xfrm>
          <a:prstGeom prst="ellipse">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3</a:t>
            </a:r>
            <a:endParaRPr lang="en-US" sz="1600" dirty="0"/>
          </a:p>
        </p:txBody>
      </p:sp>
      <p:sp>
        <p:nvSpPr>
          <p:cNvPr id="14" name="TextBox 13"/>
          <p:cNvSpPr txBox="1"/>
          <p:nvPr/>
        </p:nvSpPr>
        <p:spPr>
          <a:xfrm>
            <a:off x="3126574" y="5410200"/>
            <a:ext cx="2512226" cy="338554"/>
          </a:xfrm>
          <a:prstGeom prst="rect">
            <a:avLst/>
          </a:prstGeom>
          <a:noFill/>
        </p:spPr>
        <p:txBody>
          <a:bodyPr wrap="none" rtlCol="0">
            <a:spAutoFit/>
          </a:bodyPr>
          <a:lstStyle/>
          <a:p>
            <a:r>
              <a:rPr lang="en-US" sz="1600" dirty="0" smtClean="0"/>
              <a:t>Confirm the site is shared</a:t>
            </a:r>
            <a:endParaRPr lang="en-US" sz="1600" dirty="0"/>
          </a:p>
        </p:txBody>
      </p:sp>
    </p:spTree>
    <p:extLst>
      <p:ext uri="{BB962C8B-B14F-4D97-AF65-F5344CB8AC3E}">
        <p14:creationId xmlns:p14="http://schemas.microsoft.com/office/powerpoint/2010/main" val="121915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Sharing a Site with Other Users</a:t>
            </a:r>
            <a:endParaRPr lang="en-US" dirty="0"/>
          </a:p>
        </p:txBody>
      </p:sp>
    </p:spTree>
    <p:extLst>
      <p:ext uri="{BB962C8B-B14F-4D97-AF65-F5344CB8AC3E}">
        <p14:creationId xmlns:p14="http://schemas.microsoft.com/office/powerpoint/2010/main" val="85089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Site </a:t>
            </a:r>
            <a:r>
              <a:rPr lang="en-US" dirty="0"/>
              <a:t>Security Overview</a:t>
            </a:r>
          </a:p>
          <a:p>
            <a:pPr>
              <a:buFont typeface="Wingdings" panose="05000000000000000000" pitchFamily="2" charset="2"/>
              <a:buChar char="Ø"/>
            </a:pPr>
            <a:r>
              <a:rPr lang="en-US" dirty="0" smtClean="0"/>
              <a:t>Configuring </a:t>
            </a:r>
            <a:r>
              <a:rPr lang="en-US" dirty="0"/>
              <a:t>Site Permissions</a:t>
            </a:r>
          </a:p>
          <a:p>
            <a:r>
              <a:rPr lang="en-US" dirty="0"/>
              <a:t>SharePoint Groups</a:t>
            </a:r>
            <a:endParaRPr lang="en-US" dirty="0" smtClean="0"/>
          </a:p>
          <a:p>
            <a:r>
              <a:rPr lang="en-US" dirty="0"/>
              <a:t>Configuring </a:t>
            </a:r>
            <a:r>
              <a:rPr lang="en-US" dirty="0" smtClean="0"/>
              <a:t>Fine-grained Permissions</a:t>
            </a:r>
            <a:endParaRPr lang="en-US" dirty="0"/>
          </a:p>
          <a:p>
            <a:r>
              <a:rPr lang="en-US" dirty="0" smtClean="0"/>
              <a:t>Security Best Practices</a:t>
            </a:r>
            <a:endParaRPr lang="en-US" dirty="0"/>
          </a:p>
        </p:txBody>
      </p:sp>
    </p:spTree>
    <p:extLst>
      <p:ext uri="{BB962C8B-B14F-4D97-AF65-F5344CB8AC3E}">
        <p14:creationId xmlns:p14="http://schemas.microsoft.com/office/powerpoint/2010/main" val="6096511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Permissions</a:t>
            </a:r>
            <a:endParaRPr lang="en-US" dirty="0"/>
          </a:p>
        </p:txBody>
      </p:sp>
      <p:sp>
        <p:nvSpPr>
          <p:cNvPr id="3" name="Content Placeholder 2"/>
          <p:cNvSpPr>
            <a:spLocks noGrp="1"/>
          </p:cNvSpPr>
          <p:nvPr>
            <p:ph idx="1"/>
          </p:nvPr>
        </p:nvSpPr>
        <p:spPr>
          <a:xfrm>
            <a:off x="381000" y="1219200"/>
            <a:ext cx="8382000" cy="5181600"/>
          </a:xfrm>
        </p:spPr>
        <p:txBody>
          <a:bodyPr>
            <a:normAutofit/>
          </a:bodyPr>
          <a:lstStyle/>
          <a:p>
            <a:r>
              <a:rPr lang="en-US" sz="2400" dirty="0" smtClean="0"/>
              <a:t>SharePoint supports three types of permissions</a:t>
            </a: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1461843784"/>
              </p:ext>
            </p:extLst>
          </p:nvPr>
        </p:nvGraphicFramePr>
        <p:xfrm>
          <a:off x="685800" y="1905000"/>
          <a:ext cx="2745209" cy="4777740"/>
        </p:xfrm>
        <a:graphic>
          <a:graphicData uri="http://schemas.openxmlformats.org/drawingml/2006/table">
            <a:tbl>
              <a:tblPr>
                <a:tableStyleId>{5C22544A-7EE6-4342-B048-85BDC9FD1C3A}</a:tableStyleId>
              </a:tblPr>
              <a:tblGrid>
                <a:gridCol w="2745209"/>
              </a:tblGrid>
              <a:tr h="0">
                <a:tc>
                  <a:txBody>
                    <a:bodyPr/>
                    <a:lstStyle/>
                    <a:p>
                      <a:pPr algn="l" fontAlgn="b"/>
                      <a:r>
                        <a:rPr lang="en-US" sz="1050" b="1" u="none" strike="noStrike" dirty="0">
                          <a:solidFill>
                            <a:schemeClr val="bg1"/>
                          </a:solidFill>
                          <a:effectLst/>
                        </a:rPr>
                        <a:t>Site Permissions</a:t>
                      </a:r>
                      <a:endParaRPr lang="en-US" sz="1050" b="1" i="0" u="none" strike="noStrike" dirty="0">
                        <a:solidFill>
                          <a:schemeClr val="bg1"/>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190500">
                <a:tc>
                  <a:txBody>
                    <a:bodyPr/>
                    <a:lstStyle/>
                    <a:p>
                      <a:pPr algn="l" fontAlgn="b"/>
                      <a:r>
                        <a:rPr lang="en-US" sz="1050" u="none" strike="noStrike" dirty="0">
                          <a:effectLst/>
                        </a:rPr>
                        <a:t>Open</a:t>
                      </a:r>
                      <a:endParaRPr lang="en-US" sz="105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050" u="none" strike="noStrike" dirty="0">
                          <a:effectLst/>
                        </a:rPr>
                        <a:t>View Pages</a:t>
                      </a:r>
                      <a:endParaRPr lang="en-US" sz="105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050" u="none" strike="noStrike" dirty="0">
                          <a:effectLst/>
                        </a:rPr>
                        <a:t>Browse User Information</a:t>
                      </a:r>
                      <a:endParaRPr lang="en-US" sz="105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050" u="none" strike="noStrike" dirty="0">
                          <a:effectLst/>
                        </a:rPr>
                        <a:t>Use Remote Interfaces</a:t>
                      </a:r>
                      <a:endParaRPr lang="en-US" sz="105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050" u="none" strike="noStrike" dirty="0">
                          <a:effectLst/>
                        </a:rPr>
                        <a:t>Use Client Integration Features</a:t>
                      </a:r>
                      <a:endParaRPr lang="en-US" sz="105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050" u="none" strike="noStrike" dirty="0">
                          <a:effectLst/>
                        </a:rPr>
                        <a:t>Use Self-Service Site Creation</a:t>
                      </a:r>
                      <a:endParaRPr lang="en-US" sz="105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050" u="none" strike="noStrike" dirty="0">
                          <a:effectLst/>
                        </a:rPr>
                        <a:t>Browse Directories</a:t>
                      </a:r>
                      <a:endParaRPr lang="en-US" sz="105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050" u="none" strike="noStrike" dirty="0">
                          <a:effectLst/>
                        </a:rPr>
                        <a:t>Edit Personal User Information</a:t>
                      </a:r>
                      <a:endParaRPr lang="en-US" sz="105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050" u="none" strike="noStrike" dirty="0">
                          <a:effectLst/>
                        </a:rPr>
                        <a:t>Add and Customize Pages</a:t>
                      </a:r>
                      <a:endParaRPr lang="en-US" sz="105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050" u="none" strike="noStrike" dirty="0">
                          <a:effectLst/>
                        </a:rPr>
                        <a:t>Apply Themes and Borders</a:t>
                      </a:r>
                      <a:endParaRPr lang="en-US" sz="105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050" u="none" strike="noStrike" dirty="0">
                          <a:effectLst/>
                        </a:rPr>
                        <a:t>Apply Style Sheets</a:t>
                      </a:r>
                      <a:endParaRPr lang="en-US" sz="105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050" u="none" strike="noStrike" dirty="0">
                          <a:effectLst/>
                        </a:rPr>
                        <a:t>Create </a:t>
                      </a:r>
                      <a:r>
                        <a:rPr lang="en-US" sz="1050" u="none" strike="noStrike" dirty="0" err="1">
                          <a:effectLst/>
                        </a:rPr>
                        <a:t>Subsites</a:t>
                      </a:r>
                      <a:endParaRPr lang="en-US" sz="105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050" u="none" strike="noStrike" dirty="0">
                          <a:effectLst/>
                        </a:rPr>
                        <a:t>Create Groups</a:t>
                      </a:r>
                      <a:endParaRPr lang="en-US" sz="105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050" u="none" strike="noStrike" dirty="0">
                          <a:effectLst/>
                        </a:rPr>
                        <a:t>Enumerate Permissions</a:t>
                      </a:r>
                      <a:endParaRPr lang="en-US" sz="105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050" u="none" strike="noStrike" dirty="0">
                          <a:effectLst/>
                        </a:rPr>
                        <a:t>Manage Permissions</a:t>
                      </a:r>
                      <a:endParaRPr lang="en-US" sz="105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050" u="none" strike="noStrike" dirty="0">
                          <a:effectLst/>
                        </a:rPr>
                        <a:t>View Web Analytics Data  </a:t>
                      </a:r>
                      <a:endParaRPr lang="en-US" sz="105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050" u="none" strike="noStrike" dirty="0">
                          <a:effectLst/>
                        </a:rPr>
                        <a:t>Manage Alerts</a:t>
                      </a:r>
                      <a:endParaRPr lang="en-US" sz="105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050" u="none" strike="noStrike" dirty="0">
                          <a:effectLst/>
                        </a:rPr>
                        <a:t>Manage Web Site</a:t>
                      </a:r>
                      <a:endParaRPr lang="en-US" sz="105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915624505"/>
              </p:ext>
            </p:extLst>
          </p:nvPr>
        </p:nvGraphicFramePr>
        <p:xfrm>
          <a:off x="3657600" y="1905000"/>
          <a:ext cx="2308016" cy="3368040"/>
        </p:xfrm>
        <a:graphic>
          <a:graphicData uri="http://schemas.openxmlformats.org/drawingml/2006/table">
            <a:tbl>
              <a:tblPr>
                <a:tableStyleId>{5C22544A-7EE6-4342-B048-85BDC9FD1C3A}</a:tableStyleId>
              </a:tblPr>
              <a:tblGrid>
                <a:gridCol w="2308016"/>
              </a:tblGrid>
              <a:tr h="190500">
                <a:tc>
                  <a:txBody>
                    <a:bodyPr/>
                    <a:lstStyle/>
                    <a:p>
                      <a:pPr algn="l" fontAlgn="b"/>
                      <a:r>
                        <a:rPr lang="en-US" sz="1100" b="1" u="none" strike="noStrike" dirty="0">
                          <a:solidFill>
                            <a:schemeClr val="bg1"/>
                          </a:solidFill>
                          <a:effectLst/>
                        </a:rPr>
                        <a:t>List Permissions</a:t>
                      </a:r>
                      <a:endParaRPr lang="en-US" sz="1100" b="1" i="0" u="none" strike="noStrike" dirty="0">
                        <a:solidFill>
                          <a:schemeClr val="bg1"/>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190500">
                <a:tc>
                  <a:txBody>
                    <a:bodyPr/>
                    <a:lstStyle/>
                    <a:p>
                      <a:pPr algn="l" fontAlgn="b"/>
                      <a:r>
                        <a:rPr lang="en-US" sz="1100" u="none" strike="noStrike" dirty="0">
                          <a:effectLst/>
                        </a:rPr>
                        <a:t>View Items</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100" u="none" strike="noStrike" dirty="0">
                          <a:effectLst/>
                        </a:rPr>
                        <a:t>View Versions</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100" u="none" strike="noStrike" dirty="0">
                          <a:effectLst/>
                        </a:rPr>
                        <a:t>Create Alerts</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100" u="none" strike="noStrike" dirty="0">
                          <a:effectLst/>
                        </a:rPr>
                        <a:t>View Application Pages</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100" u="none" strike="noStrike" dirty="0">
                          <a:effectLst/>
                        </a:rPr>
                        <a:t>Open Items</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100" u="none" strike="noStrike" dirty="0">
                          <a:effectLst/>
                        </a:rPr>
                        <a:t>Add Items</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100" u="none" strike="noStrike" dirty="0">
                          <a:effectLst/>
                        </a:rPr>
                        <a:t>Edit Items</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100" u="none" strike="noStrike" dirty="0">
                          <a:effectLst/>
                        </a:rPr>
                        <a:t>Delete Items</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100" u="none" strike="noStrike" dirty="0">
                          <a:effectLst/>
                        </a:rPr>
                        <a:t>Delete Versions</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100" u="none" strike="noStrike" dirty="0">
                          <a:effectLst/>
                        </a:rPr>
                        <a:t>Approve Items</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100" u="none" strike="noStrike" dirty="0">
                          <a:effectLst/>
                        </a:rPr>
                        <a:t>Manage Lists  </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100" u="none" strike="noStrike" dirty="0">
                          <a:effectLst/>
                        </a:rPr>
                        <a:t>Override List Behaviors</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817491092"/>
              </p:ext>
            </p:extLst>
          </p:nvPr>
        </p:nvGraphicFramePr>
        <p:xfrm>
          <a:off x="6096000" y="1905000"/>
          <a:ext cx="2514600" cy="1036320"/>
        </p:xfrm>
        <a:graphic>
          <a:graphicData uri="http://schemas.openxmlformats.org/drawingml/2006/table">
            <a:tbl>
              <a:tblPr>
                <a:tableStyleId>{5C22544A-7EE6-4342-B048-85BDC9FD1C3A}</a:tableStyleId>
              </a:tblPr>
              <a:tblGrid>
                <a:gridCol w="2514600"/>
              </a:tblGrid>
              <a:tr h="190500">
                <a:tc>
                  <a:txBody>
                    <a:bodyPr/>
                    <a:lstStyle/>
                    <a:p>
                      <a:pPr algn="l" fontAlgn="b"/>
                      <a:r>
                        <a:rPr lang="en-US" sz="1100" b="1" u="none" strike="noStrike" dirty="0">
                          <a:solidFill>
                            <a:schemeClr val="bg1"/>
                          </a:solidFill>
                          <a:effectLst/>
                        </a:rPr>
                        <a:t>Personal Permissions</a:t>
                      </a:r>
                      <a:endParaRPr lang="en-US" sz="1100" b="1" i="0" u="none" strike="noStrike" dirty="0">
                        <a:solidFill>
                          <a:schemeClr val="bg1"/>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190500">
                <a:tc>
                  <a:txBody>
                    <a:bodyPr/>
                    <a:lstStyle/>
                    <a:p>
                      <a:pPr algn="l" fontAlgn="b"/>
                      <a:r>
                        <a:rPr lang="en-US" sz="1100" u="none" strike="noStrike" dirty="0">
                          <a:effectLst/>
                        </a:rPr>
                        <a:t>Manage Personal Views</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100" u="none" strike="noStrike" dirty="0">
                          <a:effectLst/>
                        </a:rPr>
                        <a:t>Add/Remove Personal Web Parts</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100" u="none" strike="noStrike" dirty="0">
                          <a:effectLst/>
                        </a:rPr>
                        <a:t>Update Personal Web Parts</a:t>
                      </a:r>
                      <a:endParaRPr lang="en-US" sz="11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88051522"/>
      </p:ext>
    </p:extLst>
  </p:cSld>
  <p:clrMapOvr>
    <a:masterClrMapping/>
  </p:clrMapOvr>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2.xml><?xml version="1.0" encoding="utf-8"?>
<ds:datastoreItem xmlns:ds="http://schemas.openxmlformats.org/officeDocument/2006/customXml" ds:itemID="{A5547237-B119-45CA-BEFC-A2DA2BDB03E7}">
  <ds:schemaRefs>
    <ds:schemaRef ds:uri="http://purl.org/dc/dcmitype/"/>
    <ds:schemaRef ds:uri="http://schemas.microsoft.com/office/infopath/2007/PartnerControl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63F8C001-70B3-4AE4-BEC2-202AE4E30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4.xml><?xml version="1.0" encoding="utf-8"?>
<ds:datastoreItem xmlns:ds="http://schemas.openxmlformats.org/officeDocument/2006/customXml" ds:itemID="{8865FC99-B6BD-4E98-8312-F4F432C217EA}">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CPT_Wave15</Template>
  <TotalTime>6719</TotalTime>
  <Words>1225</Words>
  <Application>Microsoft Office PowerPoint</Application>
  <PresentationFormat>On-screen Show (4:3)</PresentationFormat>
  <Paragraphs>402</Paragraphs>
  <Slides>31</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Arial Black</vt:lpstr>
      <vt:lpstr>Calibri</vt:lpstr>
      <vt:lpstr>Lucida Console</vt:lpstr>
      <vt:lpstr>Wingdings</vt:lpstr>
      <vt:lpstr>CPT_Wave15</vt:lpstr>
      <vt:lpstr>User Management and Permissions</vt:lpstr>
      <vt:lpstr>Agenda</vt:lpstr>
      <vt:lpstr>SharePoint Security Overview</vt:lpstr>
      <vt:lpstr>External Users and Groups</vt:lpstr>
      <vt:lpstr>Site Collection Administrator</vt:lpstr>
      <vt:lpstr>Sharing a Site</vt:lpstr>
      <vt:lpstr>Sharing a Site with Other Users</vt:lpstr>
      <vt:lpstr>Agenda</vt:lpstr>
      <vt:lpstr>Permissions</vt:lpstr>
      <vt:lpstr>Understanding Permission Levels</vt:lpstr>
      <vt:lpstr>Perm Levels</vt:lpstr>
      <vt:lpstr>Site Permissions (default settings)</vt:lpstr>
      <vt:lpstr>List Permissions and Personal Permissions</vt:lpstr>
      <vt:lpstr>The "Limited Access" Permission Level</vt:lpstr>
      <vt:lpstr>Creating a Custom Permission Level</vt:lpstr>
      <vt:lpstr>Creating a Custom Permission Level</vt:lpstr>
      <vt:lpstr>Agenda</vt:lpstr>
      <vt:lpstr>SharePoint Groups</vt:lpstr>
      <vt:lpstr>Creating a SharePoint Group (Part 1)</vt:lpstr>
      <vt:lpstr>Creating a SharePoint Group (Part 2)</vt:lpstr>
      <vt:lpstr>Adding Members to Custom Group</vt:lpstr>
      <vt:lpstr>Managing Permissions using SharePoint Groups</vt:lpstr>
      <vt:lpstr>Agenda</vt:lpstr>
      <vt:lpstr>Securable Objects</vt:lpstr>
      <vt:lpstr>Top-level Site Permissions</vt:lpstr>
      <vt:lpstr>Creating Unique Permissions</vt:lpstr>
      <vt:lpstr>Detecting Unique Permissions</vt:lpstr>
      <vt:lpstr>Configuring Fine-grained Permissions</vt:lpstr>
      <vt:lpstr>Agenda</vt:lpstr>
      <vt:lpstr>Best Practices</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Management and Permissions</dc:title>
  <dc:creator>Ted Pattison</dc:creator>
  <cp:lastModifiedBy>Christina Wheeler</cp:lastModifiedBy>
  <cp:revision>226</cp:revision>
  <dcterms:created xsi:type="dcterms:W3CDTF">2012-04-13T19:17:02Z</dcterms:created>
  <dcterms:modified xsi:type="dcterms:W3CDTF">2014-08-01T19:43:44Z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