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3"/>
  </p:notesMasterIdLst>
  <p:handoutMasterIdLst>
    <p:handoutMasterId r:id="rId34"/>
  </p:handoutMasterIdLst>
  <p:sldIdLst>
    <p:sldId id="279" r:id="rId6"/>
    <p:sldId id="278" r:id="rId7"/>
    <p:sldId id="342" r:id="rId8"/>
    <p:sldId id="343" r:id="rId9"/>
    <p:sldId id="362" r:id="rId10"/>
    <p:sldId id="338" r:id="rId11"/>
    <p:sldId id="345" r:id="rId12"/>
    <p:sldId id="344" r:id="rId13"/>
    <p:sldId id="361" r:id="rId14"/>
    <p:sldId id="358" r:id="rId15"/>
    <p:sldId id="360" r:id="rId16"/>
    <p:sldId id="359" r:id="rId17"/>
    <p:sldId id="346" r:id="rId18"/>
    <p:sldId id="353" r:id="rId19"/>
    <p:sldId id="339" r:id="rId20"/>
    <p:sldId id="348" r:id="rId21"/>
    <p:sldId id="349" r:id="rId22"/>
    <p:sldId id="354" r:id="rId23"/>
    <p:sldId id="340" r:id="rId24"/>
    <p:sldId id="347" r:id="rId25"/>
    <p:sldId id="350" r:id="rId26"/>
    <p:sldId id="355" r:id="rId27"/>
    <p:sldId id="341" r:id="rId28"/>
    <p:sldId id="351" r:id="rId29"/>
    <p:sldId id="357" r:id="rId30"/>
    <p:sldId id="356" r:id="rId31"/>
    <p:sldId id="324"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88875" autoAdjust="0"/>
  </p:normalViewPr>
  <p:slideViewPr>
    <p:cSldViewPr>
      <p:cViewPr varScale="1">
        <p:scale>
          <a:sx n="101" d="100"/>
          <a:sy n="101" d="100"/>
        </p:scale>
        <p:origin x="1758" y="10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3" d="100"/>
          <a:sy n="83" d="100"/>
        </p:scale>
        <p:origin x="3732"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intranet.wingtip.com/training/CourseB" TargetMode="External"/><Relationship Id="rId3" Type="http://schemas.openxmlformats.org/officeDocument/2006/relationships/hyperlink" Target="http://coursea.wingtip.com/" TargetMode="External"/><Relationship Id="rId7" Type="http://schemas.openxmlformats.org/officeDocument/2006/relationships/hyperlink" Target="http://intranet.wingtip.com/training/CourseA"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intranet.wingtip.com/sites/CourseB" TargetMode="External"/><Relationship Id="rId5" Type="http://schemas.openxmlformats.org/officeDocument/2006/relationships/hyperlink" Target="http://intranet.wingtip.com/sites/CourseA" TargetMode="External"/><Relationship Id="rId4" Type="http://schemas.openxmlformats.org/officeDocument/2006/relationships/hyperlink" Target="http://courseb.wingtip.c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module, you will learn about the responsibilities and the required skills for a site administrator in the SharePoint 2013 environment. You will learn about the logical architecture of SharePoint 2013 sites and the anatomy of a SharePoint site collection. The module teaches students how to work with the Site Settings page to configure various site collection properties and site properties. </a:t>
            </a:r>
            <a:r>
              <a:rPr lang="en-US" sz="1200" b="0" i="0" kern="1200" smtClean="0">
                <a:solidFill>
                  <a:schemeClr val="tx1"/>
                </a:solidFill>
                <a:effectLst/>
                <a:latin typeface="+mn-lt"/>
                <a:ea typeface="+mn-ea"/>
                <a:cs typeface="+mn-cs"/>
              </a:rPr>
              <a:t>Students will also gain an understanding of the features and site templates available in SharePoint 2013 as well as the basic differences between team sites and publishing sites.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Enterprise Search Center</a:t>
            </a:r>
          </a:p>
          <a:p>
            <a:r>
              <a:rPr lang="en-US" dirty="0" smtClean="0"/>
              <a:t>This site template is used to deliver an enterprise-wide search experience. This includes a welcome page with a search box that connects users to four different search results page experiences. These four search options include one for general search, one for people search, one for conversation search, and another for video searches.</a:t>
            </a:r>
          </a:p>
          <a:p>
            <a:endParaRPr lang="en-US" dirty="0"/>
          </a:p>
          <a:p>
            <a:r>
              <a:rPr lang="en-US" b="1" dirty="0" smtClean="0"/>
              <a:t>Community Portal</a:t>
            </a:r>
          </a:p>
          <a:p>
            <a:r>
              <a:rPr lang="en-US" dirty="0" smtClean="0"/>
              <a:t>This site is used to discover new Community Sites (otherwise known as communities) across the enterprise.</a:t>
            </a:r>
          </a:p>
          <a:p>
            <a:endParaRPr lang="en-US" dirty="0" smtClean="0"/>
          </a:p>
          <a:p>
            <a:r>
              <a:rPr lang="en-US" b="1" dirty="0" smtClean="0"/>
              <a:t>Basic </a:t>
            </a:r>
            <a:r>
              <a:rPr lang="en-US" b="1" dirty="0"/>
              <a:t>Search Center</a:t>
            </a:r>
          </a:p>
          <a:p>
            <a:r>
              <a:rPr lang="en-US" dirty="0"/>
              <a:t>The Basic Search Center site is used for delivering a basic search experience. This basic site lacks the multiple results pages of the Enterprise Search Center.</a:t>
            </a:r>
          </a:p>
          <a:p>
            <a:endParaRPr lang="en-US" dirty="0"/>
          </a:p>
          <a:p>
            <a:r>
              <a:rPr lang="en-US" b="1" dirty="0" smtClean="0"/>
              <a:t>Visio Process Repository</a:t>
            </a:r>
          </a:p>
          <a:p>
            <a:r>
              <a:rPr lang="en-US" dirty="0" smtClean="0"/>
              <a:t>The Visio Repository site is used to allow sharing and viewing of Visio process diagrams published n SharePoint 2013.</a:t>
            </a:r>
            <a:endParaRPr lang="en-US" dirty="0"/>
          </a:p>
        </p:txBody>
      </p:sp>
    </p:spTree>
    <p:extLst>
      <p:ext uri="{BB962C8B-B14F-4D97-AF65-F5344CB8AC3E}">
        <p14:creationId xmlns:p14="http://schemas.microsoft.com/office/powerpoint/2010/main" val="172810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Publishing Portal</a:t>
            </a:r>
          </a:p>
          <a:p>
            <a:r>
              <a:rPr lang="en-US" dirty="0" smtClean="0"/>
              <a:t>A Publishing Portal is a starter hierarchy typically for Internet-facing sites or for large intranet portals. These type of sites can be customized easily with distinctive branding and the sites typically have more readers than contributors used to publish web pages with approval workflows.</a:t>
            </a:r>
          </a:p>
          <a:p>
            <a:endParaRPr lang="en-US" dirty="0"/>
          </a:p>
          <a:p>
            <a:r>
              <a:rPr lang="en-US" b="1" dirty="0" smtClean="0"/>
              <a:t>Enterprise Wiki</a:t>
            </a:r>
          </a:p>
          <a:p>
            <a:r>
              <a:rPr lang="en-US" dirty="0" smtClean="0"/>
              <a:t>An Enterprise Wiki site is used for publishing knowledge captured that you want to share across the enterprise. These sites use Wiki technology.</a:t>
            </a:r>
          </a:p>
          <a:p>
            <a:endParaRPr lang="en-US" dirty="0"/>
          </a:p>
          <a:p>
            <a:r>
              <a:rPr lang="en-US" b="1" dirty="0" smtClean="0"/>
              <a:t>Product Catalog</a:t>
            </a:r>
          </a:p>
          <a:p>
            <a:r>
              <a:rPr lang="en-US" dirty="0" smtClean="0"/>
              <a:t>The Product Catalog site template is used for creating sites used to manage product catalog data that can be published to a Publishing site through search.</a:t>
            </a:r>
          </a:p>
          <a:p>
            <a:endParaRPr lang="en-US" dirty="0" smtClean="0"/>
          </a:p>
        </p:txBody>
      </p:sp>
    </p:spTree>
    <p:extLst>
      <p:ext uri="{BB962C8B-B14F-4D97-AF65-F5344CB8AC3E}">
        <p14:creationId xmlns:p14="http://schemas.microsoft.com/office/powerpoint/2010/main" val="314572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Turning a customized site into a site template is extremely useful and powerful. When saving a site as a template, the overall framework of the site is saved. This includes lists, libraries, views, forms, and workflows. You can also include the contents of the site in the template if necessary. For example, your customized site may include a Document Library that has some base template Word doc files in the library that you want to include in your site template. When you save the site as a template, you have the ability to select the option to </a:t>
            </a:r>
            <a:r>
              <a:rPr lang="en-US" b="1" dirty="0" smtClean="0"/>
              <a:t>Include Content</a:t>
            </a:r>
            <a:r>
              <a:rPr lang="en-US" dirty="0" smtClean="0"/>
              <a:t>. By default, this option is not selected on the </a:t>
            </a:r>
            <a:r>
              <a:rPr lang="en-US" b="1" dirty="0" smtClean="0"/>
              <a:t>Save as Template </a:t>
            </a:r>
            <a:r>
              <a:rPr lang="en-US" dirty="0" smtClean="0"/>
              <a:t>page.</a:t>
            </a:r>
            <a:endParaRPr lang="en-US" b="1" dirty="0" smtClean="0"/>
          </a:p>
          <a:p>
            <a:endParaRPr lang="en-US" dirty="0" smtClean="0"/>
          </a:p>
          <a:p>
            <a:r>
              <a:rPr lang="en-US" dirty="0" smtClean="0"/>
              <a:t>There </a:t>
            </a:r>
            <a:r>
              <a:rPr lang="en-US" dirty="0"/>
              <a:t>is a limitation on saving site templates. You cannot save a SharePoint publishing site collection or site as a template. This also means if you create a site using a non-publishing site template but then activate the SharePoint Server Publishing Infrastructure feature, the </a:t>
            </a:r>
            <a:r>
              <a:rPr lang="en-US" b="1" dirty="0"/>
              <a:t>Save site as template </a:t>
            </a:r>
            <a:r>
              <a:rPr lang="en-US" dirty="0"/>
              <a:t>link is removed from the </a:t>
            </a:r>
            <a:r>
              <a:rPr lang="en-US" b="1" dirty="0"/>
              <a:t>Site Actions</a:t>
            </a:r>
            <a:r>
              <a:rPr lang="en-US" dirty="0"/>
              <a:t> section of the </a:t>
            </a:r>
            <a:r>
              <a:rPr lang="en-US" b="1" dirty="0"/>
              <a:t>Site Settings</a:t>
            </a:r>
            <a:r>
              <a:rPr lang="en-US" dirty="0"/>
              <a:t> page.</a:t>
            </a:r>
          </a:p>
          <a:p>
            <a:endParaRPr lang="en-US" dirty="0"/>
          </a:p>
        </p:txBody>
      </p:sp>
    </p:spTree>
    <p:extLst>
      <p:ext uri="{BB962C8B-B14F-4D97-AF65-F5344CB8AC3E}">
        <p14:creationId xmlns:p14="http://schemas.microsoft.com/office/powerpoint/2010/main" val="3926151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7557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8413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Site Settings page contains links to pages where you can administer different aspects of a site. The links are divided into different sections and the sections and links are security trimmed based on the logged in user’s permissions. A person with site collection administer rights has access to all the sections in the site settings page.</a:t>
            </a:r>
          </a:p>
          <a:p>
            <a:endParaRPr lang="en-US" dirty="0"/>
          </a:p>
          <a:p>
            <a:r>
              <a:rPr lang="en-US" b="1" dirty="0" smtClean="0"/>
              <a:t>Users and Permissions</a:t>
            </a:r>
          </a:p>
          <a:p>
            <a:r>
              <a:rPr lang="en-US" dirty="0" smtClean="0"/>
              <a:t>Provides links to pages for administering users and permissions of the site. This includes administering peoples and groups, site permissions, site app permissions, and managing the site collection administrators.</a:t>
            </a:r>
          </a:p>
          <a:p>
            <a:endParaRPr lang="en-US" dirty="0" smtClean="0"/>
          </a:p>
          <a:p>
            <a:r>
              <a:rPr lang="en-US" b="1" dirty="0" smtClean="0"/>
              <a:t>Look and Feel</a:t>
            </a:r>
          </a:p>
          <a:p>
            <a:r>
              <a:rPr lang="en-US" dirty="0" smtClean="0"/>
              <a:t>Provides links to pages that affect how the site appears and behaves such as color, title, and the landing page. The links available in this group depends on whether Publishing is activated on the site.</a:t>
            </a:r>
          </a:p>
          <a:p>
            <a:endParaRPr lang="en-US" dirty="0" smtClean="0"/>
          </a:p>
          <a:p>
            <a:r>
              <a:rPr lang="en-US" b="1" dirty="0" smtClean="0"/>
              <a:t>Web Designer Galleries</a:t>
            </a:r>
            <a:endParaRPr lang="en-US" dirty="0"/>
          </a:p>
          <a:p>
            <a:r>
              <a:rPr lang="en-US" dirty="0" smtClean="0"/>
              <a:t>Provides links to pages where you can manage the building blocks used to create sites and pages. This includes managing site columns, site content types, Web Parts, list templates, master pages, themes, sandboxed solutions, and composed looks.</a:t>
            </a:r>
          </a:p>
        </p:txBody>
      </p:sp>
    </p:spTree>
    <p:extLst>
      <p:ext uri="{BB962C8B-B14F-4D97-AF65-F5344CB8AC3E}">
        <p14:creationId xmlns:p14="http://schemas.microsoft.com/office/powerpoint/2010/main" val="2074991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Site Actions</a:t>
            </a:r>
            <a:endParaRPr lang="en-US" b="1" dirty="0"/>
          </a:p>
          <a:p>
            <a:r>
              <a:rPr lang="en-US" dirty="0"/>
              <a:t>Provides links </a:t>
            </a:r>
            <a:r>
              <a:rPr lang="en-US" dirty="0" smtClean="0"/>
              <a:t>to commands commonly used by administrators, contributors, designers, and hierarchy managers. Link commands include manage site features, save site as template, enable search configuration export, reset to site definition, and delete this site.</a:t>
            </a:r>
            <a:endParaRPr lang="en-US" dirty="0"/>
          </a:p>
          <a:p>
            <a:endParaRPr lang="en-US" dirty="0"/>
          </a:p>
          <a:p>
            <a:r>
              <a:rPr lang="en-US" b="1" dirty="0" smtClean="0"/>
              <a:t>Site Administration</a:t>
            </a:r>
            <a:endParaRPr lang="en-US" b="1" dirty="0"/>
          </a:p>
          <a:p>
            <a:r>
              <a:rPr lang="en-US" dirty="0" smtClean="0"/>
              <a:t>Includes links to pages for administering the site’s regional settings, site libraries and lists, user alerts, RSS, sites and workspaces, workflow settings, site closure and deletion, popularity trends, and the term store management.</a:t>
            </a:r>
            <a:endParaRPr lang="en-US" dirty="0"/>
          </a:p>
          <a:p>
            <a:endParaRPr lang="en-US" dirty="0"/>
          </a:p>
          <a:p>
            <a:r>
              <a:rPr lang="en-US" b="1" dirty="0" smtClean="0"/>
              <a:t>Site Collection Administrators</a:t>
            </a:r>
            <a:endParaRPr lang="en-US" dirty="0"/>
          </a:p>
          <a:p>
            <a:r>
              <a:rPr lang="en-US" dirty="0" smtClean="0"/>
              <a:t>Provides links to pages for administering the site collection. This includes links such as to the recycle bin, site collection features, site hierarchy, various policy settings, SharePoint Designer Settings, and links to updates search settings at the site collection level.</a:t>
            </a:r>
            <a:endParaRPr lang="en-US" dirty="0"/>
          </a:p>
        </p:txBody>
      </p:sp>
    </p:spTree>
    <p:extLst>
      <p:ext uri="{BB962C8B-B14F-4D97-AF65-F5344CB8AC3E}">
        <p14:creationId xmlns:p14="http://schemas.microsoft.com/office/powerpoint/2010/main" val="77021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26534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622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 features in SharePoint 2013 include sites, communities, User Profiles, Basic Search, and Enterprise Content Management (ECM).</a:t>
            </a:r>
            <a:endParaRPr lang="en-US" dirty="0"/>
          </a:p>
        </p:txBody>
      </p:sp>
    </p:spTree>
    <p:extLst>
      <p:ext uri="{BB962C8B-B14F-4D97-AF65-F5344CB8AC3E}">
        <p14:creationId xmlns:p14="http://schemas.microsoft.com/office/powerpoint/2010/main" val="159067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enterprise features in SharePoint 2013 provide more functionality intended for organizations that require more advanced search features, InfoPath and Access Services business solutions, and Business Intelligence capabilities. The enterprise features are available in the SharePoint Server 2013 Enterprise edition and the E3 plan in O365.</a:t>
            </a:r>
            <a:endParaRPr lang="en-US" dirty="0"/>
          </a:p>
        </p:txBody>
      </p:sp>
    </p:spTree>
    <p:extLst>
      <p:ext uri="{BB962C8B-B14F-4D97-AF65-F5344CB8AC3E}">
        <p14:creationId xmlns:p14="http://schemas.microsoft.com/office/powerpoint/2010/main" val="2633097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49513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4614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Team Site is the most commonly used site by teams to organize, create, and share information and documents. Team site’s include a document library for sharing files, a newsfeed for social interaction and Getting Started tiles. The Getting Started tiles include different actions to help accomplish tasks to customize your site. This Web Part can easily be removed by clicking on the REMOVE THIS link.</a:t>
            </a:r>
            <a:endParaRPr lang="en-US" dirty="0"/>
          </a:p>
        </p:txBody>
      </p:sp>
    </p:spTree>
    <p:extLst>
      <p:ext uri="{BB962C8B-B14F-4D97-AF65-F5344CB8AC3E}">
        <p14:creationId xmlns:p14="http://schemas.microsoft.com/office/powerpoint/2010/main" val="2388184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Publishing Sites differ from Team Sites in such that publishing sites have the publishing features activated. The publishing features are the Web Content Management (WCM) in SharePoint 2013. </a:t>
            </a:r>
          </a:p>
          <a:p>
            <a:endParaRPr lang="en-US" dirty="0"/>
          </a:p>
          <a:p>
            <a:r>
              <a:rPr lang="en-US" b="1" dirty="0" smtClean="0"/>
              <a:t>Publishing Site</a:t>
            </a:r>
          </a:p>
          <a:p>
            <a:r>
              <a:rPr lang="en-US" dirty="0" smtClean="0"/>
              <a:t>A publishing site is a blank site used for expanding your web site and provide the ability to quickly publish web page content. These sites provide a full </a:t>
            </a:r>
            <a:r>
              <a:rPr lang="en-US" dirty="0"/>
              <a:t>authoring experience </a:t>
            </a:r>
            <a:r>
              <a:rPr lang="en-US" dirty="0" smtClean="0"/>
              <a:t>where content authors (contributors) </a:t>
            </a:r>
            <a:r>
              <a:rPr lang="en-US" dirty="0"/>
              <a:t>can work on draft versions of pages and publish them to make them visible to </a:t>
            </a:r>
            <a:r>
              <a:rPr lang="en-US" dirty="0" smtClean="0"/>
              <a:t>readers. A publishing site includes </a:t>
            </a:r>
            <a:r>
              <a:rPr lang="en-US" dirty="0"/>
              <a:t>document and image libraries for storing web publishing assets</a:t>
            </a:r>
            <a:r>
              <a:rPr lang="en-US" dirty="0" smtClean="0"/>
              <a:t>. Publishing sites provide more look and feel functionality than a team site and enables the Design Manager. More about the Design Manager and Publishing sites will be covered in the Publishing module.</a:t>
            </a:r>
            <a:endParaRPr lang="en-US" dirty="0"/>
          </a:p>
        </p:txBody>
      </p:sp>
    </p:spTree>
    <p:extLst>
      <p:ext uri="{BB962C8B-B14F-4D97-AF65-F5344CB8AC3E}">
        <p14:creationId xmlns:p14="http://schemas.microsoft.com/office/powerpoint/2010/main" val="2425950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4201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91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Web Application in SharePoint contains one or more site collections. The amount of site collections allowed in a single web application depends on the capacity of the server infrastructure. A SharePoint 2013 site belongs to only one site collection and a site collection is made up of one top-level site and all sites below. A site collection is a hierarchical set of sites that can be managed together that share common features such as shared permissions, template galleries, content types, Web Parts, and often a common navigation scheme.</a:t>
            </a:r>
          </a:p>
          <a:p>
            <a:endParaRPr lang="en-US" dirty="0"/>
          </a:p>
          <a:p>
            <a:r>
              <a:rPr lang="en-US" dirty="0" smtClean="0"/>
              <a:t>Since site collections and sites exist in a parent-child relationship, there are aspects of control and functionality which can be configured at the site collection level and used at the site level.</a:t>
            </a:r>
          </a:p>
          <a:p>
            <a:endParaRPr lang="en-US" dirty="0"/>
          </a:p>
          <a:p>
            <a:pPr marL="171450" indent="-171450">
              <a:buFont typeface="Arial" panose="020B0604020202020204" pitchFamily="34" charset="0"/>
              <a:buChar char="•"/>
            </a:pPr>
            <a:r>
              <a:rPr lang="en-US" dirty="0" smtClean="0"/>
              <a:t>Site collection’s galleries and libraries (such as the Master Page Gallery) provides means for creating a unified, branded user experience across all sites in a site collection.</a:t>
            </a:r>
          </a:p>
          <a:p>
            <a:pPr marL="171450" indent="-171450">
              <a:buFont typeface="Arial" panose="020B0604020202020204" pitchFamily="34" charset="0"/>
              <a:buChar char="•"/>
            </a:pPr>
            <a:r>
              <a:rPr lang="en-US" dirty="0" smtClean="0"/>
              <a:t>Security policies and features can be managed for an entire site collection to help provide site administrators a unified mechanism and scope for administration.</a:t>
            </a:r>
          </a:p>
          <a:p>
            <a:pPr marL="171450" indent="-171450">
              <a:buFont typeface="Arial" panose="020B0604020202020204" pitchFamily="34" charset="0"/>
              <a:buChar char="•"/>
            </a:pPr>
            <a:r>
              <a:rPr lang="en-US" dirty="0" smtClean="0"/>
              <a:t>Shared site columns, content types, Web Parts, and other authoring site collection features provide a consistent authoring environment for site content authors.</a:t>
            </a:r>
          </a:p>
          <a:p>
            <a:pPr marL="171450" indent="-171450">
              <a:buFont typeface="Arial" panose="020B0604020202020204" pitchFamily="34" charset="0"/>
              <a:buChar char="•"/>
            </a:pPr>
            <a:r>
              <a:rPr lang="en-US" dirty="0" smtClean="0"/>
              <a:t>A site collection’s unified navigation, branding, and search tools provide a unified experience for site users.</a:t>
            </a:r>
          </a:p>
        </p:txBody>
      </p:sp>
    </p:spTree>
    <p:extLst>
      <p:ext uri="{BB962C8B-B14F-4D97-AF65-F5344CB8AC3E}">
        <p14:creationId xmlns:p14="http://schemas.microsoft.com/office/powerpoint/2010/main" val="333174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supports two-types of sites collections: host-named site collections and path-based site collections. The most common type used is using path-based site collections however Microsoft recommends using host-named site collections especially for sites hosted in O365.</a:t>
            </a:r>
          </a:p>
          <a:p>
            <a:endParaRPr lang="en-US" dirty="0" smtClean="0"/>
          </a:p>
          <a:p>
            <a:r>
              <a:rPr lang="en-US" b="1" dirty="0" smtClean="0"/>
              <a:t>Host-named Site Collections</a:t>
            </a:r>
          </a:p>
          <a:p>
            <a:r>
              <a:rPr lang="en-US" dirty="0" smtClean="0"/>
              <a:t>Host-named site collections enable you to assign a unique DNS name to the site collections. This enables you to deploy many sites with unique DNS names in the same web application. For example, </a:t>
            </a:r>
            <a:r>
              <a:rPr lang="en-US" dirty="0" err="1" smtClean="0"/>
              <a:t>CourseA</a:t>
            </a:r>
            <a:r>
              <a:rPr lang="en-US" dirty="0" smtClean="0"/>
              <a:t> could have an address of </a:t>
            </a:r>
            <a:r>
              <a:rPr lang="en-US" dirty="0" smtClean="0">
                <a:hlinkClick r:id="rId3"/>
              </a:rPr>
              <a:t>http://CourseA.wingtip.com</a:t>
            </a:r>
            <a:r>
              <a:rPr lang="en-US" dirty="0" smtClean="0"/>
              <a:t> and </a:t>
            </a:r>
            <a:r>
              <a:rPr lang="en-US" dirty="0" err="1" smtClean="0"/>
              <a:t>CourseB</a:t>
            </a:r>
            <a:r>
              <a:rPr lang="en-US" dirty="0" smtClean="0"/>
              <a:t> could have an address of </a:t>
            </a:r>
            <a:r>
              <a:rPr lang="en-US" dirty="0" smtClean="0">
                <a:hlinkClick r:id="rId4"/>
              </a:rPr>
              <a:t>http://CourseB.wingtip.com</a:t>
            </a:r>
            <a:r>
              <a:rPr lang="en-US" dirty="0" smtClean="0"/>
              <a:t>.</a:t>
            </a:r>
          </a:p>
          <a:p>
            <a:endParaRPr lang="en-US" dirty="0"/>
          </a:p>
          <a:p>
            <a:r>
              <a:rPr lang="en-US" b="1" dirty="0" smtClean="0"/>
              <a:t>Path-based Site Collections</a:t>
            </a:r>
          </a:p>
          <a:p>
            <a:r>
              <a:rPr lang="en-US" dirty="0" smtClean="0"/>
              <a:t>In a path-based site collection, all </a:t>
            </a:r>
            <a:r>
              <a:rPr lang="en-US" dirty="0" err="1" smtClean="0"/>
              <a:t>subsites</a:t>
            </a:r>
            <a:r>
              <a:rPr lang="en-US" dirty="0" smtClean="0"/>
              <a:t> in the site collection will share a root or parent URL (otherwise known as DNS name). For example, </a:t>
            </a:r>
            <a:r>
              <a:rPr lang="en-US" dirty="0" err="1" smtClean="0"/>
              <a:t>CourseA</a:t>
            </a:r>
            <a:r>
              <a:rPr lang="en-US" dirty="0" smtClean="0"/>
              <a:t> could have a site collection </a:t>
            </a:r>
            <a:r>
              <a:rPr lang="en-US" dirty="0" smtClean="0">
                <a:hlinkClick r:id="rId5"/>
              </a:rPr>
              <a:t>http://intranet.wingtip.com/sites/CourseA</a:t>
            </a:r>
            <a:r>
              <a:rPr lang="en-US" dirty="0" smtClean="0"/>
              <a:t> and </a:t>
            </a:r>
            <a:r>
              <a:rPr lang="en-US" dirty="0" err="1" smtClean="0"/>
              <a:t>CourseB</a:t>
            </a:r>
            <a:r>
              <a:rPr lang="en-US" dirty="0" smtClean="0"/>
              <a:t> could have a site collection URL of </a:t>
            </a:r>
            <a:r>
              <a:rPr lang="en-US" dirty="0" smtClean="0">
                <a:hlinkClick r:id="rId6"/>
              </a:rPr>
              <a:t>http://intranet.wingtip.com/sites/CourseB</a:t>
            </a:r>
            <a:r>
              <a:rPr lang="en-US" dirty="0" smtClean="0"/>
              <a:t>. </a:t>
            </a:r>
          </a:p>
          <a:p>
            <a:endParaRPr lang="en-US" dirty="0" smtClean="0"/>
          </a:p>
          <a:p>
            <a:r>
              <a:rPr lang="en-US" dirty="0" smtClean="0"/>
              <a:t>When using path-based site collections it is common to setup additional managed paths for the web application. Instead of using /sites as the path you could add a wildcard managed path of /training and then have </a:t>
            </a:r>
            <a:r>
              <a:rPr lang="en-US" dirty="0" err="1" smtClean="0"/>
              <a:t>CourseA</a:t>
            </a:r>
            <a:r>
              <a:rPr lang="en-US" dirty="0" smtClean="0"/>
              <a:t> be </a:t>
            </a:r>
            <a:r>
              <a:rPr lang="en-US" dirty="0" smtClean="0">
                <a:hlinkClick r:id="rId7"/>
              </a:rPr>
              <a:t>http://intranet.wingtip.com/training/CourseA</a:t>
            </a:r>
            <a:r>
              <a:rPr lang="en-US" dirty="0" smtClean="0"/>
              <a:t> and </a:t>
            </a:r>
            <a:r>
              <a:rPr lang="en-US" dirty="0" err="1" smtClean="0"/>
              <a:t>CourseB</a:t>
            </a:r>
            <a:r>
              <a:rPr lang="en-US" dirty="0" smtClean="0"/>
              <a:t> be </a:t>
            </a:r>
            <a:r>
              <a:rPr lang="en-US" dirty="0" smtClean="0">
                <a:hlinkClick r:id="rId8"/>
              </a:rPr>
              <a:t>http://intranet.wingtip.com/training/CourseB</a:t>
            </a:r>
            <a:r>
              <a:rPr lang="en-US" dirty="0"/>
              <a:t>.</a:t>
            </a:r>
          </a:p>
        </p:txBody>
      </p:sp>
    </p:spTree>
    <p:extLst>
      <p:ext uri="{BB962C8B-B14F-4D97-AF65-F5344CB8AC3E}">
        <p14:creationId xmlns:p14="http://schemas.microsoft.com/office/powerpoint/2010/main" val="1146994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035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every site collection starts out as a single, top-level site, its structure and functionality are based on a site template. SharePoint 2013 provides many preconfigured site templates available for your use however you can also create your own site templates as needed.</a:t>
            </a:r>
          </a:p>
          <a:p>
            <a:endParaRPr lang="en-US" dirty="0"/>
          </a:p>
          <a:p>
            <a:r>
              <a:rPr lang="en-US" dirty="0" smtClean="0"/>
              <a:t>SharePoint 2013 also provides the ability to present sites in the style of SharePoint 2010 or in the style of SharePoint 2013. Depending on the style you select will depend on what site templates become available. Some of the SharePoint 2010 site templates deprecated in SharePoint 2013 are not available as an option such as Document Workspace Site templates. However, existing sites created by using deprecated site templates and then upgraded to SharePoint 2013 will continue to operate.</a:t>
            </a:r>
          </a:p>
        </p:txBody>
      </p:sp>
    </p:spTree>
    <p:extLst>
      <p:ext uri="{BB962C8B-B14F-4D97-AF65-F5344CB8AC3E}">
        <p14:creationId xmlns:p14="http://schemas.microsoft.com/office/powerpoint/2010/main" val="4009986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site template in SharePoint is what you use to create new SharePoint sites. Each site is based off of a site template. SharePoint 2013 provides various out-of-the-box site templates that can be used for creating new sites.</a:t>
            </a:r>
          </a:p>
          <a:p>
            <a:endParaRPr lang="en-US" dirty="0"/>
          </a:p>
          <a:p>
            <a:r>
              <a:rPr lang="en-US" b="1" dirty="0" smtClean="0"/>
              <a:t>Team Site</a:t>
            </a:r>
          </a:p>
          <a:p>
            <a:r>
              <a:rPr lang="en-US" dirty="0" smtClean="0"/>
              <a:t>The Team Site template is the most common  site template used to enable teams to collaborate, share documents, and stay in sync.</a:t>
            </a:r>
          </a:p>
          <a:p>
            <a:endParaRPr lang="en-US" dirty="0"/>
          </a:p>
          <a:p>
            <a:r>
              <a:rPr lang="en-US" b="1" dirty="0" smtClean="0"/>
              <a:t>Blog Site</a:t>
            </a:r>
          </a:p>
          <a:p>
            <a:r>
              <a:rPr lang="en-US" dirty="0" smtClean="0"/>
              <a:t>The Blog Site template allows you to create a full-featured blogs which you can customize based on your organization’s needs. Use to write opinions and share information.</a:t>
            </a:r>
          </a:p>
          <a:p>
            <a:endParaRPr lang="en-US" dirty="0" smtClean="0"/>
          </a:p>
          <a:p>
            <a:r>
              <a:rPr lang="en-US" b="1" dirty="0" smtClean="0"/>
              <a:t>Project Site</a:t>
            </a:r>
          </a:p>
          <a:p>
            <a:r>
              <a:rPr lang="en-US" dirty="0" smtClean="0"/>
              <a:t>This site template is used for managing and collaborating on projects. Project sites contain out-of-the-box Web Parts and pages that facilitate Project Managers and teams to work together efficiently by coordinating project statuses and information relevant to a project.</a:t>
            </a:r>
          </a:p>
          <a:p>
            <a:endParaRPr lang="en-US" dirty="0" smtClean="0"/>
          </a:p>
          <a:p>
            <a:r>
              <a:rPr lang="en-US" b="1" dirty="0" smtClean="0"/>
              <a:t>Community Site</a:t>
            </a:r>
          </a:p>
          <a:p>
            <a:r>
              <a:rPr lang="en-US" dirty="0" smtClean="0"/>
              <a:t>A Community Site is an online community and virtual place where users can discuss and share ideas. This site template promotes open communication by fostering discussions among users. Active participation is encouraged through a reward system and community sites can be built as </a:t>
            </a:r>
            <a:r>
              <a:rPr lang="en-US" dirty="0" err="1" smtClean="0"/>
              <a:t>subsites</a:t>
            </a:r>
            <a:r>
              <a:rPr lang="en-US" dirty="0" smtClean="0"/>
              <a:t> beneath a team site.</a:t>
            </a:r>
          </a:p>
          <a:p>
            <a:endParaRPr lang="en-US" dirty="0"/>
          </a:p>
        </p:txBody>
      </p:sp>
    </p:spTree>
    <p:extLst>
      <p:ext uri="{BB962C8B-B14F-4D97-AF65-F5344CB8AC3E}">
        <p14:creationId xmlns:p14="http://schemas.microsoft.com/office/powerpoint/2010/main" val="284967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PowerPivot Site</a:t>
            </a:r>
          </a:p>
          <a:p>
            <a:r>
              <a:rPr lang="en-US" dirty="0" smtClean="0"/>
              <a:t>This Business Intelligence site template is used for teams to share workbooks that contain PowerPivot data. PowerPivot workbooks are stored in a special type of SharePoint document library called the PowerPivot Gallery. This gallery is specifically designed for working with PowerPivot workbooks and provides special navigation and preview capabilities for PowerPivot workbooks.</a:t>
            </a:r>
          </a:p>
          <a:p>
            <a:endParaRPr lang="en-US" dirty="0"/>
          </a:p>
          <a:p>
            <a:r>
              <a:rPr lang="en-US" b="1" dirty="0" smtClean="0"/>
              <a:t>Project Site</a:t>
            </a:r>
          </a:p>
          <a:p>
            <a:r>
              <a:rPr lang="en-US" dirty="0" smtClean="0"/>
              <a:t>The Project Site template is used to create a site used for managing and collaborating on a project. This site is provides the ability to capture and assign tasks, manage project related documents, and track project team events using a calendar.</a:t>
            </a:r>
          </a:p>
          <a:p>
            <a:endParaRPr lang="en-US" dirty="0"/>
          </a:p>
          <a:p>
            <a:r>
              <a:rPr lang="en-US" b="1" dirty="0" smtClean="0"/>
              <a:t>Community Site</a:t>
            </a:r>
          </a:p>
          <a:p>
            <a:r>
              <a:rPr lang="en-US" dirty="0" smtClean="0"/>
              <a:t>The Community Site template is used to create a site where community members can explore, discover content, and discuss common topics.</a:t>
            </a:r>
          </a:p>
          <a:p>
            <a:endParaRPr lang="en-US" dirty="0"/>
          </a:p>
        </p:txBody>
      </p:sp>
    </p:spTree>
    <p:extLst>
      <p:ext uri="{BB962C8B-B14F-4D97-AF65-F5344CB8AC3E}">
        <p14:creationId xmlns:p14="http://schemas.microsoft.com/office/powerpoint/2010/main" val="3613172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Enterprise site templates are based on the Enterprise features of SharePoint 2013.</a:t>
            </a:r>
          </a:p>
          <a:p>
            <a:endParaRPr lang="en-US" dirty="0"/>
          </a:p>
          <a:p>
            <a:r>
              <a:rPr lang="en-US" b="1" dirty="0" smtClean="0"/>
              <a:t>Document Center</a:t>
            </a:r>
          </a:p>
          <a:p>
            <a:r>
              <a:rPr lang="en-US" dirty="0" smtClean="0"/>
              <a:t>Used to centrally manage documents in your enterprise. The library in the document center site is a large-scaled library useful as an enterprise knowledge base or historical archive. This site template includes features that help users easily navigate, search, and manage lots of documents in a deep hierarchy by using a set of specialized Web Parts.</a:t>
            </a:r>
          </a:p>
          <a:p>
            <a:endParaRPr lang="en-US" dirty="0"/>
          </a:p>
          <a:p>
            <a:r>
              <a:rPr lang="en-US" b="1" dirty="0" smtClean="0"/>
              <a:t>eDiscovery Center</a:t>
            </a:r>
          </a:p>
          <a:p>
            <a:r>
              <a:rPr lang="en-US" dirty="0" smtClean="0"/>
              <a:t>The eDiscovery Center site template is used to create sites used to </a:t>
            </a:r>
            <a:r>
              <a:rPr lang="en-US" dirty="0"/>
              <a:t>provide records managers and litigators </a:t>
            </a:r>
            <a:r>
              <a:rPr lang="en-US" dirty="0" smtClean="0"/>
              <a:t>the </a:t>
            </a:r>
            <a:r>
              <a:rPr lang="en-US" dirty="0"/>
              <a:t>ability to discover content in electronic format</a:t>
            </a:r>
            <a:r>
              <a:rPr lang="en-US" dirty="0" smtClean="0"/>
              <a:t>.</a:t>
            </a:r>
          </a:p>
          <a:p>
            <a:endParaRPr lang="en-US" dirty="0"/>
          </a:p>
          <a:p>
            <a:r>
              <a:rPr lang="en-US" b="1" dirty="0" smtClean="0"/>
              <a:t>Records Management</a:t>
            </a:r>
          </a:p>
          <a:p>
            <a:r>
              <a:rPr lang="en-US" dirty="0" smtClean="0"/>
              <a:t>A Records Management site template is used to create a site used for providing an alternative way to the traditional processing of copying or moving records to another location and then applying security and retention policies. You can manage records “in place” which means you can leave the document in it’s current location, declare it as a record, and the apply the appropriate security, retention, and disposition properties.</a:t>
            </a:r>
          </a:p>
          <a:p>
            <a:endParaRPr lang="en-US" dirty="0"/>
          </a:p>
          <a:p>
            <a:r>
              <a:rPr lang="en-US" b="1" dirty="0" smtClean="0"/>
              <a:t>Business Intelligence Center</a:t>
            </a:r>
          </a:p>
          <a:p>
            <a:r>
              <a:rPr lang="en-US" dirty="0" smtClean="0"/>
              <a:t>The Business Intelligence Center site is a pre-built site template used to help working with BI elements. This includes scorecards, dashboards, data connections, status lists, status indicators, and so on. You can use the built-in tools of the site or customize the site.</a:t>
            </a:r>
            <a:endParaRPr lang="en-US" dirty="0"/>
          </a:p>
        </p:txBody>
      </p:sp>
    </p:spTree>
    <p:extLst>
      <p:ext uri="{BB962C8B-B14F-4D97-AF65-F5344CB8AC3E}">
        <p14:creationId xmlns:p14="http://schemas.microsoft.com/office/powerpoint/2010/main" val="1132158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Site Administration</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Site Templates</a:t>
            </a:r>
            <a:endParaRPr lang="en-US" dirty="0"/>
          </a:p>
        </p:txBody>
      </p:sp>
      <p:sp>
        <p:nvSpPr>
          <p:cNvPr id="3" name="Content Placeholder 2"/>
          <p:cNvSpPr>
            <a:spLocks noGrp="1"/>
          </p:cNvSpPr>
          <p:nvPr>
            <p:ph idx="1"/>
          </p:nvPr>
        </p:nvSpPr>
        <p:spPr/>
        <p:txBody>
          <a:bodyPr/>
          <a:lstStyle/>
          <a:p>
            <a:r>
              <a:rPr lang="en-US" dirty="0" smtClean="0"/>
              <a:t>Document Center</a:t>
            </a:r>
          </a:p>
          <a:p>
            <a:pPr lvl="1"/>
            <a:r>
              <a:rPr lang="en-US" dirty="0" smtClean="0"/>
              <a:t>Used to centrally manage documents</a:t>
            </a:r>
          </a:p>
          <a:p>
            <a:r>
              <a:rPr lang="en-US" dirty="0" smtClean="0"/>
              <a:t>eDiscovery Center</a:t>
            </a:r>
          </a:p>
          <a:p>
            <a:pPr lvl="1"/>
            <a:r>
              <a:rPr lang="en-US" dirty="0" smtClean="0"/>
              <a:t>Provide litigators the ability to discover content in electronic format</a:t>
            </a:r>
          </a:p>
          <a:p>
            <a:r>
              <a:rPr lang="en-US" dirty="0" smtClean="0"/>
              <a:t>Records Center</a:t>
            </a:r>
          </a:p>
          <a:p>
            <a:pPr lvl="1"/>
            <a:r>
              <a:rPr lang="en-US" dirty="0" smtClean="0"/>
              <a:t>Use to manage company records</a:t>
            </a:r>
          </a:p>
          <a:p>
            <a:r>
              <a:rPr lang="en-US" dirty="0" smtClean="0"/>
              <a:t>Business </a:t>
            </a:r>
            <a:r>
              <a:rPr lang="en-US" dirty="0"/>
              <a:t>Intelligence </a:t>
            </a:r>
            <a:r>
              <a:rPr lang="en-US" dirty="0" smtClean="0"/>
              <a:t>Center</a:t>
            </a:r>
          </a:p>
          <a:p>
            <a:pPr lvl="1"/>
            <a:r>
              <a:rPr lang="en-US" dirty="0" smtClean="0"/>
              <a:t>Use to implement Business Intelligence solutions</a:t>
            </a:r>
          </a:p>
        </p:txBody>
      </p:sp>
    </p:spTree>
    <p:extLst>
      <p:ext uri="{BB962C8B-B14F-4D97-AF65-F5344CB8AC3E}">
        <p14:creationId xmlns:p14="http://schemas.microsoft.com/office/powerpoint/2010/main" val="945264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Site Templates</a:t>
            </a:r>
          </a:p>
        </p:txBody>
      </p:sp>
      <p:sp>
        <p:nvSpPr>
          <p:cNvPr id="3" name="Content Placeholder 2"/>
          <p:cNvSpPr>
            <a:spLocks noGrp="1"/>
          </p:cNvSpPr>
          <p:nvPr>
            <p:ph idx="1"/>
          </p:nvPr>
        </p:nvSpPr>
        <p:spPr/>
        <p:txBody>
          <a:bodyPr/>
          <a:lstStyle/>
          <a:p>
            <a:r>
              <a:rPr lang="en-US" dirty="0" smtClean="0"/>
              <a:t>Enterprise </a:t>
            </a:r>
            <a:r>
              <a:rPr lang="en-US" dirty="0"/>
              <a:t>Search </a:t>
            </a:r>
            <a:r>
              <a:rPr lang="en-US" dirty="0" smtClean="0"/>
              <a:t>Center</a:t>
            </a:r>
          </a:p>
          <a:p>
            <a:pPr lvl="1"/>
            <a:r>
              <a:rPr lang="en-US" dirty="0" smtClean="0"/>
              <a:t>Provides a more advanced search center site</a:t>
            </a:r>
          </a:p>
          <a:p>
            <a:pPr lvl="1"/>
            <a:r>
              <a:rPr lang="en-US" dirty="0" smtClean="0"/>
              <a:t>Includes General search, People search, Conversation search, and Video search</a:t>
            </a:r>
            <a:endParaRPr lang="en-US" dirty="0"/>
          </a:p>
          <a:p>
            <a:r>
              <a:rPr lang="en-US" dirty="0"/>
              <a:t>Community </a:t>
            </a:r>
            <a:r>
              <a:rPr lang="en-US" dirty="0" smtClean="0"/>
              <a:t>Portal</a:t>
            </a:r>
          </a:p>
          <a:p>
            <a:pPr lvl="1"/>
            <a:r>
              <a:rPr lang="en-US" dirty="0" smtClean="0"/>
              <a:t>Used to discover community sites</a:t>
            </a:r>
            <a:endParaRPr lang="en-US" dirty="0"/>
          </a:p>
          <a:p>
            <a:r>
              <a:rPr lang="en-US" dirty="0"/>
              <a:t>Basic Search Center</a:t>
            </a:r>
          </a:p>
          <a:p>
            <a:pPr lvl="1"/>
            <a:r>
              <a:rPr lang="en-US" dirty="0"/>
              <a:t>Provides a general search center site</a:t>
            </a:r>
          </a:p>
          <a:p>
            <a:r>
              <a:rPr lang="en-US" dirty="0" smtClean="0"/>
              <a:t>Visio </a:t>
            </a:r>
            <a:r>
              <a:rPr lang="en-US" dirty="0"/>
              <a:t>Process </a:t>
            </a:r>
            <a:r>
              <a:rPr lang="en-US" dirty="0" smtClean="0"/>
              <a:t>Repository</a:t>
            </a:r>
          </a:p>
          <a:p>
            <a:pPr lvl="1"/>
            <a:r>
              <a:rPr lang="en-US" dirty="0" smtClean="0"/>
              <a:t>Used to share and view Visio process diagrams</a:t>
            </a:r>
            <a:endParaRPr lang="en-US" dirty="0"/>
          </a:p>
        </p:txBody>
      </p:sp>
    </p:spTree>
    <p:extLst>
      <p:ext uri="{BB962C8B-B14F-4D97-AF65-F5344CB8AC3E}">
        <p14:creationId xmlns:p14="http://schemas.microsoft.com/office/powerpoint/2010/main" val="3451509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Site Templates</a:t>
            </a:r>
            <a:endParaRPr lang="en-US" dirty="0"/>
          </a:p>
        </p:txBody>
      </p:sp>
      <p:sp>
        <p:nvSpPr>
          <p:cNvPr id="3" name="Content Placeholder 2"/>
          <p:cNvSpPr>
            <a:spLocks noGrp="1"/>
          </p:cNvSpPr>
          <p:nvPr>
            <p:ph idx="1"/>
          </p:nvPr>
        </p:nvSpPr>
        <p:spPr/>
        <p:txBody>
          <a:bodyPr/>
          <a:lstStyle/>
          <a:p>
            <a:r>
              <a:rPr lang="en-US" dirty="0" smtClean="0"/>
              <a:t>Publishing Portal</a:t>
            </a:r>
          </a:p>
          <a:p>
            <a:pPr lvl="1"/>
            <a:r>
              <a:rPr lang="en-US" dirty="0" smtClean="0"/>
              <a:t>Used for publishing content using the WCM features</a:t>
            </a:r>
          </a:p>
          <a:p>
            <a:r>
              <a:rPr lang="en-US" dirty="0" smtClean="0"/>
              <a:t>Enterprise Wiki</a:t>
            </a:r>
          </a:p>
          <a:p>
            <a:pPr lvl="1"/>
            <a:r>
              <a:rPr lang="en-US" dirty="0" smtClean="0"/>
              <a:t>Used for publishing knowledge you want to share across the enterprise</a:t>
            </a:r>
          </a:p>
          <a:p>
            <a:pPr lvl="1"/>
            <a:r>
              <a:rPr lang="en-US" dirty="0" smtClean="0"/>
              <a:t>Technology based on Wiki pages</a:t>
            </a:r>
          </a:p>
          <a:p>
            <a:r>
              <a:rPr lang="en-US" dirty="0" smtClean="0"/>
              <a:t>Product Catalog</a:t>
            </a:r>
          </a:p>
          <a:p>
            <a:pPr lvl="1"/>
            <a:r>
              <a:rPr lang="en-US" dirty="0" smtClean="0"/>
              <a:t>Site used for managing product catalogs</a:t>
            </a:r>
            <a:endParaRPr lang="en-US" dirty="0"/>
          </a:p>
          <a:p>
            <a:endParaRPr lang="en-US" dirty="0"/>
          </a:p>
        </p:txBody>
      </p:sp>
    </p:spTree>
    <p:extLst>
      <p:ext uri="{BB962C8B-B14F-4D97-AF65-F5344CB8AC3E}">
        <p14:creationId xmlns:p14="http://schemas.microsoft.com/office/powerpoint/2010/main" val="2535048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Site as Site Template</a:t>
            </a:r>
            <a:endParaRPr lang="en-US" dirty="0"/>
          </a:p>
        </p:txBody>
      </p:sp>
      <p:sp>
        <p:nvSpPr>
          <p:cNvPr id="3" name="Content Placeholder 2"/>
          <p:cNvSpPr>
            <a:spLocks noGrp="1"/>
          </p:cNvSpPr>
          <p:nvPr>
            <p:ph idx="1"/>
          </p:nvPr>
        </p:nvSpPr>
        <p:spPr/>
        <p:txBody>
          <a:bodyPr/>
          <a:lstStyle/>
          <a:p>
            <a:r>
              <a:rPr lang="en-US" dirty="0" smtClean="0"/>
              <a:t>Turning a customized site into site template</a:t>
            </a:r>
          </a:p>
          <a:p>
            <a:pPr lvl="1"/>
            <a:r>
              <a:rPr lang="en-US" dirty="0" smtClean="0"/>
              <a:t>Is extremely useful and powerful</a:t>
            </a:r>
          </a:p>
          <a:p>
            <a:r>
              <a:rPr lang="en-US" dirty="0" smtClean="0"/>
              <a:t>Saving a site as template saves </a:t>
            </a:r>
            <a:br>
              <a:rPr lang="en-US" dirty="0" smtClean="0"/>
            </a:br>
            <a:r>
              <a:rPr lang="en-US" dirty="0" smtClean="0"/>
              <a:t>overall framework of site</a:t>
            </a:r>
          </a:p>
          <a:p>
            <a:pPr lvl="1"/>
            <a:r>
              <a:rPr lang="en-US" dirty="0" smtClean="0"/>
              <a:t>Lists, libraries, views, forms, and workflows</a:t>
            </a:r>
          </a:p>
          <a:p>
            <a:pPr lvl="1"/>
            <a:r>
              <a:rPr lang="en-US" dirty="0" smtClean="0"/>
              <a:t>Ability to include contents of the site in template</a:t>
            </a:r>
          </a:p>
          <a:p>
            <a:r>
              <a:rPr lang="en-US" dirty="0" smtClean="0"/>
              <a:t>Save site as a site template</a:t>
            </a:r>
          </a:p>
          <a:p>
            <a:pPr lvl="1"/>
            <a:r>
              <a:rPr lang="en-US" dirty="0" smtClean="0"/>
              <a:t>To quickly recreate the design, </a:t>
            </a:r>
            <a:br>
              <a:rPr lang="en-US" dirty="0" smtClean="0"/>
            </a:br>
            <a:r>
              <a:rPr lang="en-US" dirty="0" smtClean="0"/>
              <a:t>structure, or content of a site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2133600"/>
            <a:ext cx="1897544" cy="9297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4419600"/>
            <a:ext cx="2446232" cy="2042337"/>
          </a:xfrm>
          <a:prstGeom prst="rect">
            <a:avLst/>
          </a:prstGeom>
        </p:spPr>
      </p:pic>
    </p:spTree>
    <p:extLst>
      <p:ext uri="{BB962C8B-B14F-4D97-AF65-F5344CB8AC3E}">
        <p14:creationId xmlns:p14="http://schemas.microsoft.com/office/powerpoint/2010/main" val="93443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Site Templates</a:t>
            </a:r>
            <a:endParaRPr lang="en-US" dirty="0"/>
          </a:p>
        </p:txBody>
      </p:sp>
    </p:spTree>
    <p:extLst>
      <p:ext uri="{BB962C8B-B14F-4D97-AF65-F5344CB8AC3E}">
        <p14:creationId xmlns:p14="http://schemas.microsoft.com/office/powerpoint/2010/main" val="4037895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Anatomy </a:t>
            </a:r>
            <a:r>
              <a:rPr lang="en-US" dirty="0"/>
              <a:t>of a SharePoint Site Collection</a:t>
            </a:r>
          </a:p>
          <a:p>
            <a:pPr>
              <a:buFont typeface="Wingdings" panose="05000000000000000000" pitchFamily="2" charset="2"/>
              <a:buChar char="ü"/>
            </a:pPr>
            <a:r>
              <a:rPr lang="en-US" dirty="0" smtClean="0"/>
              <a:t>Site </a:t>
            </a:r>
            <a:r>
              <a:rPr lang="en-US" dirty="0"/>
              <a:t>Templates available in SharePoint 2013</a:t>
            </a:r>
          </a:p>
          <a:p>
            <a:pPr>
              <a:buFont typeface="Wingdings" panose="05000000000000000000" pitchFamily="2" charset="2"/>
              <a:buChar char="Ø"/>
            </a:pPr>
            <a:r>
              <a:rPr lang="en-US" dirty="0" smtClean="0"/>
              <a:t>Configuring </a:t>
            </a:r>
            <a:r>
              <a:rPr lang="en-US" dirty="0"/>
              <a:t>Site Properties</a:t>
            </a:r>
          </a:p>
          <a:p>
            <a:r>
              <a:rPr lang="en-US" dirty="0" smtClean="0"/>
              <a:t>Standard </a:t>
            </a:r>
            <a:r>
              <a:rPr lang="en-US" dirty="0"/>
              <a:t>Features and Enterprise Features</a:t>
            </a:r>
          </a:p>
          <a:p>
            <a:r>
              <a:rPr lang="en-US" dirty="0" smtClean="0"/>
              <a:t>Understanding </a:t>
            </a:r>
            <a:r>
              <a:rPr lang="en-US" dirty="0"/>
              <a:t>Team Site versus Publishing Site</a:t>
            </a:r>
          </a:p>
        </p:txBody>
      </p:sp>
    </p:spTree>
    <p:extLst>
      <p:ext uri="{BB962C8B-B14F-4D97-AF65-F5344CB8AC3E}">
        <p14:creationId xmlns:p14="http://schemas.microsoft.com/office/powerpoint/2010/main" val="2099864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Settings Page</a:t>
            </a:r>
            <a:endParaRPr lang="en-US" dirty="0"/>
          </a:p>
        </p:txBody>
      </p:sp>
      <p:sp>
        <p:nvSpPr>
          <p:cNvPr id="3" name="Content Placeholder 2"/>
          <p:cNvSpPr>
            <a:spLocks noGrp="1"/>
          </p:cNvSpPr>
          <p:nvPr>
            <p:ph idx="1"/>
          </p:nvPr>
        </p:nvSpPr>
        <p:spPr/>
        <p:txBody>
          <a:bodyPr>
            <a:normAutofit/>
          </a:bodyPr>
          <a:lstStyle/>
          <a:p>
            <a:r>
              <a:rPr lang="en-US" b="1" dirty="0" smtClean="0"/>
              <a:t>Users and Permissions</a:t>
            </a:r>
          </a:p>
          <a:p>
            <a:pPr lvl="1"/>
            <a:r>
              <a:rPr lang="en-US" dirty="0" smtClean="0"/>
              <a:t>Links to manage users and permissions of the site</a:t>
            </a:r>
          </a:p>
          <a:p>
            <a:r>
              <a:rPr lang="en-US" b="1" dirty="0" smtClean="0"/>
              <a:t>Look and Feel</a:t>
            </a:r>
          </a:p>
          <a:p>
            <a:pPr lvl="1"/>
            <a:r>
              <a:rPr lang="en-US" dirty="0" smtClean="0"/>
              <a:t>Administer how the site appears and behaves such as color, title, and landing page</a:t>
            </a:r>
          </a:p>
          <a:p>
            <a:pPr lvl="1"/>
            <a:r>
              <a:rPr lang="en-US" dirty="0" smtClean="0"/>
              <a:t>Links available depends on whether Publishing is activated on the site</a:t>
            </a:r>
          </a:p>
          <a:p>
            <a:r>
              <a:rPr lang="en-US" b="1" dirty="0" smtClean="0"/>
              <a:t>Web Designer Galleries</a:t>
            </a:r>
          </a:p>
          <a:p>
            <a:pPr lvl="1"/>
            <a:r>
              <a:rPr lang="en-US" dirty="0" smtClean="0"/>
              <a:t>Manage building blocks used to create sites and pages such as site columns and site content types</a:t>
            </a:r>
            <a:endParaRPr lang="en-US" dirty="0"/>
          </a:p>
        </p:txBody>
      </p:sp>
    </p:spTree>
    <p:extLst>
      <p:ext uri="{BB962C8B-B14F-4D97-AF65-F5344CB8AC3E}">
        <p14:creationId xmlns:p14="http://schemas.microsoft.com/office/powerpoint/2010/main" val="3648885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Settings Page</a:t>
            </a:r>
          </a:p>
        </p:txBody>
      </p:sp>
      <p:sp>
        <p:nvSpPr>
          <p:cNvPr id="3" name="Content Placeholder 2"/>
          <p:cNvSpPr>
            <a:spLocks noGrp="1"/>
          </p:cNvSpPr>
          <p:nvPr>
            <p:ph idx="1"/>
          </p:nvPr>
        </p:nvSpPr>
        <p:spPr/>
        <p:txBody>
          <a:bodyPr>
            <a:normAutofit lnSpcReduction="10000"/>
          </a:bodyPr>
          <a:lstStyle/>
          <a:p>
            <a:r>
              <a:rPr lang="en-US" b="1" dirty="0"/>
              <a:t>Site Actions</a:t>
            </a:r>
          </a:p>
          <a:p>
            <a:pPr lvl="1"/>
            <a:r>
              <a:rPr lang="en-US" dirty="0"/>
              <a:t>Shortcuts to commands commonly </a:t>
            </a:r>
            <a:r>
              <a:rPr lang="en-US" dirty="0" smtClean="0"/>
              <a:t>used such as manage site features and save site as template</a:t>
            </a:r>
          </a:p>
          <a:p>
            <a:r>
              <a:rPr lang="en-US" b="1" dirty="0" smtClean="0"/>
              <a:t>Site Administration</a:t>
            </a:r>
          </a:p>
          <a:p>
            <a:pPr lvl="1"/>
            <a:r>
              <a:rPr lang="en-US" dirty="0" smtClean="0"/>
              <a:t>Modify </a:t>
            </a:r>
            <a:r>
              <a:rPr lang="en-US" dirty="0"/>
              <a:t>administrative settings for a </a:t>
            </a:r>
            <a:r>
              <a:rPr lang="en-US" dirty="0" smtClean="0"/>
              <a:t>site such as workflow settings and term store management</a:t>
            </a:r>
            <a:endParaRPr lang="en-US" dirty="0"/>
          </a:p>
          <a:p>
            <a:r>
              <a:rPr lang="en-US" b="1" dirty="0"/>
              <a:t>Site Collection </a:t>
            </a:r>
            <a:r>
              <a:rPr lang="en-US" b="1" dirty="0" smtClean="0"/>
              <a:t>Administration</a:t>
            </a:r>
            <a:endParaRPr lang="en-US" b="1" dirty="0"/>
          </a:p>
          <a:p>
            <a:pPr lvl="1"/>
            <a:r>
              <a:rPr lang="en-US" dirty="0"/>
              <a:t>Modify administrative settings for </a:t>
            </a:r>
            <a:r>
              <a:rPr lang="en-US" dirty="0" smtClean="0"/>
              <a:t>site collection such as the site hierarchy and managing site collection features</a:t>
            </a:r>
            <a:endParaRPr lang="en-US" dirty="0"/>
          </a:p>
          <a:p>
            <a:r>
              <a:rPr lang="en-US" b="1" dirty="0" smtClean="0"/>
              <a:t>Search</a:t>
            </a:r>
          </a:p>
          <a:p>
            <a:pPr lvl="1"/>
            <a:r>
              <a:rPr lang="en-US" dirty="0" smtClean="0"/>
              <a:t>Manage search settings such as result sources and query rules</a:t>
            </a:r>
            <a:endParaRPr lang="en-US" dirty="0"/>
          </a:p>
        </p:txBody>
      </p:sp>
    </p:spTree>
    <p:extLst>
      <p:ext uri="{BB962C8B-B14F-4D97-AF65-F5344CB8AC3E}">
        <p14:creationId xmlns:p14="http://schemas.microsoft.com/office/powerpoint/2010/main" val="1238706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Site Settings</a:t>
            </a:r>
            <a:endParaRPr lang="en-US" dirty="0"/>
          </a:p>
        </p:txBody>
      </p:sp>
    </p:spTree>
    <p:extLst>
      <p:ext uri="{BB962C8B-B14F-4D97-AF65-F5344CB8AC3E}">
        <p14:creationId xmlns:p14="http://schemas.microsoft.com/office/powerpoint/2010/main" val="1399789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Anatomy </a:t>
            </a:r>
            <a:r>
              <a:rPr lang="en-US" dirty="0"/>
              <a:t>of a SharePoint Site Collection</a:t>
            </a:r>
          </a:p>
          <a:p>
            <a:pPr>
              <a:buFont typeface="Wingdings" panose="05000000000000000000" pitchFamily="2" charset="2"/>
              <a:buChar char="ü"/>
            </a:pPr>
            <a:r>
              <a:rPr lang="en-US" dirty="0" smtClean="0"/>
              <a:t>Site </a:t>
            </a:r>
            <a:r>
              <a:rPr lang="en-US" dirty="0"/>
              <a:t>Templates available in SharePoint 2013</a:t>
            </a:r>
          </a:p>
          <a:p>
            <a:pPr>
              <a:buFont typeface="Wingdings" panose="05000000000000000000" pitchFamily="2" charset="2"/>
              <a:buChar char="ü"/>
            </a:pPr>
            <a:r>
              <a:rPr lang="en-US" dirty="0" smtClean="0"/>
              <a:t>Configuring </a:t>
            </a:r>
            <a:r>
              <a:rPr lang="en-US" dirty="0"/>
              <a:t>Site Properties</a:t>
            </a:r>
          </a:p>
          <a:p>
            <a:pPr>
              <a:buFont typeface="Wingdings" panose="05000000000000000000" pitchFamily="2" charset="2"/>
              <a:buChar char="Ø"/>
            </a:pPr>
            <a:r>
              <a:rPr lang="en-US" dirty="0" smtClean="0"/>
              <a:t>Standard </a:t>
            </a:r>
            <a:r>
              <a:rPr lang="en-US" dirty="0"/>
              <a:t>Features and Enterprise Features</a:t>
            </a:r>
          </a:p>
          <a:p>
            <a:r>
              <a:rPr lang="en-US" dirty="0" smtClean="0"/>
              <a:t>Understanding </a:t>
            </a:r>
            <a:r>
              <a:rPr lang="en-US" dirty="0"/>
              <a:t>Team Site versus Publishing Site</a:t>
            </a:r>
          </a:p>
        </p:txBody>
      </p:sp>
    </p:spTree>
    <p:extLst>
      <p:ext uri="{BB962C8B-B14F-4D97-AF65-F5344CB8AC3E}">
        <p14:creationId xmlns:p14="http://schemas.microsoft.com/office/powerpoint/2010/main" val="3920301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Anatomy </a:t>
            </a:r>
            <a:r>
              <a:rPr lang="en-US" dirty="0"/>
              <a:t>of a SharePoint Site Collection</a:t>
            </a:r>
          </a:p>
          <a:p>
            <a:r>
              <a:rPr lang="en-US" dirty="0" smtClean="0"/>
              <a:t>Site </a:t>
            </a:r>
            <a:r>
              <a:rPr lang="en-US" dirty="0"/>
              <a:t>Templates available in SharePoint 2013</a:t>
            </a:r>
          </a:p>
          <a:p>
            <a:r>
              <a:rPr lang="en-US" dirty="0" smtClean="0"/>
              <a:t>Configuring </a:t>
            </a:r>
            <a:r>
              <a:rPr lang="en-US" dirty="0"/>
              <a:t>Site Properties</a:t>
            </a:r>
          </a:p>
          <a:p>
            <a:r>
              <a:rPr lang="en-US" dirty="0" smtClean="0"/>
              <a:t>Standard </a:t>
            </a:r>
            <a:r>
              <a:rPr lang="en-US" dirty="0"/>
              <a:t>Features and Enterprise Features</a:t>
            </a:r>
          </a:p>
          <a:p>
            <a:r>
              <a:rPr lang="en-US" dirty="0" smtClean="0"/>
              <a:t>Understanding </a:t>
            </a:r>
            <a:r>
              <a:rPr lang="en-US" dirty="0"/>
              <a:t>Team Site versus Publishing Site</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Features</a:t>
            </a:r>
            <a:endParaRPr lang="en-US" dirty="0"/>
          </a:p>
        </p:txBody>
      </p:sp>
      <p:sp>
        <p:nvSpPr>
          <p:cNvPr id="3" name="Content Placeholder 2"/>
          <p:cNvSpPr>
            <a:spLocks noGrp="1"/>
          </p:cNvSpPr>
          <p:nvPr>
            <p:ph idx="1"/>
          </p:nvPr>
        </p:nvSpPr>
        <p:spPr/>
        <p:txBody>
          <a:bodyPr/>
          <a:lstStyle/>
          <a:p>
            <a:r>
              <a:rPr lang="en-US" b="1" dirty="0" smtClean="0"/>
              <a:t>Sites</a:t>
            </a:r>
          </a:p>
          <a:p>
            <a:r>
              <a:rPr lang="en-US" b="1" dirty="0" smtClean="0"/>
              <a:t>Communities</a:t>
            </a:r>
          </a:p>
          <a:p>
            <a:r>
              <a:rPr lang="en-US" b="1" dirty="0" smtClean="0"/>
              <a:t>User Profiles</a:t>
            </a:r>
          </a:p>
          <a:p>
            <a:r>
              <a:rPr lang="en-US" b="1" dirty="0" smtClean="0"/>
              <a:t>Search</a:t>
            </a:r>
          </a:p>
          <a:p>
            <a:pPr lvl="1"/>
            <a:r>
              <a:rPr lang="en-US" dirty="0" smtClean="0"/>
              <a:t>People &amp; expertise search</a:t>
            </a:r>
          </a:p>
          <a:p>
            <a:pPr lvl="1"/>
            <a:r>
              <a:rPr lang="en-US" dirty="0" smtClean="0"/>
              <a:t>Visual previews</a:t>
            </a:r>
          </a:p>
          <a:p>
            <a:pPr lvl="1"/>
            <a:r>
              <a:rPr lang="en-US" dirty="0" smtClean="0"/>
              <a:t>Visual best bests</a:t>
            </a:r>
          </a:p>
          <a:p>
            <a:r>
              <a:rPr lang="en-US" b="1" dirty="0" smtClean="0"/>
              <a:t>Enterprise Content Management (ECM)</a:t>
            </a:r>
            <a:endParaRPr lang="en-US" b="1" dirty="0"/>
          </a:p>
        </p:txBody>
      </p:sp>
    </p:spTree>
    <p:extLst>
      <p:ext uri="{BB962C8B-B14F-4D97-AF65-F5344CB8AC3E}">
        <p14:creationId xmlns:p14="http://schemas.microsoft.com/office/powerpoint/2010/main" val="2423039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Features</a:t>
            </a:r>
            <a:endParaRPr lang="en-US" dirty="0"/>
          </a:p>
        </p:txBody>
      </p:sp>
      <p:sp>
        <p:nvSpPr>
          <p:cNvPr id="3" name="Content Placeholder 2"/>
          <p:cNvSpPr>
            <a:spLocks noGrp="1"/>
          </p:cNvSpPr>
          <p:nvPr>
            <p:ph idx="1"/>
          </p:nvPr>
        </p:nvSpPr>
        <p:spPr/>
        <p:txBody>
          <a:bodyPr>
            <a:normAutofit lnSpcReduction="10000"/>
          </a:bodyPr>
          <a:lstStyle/>
          <a:p>
            <a:r>
              <a:rPr lang="en-US" b="1" dirty="0" smtClean="0"/>
              <a:t>Search</a:t>
            </a:r>
          </a:p>
          <a:p>
            <a:pPr lvl="1"/>
            <a:r>
              <a:rPr lang="en-US" dirty="0" smtClean="0"/>
              <a:t>Standard search features plus entity extraction</a:t>
            </a:r>
          </a:p>
          <a:p>
            <a:pPr lvl="1"/>
            <a:r>
              <a:rPr lang="en-US" dirty="0" smtClean="0"/>
              <a:t>Video search</a:t>
            </a:r>
          </a:p>
          <a:p>
            <a:pPr lvl="1"/>
            <a:r>
              <a:rPr lang="en-US" dirty="0" smtClean="0"/>
              <a:t>Item recommendations</a:t>
            </a:r>
          </a:p>
          <a:p>
            <a:r>
              <a:rPr lang="en-US" b="1" dirty="0" smtClean="0"/>
              <a:t>Business Solutions</a:t>
            </a:r>
          </a:p>
          <a:p>
            <a:pPr lvl="1"/>
            <a:r>
              <a:rPr lang="en-US" dirty="0" smtClean="0"/>
              <a:t>InfoPath </a:t>
            </a:r>
            <a:r>
              <a:rPr lang="en-US" dirty="0"/>
              <a:t>Forms </a:t>
            </a:r>
            <a:r>
              <a:rPr lang="en-US" dirty="0" smtClean="0"/>
              <a:t>Services</a:t>
            </a:r>
          </a:p>
          <a:p>
            <a:pPr lvl="1"/>
            <a:r>
              <a:rPr lang="en-US" dirty="0"/>
              <a:t>Access Services</a:t>
            </a:r>
          </a:p>
          <a:p>
            <a:r>
              <a:rPr lang="en-US" b="1" dirty="0" smtClean="0"/>
              <a:t>Business Intelligence</a:t>
            </a:r>
          </a:p>
          <a:p>
            <a:pPr lvl="1"/>
            <a:r>
              <a:rPr lang="en-US" dirty="0" smtClean="0"/>
              <a:t>Power View</a:t>
            </a:r>
          </a:p>
          <a:p>
            <a:pPr lvl="1"/>
            <a:r>
              <a:rPr lang="en-US" dirty="0" smtClean="0"/>
              <a:t>Performance Point Services</a:t>
            </a:r>
          </a:p>
          <a:p>
            <a:pPr lvl="1"/>
            <a:r>
              <a:rPr lang="en-US" dirty="0" smtClean="0"/>
              <a:t>Excel Services</a:t>
            </a:r>
          </a:p>
          <a:p>
            <a:pPr lvl="1"/>
            <a:r>
              <a:rPr lang="en-US" dirty="0" smtClean="0"/>
              <a:t>Visio Services</a:t>
            </a:r>
            <a:endParaRPr lang="en-US" dirty="0"/>
          </a:p>
        </p:txBody>
      </p:sp>
    </p:spTree>
    <p:extLst>
      <p:ext uri="{BB962C8B-B14F-4D97-AF65-F5344CB8AC3E}">
        <p14:creationId xmlns:p14="http://schemas.microsoft.com/office/powerpoint/2010/main" val="1314107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Features</a:t>
            </a:r>
            <a:endParaRPr lang="en-US" dirty="0"/>
          </a:p>
        </p:txBody>
      </p:sp>
    </p:spTree>
    <p:extLst>
      <p:ext uri="{BB962C8B-B14F-4D97-AF65-F5344CB8AC3E}">
        <p14:creationId xmlns:p14="http://schemas.microsoft.com/office/powerpoint/2010/main" val="3628267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Anatomy </a:t>
            </a:r>
            <a:r>
              <a:rPr lang="en-US" dirty="0"/>
              <a:t>of a SharePoint Site Collection</a:t>
            </a:r>
          </a:p>
          <a:p>
            <a:pPr>
              <a:buFont typeface="Wingdings" panose="05000000000000000000" pitchFamily="2" charset="2"/>
              <a:buChar char="ü"/>
            </a:pPr>
            <a:r>
              <a:rPr lang="en-US" dirty="0" smtClean="0"/>
              <a:t>Site </a:t>
            </a:r>
            <a:r>
              <a:rPr lang="en-US" dirty="0"/>
              <a:t>Templates available in SharePoint 2013</a:t>
            </a:r>
          </a:p>
          <a:p>
            <a:pPr>
              <a:buFont typeface="Wingdings" panose="05000000000000000000" pitchFamily="2" charset="2"/>
              <a:buChar char="ü"/>
            </a:pPr>
            <a:r>
              <a:rPr lang="en-US" dirty="0" smtClean="0"/>
              <a:t>Configuring </a:t>
            </a:r>
            <a:r>
              <a:rPr lang="en-US" dirty="0"/>
              <a:t>Site Properties</a:t>
            </a:r>
          </a:p>
          <a:p>
            <a:pPr>
              <a:buFont typeface="Wingdings" panose="05000000000000000000" pitchFamily="2" charset="2"/>
              <a:buChar char="ü"/>
            </a:pPr>
            <a:r>
              <a:rPr lang="en-US" dirty="0" smtClean="0"/>
              <a:t>Standard </a:t>
            </a:r>
            <a:r>
              <a:rPr lang="en-US" dirty="0"/>
              <a:t>Features and Enterprise Features</a:t>
            </a:r>
          </a:p>
          <a:p>
            <a:pPr>
              <a:buFont typeface="Wingdings" panose="05000000000000000000" pitchFamily="2" charset="2"/>
              <a:buChar char="Ø"/>
            </a:pPr>
            <a:r>
              <a:rPr lang="en-US" dirty="0" smtClean="0"/>
              <a:t>Understanding </a:t>
            </a:r>
            <a:r>
              <a:rPr lang="en-US" dirty="0"/>
              <a:t>Team Site versus Publishing Site</a:t>
            </a:r>
          </a:p>
        </p:txBody>
      </p:sp>
    </p:spTree>
    <p:extLst>
      <p:ext uri="{BB962C8B-B14F-4D97-AF65-F5344CB8AC3E}">
        <p14:creationId xmlns:p14="http://schemas.microsoft.com/office/powerpoint/2010/main" val="1282646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Site</a:t>
            </a:r>
            <a:endParaRPr lang="en-US" dirty="0"/>
          </a:p>
        </p:txBody>
      </p:sp>
      <p:sp>
        <p:nvSpPr>
          <p:cNvPr id="3" name="Content Placeholder 2"/>
          <p:cNvSpPr>
            <a:spLocks noGrp="1"/>
          </p:cNvSpPr>
          <p:nvPr>
            <p:ph idx="1"/>
          </p:nvPr>
        </p:nvSpPr>
        <p:spPr/>
        <p:txBody>
          <a:bodyPr/>
          <a:lstStyle/>
          <a:p>
            <a:r>
              <a:rPr lang="en-US" dirty="0" smtClean="0"/>
              <a:t>Simple and most common site template</a:t>
            </a:r>
          </a:p>
          <a:p>
            <a:pPr lvl="1"/>
            <a:r>
              <a:rPr lang="en-US" dirty="0" smtClean="0"/>
              <a:t>Used by teams to collaborate, organize, create, and share information and documents</a:t>
            </a:r>
          </a:p>
          <a:p>
            <a:r>
              <a:rPr lang="en-US" dirty="0" smtClean="0"/>
              <a:t>Includes:</a:t>
            </a:r>
          </a:p>
          <a:p>
            <a:pPr lvl="1"/>
            <a:r>
              <a:rPr lang="en-US" dirty="0" smtClean="0"/>
              <a:t>Document library for </a:t>
            </a:r>
            <a:br>
              <a:rPr lang="en-US" dirty="0" smtClean="0"/>
            </a:br>
            <a:r>
              <a:rPr lang="en-US" dirty="0" smtClean="0"/>
              <a:t>sharing files</a:t>
            </a:r>
          </a:p>
          <a:p>
            <a:pPr lvl="1"/>
            <a:r>
              <a:rPr lang="en-US" dirty="0" smtClean="0"/>
              <a:t>Newsfeed for social </a:t>
            </a:r>
            <a:br>
              <a:rPr lang="en-US" dirty="0" smtClean="0"/>
            </a:br>
            <a:r>
              <a:rPr lang="en-US" dirty="0" smtClean="0"/>
              <a:t>interaction</a:t>
            </a:r>
            <a:endParaRPr lang="en-US" dirty="0"/>
          </a:p>
          <a:p>
            <a:pPr lvl="1"/>
            <a:r>
              <a:rPr lang="en-US" dirty="0" smtClean="0"/>
              <a:t>Getting Started tiles</a:t>
            </a:r>
            <a:endParaRPr lang="en-US" dirty="0"/>
          </a:p>
          <a:p>
            <a:pPr lvl="2"/>
            <a:r>
              <a:rPr lang="en-US" dirty="0" smtClean="0"/>
              <a:t>Includes tiles for different actions to help accomplish </a:t>
            </a:r>
            <a:r>
              <a:rPr lang="en-US" dirty="0"/>
              <a:t>basic tasks </a:t>
            </a:r>
            <a:r>
              <a:rPr lang="en-US" dirty="0" smtClean="0"/>
              <a:t>customize </a:t>
            </a:r>
            <a:r>
              <a:rPr lang="en-US" dirty="0"/>
              <a:t>your </a:t>
            </a:r>
            <a:r>
              <a:rPr lang="en-US" dirty="0" smtClean="0"/>
              <a:t>site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2895600"/>
            <a:ext cx="4290755" cy="2090368"/>
          </a:xfrm>
          <a:prstGeom prst="rect">
            <a:avLst/>
          </a:prstGeom>
        </p:spPr>
      </p:pic>
    </p:spTree>
    <p:extLst>
      <p:ext uri="{BB962C8B-B14F-4D97-AF65-F5344CB8AC3E}">
        <p14:creationId xmlns:p14="http://schemas.microsoft.com/office/powerpoint/2010/main" val="737641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Site</a:t>
            </a:r>
            <a:endParaRPr lang="en-US" dirty="0"/>
          </a:p>
        </p:txBody>
      </p:sp>
      <p:sp>
        <p:nvSpPr>
          <p:cNvPr id="3" name="Content Placeholder 2"/>
          <p:cNvSpPr>
            <a:spLocks noGrp="1"/>
          </p:cNvSpPr>
          <p:nvPr>
            <p:ph idx="1"/>
          </p:nvPr>
        </p:nvSpPr>
        <p:spPr/>
        <p:txBody>
          <a:bodyPr/>
          <a:lstStyle/>
          <a:p>
            <a:r>
              <a:rPr lang="en-US" dirty="0" smtClean="0"/>
              <a:t>Widely used for Internet facing sites</a:t>
            </a:r>
          </a:p>
          <a:p>
            <a:r>
              <a:rPr lang="en-US" dirty="0" smtClean="0"/>
              <a:t>Uses Publishing Site templates</a:t>
            </a:r>
          </a:p>
          <a:p>
            <a:pPr lvl="1"/>
            <a:r>
              <a:rPr lang="en-US" dirty="0" smtClean="0"/>
              <a:t>Meant for Web Content </a:t>
            </a:r>
            <a:br>
              <a:rPr lang="en-US" dirty="0" smtClean="0"/>
            </a:br>
            <a:r>
              <a:rPr lang="en-US" dirty="0" smtClean="0"/>
              <a:t>Management (WCM) sites</a:t>
            </a:r>
          </a:p>
          <a:p>
            <a:pPr lvl="1"/>
            <a:r>
              <a:rPr lang="en-US" dirty="0" smtClean="0"/>
              <a:t>Locks down certain page </a:t>
            </a:r>
            <a:br>
              <a:rPr lang="en-US" dirty="0" smtClean="0"/>
            </a:br>
            <a:r>
              <a:rPr lang="en-US" dirty="0" smtClean="0"/>
              <a:t>layouts and site templates</a:t>
            </a:r>
          </a:p>
          <a:p>
            <a:r>
              <a:rPr lang="en-US" dirty="0" smtClean="0"/>
              <a:t>Publishing features automatically activated</a:t>
            </a:r>
          </a:p>
          <a:p>
            <a:pPr lvl="1"/>
            <a:r>
              <a:rPr lang="en-US" dirty="0" smtClean="0"/>
              <a:t>Provides more look &amp; feel </a:t>
            </a:r>
            <a:br>
              <a:rPr lang="en-US" dirty="0" smtClean="0"/>
            </a:br>
            <a:r>
              <a:rPr lang="en-US" dirty="0" smtClean="0"/>
              <a:t>functionality than a team site</a:t>
            </a:r>
          </a:p>
          <a:p>
            <a:pPr lvl="1"/>
            <a:r>
              <a:rPr lang="en-US" dirty="0" smtClean="0"/>
              <a:t>Enables Design Manager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2514600"/>
            <a:ext cx="3275879" cy="1592731"/>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4724400"/>
            <a:ext cx="1623201" cy="169178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67430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Team Sites and Publishing Sites</a:t>
            </a:r>
            <a:endParaRPr lang="en-US" dirty="0"/>
          </a:p>
        </p:txBody>
      </p:sp>
    </p:spTree>
    <p:extLst>
      <p:ext uri="{BB962C8B-B14F-4D97-AF65-F5344CB8AC3E}">
        <p14:creationId xmlns:p14="http://schemas.microsoft.com/office/powerpoint/2010/main" val="3399495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Anatomy of a SharePoint Site Collection</a:t>
            </a:r>
          </a:p>
          <a:p>
            <a:pPr>
              <a:buFont typeface="Wingdings" panose="05000000000000000000" pitchFamily="2" charset="2"/>
              <a:buChar char="ü"/>
            </a:pPr>
            <a:r>
              <a:rPr lang="en-US" dirty="0"/>
              <a:t>Site Templates available in SharePoint 2013</a:t>
            </a:r>
          </a:p>
          <a:p>
            <a:pPr>
              <a:buFont typeface="Wingdings" panose="05000000000000000000" pitchFamily="2" charset="2"/>
              <a:buChar char="ü"/>
            </a:pPr>
            <a:r>
              <a:rPr lang="en-US" dirty="0"/>
              <a:t>Configuring Site Properties</a:t>
            </a:r>
          </a:p>
          <a:p>
            <a:pPr>
              <a:buFont typeface="Wingdings" panose="05000000000000000000" pitchFamily="2" charset="2"/>
              <a:buChar char="ü"/>
            </a:pPr>
            <a:r>
              <a:rPr lang="en-US" dirty="0"/>
              <a:t>Standard Features and Enterprise Features</a:t>
            </a:r>
          </a:p>
          <a:p>
            <a:pPr>
              <a:buFont typeface="Wingdings" panose="05000000000000000000" pitchFamily="2" charset="2"/>
              <a:buChar char="ü"/>
            </a:pPr>
            <a:r>
              <a:rPr lang="en-US" dirty="0"/>
              <a:t>Understanding Team Site versus Publishing Site</a:t>
            </a:r>
          </a:p>
        </p:txBody>
      </p:sp>
    </p:spTree>
    <p:extLst>
      <p:ext uri="{BB962C8B-B14F-4D97-AF65-F5344CB8AC3E}">
        <p14:creationId xmlns:p14="http://schemas.microsoft.com/office/powerpoint/2010/main" val="3421179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SharePoint Site Collection</a:t>
            </a:r>
            <a:endParaRPr lang="en-US" dirty="0"/>
          </a:p>
        </p:txBody>
      </p:sp>
      <p:sp>
        <p:nvSpPr>
          <p:cNvPr id="3" name="Content Placeholder 2"/>
          <p:cNvSpPr>
            <a:spLocks noGrp="1"/>
          </p:cNvSpPr>
          <p:nvPr>
            <p:ph idx="1"/>
          </p:nvPr>
        </p:nvSpPr>
        <p:spPr/>
        <p:txBody>
          <a:bodyPr/>
          <a:lstStyle/>
          <a:p>
            <a:r>
              <a:rPr lang="en-US" dirty="0" smtClean="0"/>
              <a:t>Web Application</a:t>
            </a:r>
          </a:p>
          <a:p>
            <a:pPr lvl="1"/>
            <a:r>
              <a:rPr lang="en-US" dirty="0" smtClean="0"/>
              <a:t>Can contain one or more site collections</a:t>
            </a:r>
          </a:p>
          <a:p>
            <a:r>
              <a:rPr lang="en-US" dirty="0" smtClean="0"/>
              <a:t>Site collection</a:t>
            </a:r>
          </a:p>
          <a:p>
            <a:pPr lvl="1"/>
            <a:r>
              <a:rPr lang="en-US" dirty="0" smtClean="0"/>
              <a:t>Hierarchical set of sites that can be </a:t>
            </a:r>
            <a:br>
              <a:rPr lang="en-US" dirty="0" smtClean="0"/>
            </a:br>
            <a:r>
              <a:rPr lang="en-US" dirty="0" smtClean="0"/>
              <a:t>managed together</a:t>
            </a:r>
          </a:p>
          <a:p>
            <a:pPr lvl="1"/>
            <a:r>
              <a:rPr lang="en-US" dirty="0" smtClean="0"/>
              <a:t>Structure made up of one top-level </a:t>
            </a:r>
            <a:br>
              <a:rPr lang="en-US" dirty="0" smtClean="0"/>
            </a:br>
            <a:r>
              <a:rPr lang="en-US" dirty="0" smtClean="0"/>
              <a:t>site and sites below</a:t>
            </a:r>
          </a:p>
          <a:p>
            <a:pPr lvl="1"/>
            <a:r>
              <a:rPr lang="en-US" dirty="0" smtClean="0"/>
              <a:t>Sites in site collection have common </a:t>
            </a:r>
            <a:br>
              <a:rPr lang="en-US" dirty="0" smtClean="0"/>
            </a:br>
            <a:r>
              <a:rPr lang="en-US" dirty="0" smtClean="0"/>
              <a:t>features such as: shared permissions, </a:t>
            </a:r>
            <a:br>
              <a:rPr lang="en-US" dirty="0" smtClean="0"/>
            </a:br>
            <a:r>
              <a:rPr lang="en-US" dirty="0" smtClean="0"/>
              <a:t>content types, common navigation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438400"/>
            <a:ext cx="2337607" cy="3552825"/>
          </a:xfrm>
          <a:prstGeom prst="rect">
            <a:avLst/>
          </a:prstGeom>
        </p:spPr>
      </p:pic>
    </p:spTree>
    <p:extLst>
      <p:ext uri="{BB962C8B-B14F-4D97-AF65-F5344CB8AC3E}">
        <p14:creationId xmlns:p14="http://schemas.microsoft.com/office/powerpoint/2010/main" val="3362281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Site Collections</a:t>
            </a:r>
            <a:endParaRPr lang="en-US" dirty="0"/>
          </a:p>
        </p:txBody>
      </p:sp>
      <p:sp>
        <p:nvSpPr>
          <p:cNvPr id="3" name="Content Placeholder 2"/>
          <p:cNvSpPr>
            <a:spLocks noGrp="1"/>
          </p:cNvSpPr>
          <p:nvPr>
            <p:ph idx="1"/>
          </p:nvPr>
        </p:nvSpPr>
        <p:spPr/>
        <p:txBody>
          <a:bodyPr/>
          <a:lstStyle/>
          <a:p>
            <a:r>
              <a:rPr lang="en-US" b="1" dirty="0" smtClean="0"/>
              <a:t>Host-named site collections</a:t>
            </a:r>
          </a:p>
          <a:p>
            <a:pPr lvl="1"/>
            <a:r>
              <a:rPr lang="en-US" dirty="0" smtClean="0"/>
              <a:t>Assign a unique DNS name</a:t>
            </a:r>
          </a:p>
          <a:p>
            <a:pPr marL="347662" lvl="1" indent="0">
              <a:buNone/>
            </a:pPr>
            <a:endParaRPr lang="en-US" dirty="0" smtClean="0"/>
          </a:p>
          <a:p>
            <a:endParaRPr lang="en-US" dirty="0" smtClean="0"/>
          </a:p>
          <a:p>
            <a:endParaRPr lang="en-US" dirty="0"/>
          </a:p>
          <a:p>
            <a:r>
              <a:rPr lang="en-US" b="1" dirty="0" smtClean="0"/>
              <a:t>Path-based site collections</a:t>
            </a:r>
          </a:p>
          <a:p>
            <a:pPr lvl="1"/>
            <a:r>
              <a:rPr lang="en-US" dirty="0" smtClean="0"/>
              <a:t>All </a:t>
            </a:r>
            <a:r>
              <a:rPr lang="en-US" dirty="0" err="1"/>
              <a:t>s</a:t>
            </a:r>
            <a:r>
              <a:rPr lang="en-US" dirty="0" err="1" smtClean="0"/>
              <a:t>ubsites</a:t>
            </a:r>
            <a:r>
              <a:rPr lang="en-US" dirty="0" smtClean="0"/>
              <a:t> in site collection share root or parent URL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49034676"/>
              </p:ext>
            </p:extLst>
          </p:nvPr>
        </p:nvGraphicFramePr>
        <p:xfrm>
          <a:off x="838200" y="2514600"/>
          <a:ext cx="7086600" cy="1112520"/>
        </p:xfrm>
        <a:graphic>
          <a:graphicData uri="http://schemas.openxmlformats.org/drawingml/2006/table">
            <a:tbl>
              <a:tblPr firstRow="1" bandRow="1">
                <a:tableStyleId>{5C22544A-7EE6-4342-B048-85BDC9FD1C3A}</a:tableStyleId>
              </a:tblPr>
              <a:tblGrid>
                <a:gridCol w="1905000"/>
                <a:gridCol w="1371600"/>
                <a:gridCol w="3810000"/>
              </a:tblGrid>
              <a:tr h="370840">
                <a:tc>
                  <a:txBody>
                    <a:bodyPr/>
                    <a:lstStyle/>
                    <a:p>
                      <a:r>
                        <a:rPr lang="en-US" dirty="0" smtClean="0"/>
                        <a:t>Site Collection</a:t>
                      </a:r>
                      <a:endParaRPr lang="en-US" dirty="0"/>
                    </a:p>
                  </a:txBody>
                  <a:tcPr/>
                </a:tc>
                <a:tc>
                  <a:txBody>
                    <a:bodyPr/>
                    <a:lstStyle/>
                    <a:p>
                      <a:r>
                        <a:rPr lang="en-US" dirty="0" smtClean="0"/>
                        <a:t>Name</a:t>
                      </a:r>
                      <a:endParaRPr lang="en-US" dirty="0"/>
                    </a:p>
                  </a:txBody>
                  <a:tcPr/>
                </a:tc>
                <a:tc>
                  <a:txBody>
                    <a:bodyPr/>
                    <a:lstStyle/>
                    <a:p>
                      <a:r>
                        <a:rPr lang="en-US" dirty="0" smtClean="0"/>
                        <a:t>URL</a:t>
                      </a:r>
                      <a:endParaRPr lang="en-US" dirty="0"/>
                    </a:p>
                  </a:txBody>
                  <a:tcPr/>
                </a:tc>
              </a:tr>
              <a:tr h="370840">
                <a:tc>
                  <a:txBody>
                    <a:bodyPr/>
                    <a:lstStyle/>
                    <a:p>
                      <a:r>
                        <a:rPr lang="en-US" dirty="0" smtClean="0"/>
                        <a:t>Site Collection 1</a:t>
                      </a:r>
                      <a:endParaRPr lang="en-US" dirty="0"/>
                    </a:p>
                  </a:txBody>
                  <a:tcPr/>
                </a:tc>
                <a:tc>
                  <a:txBody>
                    <a:bodyPr/>
                    <a:lstStyle/>
                    <a:p>
                      <a:r>
                        <a:rPr lang="en-US" dirty="0" err="1" smtClean="0"/>
                        <a:t>CourseA</a:t>
                      </a:r>
                      <a:endParaRPr lang="en-US" dirty="0"/>
                    </a:p>
                  </a:txBody>
                  <a:tcPr/>
                </a:tc>
                <a:tc>
                  <a:txBody>
                    <a:bodyPr/>
                    <a:lstStyle/>
                    <a:p>
                      <a:r>
                        <a:rPr lang="en-US" dirty="0" smtClean="0"/>
                        <a:t>CourseA.wingtip.com</a:t>
                      </a:r>
                      <a:endParaRPr lang="en-US" dirty="0"/>
                    </a:p>
                  </a:txBody>
                  <a:tcPr/>
                </a:tc>
              </a:tr>
              <a:tr h="370840">
                <a:tc>
                  <a:txBody>
                    <a:bodyPr/>
                    <a:lstStyle/>
                    <a:p>
                      <a:r>
                        <a:rPr lang="en-US" dirty="0" smtClean="0"/>
                        <a:t>Site</a:t>
                      </a:r>
                      <a:r>
                        <a:rPr lang="en-US" baseline="0" dirty="0" smtClean="0"/>
                        <a:t> Collection 2</a:t>
                      </a:r>
                      <a:endParaRPr lang="en-US" dirty="0"/>
                    </a:p>
                  </a:txBody>
                  <a:tcPr/>
                </a:tc>
                <a:tc>
                  <a:txBody>
                    <a:bodyPr/>
                    <a:lstStyle/>
                    <a:p>
                      <a:r>
                        <a:rPr lang="en-US" dirty="0" err="1" smtClean="0"/>
                        <a:t>CourseB</a:t>
                      </a:r>
                      <a:endParaRPr lang="en-US" dirty="0"/>
                    </a:p>
                  </a:txBody>
                  <a:tcPr/>
                </a:tc>
                <a:tc>
                  <a:txBody>
                    <a:bodyPr/>
                    <a:lstStyle/>
                    <a:p>
                      <a:r>
                        <a:rPr lang="en-US" dirty="0" smtClean="0"/>
                        <a:t>CourseB.wingtip.com</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6707676"/>
              </p:ext>
            </p:extLst>
          </p:nvPr>
        </p:nvGraphicFramePr>
        <p:xfrm>
          <a:off x="914400" y="4953000"/>
          <a:ext cx="7086600" cy="1112520"/>
        </p:xfrm>
        <a:graphic>
          <a:graphicData uri="http://schemas.openxmlformats.org/drawingml/2006/table">
            <a:tbl>
              <a:tblPr firstRow="1" bandRow="1">
                <a:tableStyleId>{5C22544A-7EE6-4342-B048-85BDC9FD1C3A}</a:tableStyleId>
              </a:tblPr>
              <a:tblGrid>
                <a:gridCol w="1905000"/>
                <a:gridCol w="1295400"/>
                <a:gridCol w="3886200"/>
              </a:tblGrid>
              <a:tr h="370840">
                <a:tc>
                  <a:txBody>
                    <a:bodyPr/>
                    <a:lstStyle/>
                    <a:p>
                      <a:r>
                        <a:rPr lang="en-US" dirty="0" smtClean="0"/>
                        <a:t>Site Collection</a:t>
                      </a:r>
                      <a:endParaRPr lang="en-US" dirty="0"/>
                    </a:p>
                  </a:txBody>
                  <a:tcPr/>
                </a:tc>
                <a:tc>
                  <a:txBody>
                    <a:bodyPr/>
                    <a:lstStyle/>
                    <a:p>
                      <a:r>
                        <a:rPr lang="en-US" dirty="0" smtClean="0"/>
                        <a:t>Name</a:t>
                      </a:r>
                      <a:endParaRPr lang="en-US" dirty="0"/>
                    </a:p>
                  </a:txBody>
                  <a:tcPr/>
                </a:tc>
                <a:tc>
                  <a:txBody>
                    <a:bodyPr/>
                    <a:lstStyle/>
                    <a:p>
                      <a:r>
                        <a:rPr lang="en-US" dirty="0" smtClean="0"/>
                        <a:t>URL</a:t>
                      </a:r>
                      <a:endParaRPr lang="en-US" dirty="0"/>
                    </a:p>
                  </a:txBody>
                  <a:tcPr/>
                </a:tc>
              </a:tr>
              <a:tr h="370840">
                <a:tc>
                  <a:txBody>
                    <a:bodyPr/>
                    <a:lstStyle/>
                    <a:p>
                      <a:r>
                        <a:rPr lang="en-US" dirty="0" smtClean="0"/>
                        <a:t>Site Collection 1</a:t>
                      </a:r>
                      <a:endParaRPr lang="en-US" dirty="0"/>
                    </a:p>
                  </a:txBody>
                  <a:tcPr/>
                </a:tc>
                <a:tc>
                  <a:txBody>
                    <a:bodyPr/>
                    <a:lstStyle/>
                    <a:p>
                      <a:r>
                        <a:rPr lang="en-US" dirty="0" err="1" smtClean="0"/>
                        <a:t>CourseA</a:t>
                      </a:r>
                      <a:endParaRPr lang="en-US" dirty="0"/>
                    </a:p>
                  </a:txBody>
                  <a:tcPr/>
                </a:tc>
                <a:tc>
                  <a:txBody>
                    <a:bodyPr/>
                    <a:lstStyle/>
                    <a:p>
                      <a:r>
                        <a:rPr lang="en-US" dirty="0" smtClean="0"/>
                        <a:t>intranet.wingtip.com/sites/</a:t>
                      </a:r>
                      <a:r>
                        <a:rPr lang="en-US" dirty="0" err="1" smtClean="0"/>
                        <a:t>CourseA</a:t>
                      </a:r>
                      <a:endParaRPr lang="en-US" dirty="0"/>
                    </a:p>
                  </a:txBody>
                  <a:tcPr/>
                </a:tc>
              </a:tr>
              <a:tr h="370840">
                <a:tc>
                  <a:txBody>
                    <a:bodyPr/>
                    <a:lstStyle/>
                    <a:p>
                      <a:r>
                        <a:rPr lang="en-US" dirty="0" smtClean="0"/>
                        <a:t>Site</a:t>
                      </a:r>
                      <a:r>
                        <a:rPr lang="en-US" baseline="0" dirty="0" smtClean="0"/>
                        <a:t> Collection 2</a:t>
                      </a:r>
                      <a:endParaRPr lang="en-US" dirty="0"/>
                    </a:p>
                  </a:txBody>
                  <a:tcPr/>
                </a:tc>
                <a:tc>
                  <a:txBody>
                    <a:bodyPr/>
                    <a:lstStyle/>
                    <a:p>
                      <a:r>
                        <a:rPr lang="en-US" dirty="0" err="1" smtClean="0"/>
                        <a:t>CourseB</a:t>
                      </a:r>
                      <a:endParaRPr lang="en-US" dirty="0"/>
                    </a:p>
                  </a:txBody>
                  <a:tcPr/>
                </a:tc>
                <a:tc>
                  <a:txBody>
                    <a:bodyPr/>
                    <a:lstStyle/>
                    <a:p>
                      <a:r>
                        <a:rPr lang="en-US" dirty="0" smtClean="0"/>
                        <a:t>intranet.wingtip.com/sites/</a:t>
                      </a:r>
                      <a:r>
                        <a:rPr lang="en-US" dirty="0" err="1" smtClean="0"/>
                        <a:t>CourseB</a:t>
                      </a:r>
                      <a:endParaRPr lang="en-US" dirty="0"/>
                    </a:p>
                  </a:txBody>
                  <a:tcPr/>
                </a:tc>
              </a:tr>
            </a:tbl>
          </a:graphicData>
        </a:graphic>
      </p:graphicFrame>
    </p:spTree>
    <p:extLst>
      <p:ext uri="{BB962C8B-B14F-4D97-AF65-F5344CB8AC3E}">
        <p14:creationId xmlns:p14="http://schemas.microsoft.com/office/powerpoint/2010/main" val="1253576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Application &amp; Site Collections</a:t>
            </a:r>
            <a:endParaRPr lang="en-US" dirty="0"/>
          </a:p>
        </p:txBody>
      </p:sp>
    </p:spTree>
    <p:extLst>
      <p:ext uri="{BB962C8B-B14F-4D97-AF65-F5344CB8AC3E}">
        <p14:creationId xmlns:p14="http://schemas.microsoft.com/office/powerpoint/2010/main" val="2358957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Anatomy </a:t>
            </a:r>
            <a:r>
              <a:rPr lang="en-US" dirty="0"/>
              <a:t>of a SharePoint Site Collection</a:t>
            </a:r>
          </a:p>
          <a:p>
            <a:pPr>
              <a:buFont typeface="Wingdings" panose="05000000000000000000" pitchFamily="2" charset="2"/>
              <a:buChar char="Ø"/>
            </a:pPr>
            <a:r>
              <a:rPr lang="en-US" dirty="0" smtClean="0"/>
              <a:t>Site </a:t>
            </a:r>
            <a:r>
              <a:rPr lang="en-US" dirty="0"/>
              <a:t>Templates available in SharePoint 2013</a:t>
            </a:r>
          </a:p>
          <a:p>
            <a:r>
              <a:rPr lang="en-US" dirty="0" smtClean="0"/>
              <a:t>Configuring </a:t>
            </a:r>
            <a:r>
              <a:rPr lang="en-US" dirty="0"/>
              <a:t>Site Properties</a:t>
            </a:r>
          </a:p>
          <a:p>
            <a:r>
              <a:rPr lang="en-US" dirty="0" smtClean="0"/>
              <a:t>Standard </a:t>
            </a:r>
            <a:r>
              <a:rPr lang="en-US" dirty="0"/>
              <a:t>Features and Enterprise Features</a:t>
            </a:r>
          </a:p>
          <a:p>
            <a:r>
              <a:rPr lang="en-US" dirty="0" smtClean="0"/>
              <a:t>Understanding </a:t>
            </a:r>
            <a:r>
              <a:rPr lang="en-US" dirty="0"/>
              <a:t>Team Site versus Publishing Site</a:t>
            </a:r>
          </a:p>
        </p:txBody>
      </p:sp>
    </p:spTree>
    <p:extLst>
      <p:ext uri="{BB962C8B-B14F-4D97-AF65-F5344CB8AC3E}">
        <p14:creationId xmlns:p14="http://schemas.microsoft.com/office/powerpoint/2010/main" val="1037471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Templates in SharePoint 2013</a:t>
            </a:r>
            <a:endParaRPr lang="en-US" dirty="0"/>
          </a:p>
        </p:txBody>
      </p:sp>
      <p:sp>
        <p:nvSpPr>
          <p:cNvPr id="3" name="Content Placeholder 2"/>
          <p:cNvSpPr>
            <a:spLocks noGrp="1"/>
          </p:cNvSpPr>
          <p:nvPr>
            <p:ph idx="1"/>
          </p:nvPr>
        </p:nvSpPr>
        <p:spPr/>
        <p:txBody>
          <a:bodyPr>
            <a:normAutofit/>
          </a:bodyPr>
          <a:lstStyle/>
          <a:p>
            <a:r>
              <a:rPr lang="en-US" dirty="0" smtClean="0"/>
              <a:t>Site Templates</a:t>
            </a:r>
          </a:p>
          <a:p>
            <a:pPr lvl="1"/>
            <a:r>
              <a:rPr lang="en-US" dirty="0" smtClean="0"/>
              <a:t>Pre-built definitions designed around a particular business need</a:t>
            </a:r>
          </a:p>
          <a:p>
            <a:pPr lvl="1"/>
            <a:r>
              <a:rPr lang="en-US" dirty="0" smtClean="0"/>
              <a:t>Use these existing site templates or create your own</a:t>
            </a:r>
          </a:p>
          <a:p>
            <a:r>
              <a:rPr lang="en-US" dirty="0"/>
              <a:t>Every site’s structure and functionality based on a site template</a:t>
            </a:r>
          </a:p>
          <a:p>
            <a:r>
              <a:rPr lang="en-US" dirty="0" smtClean="0"/>
              <a:t>SharePoint 2013 provides ability to present sites</a:t>
            </a:r>
          </a:p>
          <a:p>
            <a:pPr lvl="1"/>
            <a:r>
              <a:rPr lang="en-US" dirty="0" smtClean="0"/>
              <a:t>In the style of SharePoint 2010 or SharePoint 2013</a:t>
            </a:r>
          </a:p>
          <a:p>
            <a:pPr lvl="1"/>
            <a:r>
              <a:rPr lang="en-US" dirty="0" smtClean="0"/>
              <a:t>Any SharePoint 2010 site templates deprecated in SharePoint 2013 will not be available for use</a:t>
            </a:r>
            <a:endParaRPr lang="en-US" dirty="0"/>
          </a:p>
        </p:txBody>
      </p:sp>
    </p:spTree>
    <p:extLst>
      <p:ext uri="{BB962C8B-B14F-4D97-AF65-F5344CB8AC3E}">
        <p14:creationId xmlns:p14="http://schemas.microsoft.com/office/powerpoint/2010/main" val="2200340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Site Templates</a:t>
            </a:r>
            <a:endParaRPr lang="en-US" dirty="0"/>
          </a:p>
        </p:txBody>
      </p:sp>
      <p:sp>
        <p:nvSpPr>
          <p:cNvPr id="3" name="Content Placeholder 2"/>
          <p:cNvSpPr>
            <a:spLocks noGrp="1"/>
          </p:cNvSpPr>
          <p:nvPr>
            <p:ph idx="1"/>
          </p:nvPr>
        </p:nvSpPr>
        <p:spPr/>
        <p:txBody>
          <a:bodyPr>
            <a:normAutofit/>
          </a:bodyPr>
          <a:lstStyle/>
          <a:p>
            <a:r>
              <a:rPr lang="en-US" dirty="0" smtClean="0"/>
              <a:t>Team Site</a:t>
            </a:r>
          </a:p>
          <a:p>
            <a:pPr lvl="1"/>
            <a:r>
              <a:rPr lang="en-US" dirty="0" smtClean="0"/>
              <a:t>Basic site used for working with teams</a:t>
            </a:r>
          </a:p>
          <a:p>
            <a:r>
              <a:rPr lang="en-US" dirty="0" smtClean="0"/>
              <a:t>Blog Site</a:t>
            </a:r>
          </a:p>
          <a:p>
            <a:pPr lvl="1"/>
            <a:r>
              <a:rPr lang="en-US" dirty="0" smtClean="0"/>
              <a:t>Full feature blog site - includes libraries such as list for blog posts, library for photos, categories</a:t>
            </a:r>
          </a:p>
          <a:p>
            <a:r>
              <a:rPr lang="en-US" dirty="0" smtClean="0"/>
              <a:t>Developer Site</a:t>
            </a:r>
          </a:p>
          <a:p>
            <a:pPr lvl="1"/>
            <a:r>
              <a:rPr lang="en-US" dirty="0" smtClean="0"/>
              <a:t>Used by developers for Apps development</a:t>
            </a:r>
          </a:p>
          <a:p>
            <a:pPr lvl="1"/>
            <a:r>
              <a:rPr lang="en-US" dirty="0" smtClean="0"/>
              <a:t>Developers can build, test, publish their custom Apps</a:t>
            </a:r>
          </a:p>
          <a:p>
            <a:endParaRPr lang="en-US" dirty="0" smtClean="0"/>
          </a:p>
        </p:txBody>
      </p:sp>
    </p:spTree>
    <p:extLst>
      <p:ext uri="{BB962C8B-B14F-4D97-AF65-F5344CB8AC3E}">
        <p14:creationId xmlns:p14="http://schemas.microsoft.com/office/powerpoint/2010/main" val="4185400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Site Templates</a:t>
            </a:r>
            <a:endParaRPr lang="en-US" dirty="0"/>
          </a:p>
        </p:txBody>
      </p:sp>
      <p:sp>
        <p:nvSpPr>
          <p:cNvPr id="3" name="Content Placeholder 2"/>
          <p:cNvSpPr>
            <a:spLocks noGrp="1"/>
          </p:cNvSpPr>
          <p:nvPr>
            <p:ph idx="1"/>
          </p:nvPr>
        </p:nvSpPr>
        <p:spPr/>
        <p:txBody>
          <a:bodyPr/>
          <a:lstStyle/>
          <a:p>
            <a:r>
              <a:rPr lang="en-US" dirty="0" smtClean="0"/>
              <a:t>PowerPivot Site</a:t>
            </a:r>
          </a:p>
          <a:p>
            <a:pPr lvl="1"/>
            <a:r>
              <a:rPr lang="en-US" dirty="0" smtClean="0"/>
              <a:t>Site for sharing workbooks in a PowerPivot Gallery</a:t>
            </a:r>
          </a:p>
          <a:p>
            <a:pPr lvl="1"/>
            <a:r>
              <a:rPr lang="en-US" dirty="0" smtClean="0"/>
              <a:t>Part of the Business Intelligence features</a:t>
            </a:r>
          </a:p>
          <a:p>
            <a:r>
              <a:rPr lang="en-US" dirty="0" smtClean="0"/>
              <a:t>Project </a:t>
            </a:r>
            <a:r>
              <a:rPr lang="en-US" dirty="0"/>
              <a:t>Site</a:t>
            </a:r>
          </a:p>
          <a:p>
            <a:pPr lvl="1"/>
            <a:r>
              <a:rPr lang="en-US" dirty="0"/>
              <a:t>Site for managing projects</a:t>
            </a:r>
          </a:p>
          <a:p>
            <a:pPr lvl="1"/>
            <a:r>
              <a:rPr lang="en-US" dirty="0"/>
              <a:t>Capture and assign tasks, manage project related documents, track project team events</a:t>
            </a:r>
          </a:p>
          <a:p>
            <a:r>
              <a:rPr lang="en-US" dirty="0" smtClean="0"/>
              <a:t>Community </a:t>
            </a:r>
            <a:r>
              <a:rPr lang="en-US" dirty="0"/>
              <a:t>Site</a:t>
            </a:r>
          </a:p>
          <a:p>
            <a:pPr lvl="1"/>
            <a:r>
              <a:rPr lang="en-US" dirty="0"/>
              <a:t>An enhanced discussion forum type site</a:t>
            </a:r>
          </a:p>
          <a:p>
            <a:endParaRPr lang="en-US" dirty="0"/>
          </a:p>
        </p:txBody>
      </p:sp>
    </p:spTree>
    <p:extLst>
      <p:ext uri="{BB962C8B-B14F-4D97-AF65-F5344CB8AC3E}">
        <p14:creationId xmlns:p14="http://schemas.microsoft.com/office/powerpoint/2010/main" val="69101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schemas.microsoft.com/office/infopath/2007/PartnerControl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6117</TotalTime>
  <Words>3068</Words>
  <Application>Microsoft Office PowerPoint</Application>
  <PresentationFormat>On-screen Show (4:3)</PresentationFormat>
  <Paragraphs>292</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Lucida Console</vt:lpstr>
      <vt:lpstr>Wingdings</vt:lpstr>
      <vt:lpstr>CPT_Wave15</vt:lpstr>
      <vt:lpstr>Overview of Site Administration</vt:lpstr>
      <vt:lpstr>Agenda</vt:lpstr>
      <vt:lpstr>Anatomy of a SharePoint Site Collection</vt:lpstr>
      <vt:lpstr>Types of Site Collections</vt:lpstr>
      <vt:lpstr>Web Application &amp; Site Collections</vt:lpstr>
      <vt:lpstr>Agenda</vt:lpstr>
      <vt:lpstr>Site Templates in SharePoint 2013</vt:lpstr>
      <vt:lpstr>Collaboration Site Templates</vt:lpstr>
      <vt:lpstr>Collaboration Site Templates</vt:lpstr>
      <vt:lpstr>Enterprise Site Templates</vt:lpstr>
      <vt:lpstr>Enterprise Site Templates</vt:lpstr>
      <vt:lpstr>Publishing Site Templates</vt:lpstr>
      <vt:lpstr>Save Site as Site Template</vt:lpstr>
      <vt:lpstr>Site Templates</vt:lpstr>
      <vt:lpstr>Agenda</vt:lpstr>
      <vt:lpstr>Site Settings Page</vt:lpstr>
      <vt:lpstr>Site Settings Page</vt:lpstr>
      <vt:lpstr>Site Settings</vt:lpstr>
      <vt:lpstr>Agenda</vt:lpstr>
      <vt:lpstr>Standard Features</vt:lpstr>
      <vt:lpstr>Enterprise Features</vt:lpstr>
      <vt:lpstr>SharePoint Features</vt:lpstr>
      <vt:lpstr>Agenda</vt:lpstr>
      <vt:lpstr>Team Site</vt:lpstr>
      <vt:lpstr>Publishing Site</vt:lpstr>
      <vt:lpstr>Team Sites and Publishing Sites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Site Administration</dc:title>
  <dc:creator>Ted Pattison</dc:creator>
  <cp:lastModifiedBy>Ted Pattison</cp:lastModifiedBy>
  <cp:revision>299</cp:revision>
  <dcterms:created xsi:type="dcterms:W3CDTF">2012-04-13T19:17:02Z</dcterms:created>
  <dcterms:modified xsi:type="dcterms:W3CDTF">2013-11-06T15:23:52Z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