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278" r:id="rId7"/>
    <p:sldId id="340" r:id="rId8"/>
    <p:sldId id="336" r:id="rId9"/>
    <p:sldId id="335" r:id="rId10"/>
    <p:sldId id="351" r:id="rId11"/>
    <p:sldId id="337" r:id="rId12"/>
    <p:sldId id="347" r:id="rId13"/>
    <p:sldId id="352" r:id="rId14"/>
    <p:sldId id="338" r:id="rId15"/>
    <p:sldId id="345" r:id="rId16"/>
    <p:sldId id="353" r:id="rId17"/>
    <p:sldId id="339" r:id="rId18"/>
    <p:sldId id="344" r:id="rId19"/>
    <p:sldId id="346" r:id="rId20"/>
    <p:sldId id="348" r:id="rId21"/>
    <p:sldId id="349" r:id="rId22"/>
    <p:sldId id="350" r:id="rId23"/>
    <p:sldId id="354" r:id="rId24"/>
    <p:sldId id="323"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87304" autoAdjust="0"/>
  </p:normalViewPr>
  <p:slideViewPr>
    <p:cSldViewPr>
      <p:cViewPr varScale="1">
        <p:scale>
          <a:sx n="84" d="100"/>
          <a:sy n="84" d="100"/>
        </p:scale>
        <p:origin x="1515" y="4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2256" y="-102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SharePoint 2013 provides social networking features and personal sites so that users have a place for social collaboration. The module shows students how to get around within their personal site (aka My Site) in a SharePoint 203 environment. In this module, you will learn how to work with the basic social features in SharePoint 2013 that includes working with your user profile, blogs, newsfeeds, and </a:t>
            </a:r>
            <a:r>
              <a:rPr lang="en-US" sz="1200" b="0" i="0" kern="1200" dirty="0" smtClean="0">
                <a:solidFill>
                  <a:schemeClr val="tx1"/>
                </a:solidFill>
                <a:effectLst/>
                <a:latin typeface="+mn-lt"/>
                <a:ea typeface="+mn-ea"/>
                <a:cs typeface="+mn-cs"/>
              </a:rPr>
              <a:t>OneDrive </a:t>
            </a:r>
            <a:r>
              <a:rPr lang="en-US" sz="1200" b="0" i="0" kern="1200" dirty="0" smtClean="0">
                <a:solidFill>
                  <a:schemeClr val="tx1"/>
                </a:solidFill>
                <a:effectLst/>
                <a:latin typeface="+mn-lt"/>
                <a:ea typeface="+mn-ea"/>
                <a:cs typeface="+mn-cs"/>
              </a:rPr>
              <a:t>Pro.</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57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OneDrive </a:t>
            </a:r>
            <a:r>
              <a:rPr lang="en-US" dirty="0" smtClean="0"/>
              <a:t>Pro is a new feature available in SharePoint 2013 and O365 that provides a place to store and share business-related files. </a:t>
            </a:r>
            <a:r>
              <a:rPr lang="en-US" dirty="0" smtClean="0"/>
              <a:t>OneDrive </a:t>
            </a:r>
            <a:r>
              <a:rPr lang="en-US" dirty="0" smtClean="0"/>
              <a:t>Pro synchronizes files to a local computer.</a:t>
            </a:r>
          </a:p>
          <a:p>
            <a:endParaRPr lang="en-US" dirty="0"/>
          </a:p>
          <a:p>
            <a:r>
              <a:rPr lang="en-US" b="1" dirty="0" smtClean="0"/>
              <a:t>Storage Space</a:t>
            </a:r>
          </a:p>
          <a:p>
            <a:r>
              <a:rPr lang="en-US" dirty="0" smtClean="0"/>
              <a:t>Storage space varies depending on if your organization is using O365 or SharePoint on-premise. In O365, each user gets 25GB of space in the cloud for </a:t>
            </a:r>
            <a:r>
              <a:rPr lang="en-US" dirty="0" smtClean="0"/>
              <a:t>OneDrive </a:t>
            </a:r>
            <a:r>
              <a:rPr lang="en-US" dirty="0" smtClean="0"/>
              <a:t>Pro. In SharePoint on-premise, the organization’s administrators determine how much space is available for each user.</a:t>
            </a:r>
          </a:p>
          <a:p>
            <a:endParaRPr lang="en-US" dirty="0"/>
          </a:p>
          <a:p>
            <a:r>
              <a:rPr lang="en-US" b="1" dirty="0" smtClean="0"/>
              <a:t>Privacy and Sharing</a:t>
            </a:r>
          </a:p>
          <a:p>
            <a:r>
              <a:rPr lang="en-US" dirty="0" smtClean="0"/>
              <a:t>All files stored in </a:t>
            </a:r>
            <a:r>
              <a:rPr lang="en-US" dirty="0" smtClean="0"/>
              <a:t>OneDrive </a:t>
            </a:r>
            <a:r>
              <a:rPr lang="en-US" dirty="0" smtClean="0"/>
              <a:t>Pro are private initially and are only viewable by you unless you decide to share the information. Sharing can be easily configured on files and folders in your </a:t>
            </a:r>
            <a:r>
              <a:rPr lang="en-US" dirty="0" smtClean="0"/>
              <a:t>OneDrive </a:t>
            </a:r>
            <a:r>
              <a:rPr lang="en-US" dirty="0" smtClean="0"/>
              <a:t>Pro library.</a:t>
            </a:r>
          </a:p>
          <a:p>
            <a:endParaRPr lang="en-US" dirty="0"/>
          </a:p>
          <a:p>
            <a:r>
              <a:rPr lang="en-US" dirty="0" smtClean="0"/>
              <a:t>To use your </a:t>
            </a:r>
            <a:r>
              <a:rPr lang="en-US" dirty="0" smtClean="0"/>
              <a:t>OneDrive </a:t>
            </a:r>
            <a:r>
              <a:rPr lang="en-US" dirty="0" smtClean="0"/>
              <a:t>Pro library, select the </a:t>
            </a:r>
            <a:r>
              <a:rPr lang="en-US" dirty="0" smtClean="0"/>
              <a:t>OneDrive </a:t>
            </a:r>
            <a:r>
              <a:rPr lang="en-US" dirty="0" smtClean="0"/>
              <a:t>link located in the top header of the SharePoint or O365 page.</a:t>
            </a:r>
          </a:p>
        </p:txBody>
      </p:sp>
    </p:spTree>
    <p:extLst>
      <p:ext uri="{BB962C8B-B14F-4D97-AF65-F5344CB8AC3E}">
        <p14:creationId xmlns:p14="http://schemas.microsoft.com/office/powerpoint/2010/main" val="264229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be familiar with </a:t>
            </a:r>
            <a:r>
              <a:rPr lang="en-US" dirty="0" smtClean="0"/>
              <a:t>OneDrive </a:t>
            </a:r>
            <a:r>
              <a:rPr lang="en-US" dirty="0" smtClean="0"/>
              <a:t>which is another storage service Microsoft offers to store documents and other content in the cloud. The </a:t>
            </a:r>
            <a:r>
              <a:rPr lang="en-US" dirty="0" smtClean="0"/>
              <a:t>OneDrive </a:t>
            </a:r>
            <a:r>
              <a:rPr lang="en-US" dirty="0" smtClean="0"/>
              <a:t>service is different from </a:t>
            </a:r>
            <a:r>
              <a:rPr lang="en-US" dirty="0" smtClean="0"/>
              <a:t>OneDrive </a:t>
            </a:r>
            <a:r>
              <a:rPr lang="en-US" dirty="0" smtClean="0"/>
              <a:t>Pro.</a:t>
            </a:r>
          </a:p>
          <a:p>
            <a:endParaRPr lang="en-US" dirty="0"/>
          </a:p>
          <a:p>
            <a:r>
              <a:rPr lang="en-US" b="1" dirty="0" smtClean="0"/>
              <a:t>OneDrive</a:t>
            </a:r>
            <a:endParaRPr lang="en-US" b="1" dirty="0" smtClean="0"/>
          </a:p>
          <a:p>
            <a:r>
              <a:rPr lang="en-US" dirty="0" smtClean="0"/>
              <a:t>OneDrive </a:t>
            </a:r>
            <a:r>
              <a:rPr lang="en-US" dirty="0" smtClean="0"/>
              <a:t>is a free online personal storage intended for personal use that you get from either a Microsoft account or Outlook.com. Use </a:t>
            </a:r>
            <a:r>
              <a:rPr lang="en-US" dirty="0" smtClean="0"/>
              <a:t>OneDrive </a:t>
            </a:r>
            <a:r>
              <a:rPr lang="en-US" dirty="0" smtClean="0"/>
              <a:t>to save documents, photos, and other files to the cloud. You can share your files and folders with friends and also collaborate on the content. This service is free and you decide how you want to use it. This service is not integrated with SharePoint.</a:t>
            </a:r>
          </a:p>
          <a:p>
            <a:endParaRPr lang="en-US" dirty="0"/>
          </a:p>
          <a:p>
            <a:r>
              <a:rPr lang="en-US" b="1" dirty="0" smtClean="0"/>
              <a:t>OneDrive </a:t>
            </a:r>
            <a:r>
              <a:rPr lang="en-US" b="1" dirty="0" smtClean="0"/>
              <a:t>Pro</a:t>
            </a:r>
          </a:p>
          <a:p>
            <a:r>
              <a:rPr lang="en-US" dirty="0" smtClean="0"/>
              <a:t>OneDrive </a:t>
            </a:r>
            <a:r>
              <a:rPr lang="en-US" dirty="0" smtClean="0"/>
              <a:t>Pro is online storage in the cloud intended for business purposes. Your </a:t>
            </a:r>
            <a:r>
              <a:rPr lang="en-US" dirty="0" smtClean="0"/>
              <a:t>OneDrive </a:t>
            </a:r>
            <a:r>
              <a:rPr lang="en-US" dirty="0" smtClean="0"/>
              <a:t>Pro is managed by your organization and allows you to share and collaborate on work documents with co-workers. Site collection administrators within your organization determines what you can do in the library.</a:t>
            </a:r>
            <a:endParaRPr lang="en-US" dirty="0"/>
          </a:p>
        </p:txBody>
      </p:sp>
    </p:spTree>
    <p:extLst>
      <p:ext uri="{BB962C8B-B14F-4D97-AF65-F5344CB8AC3E}">
        <p14:creationId xmlns:p14="http://schemas.microsoft.com/office/powerpoint/2010/main" val="198564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version of SharePoint, working with documents offline could be accomplished by using SharePoint Workspace. In SharePoint 2013, SharePoint Workspace is no longer needed nor supported due to a new SYNC feature. The SYNC button allows you to sync any document library to your local computer via </a:t>
            </a:r>
            <a:r>
              <a:rPr lang="en-US" dirty="0" smtClean="0"/>
              <a:t>OneDrive </a:t>
            </a:r>
            <a:r>
              <a:rPr lang="en-US" dirty="0" smtClean="0"/>
              <a:t>Pro. The SYNC button is located throughout the site above the search box. You can navigate to the site that contains the library you want to sync and then click on the SYNC button to start the wizard for setting up the synchronization.</a:t>
            </a:r>
            <a:endParaRPr lang="en-US" dirty="0"/>
          </a:p>
        </p:txBody>
      </p:sp>
    </p:spTree>
    <p:extLst>
      <p:ext uri="{BB962C8B-B14F-4D97-AF65-F5344CB8AC3E}">
        <p14:creationId xmlns:p14="http://schemas.microsoft.com/office/powerpoint/2010/main" val="45258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want to setup a library to sync to your local computer, navigate to the site library and then click the SYNC button located above the search box. Once clicked, </a:t>
            </a:r>
            <a:r>
              <a:rPr lang="en-US" smtClean="0"/>
              <a:t>a </a:t>
            </a:r>
            <a:r>
              <a:rPr lang="en-US" smtClean="0"/>
              <a:t>OneDrive </a:t>
            </a:r>
            <a:r>
              <a:rPr lang="en-US" dirty="0" smtClean="0"/>
              <a:t>Pro dialog will popup taking you through the steps to setup the library sync. You will be prompted with “What library to you want to sync?” which will contain a pre-filled in text box containing the URL of the site you clicked the SYNC button in. After you click Sync Now, the next dialog allows you to select which library you want to sync. If you clicked on the SYNC button from the document library then the library will already be pre-selected in the list. This option can be changed during this step if there is a different library you prefer to sync.</a:t>
            </a:r>
            <a:endParaRPr lang="en-US" dirty="0"/>
          </a:p>
        </p:txBody>
      </p:sp>
    </p:spTree>
    <p:extLst>
      <p:ext uri="{BB962C8B-B14F-4D97-AF65-F5344CB8AC3E}">
        <p14:creationId xmlns:p14="http://schemas.microsoft.com/office/powerpoint/2010/main" val="3129049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 sync setup is complete, the dialog will display a button “Show my files…”. When you click on the button, it will open Windows Explorer displaying the files that have been synced locally. You will notice a green checkmark icon on the files which means the files have been synced. If you make changes to any of the files, the icon will change to a sync icon when the changes are being synced and then the icon will change back to a checkmark once the syncing is complete.</a:t>
            </a:r>
          </a:p>
        </p:txBody>
      </p:sp>
    </p:spTree>
    <p:extLst>
      <p:ext uri="{BB962C8B-B14F-4D97-AF65-F5344CB8AC3E}">
        <p14:creationId xmlns:p14="http://schemas.microsoft.com/office/powerpoint/2010/main" val="273239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236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Social media features in SharePoint 2013 have come a long way from previous versions SharePoint. In SharePoint 2013, the social media features are more powerful and more intuitive which provide a nice interface for getting connected, sharing knowledge, and working together. Users can engage in conversations to stay informed to help make better business decisions.</a:t>
            </a:r>
          </a:p>
          <a:p>
            <a:endParaRPr lang="en-US" dirty="0"/>
          </a:p>
          <a:p>
            <a:r>
              <a:rPr lang="en-US" b="1" dirty="0" smtClean="0"/>
              <a:t>Get Connected</a:t>
            </a:r>
          </a:p>
          <a:p>
            <a:r>
              <a:rPr lang="en-US" dirty="0"/>
              <a:t>Social isn’t just about a features, it’s about the ability for users to stay up-to-date with information </a:t>
            </a:r>
            <a:r>
              <a:rPr lang="en-US" dirty="0" smtClean="0"/>
              <a:t>they </a:t>
            </a:r>
            <a:r>
              <a:rPr lang="en-US" dirty="0"/>
              <a:t>care </a:t>
            </a:r>
            <a:r>
              <a:rPr lang="en-US" dirty="0" smtClean="0"/>
              <a:t>about, </a:t>
            </a:r>
            <a:r>
              <a:rPr lang="en-US" dirty="0"/>
              <a:t>helping people </a:t>
            </a:r>
            <a:r>
              <a:rPr lang="en-US" dirty="0" smtClean="0"/>
              <a:t>get </a:t>
            </a:r>
            <a:r>
              <a:rPr lang="en-US" dirty="0"/>
              <a:t>to know each other, and sharing information that’s </a:t>
            </a:r>
            <a:r>
              <a:rPr lang="en-US" dirty="0" smtClean="0"/>
              <a:t>important. SharePoint 2013 provides new features that allow you to get better connected by engaging in conversations to stay informed which can help you make better business decisions.</a:t>
            </a:r>
          </a:p>
          <a:p>
            <a:endParaRPr lang="en-US" dirty="0"/>
          </a:p>
          <a:p>
            <a:r>
              <a:rPr lang="en-US" b="1" dirty="0" smtClean="0"/>
              <a:t>Share Knowledge</a:t>
            </a:r>
          </a:p>
          <a:p>
            <a:r>
              <a:rPr lang="en-US" dirty="0"/>
              <a:t>Organizations have large amounts of information spread across repositories and in people’s </a:t>
            </a:r>
            <a:r>
              <a:rPr lang="en-US" dirty="0" smtClean="0"/>
              <a:t>heads and by using SharePoint organizations can make it easier to share knowledge. From </a:t>
            </a:r>
            <a:r>
              <a:rPr lang="en-US" dirty="0"/>
              <a:t>questions and answers in communities, to finding information spread throughout silos in the organization, to determining who can help with a particular </a:t>
            </a:r>
            <a:r>
              <a:rPr lang="en-US" dirty="0" smtClean="0"/>
              <a:t>problem. Users can use community knowledge to gain insight and find answers.</a:t>
            </a:r>
          </a:p>
          <a:p>
            <a:endParaRPr lang="en-US" dirty="0"/>
          </a:p>
          <a:p>
            <a:r>
              <a:rPr lang="en-US" b="1" dirty="0" smtClean="0"/>
              <a:t>Work Together</a:t>
            </a:r>
          </a:p>
          <a:p>
            <a:r>
              <a:rPr lang="en-US" dirty="0"/>
              <a:t>Ultimately few things are as important to organizations </a:t>
            </a:r>
            <a:r>
              <a:rPr lang="en-US" dirty="0" smtClean="0"/>
              <a:t>than </a:t>
            </a:r>
            <a:r>
              <a:rPr lang="en-US" dirty="0"/>
              <a:t>the ability to work as a team and jointly accomplish goals and ‘work together’.  The new version of Office has done so much to make it as natural as possible for people to work </a:t>
            </a:r>
            <a:r>
              <a:rPr lang="en-US" dirty="0" smtClean="0"/>
              <a:t>together. Working </a:t>
            </a:r>
            <a:r>
              <a:rPr lang="en-US" dirty="0"/>
              <a:t>together is crucial to ‘getting work done’ </a:t>
            </a:r>
            <a:r>
              <a:rPr lang="en-US" dirty="0" smtClean="0"/>
              <a:t>which is the primary </a:t>
            </a:r>
            <a:r>
              <a:rPr lang="en-US" dirty="0"/>
              <a:t>goal for social in SharePoint</a:t>
            </a:r>
            <a:r>
              <a:rPr lang="en-US" dirty="0" smtClean="0"/>
              <a:t>.</a:t>
            </a:r>
            <a:endParaRPr lang="en-US" dirty="0"/>
          </a:p>
        </p:txBody>
      </p:sp>
    </p:spTree>
    <p:extLst>
      <p:ext uri="{BB962C8B-B14F-4D97-AF65-F5344CB8AC3E}">
        <p14:creationId xmlns:p14="http://schemas.microsoft.com/office/powerpoint/2010/main" val="151293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779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When My Sites are setup, each user in the organization gets their own personal site in SharePoint. This hub is where a list of activities is displayed for yourself and your colleagues. My Sites are also used to store personal and shared files as well as promote profile and skills within the organization. My Sites consists of About Me, </a:t>
            </a:r>
            <a:r>
              <a:rPr lang="en-US" dirty="0" smtClean="0"/>
              <a:t>OneDrive </a:t>
            </a:r>
            <a:r>
              <a:rPr lang="en-US" dirty="0" smtClean="0"/>
              <a:t>Pro, interactive newsfeed of activities, and Sites.</a:t>
            </a:r>
          </a:p>
          <a:p>
            <a:endParaRPr lang="en-US" dirty="0"/>
          </a:p>
          <a:p>
            <a:r>
              <a:rPr lang="en-US" b="1" dirty="0" smtClean="0"/>
              <a:t>About Me</a:t>
            </a:r>
          </a:p>
          <a:p>
            <a:r>
              <a:rPr lang="en-US" dirty="0" smtClean="0"/>
              <a:t>The About Me is includes text describing the person is displayed, links to mention the person in a discussion, and ask about interests with links of the person’s interests. Using these links is similar to mentioning someone on Twitter or writing on someone’s Facebook wall.</a:t>
            </a:r>
          </a:p>
          <a:p>
            <a:endParaRPr lang="en-US" dirty="0"/>
          </a:p>
          <a:p>
            <a:r>
              <a:rPr lang="en-US" b="1" dirty="0" smtClean="0"/>
              <a:t>OneDrive </a:t>
            </a:r>
            <a:r>
              <a:rPr lang="en-US" b="1" dirty="0" smtClean="0"/>
              <a:t>Pro</a:t>
            </a:r>
          </a:p>
          <a:p>
            <a:r>
              <a:rPr lang="en-US" dirty="0" smtClean="0"/>
              <a:t>Each My Site for a user is a personal site collection that contains a document library called Documents (referred to as </a:t>
            </a:r>
            <a:r>
              <a:rPr lang="en-US" dirty="0" smtClean="0"/>
              <a:t>OneDrive </a:t>
            </a:r>
            <a:r>
              <a:rPr lang="en-US" dirty="0" smtClean="0"/>
              <a:t>Pro). More information on </a:t>
            </a:r>
            <a:r>
              <a:rPr lang="en-US" dirty="0" smtClean="0"/>
              <a:t>OneDrive </a:t>
            </a:r>
            <a:r>
              <a:rPr lang="en-US" dirty="0" smtClean="0"/>
              <a:t>Pro will be discussed later in this lecture.</a:t>
            </a:r>
          </a:p>
          <a:p>
            <a:endParaRPr lang="en-US" dirty="0"/>
          </a:p>
          <a:p>
            <a:r>
              <a:rPr lang="en-US" b="1" dirty="0" smtClean="0"/>
              <a:t>Newsfeed</a:t>
            </a:r>
            <a:endParaRPr lang="en-US" dirty="0" smtClean="0"/>
          </a:p>
          <a:p>
            <a:r>
              <a:rPr lang="en-US" dirty="0" smtClean="0"/>
              <a:t>Newsfeed, otherwise known as microblogging, is a new feature in SharePoint 2013 that provides the ability for users to post and interact in conversations similar to Facebook.</a:t>
            </a:r>
          </a:p>
          <a:p>
            <a:endParaRPr lang="en-US" dirty="0"/>
          </a:p>
          <a:p>
            <a:r>
              <a:rPr lang="en-US" b="1" dirty="0" smtClean="0"/>
              <a:t>Sites</a:t>
            </a:r>
          </a:p>
          <a:p>
            <a:r>
              <a:rPr lang="en-US" dirty="0" smtClean="0"/>
              <a:t>Sites in SharePoint 2013 provides a list of sites the user is following on their profile page. Users have the ability to follow and un-follow sites based on permissions.</a:t>
            </a:r>
            <a:endParaRPr lang="en-US" dirty="0"/>
          </a:p>
        </p:txBody>
      </p:sp>
    </p:spTree>
    <p:extLst>
      <p:ext uri="{BB962C8B-B14F-4D97-AF65-F5344CB8AC3E}">
        <p14:creationId xmlns:p14="http://schemas.microsoft.com/office/powerpoint/2010/main" val="400150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382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Blogs in SharePoint is not a new feature however there have been some improvements and enhancements in SharePoint 2013. Content approval is no longer enabled by default which means posts can be published immediately. If you decide you still want posts to be approved before being published you can enable the feature in the Content Approval Versioning Settings for the Posts library of the blog site.</a:t>
            </a:r>
          </a:p>
          <a:p>
            <a:endParaRPr lang="en-US" dirty="0"/>
          </a:p>
          <a:p>
            <a:r>
              <a:rPr lang="en-US" dirty="0" smtClean="0"/>
              <a:t>Layouts in the blog site have also been improved providing three options for layout which are basic, boxed, and inline. This setting is available under the Blog Tools drop-down list for change post layout.</a:t>
            </a:r>
          </a:p>
          <a:p>
            <a:endParaRPr lang="en-US" dirty="0"/>
          </a:p>
          <a:p>
            <a:r>
              <a:rPr lang="en-US" dirty="0" smtClean="0"/>
              <a:t>Companies use blogs in SharePoint to share information to the company. For example, the CEO may have a blog site to post announcements to the company. Marketing may also have a blog site to post information about events and news going on within the organization.</a:t>
            </a:r>
          </a:p>
          <a:p>
            <a:endParaRPr lang="en-US" dirty="0"/>
          </a:p>
          <a:p>
            <a:r>
              <a:rPr lang="en-US" dirty="0" smtClean="0"/>
              <a:t>Permissions and other settings on blog sites can be configured similar to configuring other types of SharePoint sites. You can configure permissions for blog posts, comments, lists, and libraries associated with your blog.</a:t>
            </a:r>
          </a:p>
        </p:txBody>
      </p:sp>
    </p:spTree>
    <p:extLst>
      <p:ext uri="{BB962C8B-B14F-4D97-AF65-F5344CB8AC3E}">
        <p14:creationId xmlns:p14="http://schemas.microsoft.com/office/powerpoint/2010/main" val="1427665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9479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Newsfeeds in SharePoint 2013 are conversations amount colleagues and activities are shown in a feed, similar to Facebook, in SharePoint. Users can follow using the “Following” view of a newsfeed and the “Everyone” view allows a newsfeed to become an organization-wide newsfeed.</a:t>
            </a:r>
          </a:p>
          <a:p>
            <a:endParaRPr lang="en-US" dirty="0"/>
          </a:p>
          <a:p>
            <a:r>
              <a:rPr lang="en-US" b="1" dirty="0" smtClean="0"/>
              <a:t>New Conversations and Replying to Conversation Posts - </a:t>
            </a:r>
            <a:r>
              <a:rPr lang="en-US" dirty="0" smtClean="0"/>
              <a:t>Conversations you see in the Following view are started only by people you are currently following. Anyone who sees a conversation thread, whether they are following or not, can post a reply to a conversation post. This means you may see replies in threads created by people you are not following. This provides a way to allow you to start following someone from the conversation thread by clicking on a “Follow” link.</a:t>
            </a:r>
          </a:p>
          <a:p>
            <a:endParaRPr lang="en-US" dirty="0"/>
          </a:p>
          <a:p>
            <a:r>
              <a:rPr lang="en-US" b="1" dirty="0" smtClean="0"/>
              <a:t>Activity Updates of People you’re Following - </a:t>
            </a:r>
            <a:r>
              <a:rPr lang="en-US" dirty="0" smtClean="0"/>
              <a:t>You will see updates about people you’re following if their user profiles are setup to share information. For example, when following a person you can see updates when the user starts following a document, site, tag, or other people. You will also updates about events such as birthdays and anniversary dates.</a:t>
            </a:r>
          </a:p>
          <a:p>
            <a:endParaRPr lang="en-US" dirty="0"/>
          </a:p>
          <a:p>
            <a:r>
              <a:rPr lang="en-US" b="1" dirty="0" smtClean="0"/>
              <a:t>Updates about Documents you’re Following - </a:t>
            </a:r>
            <a:r>
              <a:rPr lang="en-US" dirty="0" smtClean="0"/>
              <a:t>When a document you’re following is modified, you will see an update in the newsfeed even if you are not following the person who updated the document.</a:t>
            </a:r>
          </a:p>
          <a:p>
            <a:endParaRPr lang="en-US" dirty="0"/>
          </a:p>
          <a:p>
            <a:r>
              <a:rPr lang="en-US" b="1" dirty="0" smtClean="0"/>
              <a:t>Posts Containing a Tag you’re Following – </a:t>
            </a:r>
            <a:r>
              <a:rPr lang="en-US" dirty="0" smtClean="0"/>
              <a:t>You will see all newsfeed posts that contain a tag you’re following.</a:t>
            </a:r>
            <a:endParaRPr lang="en-US" b="1" dirty="0"/>
          </a:p>
        </p:txBody>
      </p:sp>
    </p:spTree>
    <p:extLst>
      <p:ext uri="{BB962C8B-B14F-4D97-AF65-F5344CB8AC3E}">
        <p14:creationId xmlns:p14="http://schemas.microsoft.com/office/powerpoint/2010/main" val="1109182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Features in SharePoint 2013</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Social</a:t>
            </a:r>
          </a:p>
          <a:p>
            <a:pPr>
              <a:buFont typeface="Wingdings" panose="05000000000000000000" pitchFamily="2" charset="2"/>
              <a:buChar char="ü"/>
            </a:pPr>
            <a:r>
              <a:rPr lang="en-US" dirty="0" smtClean="0"/>
              <a:t>My Sites and Your Profile</a:t>
            </a:r>
          </a:p>
          <a:p>
            <a:pPr>
              <a:buFont typeface="Wingdings" panose="05000000000000000000" pitchFamily="2" charset="2"/>
              <a:buChar char="ü"/>
            </a:pPr>
            <a:r>
              <a:rPr lang="en-US" dirty="0"/>
              <a:t>SharePoint Blogs</a:t>
            </a:r>
            <a:endParaRPr lang="en-US" dirty="0" smtClean="0"/>
          </a:p>
          <a:p>
            <a:pPr>
              <a:buFont typeface="Wingdings" panose="05000000000000000000" pitchFamily="2" charset="2"/>
              <a:buChar char="Ø"/>
            </a:pPr>
            <a:r>
              <a:rPr lang="en-US" dirty="0" smtClean="0"/>
              <a:t>Using Newsfeeds</a:t>
            </a:r>
          </a:p>
          <a:p>
            <a:r>
              <a:rPr lang="en-US" dirty="0" smtClean="0"/>
              <a:t>Working with </a:t>
            </a:r>
            <a:r>
              <a:rPr lang="en-US" dirty="0" smtClean="0"/>
              <a:t>One</a:t>
            </a:r>
            <a:r>
              <a:rPr lang="en-US" dirty="0" smtClean="0"/>
              <a:t>Drive </a:t>
            </a:r>
            <a:r>
              <a:rPr lang="en-US" dirty="0" smtClean="0"/>
              <a:t>Pro</a:t>
            </a:r>
          </a:p>
          <a:p>
            <a:endParaRPr lang="en-US" dirty="0" smtClean="0"/>
          </a:p>
        </p:txBody>
      </p:sp>
    </p:spTree>
    <p:extLst>
      <p:ext uri="{BB962C8B-B14F-4D97-AF65-F5344CB8AC3E}">
        <p14:creationId xmlns:p14="http://schemas.microsoft.com/office/powerpoint/2010/main" val="42191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Newsfeeds</a:t>
            </a:r>
            <a:endParaRPr lang="en-US" dirty="0"/>
          </a:p>
        </p:txBody>
      </p:sp>
      <p:sp>
        <p:nvSpPr>
          <p:cNvPr id="3" name="Content Placeholder 2"/>
          <p:cNvSpPr>
            <a:spLocks noGrp="1"/>
          </p:cNvSpPr>
          <p:nvPr>
            <p:ph idx="1"/>
          </p:nvPr>
        </p:nvSpPr>
        <p:spPr/>
        <p:txBody>
          <a:bodyPr>
            <a:normAutofit lnSpcReduction="10000"/>
          </a:bodyPr>
          <a:lstStyle/>
          <a:p>
            <a:r>
              <a:rPr lang="en-US" dirty="0" smtClean="0"/>
              <a:t>Newsfeeds (aka microblogging) </a:t>
            </a:r>
            <a:br>
              <a:rPr lang="en-US" dirty="0" smtClean="0"/>
            </a:br>
            <a:r>
              <a:rPr lang="en-US" dirty="0" smtClean="0"/>
              <a:t>is similar to Facebook feeds</a:t>
            </a:r>
          </a:p>
          <a:p>
            <a:r>
              <a:rPr lang="en-US" dirty="0" smtClean="0"/>
              <a:t>Conversations</a:t>
            </a:r>
          </a:p>
          <a:p>
            <a:pPr lvl="1"/>
            <a:r>
              <a:rPr lang="en-US" dirty="0" smtClean="0"/>
              <a:t>Start new conversations</a:t>
            </a:r>
          </a:p>
          <a:p>
            <a:pPr lvl="1"/>
            <a:r>
              <a:rPr lang="en-US" dirty="0" smtClean="0"/>
              <a:t>Reply to existing conversations</a:t>
            </a:r>
          </a:p>
          <a:p>
            <a:r>
              <a:rPr lang="en-US" dirty="0" smtClean="0"/>
              <a:t>“Follow” link</a:t>
            </a:r>
          </a:p>
          <a:p>
            <a:pPr lvl="1"/>
            <a:r>
              <a:rPr lang="en-US" dirty="0" smtClean="0"/>
              <a:t>People – follow people to get updates about </a:t>
            </a:r>
            <a:br>
              <a:rPr lang="en-US" dirty="0" smtClean="0"/>
            </a:br>
            <a:r>
              <a:rPr lang="en-US" dirty="0" smtClean="0"/>
              <a:t>people you are following</a:t>
            </a:r>
          </a:p>
          <a:p>
            <a:pPr lvl="1"/>
            <a:r>
              <a:rPr lang="en-US" dirty="0" smtClean="0"/>
              <a:t>Documents – follow documents to get updates on document changes.</a:t>
            </a:r>
          </a:p>
          <a:p>
            <a:pPr lvl="1"/>
            <a:r>
              <a:rPr lang="en-US" dirty="0" smtClean="0"/>
              <a:t>Tags – follow a tag to see all </a:t>
            </a:r>
            <a:r>
              <a:rPr lang="en-US" dirty="0"/>
              <a:t>newsfeed posts that contain a tag you’re </a:t>
            </a:r>
            <a:r>
              <a:rPr lang="en-US" dirty="0" smtClean="0"/>
              <a:t>following.</a:t>
            </a:r>
            <a:endParaRPr lang="en-US" b="1" dirty="0"/>
          </a:p>
          <a:p>
            <a:pPr lvl="1"/>
            <a:endParaRPr lang="en-US" dirty="0" smtClean="0"/>
          </a:p>
        </p:txBody>
      </p:sp>
      <p:grpSp>
        <p:nvGrpSpPr>
          <p:cNvPr id="4" name="Group 3"/>
          <p:cNvGrpSpPr>
            <a:grpSpLocks noChangeAspect="1"/>
          </p:cNvGrpSpPr>
          <p:nvPr/>
        </p:nvGrpSpPr>
        <p:grpSpPr>
          <a:xfrm>
            <a:off x="5943600" y="1828800"/>
            <a:ext cx="2994498" cy="2074181"/>
            <a:chOff x="6340409" y="1996709"/>
            <a:chExt cx="6370339" cy="5883340"/>
          </a:xfrm>
        </p:grpSpPr>
        <p:pic>
          <p:nvPicPr>
            <p:cNvPr id="5" name="Newsfeed"/>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340409" y="1996709"/>
              <a:ext cx="6370339" cy="588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bwMode="auto">
            <a:xfrm>
              <a:off x="7968404" y="3052717"/>
              <a:ext cx="1025471" cy="1272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9628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Newsfeeds</a:t>
            </a:r>
            <a:endParaRPr lang="en-US" dirty="0"/>
          </a:p>
        </p:txBody>
      </p:sp>
    </p:spTree>
    <p:extLst>
      <p:ext uri="{BB962C8B-B14F-4D97-AF65-F5344CB8AC3E}">
        <p14:creationId xmlns:p14="http://schemas.microsoft.com/office/powerpoint/2010/main" val="289754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Social</a:t>
            </a:r>
          </a:p>
          <a:p>
            <a:pPr>
              <a:buFont typeface="Wingdings" panose="05000000000000000000" pitchFamily="2" charset="2"/>
              <a:buChar char="ü"/>
            </a:pPr>
            <a:r>
              <a:rPr lang="en-US" dirty="0" smtClean="0"/>
              <a:t>My Sites and Your Profile</a:t>
            </a:r>
          </a:p>
          <a:p>
            <a:pPr>
              <a:buFont typeface="Wingdings" panose="05000000000000000000" pitchFamily="2" charset="2"/>
              <a:buChar char="ü"/>
            </a:pPr>
            <a:r>
              <a:rPr lang="en-US" dirty="0"/>
              <a:t>SharePoint Blogs</a:t>
            </a:r>
            <a:endParaRPr lang="en-US" dirty="0" smtClean="0"/>
          </a:p>
          <a:p>
            <a:pPr>
              <a:buFont typeface="Wingdings" panose="05000000000000000000" pitchFamily="2" charset="2"/>
              <a:buChar char="ü"/>
            </a:pPr>
            <a:r>
              <a:rPr lang="en-US" dirty="0" smtClean="0"/>
              <a:t>Using Newsfeeds</a:t>
            </a:r>
          </a:p>
          <a:p>
            <a:pPr>
              <a:buFont typeface="Wingdings" panose="05000000000000000000" pitchFamily="2" charset="2"/>
              <a:buChar char="Ø"/>
            </a:pPr>
            <a:r>
              <a:rPr lang="en-US" dirty="0" smtClean="0"/>
              <a:t>Working with </a:t>
            </a:r>
            <a:r>
              <a:rPr lang="en-US" dirty="0" smtClean="0"/>
              <a:t>One</a:t>
            </a:r>
            <a:r>
              <a:rPr lang="en-US" dirty="0" smtClean="0"/>
              <a:t>Drive </a:t>
            </a:r>
            <a:r>
              <a:rPr lang="en-US" dirty="0" smtClean="0"/>
              <a:t>Pro</a:t>
            </a:r>
          </a:p>
          <a:p>
            <a:endParaRPr lang="en-US" dirty="0" smtClean="0"/>
          </a:p>
        </p:txBody>
      </p:sp>
    </p:spTree>
    <p:extLst>
      <p:ext uri="{BB962C8B-B14F-4D97-AF65-F5344CB8AC3E}">
        <p14:creationId xmlns:p14="http://schemas.microsoft.com/office/powerpoint/2010/main" val="276081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t>
            </a:r>
            <a:r>
              <a:rPr lang="en-US" dirty="0" smtClean="0"/>
              <a:t>One</a:t>
            </a:r>
            <a:r>
              <a:rPr lang="en-US" dirty="0" smtClean="0"/>
              <a:t>Drive </a:t>
            </a:r>
            <a:r>
              <a:rPr lang="en-US" dirty="0" smtClean="0"/>
              <a:t>Pro</a:t>
            </a:r>
            <a:endParaRPr lang="en-US" dirty="0"/>
          </a:p>
        </p:txBody>
      </p:sp>
      <p:sp>
        <p:nvSpPr>
          <p:cNvPr id="3" name="Content Placeholder 2"/>
          <p:cNvSpPr>
            <a:spLocks noGrp="1"/>
          </p:cNvSpPr>
          <p:nvPr>
            <p:ph idx="1"/>
          </p:nvPr>
        </p:nvSpPr>
        <p:spPr/>
        <p:txBody>
          <a:bodyPr/>
          <a:lstStyle/>
          <a:p>
            <a:r>
              <a:rPr lang="en-US" dirty="0" smtClean="0"/>
              <a:t>Helps manage work documents and related files</a:t>
            </a:r>
          </a:p>
          <a:p>
            <a:r>
              <a:rPr lang="en-US" b="1" dirty="0" smtClean="0"/>
              <a:t>Storage space</a:t>
            </a:r>
          </a:p>
          <a:p>
            <a:pPr lvl="1"/>
            <a:r>
              <a:rPr lang="en-US" b="1" dirty="0" smtClean="0"/>
              <a:t>O365</a:t>
            </a:r>
            <a:r>
              <a:rPr lang="en-US" dirty="0"/>
              <a:t>:</a:t>
            </a:r>
            <a:r>
              <a:rPr lang="en-US" dirty="0" smtClean="0"/>
              <a:t> each user gets 25GB of space in </a:t>
            </a:r>
            <a:br>
              <a:rPr lang="en-US" dirty="0" smtClean="0"/>
            </a:br>
            <a:r>
              <a:rPr lang="en-US" dirty="0" smtClean="0"/>
              <a:t>the cloud for </a:t>
            </a:r>
            <a:r>
              <a:rPr lang="en-US" dirty="0" smtClean="0"/>
              <a:t>OneDrive </a:t>
            </a:r>
            <a:r>
              <a:rPr lang="en-US" dirty="0" smtClean="0"/>
              <a:t>Pro</a:t>
            </a:r>
          </a:p>
          <a:p>
            <a:pPr lvl="1"/>
            <a:r>
              <a:rPr lang="en-US" b="1" dirty="0" smtClean="0"/>
              <a:t>On-premise</a:t>
            </a:r>
            <a:r>
              <a:rPr lang="en-US" dirty="0" smtClean="0"/>
              <a:t>: organization’s administrators </a:t>
            </a:r>
            <a:br>
              <a:rPr lang="en-US" dirty="0" smtClean="0"/>
            </a:br>
            <a:r>
              <a:rPr lang="en-US" dirty="0" smtClean="0"/>
              <a:t>determine storage space limit</a:t>
            </a:r>
          </a:p>
          <a:p>
            <a:r>
              <a:rPr lang="en-US" dirty="0" smtClean="0"/>
              <a:t>All files stored in </a:t>
            </a:r>
            <a:r>
              <a:rPr lang="en-US" dirty="0" smtClean="0"/>
              <a:t>One</a:t>
            </a:r>
            <a:r>
              <a:rPr lang="en-US" dirty="0" smtClean="0"/>
              <a:t>Drive </a:t>
            </a:r>
            <a:r>
              <a:rPr lang="en-US" dirty="0" smtClean="0"/>
              <a:t>Pro are private unless sharing is configured</a:t>
            </a:r>
          </a:p>
          <a:p>
            <a:r>
              <a:rPr lang="en-US" dirty="0" smtClean="0"/>
              <a:t>One</a:t>
            </a:r>
            <a:r>
              <a:rPr lang="en-US" dirty="0" smtClean="0"/>
              <a:t>Drive </a:t>
            </a:r>
            <a:r>
              <a:rPr lang="en-US" dirty="0" smtClean="0"/>
              <a:t>(short for </a:t>
            </a:r>
            <a:r>
              <a:rPr lang="en-US" dirty="0" smtClean="0"/>
              <a:t>One</a:t>
            </a:r>
            <a:r>
              <a:rPr lang="en-US" dirty="0" smtClean="0"/>
              <a:t>Drive </a:t>
            </a:r>
            <a:r>
              <a:rPr lang="en-US" dirty="0" smtClean="0"/>
              <a:t>Pro) shortcut is on header at top of SharePoint or O365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6096000"/>
            <a:ext cx="2575783" cy="228620"/>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1207" y="2209800"/>
            <a:ext cx="1691793" cy="16917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78397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a:t>
            </a:r>
            <a:r>
              <a:rPr lang="en-US" dirty="0" smtClean="0"/>
              <a:t>rive </a:t>
            </a:r>
            <a:r>
              <a:rPr lang="en-US" dirty="0" smtClean="0"/>
              <a:t>versus </a:t>
            </a:r>
            <a:r>
              <a:rPr lang="en-US" dirty="0" smtClean="0"/>
              <a:t>One</a:t>
            </a:r>
            <a:r>
              <a:rPr lang="en-US" dirty="0" smtClean="0"/>
              <a:t>Drive </a:t>
            </a:r>
            <a:r>
              <a:rPr lang="en-US" dirty="0" smtClean="0"/>
              <a:t>Pro</a:t>
            </a:r>
            <a:endParaRPr lang="en-US" dirty="0"/>
          </a:p>
        </p:txBody>
      </p:sp>
      <p:sp>
        <p:nvSpPr>
          <p:cNvPr id="3" name="Content Placeholder 2"/>
          <p:cNvSpPr>
            <a:spLocks noGrp="1"/>
          </p:cNvSpPr>
          <p:nvPr>
            <p:ph idx="1"/>
          </p:nvPr>
        </p:nvSpPr>
        <p:spPr/>
        <p:txBody>
          <a:bodyPr/>
          <a:lstStyle/>
          <a:p>
            <a:r>
              <a:rPr lang="en-US" b="1" dirty="0" smtClean="0"/>
              <a:t>One</a:t>
            </a:r>
            <a:r>
              <a:rPr lang="en-US" b="1" dirty="0" smtClean="0"/>
              <a:t>Drive</a:t>
            </a:r>
            <a:endParaRPr lang="en-US" b="1" dirty="0" smtClean="0"/>
          </a:p>
          <a:p>
            <a:pPr lvl="1"/>
            <a:r>
              <a:rPr lang="en-US" dirty="0" smtClean="0"/>
              <a:t>Free online personal storage intended for personal use</a:t>
            </a:r>
          </a:p>
          <a:p>
            <a:pPr lvl="1"/>
            <a:r>
              <a:rPr lang="en-US" dirty="0" smtClean="0"/>
              <a:t>Use to save documents, photos, other files in the cloud</a:t>
            </a:r>
          </a:p>
          <a:p>
            <a:pPr lvl="1"/>
            <a:r>
              <a:rPr lang="en-US" dirty="0" smtClean="0"/>
              <a:t>Share them with friends and collaborate on content</a:t>
            </a:r>
          </a:p>
          <a:p>
            <a:r>
              <a:rPr lang="en-US" b="1" dirty="0" smtClean="0"/>
              <a:t>One</a:t>
            </a:r>
            <a:r>
              <a:rPr lang="en-US" b="1" dirty="0" smtClean="0"/>
              <a:t>Drive </a:t>
            </a:r>
            <a:r>
              <a:rPr lang="en-US" b="1" dirty="0" smtClean="0"/>
              <a:t>Pro</a:t>
            </a:r>
          </a:p>
          <a:p>
            <a:pPr lvl="1"/>
            <a:r>
              <a:rPr lang="en-US" dirty="0" smtClean="0"/>
              <a:t>Intended for business purposes</a:t>
            </a:r>
          </a:p>
          <a:p>
            <a:pPr lvl="1"/>
            <a:r>
              <a:rPr lang="en-US" dirty="0" smtClean="0"/>
              <a:t>Managed by organization</a:t>
            </a:r>
          </a:p>
          <a:p>
            <a:pPr lvl="1"/>
            <a:r>
              <a:rPr lang="en-US" dirty="0" smtClean="0"/>
              <a:t>Let’s you share and collaborate work documents with co-workers</a:t>
            </a:r>
          </a:p>
          <a:p>
            <a:pPr lvl="1"/>
            <a:r>
              <a:rPr lang="en-US" dirty="0" smtClean="0"/>
              <a:t>Site collection administrators in organization control what can be done in the library</a:t>
            </a:r>
          </a:p>
        </p:txBody>
      </p:sp>
    </p:spTree>
    <p:extLst>
      <p:ext uri="{BB962C8B-B14F-4D97-AF65-F5344CB8AC3E}">
        <p14:creationId xmlns:p14="http://schemas.microsoft.com/office/powerpoint/2010/main" val="4250012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SYNC</a:t>
            </a:r>
            <a:endParaRPr lang="en-US" dirty="0"/>
          </a:p>
        </p:txBody>
      </p:sp>
      <p:sp>
        <p:nvSpPr>
          <p:cNvPr id="3" name="Content Placeholder 2"/>
          <p:cNvSpPr>
            <a:spLocks noGrp="1"/>
          </p:cNvSpPr>
          <p:nvPr>
            <p:ph idx="1"/>
          </p:nvPr>
        </p:nvSpPr>
        <p:spPr/>
        <p:txBody>
          <a:bodyPr/>
          <a:lstStyle/>
          <a:p>
            <a:r>
              <a:rPr lang="en-US" dirty="0" smtClean="0"/>
              <a:t>Working with documents offline</a:t>
            </a:r>
          </a:p>
          <a:p>
            <a:pPr lvl="1"/>
            <a:r>
              <a:rPr lang="en-US" dirty="0" smtClean="0"/>
              <a:t>SharePoint Workspace is no longer needed</a:t>
            </a:r>
          </a:p>
          <a:p>
            <a:r>
              <a:rPr lang="en-US" dirty="0" smtClean="0"/>
              <a:t>SYNC button introduced in SharePoint 2013</a:t>
            </a:r>
          </a:p>
          <a:p>
            <a:pPr lvl="1"/>
            <a:r>
              <a:rPr lang="en-US" dirty="0"/>
              <a:t>SYNC button available throughout site</a:t>
            </a:r>
          </a:p>
          <a:p>
            <a:pPr lvl="1"/>
            <a:r>
              <a:rPr lang="en-US" dirty="0" smtClean="0"/>
              <a:t>Allows you to sync any document library to local drive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962400"/>
            <a:ext cx="5155195" cy="2394630"/>
          </a:xfrm>
          <a:prstGeom prst="rect">
            <a:avLst/>
          </a:prstGeom>
        </p:spPr>
      </p:pic>
    </p:spTree>
    <p:extLst>
      <p:ext uri="{BB962C8B-B14F-4D97-AF65-F5344CB8AC3E}">
        <p14:creationId xmlns:p14="http://schemas.microsoft.com/office/powerpoint/2010/main" val="183221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SYNC</a:t>
            </a:r>
            <a:endParaRPr lang="en-US" dirty="0"/>
          </a:p>
        </p:txBody>
      </p:sp>
      <p:sp>
        <p:nvSpPr>
          <p:cNvPr id="3" name="Content Placeholder 2"/>
          <p:cNvSpPr>
            <a:spLocks noGrp="1"/>
          </p:cNvSpPr>
          <p:nvPr>
            <p:ph idx="1"/>
          </p:nvPr>
        </p:nvSpPr>
        <p:spPr/>
        <p:txBody>
          <a:bodyPr/>
          <a:lstStyle/>
          <a:p>
            <a:r>
              <a:rPr lang="en-US" dirty="0" smtClean="0"/>
              <a:t>Navigate to library you want to sync and then click on SYNC button</a:t>
            </a:r>
          </a:p>
          <a:p>
            <a:r>
              <a:rPr lang="en-US" dirty="0" smtClean="0"/>
              <a:t>Once clicked, prompted with </a:t>
            </a:r>
            <a:r>
              <a:rPr lang="en-US" dirty="0" smtClean="0"/>
              <a:t>One</a:t>
            </a:r>
            <a:r>
              <a:rPr lang="en-US" dirty="0" smtClean="0"/>
              <a:t>Drive </a:t>
            </a:r>
            <a:r>
              <a:rPr lang="en-US" dirty="0" smtClean="0"/>
              <a:t>Pro dialog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19" y="3036745"/>
            <a:ext cx="4160881" cy="2667231"/>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2534" y="3217492"/>
            <a:ext cx="4450466" cy="29491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49653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SYNC</a:t>
            </a:r>
            <a:endParaRPr lang="en-US" dirty="0"/>
          </a:p>
        </p:txBody>
      </p:sp>
      <p:sp>
        <p:nvSpPr>
          <p:cNvPr id="3" name="Content Placeholder 2"/>
          <p:cNvSpPr>
            <a:spLocks noGrp="1"/>
          </p:cNvSpPr>
          <p:nvPr>
            <p:ph idx="1"/>
          </p:nvPr>
        </p:nvSpPr>
        <p:spPr/>
        <p:txBody>
          <a:bodyPr/>
          <a:lstStyle/>
          <a:p>
            <a:r>
              <a:rPr lang="en-US" dirty="0" smtClean="0"/>
              <a:t>Once the Sync setup is complete you can view your files on your local drive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14600"/>
            <a:ext cx="3566161" cy="22860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5199" y="3154181"/>
            <a:ext cx="4790259" cy="2926413"/>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940" y="5334000"/>
            <a:ext cx="2758679" cy="28958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6771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a:t>
            </a:r>
            <a:r>
              <a:rPr lang="en-US" dirty="0" smtClean="0"/>
              <a:t>Drive </a:t>
            </a:r>
            <a:r>
              <a:rPr lang="en-US" dirty="0" smtClean="0"/>
              <a:t>Pro and Syncing</a:t>
            </a:r>
            <a:endParaRPr lang="en-US" dirty="0"/>
          </a:p>
        </p:txBody>
      </p:sp>
    </p:spTree>
    <p:extLst>
      <p:ext uri="{BB962C8B-B14F-4D97-AF65-F5344CB8AC3E}">
        <p14:creationId xmlns:p14="http://schemas.microsoft.com/office/powerpoint/2010/main" val="386890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Social</a:t>
            </a:r>
          </a:p>
          <a:p>
            <a:r>
              <a:rPr lang="en-US" dirty="0" smtClean="0"/>
              <a:t>My Sites and Your Profile</a:t>
            </a:r>
          </a:p>
          <a:p>
            <a:r>
              <a:rPr lang="en-US" dirty="0" smtClean="0"/>
              <a:t>SharePoint Blogs</a:t>
            </a:r>
          </a:p>
          <a:p>
            <a:r>
              <a:rPr lang="en-US" dirty="0" smtClean="0"/>
              <a:t>Using Newsfeeds</a:t>
            </a:r>
          </a:p>
          <a:p>
            <a:r>
              <a:rPr lang="en-US" dirty="0" smtClean="0"/>
              <a:t>Working with </a:t>
            </a:r>
            <a:r>
              <a:rPr lang="en-US" dirty="0" smtClean="0"/>
              <a:t>One</a:t>
            </a:r>
            <a:r>
              <a:rPr lang="en-US" dirty="0" smtClean="0"/>
              <a:t>Drive </a:t>
            </a:r>
            <a:r>
              <a:rPr lang="en-US" dirty="0" smtClean="0"/>
              <a:t>Pro</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Intro to Social</a:t>
            </a:r>
          </a:p>
          <a:p>
            <a:pPr>
              <a:buFont typeface="Wingdings" panose="05000000000000000000" pitchFamily="2" charset="2"/>
              <a:buChar char="ü"/>
            </a:pPr>
            <a:r>
              <a:rPr lang="en-US" dirty="0"/>
              <a:t>My Sites and Your Profile</a:t>
            </a:r>
          </a:p>
          <a:p>
            <a:pPr>
              <a:buFont typeface="Wingdings" panose="05000000000000000000" pitchFamily="2" charset="2"/>
              <a:buChar char="ü"/>
            </a:pPr>
            <a:r>
              <a:rPr lang="en-US" dirty="0"/>
              <a:t>SharePoint Blogs</a:t>
            </a:r>
          </a:p>
          <a:p>
            <a:pPr>
              <a:buFont typeface="Wingdings" panose="05000000000000000000" pitchFamily="2" charset="2"/>
              <a:buChar char="ü"/>
            </a:pPr>
            <a:r>
              <a:rPr lang="en-US" dirty="0"/>
              <a:t>Using Newsfeeds</a:t>
            </a:r>
          </a:p>
          <a:p>
            <a:pPr>
              <a:buFont typeface="Wingdings" panose="05000000000000000000" pitchFamily="2" charset="2"/>
              <a:buChar char="ü"/>
            </a:pPr>
            <a:r>
              <a:rPr lang="en-US" dirty="0"/>
              <a:t>Working with </a:t>
            </a:r>
            <a:r>
              <a:rPr lang="en-US" dirty="0" smtClean="0"/>
              <a:t>One</a:t>
            </a:r>
            <a:r>
              <a:rPr lang="en-US" dirty="0" smtClean="0"/>
              <a:t>Drive </a:t>
            </a:r>
            <a:r>
              <a:rPr lang="en-US" dirty="0"/>
              <a:t>Pro</a:t>
            </a:r>
          </a:p>
          <a:p>
            <a:endParaRPr lang="en-US" dirty="0"/>
          </a:p>
        </p:txBody>
      </p:sp>
    </p:spTree>
    <p:extLst>
      <p:ext uri="{BB962C8B-B14F-4D97-AF65-F5344CB8AC3E}">
        <p14:creationId xmlns:p14="http://schemas.microsoft.com/office/powerpoint/2010/main" val="275141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905000"/>
            <a:ext cx="1881022" cy="1875602"/>
          </a:xfrm>
          <a:prstGeom prst="rect">
            <a:avLst/>
          </a:prstGeom>
        </p:spPr>
      </p:pic>
      <p:sp>
        <p:nvSpPr>
          <p:cNvPr id="2" name="Title 1"/>
          <p:cNvSpPr>
            <a:spLocks noGrp="1"/>
          </p:cNvSpPr>
          <p:nvPr>
            <p:ph type="title"/>
          </p:nvPr>
        </p:nvSpPr>
        <p:spPr/>
        <p:txBody>
          <a:bodyPr/>
          <a:lstStyle/>
          <a:p>
            <a:r>
              <a:rPr lang="en-US" dirty="0" smtClean="0"/>
              <a:t>Into to Social</a:t>
            </a:r>
            <a:endParaRPr lang="en-US" dirty="0"/>
          </a:p>
        </p:txBody>
      </p:sp>
      <p:sp>
        <p:nvSpPr>
          <p:cNvPr id="3" name="Content Placeholder 2"/>
          <p:cNvSpPr>
            <a:spLocks noGrp="1"/>
          </p:cNvSpPr>
          <p:nvPr>
            <p:ph idx="1"/>
          </p:nvPr>
        </p:nvSpPr>
        <p:spPr/>
        <p:txBody>
          <a:bodyPr/>
          <a:lstStyle/>
          <a:p>
            <a:r>
              <a:rPr lang="en-US" dirty="0" smtClean="0"/>
              <a:t>SharePoint 2013 provides the ability to connect enterprises through social features</a:t>
            </a:r>
          </a:p>
          <a:p>
            <a:r>
              <a:rPr lang="en-US" b="1" dirty="0" smtClean="0"/>
              <a:t>Get Connected</a:t>
            </a:r>
          </a:p>
          <a:p>
            <a:pPr lvl="1"/>
            <a:r>
              <a:rPr lang="en-US" dirty="0" smtClean="0"/>
              <a:t>Engage in conversations to stay informed </a:t>
            </a:r>
            <a:br>
              <a:rPr lang="en-US" dirty="0" smtClean="0"/>
            </a:br>
            <a:r>
              <a:rPr lang="en-US" dirty="0" smtClean="0"/>
              <a:t>and make better decisions</a:t>
            </a:r>
          </a:p>
          <a:p>
            <a:r>
              <a:rPr lang="en-US" b="1" dirty="0" smtClean="0"/>
              <a:t>Share Knowledge</a:t>
            </a:r>
          </a:p>
          <a:p>
            <a:pPr lvl="1"/>
            <a:r>
              <a:rPr lang="en-US" dirty="0" smtClean="0"/>
              <a:t>Use community knowledge to gain </a:t>
            </a:r>
            <a:br>
              <a:rPr lang="en-US" dirty="0" smtClean="0"/>
            </a:br>
            <a:r>
              <a:rPr lang="en-US" dirty="0" smtClean="0"/>
              <a:t>insight and find answers</a:t>
            </a:r>
          </a:p>
          <a:p>
            <a:r>
              <a:rPr lang="en-US" b="1" dirty="0" smtClean="0"/>
              <a:t>Work Together</a:t>
            </a:r>
          </a:p>
          <a:p>
            <a:pPr lvl="1"/>
            <a:r>
              <a:rPr lang="en-US" dirty="0" smtClean="0"/>
              <a:t>Make it easier to work as a team </a:t>
            </a:r>
            <a:br>
              <a:rPr lang="en-US" dirty="0" smtClean="0"/>
            </a:br>
            <a:r>
              <a:rPr lang="en-US" dirty="0" smtClean="0"/>
              <a:t>and manage your projects</a:t>
            </a:r>
          </a:p>
          <a:p>
            <a:pPr lvl="1"/>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352800"/>
            <a:ext cx="1024110" cy="98450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6467" y="4864953"/>
            <a:ext cx="1593465" cy="1733550"/>
          </a:xfrm>
          <a:prstGeom prst="rect">
            <a:avLst/>
          </a:prstGeom>
        </p:spPr>
      </p:pic>
    </p:spTree>
    <p:extLst>
      <p:ext uri="{BB962C8B-B14F-4D97-AF65-F5344CB8AC3E}">
        <p14:creationId xmlns:p14="http://schemas.microsoft.com/office/powerpoint/2010/main" val="363245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Social</a:t>
            </a:r>
          </a:p>
          <a:p>
            <a:pPr>
              <a:buFont typeface="Wingdings" panose="05000000000000000000" pitchFamily="2" charset="2"/>
              <a:buChar char="Ø"/>
            </a:pPr>
            <a:r>
              <a:rPr lang="en-US" dirty="0" smtClean="0"/>
              <a:t>My Sites and Your Profile</a:t>
            </a:r>
          </a:p>
          <a:p>
            <a:r>
              <a:rPr lang="en-US" dirty="0"/>
              <a:t>SharePoint Blogs</a:t>
            </a:r>
            <a:endParaRPr lang="en-US" dirty="0" smtClean="0"/>
          </a:p>
          <a:p>
            <a:r>
              <a:rPr lang="en-US" dirty="0" smtClean="0"/>
              <a:t>Using Newsfeeds</a:t>
            </a:r>
          </a:p>
          <a:p>
            <a:r>
              <a:rPr lang="en-US" dirty="0" smtClean="0"/>
              <a:t>Working with </a:t>
            </a:r>
            <a:r>
              <a:rPr lang="en-US" dirty="0" smtClean="0"/>
              <a:t>OneDrive Pro</a:t>
            </a:r>
            <a:endParaRPr lang="en-US" dirty="0" smtClean="0"/>
          </a:p>
          <a:p>
            <a:endParaRPr lang="en-US" dirty="0" smtClean="0"/>
          </a:p>
        </p:txBody>
      </p:sp>
    </p:spTree>
    <p:extLst>
      <p:ext uri="{BB962C8B-B14F-4D97-AF65-F5344CB8AC3E}">
        <p14:creationId xmlns:p14="http://schemas.microsoft.com/office/powerpoint/2010/main" val="707525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Sites</a:t>
            </a:r>
            <a:endParaRPr lang="en-US" dirty="0"/>
          </a:p>
        </p:txBody>
      </p:sp>
      <p:sp>
        <p:nvSpPr>
          <p:cNvPr id="3" name="Content Placeholder 2"/>
          <p:cNvSpPr>
            <a:spLocks noGrp="1"/>
          </p:cNvSpPr>
          <p:nvPr>
            <p:ph idx="1"/>
          </p:nvPr>
        </p:nvSpPr>
        <p:spPr/>
        <p:txBody>
          <a:bodyPr/>
          <a:lstStyle/>
          <a:p>
            <a:r>
              <a:rPr lang="en-US" dirty="0" smtClean="0"/>
              <a:t>Provides users in the organization </a:t>
            </a:r>
            <a:br>
              <a:rPr lang="en-US" dirty="0" smtClean="0"/>
            </a:br>
            <a:r>
              <a:rPr lang="en-US" dirty="0" smtClean="0"/>
              <a:t>their own personal site</a:t>
            </a:r>
          </a:p>
          <a:p>
            <a:pPr lvl="1"/>
            <a:r>
              <a:rPr lang="en-US" dirty="0" smtClean="0"/>
              <a:t>Use to store personal and shared files</a:t>
            </a:r>
          </a:p>
          <a:p>
            <a:pPr lvl="1"/>
            <a:r>
              <a:rPr lang="en-US" dirty="0" smtClean="0"/>
              <a:t>Promote profile and skills within the organization</a:t>
            </a:r>
          </a:p>
          <a:p>
            <a:pPr lvl="1"/>
            <a:r>
              <a:rPr lang="en-US" dirty="0" smtClean="0"/>
              <a:t>List recent activities of colleagues</a:t>
            </a:r>
            <a:endParaRPr lang="en-US" dirty="0"/>
          </a:p>
          <a:p>
            <a:r>
              <a:rPr lang="en-US" dirty="0" smtClean="0"/>
              <a:t>My Site consist of</a:t>
            </a:r>
          </a:p>
          <a:p>
            <a:pPr lvl="1"/>
            <a:r>
              <a:rPr lang="en-US" dirty="0" smtClean="0"/>
              <a:t>About Me</a:t>
            </a:r>
          </a:p>
          <a:p>
            <a:pPr lvl="1"/>
            <a:r>
              <a:rPr lang="en-US" dirty="0" smtClean="0"/>
              <a:t>One</a:t>
            </a:r>
            <a:r>
              <a:rPr lang="en-US" dirty="0" smtClean="0"/>
              <a:t>Drive </a:t>
            </a:r>
            <a:r>
              <a:rPr lang="en-US" dirty="0" smtClean="0"/>
              <a:t>Pro</a:t>
            </a:r>
          </a:p>
          <a:p>
            <a:pPr lvl="1"/>
            <a:r>
              <a:rPr lang="en-US" dirty="0" smtClean="0"/>
              <a:t>Newsfeed</a:t>
            </a:r>
          </a:p>
          <a:p>
            <a:pPr lvl="1"/>
            <a:r>
              <a:rPr lang="en-US" dirty="0" smtClean="0"/>
              <a:t>Sites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810000"/>
            <a:ext cx="3200400" cy="2943487"/>
          </a:xfrm>
          <a:prstGeom prst="rect">
            <a:avLst/>
          </a:prstGeom>
        </p:spPr>
      </p:pic>
    </p:spTree>
    <p:extLst>
      <p:ext uri="{BB962C8B-B14F-4D97-AF65-F5344CB8AC3E}">
        <p14:creationId xmlns:p14="http://schemas.microsoft.com/office/powerpoint/2010/main" val="2258911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Navigating around My Site</a:t>
            </a:r>
            <a:endParaRPr lang="en-US" dirty="0"/>
          </a:p>
        </p:txBody>
      </p:sp>
    </p:spTree>
    <p:extLst>
      <p:ext uri="{BB962C8B-B14F-4D97-AF65-F5344CB8AC3E}">
        <p14:creationId xmlns:p14="http://schemas.microsoft.com/office/powerpoint/2010/main" val="27222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Social</a:t>
            </a:r>
          </a:p>
          <a:p>
            <a:pPr>
              <a:buFont typeface="Wingdings" panose="05000000000000000000" pitchFamily="2" charset="2"/>
              <a:buChar char="ü"/>
            </a:pPr>
            <a:r>
              <a:rPr lang="en-US" dirty="0" smtClean="0"/>
              <a:t>My Sites and Your Profile</a:t>
            </a:r>
          </a:p>
          <a:p>
            <a:pPr>
              <a:buFont typeface="Wingdings" panose="05000000000000000000" pitchFamily="2" charset="2"/>
              <a:buChar char="Ø"/>
            </a:pPr>
            <a:r>
              <a:rPr lang="en-US" dirty="0"/>
              <a:t>SharePoint Blogs</a:t>
            </a:r>
            <a:endParaRPr lang="en-US" dirty="0" smtClean="0"/>
          </a:p>
          <a:p>
            <a:r>
              <a:rPr lang="en-US" dirty="0" smtClean="0"/>
              <a:t>Using Newsfeeds</a:t>
            </a:r>
          </a:p>
          <a:p>
            <a:r>
              <a:rPr lang="en-US" dirty="0" smtClean="0"/>
              <a:t>Working with </a:t>
            </a:r>
            <a:r>
              <a:rPr lang="en-US" dirty="0" smtClean="0"/>
              <a:t>One</a:t>
            </a:r>
            <a:r>
              <a:rPr lang="en-US" dirty="0" smtClean="0"/>
              <a:t>Drive </a:t>
            </a:r>
            <a:r>
              <a:rPr lang="en-US" dirty="0" smtClean="0"/>
              <a:t>Pro</a:t>
            </a:r>
          </a:p>
          <a:p>
            <a:endParaRPr lang="en-US" dirty="0" smtClean="0"/>
          </a:p>
        </p:txBody>
      </p:sp>
    </p:spTree>
    <p:extLst>
      <p:ext uri="{BB962C8B-B14F-4D97-AF65-F5344CB8AC3E}">
        <p14:creationId xmlns:p14="http://schemas.microsoft.com/office/powerpoint/2010/main" val="2606996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Blogs</a:t>
            </a:r>
            <a:endParaRPr lang="en-US" dirty="0"/>
          </a:p>
        </p:txBody>
      </p:sp>
      <p:sp>
        <p:nvSpPr>
          <p:cNvPr id="3" name="Content Placeholder 2"/>
          <p:cNvSpPr>
            <a:spLocks noGrp="1"/>
          </p:cNvSpPr>
          <p:nvPr>
            <p:ph idx="1"/>
          </p:nvPr>
        </p:nvSpPr>
        <p:spPr/>
        <p:txBody>
          <a:bodyPr/>
          <a:lstStyle/>
          <a:p>
            <a:r>
              <a:rPr lang="en-US" dirty="0" smtClean="0"/>
              <a:t>Improvements made to Blog features</a:t>
            </a:r>
          </a:p>
          <a:p>
            <a:r>
              <a:rPr lang="en-US" dirty="0" smtClean="0"/>
              <a:t>Content approval no </a:t>
            </a:r>
            <a:br>
              <a:rPr lang="en-US" dirty="0" smtClean="0"/>
            </a:br>
            <a:r>
              <a:rPr lang="en-US" dirty="0" smtClean="0"/>
              <a:t>longer active by default</a:t>
            </a:r>
          </a:p>
          <a:p>
            <a:r>
              <a:rPr lang="en-US" dirty="0" smtClean="0"/>
              <a:t>3 Blog Layouts Available</a:t>
            </a:r>
          </a:p>
          <a:p>
            <a:pPr lvl="1"/>
            <a:r>
              <a:rPr lang="en-US" dirty="0" smtClean="0"/>
              <a:t>Basic</a:t>
            </a:r>
          </a:p>
          <a:p>
            <a:pPr lvl="1"/>
            <a:r>
              <a:rPr lang="en-US" dirty="0" smtClean="0"/>
              <a:t>Blocked</a:t>
            </a:r>
          </a:p>
          <a:p>
            <a:pPr lvl="1"/>
            <a:r>
              <a:rPr lang="en-US" dirty="0" smtClean="0"/>
              <a:t>Inline</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0336" y="3733800"/>
            <a:ext cx="3429000" cy="2316079"/>
          </a:xfrm>
          <a:prstGeom prst="rect">
            <a:avLst/>
          </a:prstGeom>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92" y="4724400"/>
            <a:ext cx="1600339" cy="18289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1939122"/>
            <a:ext cx="3085064" cy="2785278"/>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8614" y="4795736"/>
            <a:ext cx="2579192" cy="1828800"/>
          </a:xfrm>
          <a:prstGeom prst="rect">
            <a:avLst/>
          </a:prstGeom>
          <a:effectLst/>
        </p:spPr>
      </p:pic>
    </p:spTree>
    <p:extLst>
      <p:ext uri="{BB962C8B-B14F-4D97-AF65-F5344CB8AC3E}">
        <p14:creationId xmlns:p14="http://schemas.microsoft.com/office/powerpoint/2010/main" val="1149148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Blog Posts</a:t>
            </a:r>
            <a:endParaRPr lang="en-US" dirty="0"/>
          </a:p>
        </p:txBody>
      </p:sp>
    </p:spTree>
    <p:extLst>
      <p:ext uri="{BB962C8B-B14F-4D97-AF65-F5344CB8AC3E}">
        <p14:creationId xmlns:p14="http://schemas.microsoft.com/office/powerpoint/2010/main" val="93274934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CPT_Wave15</Template>
  <TotalTime>3973</TotalTime>
  <Words>1995</Words>
  <Application>Microsoft Office PowerPoint</Application>
  <PresentationFormat>On-screen Show (4:3)</PresentationFormat>
  <Paragraphs>162</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Lucida Console</vt:lpstr>
      <vt:lpstr>Segoe UI</vt:lpstr>
      <vt:lpstr>Wingdings</vt:lpstr>
      <vt:lpstr>CPT_Wave15</vt:lpstr>
      <vt:lpstr>Social Features in SharePoint 2013</vt:lpstr>
      <vt:lpstr>Agenda</vt:lpstr>
      <vt:lpstr>Into to Social</vt:lpstr>
      <vt:lpstr>Agenda</vt:lpstr>
      <vt:lpstr>My Sites</vt:lpstr>
      <vt:lpstr>Navigating around My Site</vt:lpstr>
      <vt:lpstr>Agenda</vt:lpstr>
      <vt:lpstr>SharePoint Blogs</vt:lpstr>
      <vt:lpstr>Blog Posts</vt:lpstr>
      <vt:lpstr>Agenda</vt:lpstr>
      <vt:lpstr>Using Newsfeeds</vt:lpstr>
      <vt:lpstr>Newsfeeds</vt:lpstr>
      <vt:lpstr>Agenda</vt:lpstr>
      <vt:lpstr>Working with OneDrive Pro</vt:lpstr>
      <vt:lpstr>OneDrive versus OneDrive Pro</vt:lpstr>
      <vt:lpstr>Document Library SYNC</vt:lpstr>
      <vt:lpstr>Document Library SYNC</vt:lpstr>
      <vt:lpstr>Document Library SYNC</vt:lpstr>
      <vt:lpstr>OneDrive Pro and Syncing</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Features in SharePoint 2013</dc:title>
  <dc:creator>Ted Pattison</dc:creator>
  <cp:lastModifiedBy>Christina Wheeler</cp:lastModifiedBy>
  <cp:revision>267</cp:revision>
  <dcterms:created xsi:type="dcterms:W3CDTF">2012-04-13T19:17:02Z</dcterms:created>
  <dcterms:modified xsi:type="dcterms:W3CDTF">2014-08-01T19:47:17Z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