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325" r:id="rId8"/>
    <p:sldId id="367" r:id="rId9"/>
    <p:sldId id="364" r:id="rId10"/>
    <p:sldId id="343" r:id="rId11"/>
    <p:sldId id="342" r:id="rId12"/>
    <p:sldId id="366" r:id="rId13"/>
    <p:sldId id="371" r:id="rId14"/>
    <p:sldId id="368" r:id="rId15"/>
    <p:sldId id="372" r:id="rId16"/>
    <p:sldId id="373" r:id="rId17"/>
    <p:sldId id="374" r:id="rId18"/>
    <p:sldId id="376" r:id="rId19"/>
    <p:sldId id="377" r:id="rId20"/>
    <p:sldId id="378" r:id="rId21"/>
    <p:sldId id="369" r:id="rId22"/>
    <p:sldId id="379" r:id="rId23"/>
    <p:sldId id="338" r:id="rId24"/>
    <p:sldId id="326" r:id="rId25"/>
    <p:sldId id="348" r:id="rId26"/>
    <p:sldId id="350" r:id="rId27"/>
    <p:sldId id="352" r:id="rId28"/>
    <p:sldId id="359" r:id="rId29"/>
    <p:sldId id="340" r:id="rId30"/>
    <p:sldId id="354" r:id="rId31"/>
    <p:sldId id="332" r:id="rId32"/>
    <p:sldId id="356" r:id="rId33"/>
    <p:sldId id="357" r:id="rId34"/>
    <p:sldId id="362" r:id="rId35"/>
    <p:sldId id="324"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5973" autoAdjust="0"/>
  </p:normalViewPr>
  <p:slideViewPr>
    <p:cSldViewPr>
      <p:cViewPr>
        <p:scale>
          <a:sx n="80" d="100"/>
          <a:sy n="80" d="100"/>
        </p:scale>
        <p:origin x="210" y="-270"/>
      </p:cViewPr>
      <p:guideLst>
        <p:guide orient="horz" pos="2160"/>
        <p:guide pos="2880"/>
      </p:guideLst>
    </p:cSldViewPr>
  </p:slideViewPr>
  <p:outlineViewPr>
    <p:cViewPr>
      <p:scale>
        <a:sx n="33" d="100"/>
        <a:sy n="33" d="100"/>
      </p:scale>
      <p:origin x="0" y="-6955"/>
    </p:cViewPr>
  </p:outlineViewPr>
  <p:notesTextViewPr>
    <p:cViewPr>
      <p:scale>
        <a:sx n="100" d="100"/>
        <a:sy n="100" d="100"/>
      </p:scale>
      <p:origin x="0" y="0"/>
    </p:cViewPr>
  </p:notesTextViewPr>
  <p:sorterViewPr>
    <p:cViewPr varScale="1">
      <p:scale>
        <a:sx n="100" d="100"/>
        <a:sy n="100" d="100"/>
      </p:scale>
      <p:origin x="0" y="-978"/>
    </p:cViewPr>
  </p:sorterViewPr>
  <p:notesViewPr>
    <p:cSldViewPr>
      <p:cViewPr>
        <p:scale>
          <a:sx n="100" d="100"/>
          <a:sy n="100" d="100"/>
        </p:scale>
        <p:origin x="2256" y="-196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E26B-FFE2-4A93-8B30-9E77095CE98B}" type="doc">
      <dgm:prSet loTypeId="urn:microsoft.com/office/officeart/2005/8/layout/hProcess9" loCatId="process" qsTypeId="urn:microsoft.com/office/officeart/2005/8/quickstyle/simple4" qsCatId="simple" csTypeId="urn:microsoft.com/office/officeart/2005/8/colors/accent1_2" csCatId="accent1" phldr="1"/>
      <dgm:spPr/>
    </dgm:pt>
    <dgm:pt modelId="{1EDE116E-4BA1-4C65-B09D-C4C2201A3F00}">
      <dgm:prSet phldrT="[Text]" custT="1"/>
      <dgm:spPr/>
      <dgm:t>
        <a:bodyPr/>
        <a:lstStyle/>
        <a:p>
          <a:r>
            <a:rPr lang="en-US" sz="2000" dirty="0" smtClean="0"/>
            <a:t>Write</a:t>
          </a:r>
        </a:p>
        <a:p>
          <a:r>
            <a:rPr lang="en-US" sz="2000" dirty="0" smtClean="0"/>
            <a:t>Product</a:t>
          </a:r>
        </a:p>
        <a:p>
          <a:r>
            <a:rPr lang="en-US" sz="2000" dirty="0" smtClean="0"/>
            <a:t>Proposal</a:t>
          </a:r>
          <a:endParaRPr lang="en-US" sz="2000" dirty="0"/>
        </a:p>
      </dgm:t>
    </dgm:pt>
    <dgm:pt modelId="{FCABD1C3-B97A-46D0-9E43-118302E175B1}" type="parTrans" cxnId="{3B02DD83-EB4F-40F7-BC21-2045ABBCDDAB}">
      <dgm:prSet/>
      <dgm:spPr/>
      <dgm:t>
        <a:bodyPr/>
        <a:lstStyle/>
        <a:p>
          <a:endParaRPr lang="en-US"/>
        </a:p>
      </dgm:t>
    </dgm:pt>
    <dgm:pt modelId="{AD17EC38-09CF-4010-933C-39A77EBE027B}" type="sibTrans" cxnId="{3B02DD83-EB4F-40F7-BC21-2045ABBCDDAB}">
      <dgm:prSet/>
      <dgm:spPr/>
      <dgm:t>
        <a:bodyPr/>
        <a:lstStyle/>
        <a:p>
          <a:endParaRPr lang="en-US"/>
        </a:p>
      </dgm:t>
    </dgm:pt>
    <dgm:pt modelId="{6A6E114A-0C9C-4C3B-8F74-45148D305C5C}">
      <dgm:prSet phldrT="[Text]" custT="1"/>
      <dgm:spPr/>
      <dgm:t>
        <a:bodyPr/>
        <a:lstStyle/>
        <a:p>
          <a:r>
            <a:rPr lang="en-US" sz="2000" dirty="0" smtClean="0"/>
            <a:t>Submit</a:t>
          </a:r>
        </a:p>
        <a:p>
          <a:r>
            <a:rPr lang="en-US" sz="2000" dirty="0" smtClean="0"/>
            <a:t>Proposal</a:t>
          </a:r>
        </a:p>
        <a:p>
          <a:r>
            <a:rPr lang="en-US" sz="2000" dirty="0" smtClean="0"/>
            <a:t>For</a:t>
          </a:r>
        </a:p>
        <a:p>
          <a:r>
            <a:rPr lang="en-US" sz="2000" dirty="0" smtClean="0"/>
            <a:t>Approval</a:t>
          </a:r>
          <a:endParaRPr lang="en-US" sz="2000" dirty="0"/>
        </a:p>
      </dgm:t>
    </dgm:pt>
    <dgm:pt modelId="{B31CD17E-2784-45C5-AAC8-1E98A7DA1599}" type="parTrans" cxnId="{8E75F99D-8FE9-461D-9D43-17667685E48A}">
      <dgm:prSet/>
      <dgm:spPr/>
      <dgm:t>
        <a:bodyPr/>
        <a:lstStyle/>
        <a:p>
          <a:endParaRPr lang="en-US"/>
        </a:p>
      </dgm:t>
    </dgm:pt>
    <dgm:pt modelId="{6EE25B1E-8B25-4A3D-A733-BFF16771CB39}" type="sibTrans" cxnId="{8E75F99D-8FE9-461D-9D43-17667685E48A}">
      <dgm:prSet/>
      <dgm:spPr/>
      <dgm:t>
        <a:bodyPr/>
        <a:lstStyle/>
        <a:p>
          <a:endParaRPr lang="en-US"/>
        </a:p>
      </dgm:t>
    </dgm:pt>
    <dgm:pt modelId="{4752953E-B0C5-4801-920A-E94716771846}">
      <dgm:prSet phldrT="[Text]" custT="1"/>
      <dgm:spPr/>
      <dgm:t>
        <a:bodyPr/>
        <a:lstStyle/>
        <a:p>
          <a:r>
            <a:rPr lang="en-US" sz="2000" dirty="0" smtClean="0"/>
            <a:t>Approve</a:t>
          </a:r>
        </a:p>
        <a:p>
          <a:r>
            <a:rPr lang="en-US" sz="2000" dirty="0" smtClean="0"/>
            <a:t>Or</a:t>
          </a:r>
        </a:p>
        <a:p>
          <a:r>
            <a:rPr lang="en-US" sz="2000" dirty="0" smtClean="0"/>
            <a:t>Reject</a:t>
          </a:r>
          <a:endParaRPr lang="en-US" sz="2000" dirty="0"/>
        </a:p>
      </dgm:t>
    </dgm:pt>
    <dgm:pt modelId="{7075ACE2-F950-4D7A-8268-2185E836F83C}" type="parTrans" cxnId="{758717EF-E4AD-4A98-87B2-7A904BEF7BEE}">
      <dgm:prSet/>
      <dgm:spPr/>
      <dgm:t>
        <a:bodyPr/>
        <a:lstStyle/>
        <a:p>
          <a:endParaRPr lang="en-US"/>
        </a:p>
      </dgm:t>
    </dgm:pt>
    <dgm:pt modelId="{4A79531C-087C-464D-8808-B95404B32EB4}" type="sibTrans" cxnId="{758717EF-E4AD-4A98-87B2-7A904BEF7BEE}">
      <dgm:prSet/>
      <dgm:spPr/>
      <dgm:t>
        <a:bodyPr/>
        <a:lstStyle/>
        <a:p>
          <a:endParaRPr lang="en-US"/>
        </a:p>
      </dgm:t>
    </dgm:pt>
    <dgm:pt modelId="{64C8DC8E-0912-4E89-A24F-48697C9974DF}">
      <dgm:prSet phldrT="[Text]" custT="1"/>
      <dgm:spPr/>
      <dgm:t>
        <a:bodyPr/>
        <a:lstStyle/>
        <a:p>
          <a:r>
            <a:rPr lang="en-US" sz="1600" dirty="0" smtClean="0"/>
            <a:t>If approved,</a:t>
          </a:r>
        </a:p>
        <a:p>
          <a:r>
            <a:rPr lang="en-US" sz="1600" dirty="0" smtClean="0"/>
            <a:t>Create New</a:t>
          </a:r>
        </a:p>
        <a:p>
          <a:r>
            <a:rPr lang="en-US" sz="1600" dirty="0" smtClean="0"/>
            <a:t>Product Plan</a:t>
          </a:r>
          <a:endParaRPr lang="en-US" sz="1600" dirty="0"/>
        </a:p>
      </dgm:t>
    </dgm:pt>
    <dgm:pt modelId="{DC9D67BE-D3D0-4700-BA6E-C9526A4F5A6B}" type="parTrans" cxnId="{D9252C2D-B485-48D0-A70B-EB3F96CD3253}">
      <dgm:prSet/>
      <dgm:spPr/>
      <dgm:t>
        <a:bodyPr/>
        <a:lstStyle/>
        <a:p>
          <a:endParaRPr lang="en-US"/>
        </a:p>
      </dgm:t>
    </dgm:pt>
    <dgm:pt modelId="{3948FCF5-804F-40B3-B206-4FFDAFF9BE7E}" type="sibTrans" cxnId="{D9252C2D-B485-48D0-A70B-EB3F96CD3253}">
      <dgm:prSet/>
      <dgm:spPr/>
      <dgm:t>
        <a:bodyPr/>
        <a:lstStyle/>
        <a:p>
          <a:endParaRPr lang="en-US"/>
        </a:p>
      </dgm:t>
    </dgm:pt>
    <dgm:pt modelId="{AD7A2CA9-A724-409B-9D78-AEC8CDDCCF18}" type="pres">
      <dgm:prSet presAssocID="{67C3E26B-FFE2-4A93-8B30-9E77095CE98B}" presName="CompostProcess" presStyleCnt="0">
        <dgm:presLayoutVars>
          <dgm:dir/>
          <dgm:resizeHandles val="exact"/>
        </dgm:presLayoutVars>
      </dgm:prSet>
      <dgm:spPr/>
    </dgm:pt>
    <dgm:pt modelId="{F987EC1B-AA72-43AD-B272-5726D5D78F33}" type="pres">
      <dgm:prSet presAssocID="{67C3E26B-FFE2-4A93-8B30-9E77095CE98B}" presName="arrow" presStyleLbl="bgShp" presStyleIdx="0" presStyleCnt="1" custLinFactNeighborX="-267" custLinFactNeighborY="1449"/>
      <dgm:spPr/>
      <dgm:t>
        <a:bodyPr/>
        <a:lstStyle/>
        <a:p>
          <a:endParaRPr lang="en-US"/>
        </a:p>
      </dgm:t>
    </dgm:pt>
    <dgm:pt modelId="{2B834042-C7F5-4286-9E1D-72C7D1EF299A}" type="pres">
      <dgm:prSet presAssocID="{67C3E26B-FFE2-4A93-8B30-9E77095CE98B}" presName="linearProcess" presStyleCnt="0"/>
      <dgm:spPr/>
    </dgm:pt>
    <dgm:pt modelId="{BAD1E764-C26E-487E-A8BD-61830AF14A95}" type="pres">
      <dgm:prSet presAssocID="{1EDE116E-4BA1-4C65-B09D-C4C2201A3F00}" presName="textNode" presStyleLbl="node1" presStyleIdx="0" presStyleCnt="4">
        <dgm:presLayoutVars>
          <dgm:bulletEnabled val="1"/>
        </dgm:presLayoutVars>
      </dgm:prSet>
      <dgm:spPr/>
      <dgm:t>
        <a:bodyPr/>
        <a:lstStyle/>
        <a:p>
          <a:endParaRPr lang="en-US"/>
        </a:p>
      </dgm:t>
    </dgm:pt>
    <dgm:pt modelId="{C792FB47-F9F6-49A2-8C5D-5C893C61545C}" type="pres">
      <dgm:prSet presAssocID="{AD17EC38-09CF-4010-933C-39A77EBE027B}" presName="sibTrans" presStyleCnt="0"/>
      <dgm:spPr/>
    </dgm:pt>
    <dgm:pt modelId="{23106D17-9B6A-4544-9B5B-B414F0B016F1}" type="pres">
      <dgm:prSet presAssocID="{6A6E114A-0C9C-4C3B-8F74-45148D305C5C}" presName="textNode" presStyleLbl="node1" presStyleIdx="1" presStyleCnt="4">
        <dgm:presLayoutVars>
          <dgm:bulletEnabled val="1"/>
        </dgm:presLayoutVars>
      </dgm:prSet>
      <dgm:spPr/>
      <dgm:t>
        <a:bodyPr/>
        <a:lstStyle/>
        <a:p>
          <a:endParaRPr lang="en-US"/>
        </a:p>
      </dgm:t>
    </dgm:pt>
    <dgm:pt modelId="{3DBF24B5-A6C2-498C-AA02-6C0F496A7744}" type="pres">
      <dgm:prSet presAssocID="{6EE25B1E-8B25-4A3D-A733-BFF16771CB39}" presName="sibTrans" presStyleCnt="0"/>
      <dgm:spPr/>
    </dgm:pt>
    <dgm:pt modelId="{E644A156-0339-4A30-950B-474C9D511759}" type="pres">
      <dgm:prSet presAssocID="{4752953E-B0C5-4801-920A-E94716771846}" presName="textNode" presStyleLbl="node1" presStyleIdx="2" presStyleCnt="4">
        <dgm:presLayoutVars>
          <dgm:bulletEnabled val="1"/>
        </dgm:presLayoutVars>
      </dgm:prSet>
      <dgm:spPr/>
      <dgm:t>
        <a:bodyPr/>
        <a:lstStyle/>
        <a:p>
          <a:endParaRPr lang="en-US"/>
        </a:p>
      </dgm:t>
    </dgm:pt>
    <dgm:pt modelId="{7C0A5DD6-9D2B-4E4B-8E6A-7168B8C5AD15}" type="pres">
      <dgm:prSet presAssocID="{4A79531C-087C-464D-8808-B95404B32EB4}" presName="sibTrans" presStyleCnt="0"/>
      <dgm:spPr/>
    </dgm:pt>
    <dgm:pt modelId="{F419AC2D-4F3F-4CE9-8C02-CE229943455D}" type="pres">
      <dgm:prSet presAssocID="{64C8DC8E-0912-4E89-A24F-48697C9974DF}" presName="textNode" presStyleLbl="node1" presStyleIdx="3" presStyleCnt="4">
        <dgm:presLayoutVars>
          <dgm:bulletEnabled val="1"/>
        </dgm:presLayoutVars>
      </dgm:prSet>
      <dgm:spPr/>
      <dgm:t>
        <a:bodyPr/>
        <a:lstStyle/>
        <a:p>
          <a:endParaRPr lang="en-US"/>
        </a:p>
      </dgm:t>
    </dgm:pt>
  </dgm:ptLst>
  <dgm:cxnLst>
    <dgm:cxn modelId="{9AFB3C16-D24C-4E39-A7FC-49D15D7C5EDF}" type="presOf" srcId="{4752953E-B0C5-4801-920A-E94716771846}" destId="{E644A156-0339-4A30-950B-474C9D511759}" srcOrd="0" destOrd="0" presId="urn:microsoft.com/office/officeart/2005/8/layout/hProcess9"/>
    <dgm:cxn modelId="{8E75F99D-8FE9-461D-9D43-17667685E48A}" srcId="{67C3E26B-FFE2-4A93-8B30-9E77095CE98B}" destId="{6A6E114A-0C9C-4C3B-8F74-45148D305C5C}" srcOrd="1" destOrd="0" parTransId="{B31CD17E-2784-45C5-AAC8-1E98A7DA1599}" sibTransId="{6EE25B1E-8B25-4A3D-A733-BFF16771CB39}"/>
    <dgm:cxn modelId="{758717EF-E4AD-4A98-87B2-7A904BEF7BEE}" srcId="{67C3E26B-FFE2-4A93-8B30-9E77095CE98B}" destId="{4752953E-B0C5-4801-920A-E94716771846}" srcOrd="2" destOrd="0" parTransId="{7075ACE2-F950-4D7A-8268-2185E836F83C}" sibTransId="{4A79531C-087C-464D-8808-B95404B32EB4}"/>
    <dgm:cxn modelId="{D9252C2D-B485-48D0-A70B-EB3F96CD3253}" srcId="{67C3E26B-FFE2-4A93-8B30-9E77095CE98B}" destId="{64C8DC8E-0912-4E89-A24F-48697C9974DF}" srcOrd="3" destOrd="0" parTransId="{DC9D67BE-D3D0-4700-BA6E-C9526A4F5A6B}" sibTransId="{3948FCF5-804F-40B3-B206-4FFDAFF9BE7E}"/>
    <dgm:cxn modelId="{55244E7F-7D0F-444B-8B5D-D06EC21119C8}" type="presOf" srcId="{64C8DC8E-0912-4E89-A24F-48697C9974DF}" destId="{F419AC2D-4F3F-4CE9-8C02-CE229943455D}" srcOrd="0" destOrd="0" presId="urn:microsoft.com/office/officeart/2005/8/layout/hProcess9"/>
    <dgm:cxn modelId="{A7BE279E-9CD9-4498-9D2F-E23817EA0582}" type="presOf" srcId="{67C3E26B-FFE2-4A93-8B30-9E77095CE98B}" destId="{AD7A2CA9-A724-409B-9D78-AEC8CDDCCF18}" srcOrd="0" destOrd="0" presId="urn:microsoft.com/office/officeart/2005/8/layout/hProcess9"/>
    <dgm:cxn modelId="{E07635C2-ABEE-489C-A5A7-E7AA0D8697E8}" type="presOf" srcId="{6A6E114A-0C9C-4C3B-8F74-45148D305C5C}" destId="{23106D17-9B6A-4544-9B5B-B414F0B016F1}" srcOrd="0" destOrd="0" presId="urn:microsoft.com/office/officeart/2005/8/layout/hProcess9"/>
    <dgm:cxn modelId="{0E3723C4-EE27-446C-BABC-1A2A75861AD7}" type="presOf" srcId="{1EDE116E-4BA1-4C65-B09D-C4C2201A3F00}" destId="{BAD1E764-C26E-487E-A8BD-61830AF14A95}" srcOrd="0" destOrd="0" presId="urn:microsoft.com/office/officeart/2005/8/layout/hProcess9"/>
    <dgm:cxn modelId="{3B02DD83-EB4F-40F7-BC21-2045ABBCDDAB}" srcId="{67C3E26B-FFE2-4A93-8B30-9E77095CE98B}" destId="{1EDE116E-4BA1-4C65-B09D-C4C2201A3F00}" srcOrd="0" destOrd="0" parTransId="{FCABD1C3-B97A-46D0-9E43-118302E175B1}" sibTransId="{AD17EC38-09CF-4010-933C-39A77EBE027B}"/>
    <dgm:cxn modelId="{286B52BF-ED79-4A7D-A22D-1B6FCD4A4775}" type="presParOf" srcId="{AD7A2CA9-A724-409B-9D78-AEC8CDDCCF18}" destId="{F987EC1B-AA72-43AD-B272-5726D5D78F33}" srcOrd="0" destOrd="0" presId="urn:microsoft.com/office/officeart/2005/8/layout/hProcess9"/>
    <dgm:cxn modelId="{9666E0D8-2853-42D3-A30C-E70FF07428E1}" type="presParOf" srcId="{AD7A2CA9-A724-409B-9D78-AEC8CDDCCF18}" destId="{2B834042-C7F5-4286-9E1D-72C7D1EF299A}" srcOrd="1" destOrd="0" presId="urn:microsoft.com/office/officeart/2005/8/layout/hProcess9"/>
    <dgm:cxn modelId="{709DB63D-0FF6-492B-A457-B1397C8CA6F4}" type="presParOf" srcId="{2B834042-C7F5-4286-9E1D-72C7D1EF299A}" destId="{BAD1E764-C26E-487E-A8BD-61830AF14A95}" srcOrd="0" destOrd="0" presId="urn:microsoft.com/office/officeart/2005/8/layout/hProcess9"/>
    <dgm:cxn modelId="{60BE9408-C9C3-4A53-BAD7-B0CBE1554208}" type="presParOf" srcId="{2B834042-C7F5-4286-9E1D-72C7D1EF299A}" destId="{C792FB47-F9F6-49A2-8C5D-5C893C61545C}" srcOrd="1" destOrd="0" presId="urn:microsoft.com/office/officeart/2005/8/layout/hProcess9"/>
    <dgm:cxn modelId="{7AEF05F1-9C03-457A-AF54-0B6176FA1AE2}" type="presParOf" srcId="{2B834042-C7F5-4286-9E1D-72C7D1EF299A}" destId="{23106D17-9B6A-4544-9B5B-B414F0B016F1}" srcOrd="2" destOrd="0" presId="urn:microsoft.com/office/officeart/2005/8/layout/hProcess9"/>
    <dgm:cxn modelId="{222D3C81-7E81-4085-946C-C4328C3C5FE2}" type="presParOf" srcId="{2B834042-C7F5-4286-9E1D-72C7D1EF299A}" destId="{3DBF24B5-A6C2-498C-AA02-6C0F496A7744}" srcOrd="3" destOrd="0" presId="urn:microsoft.com/office/officeart/2005/8/layout/hProcess9"/>
    <dgm:cxn modelId="{7B6FC56B-AE26-49FE-92B2-63791E051BE7}" type="presParOf" srcId="{2B834042-C7F5-4286-9E1D-72C7D1EF299A}" destId="{E644A156-0339-4A30-950B-474C9D511759}" srcOrd="4" destOrd="0" presId="urn:microsoft.com/office/officeart/2005/8/layout/hProcess9"/>
    <dgm:cxn modelId="{985ACAA8-2382-42AA-8F9F-DA28268BF20B}" type="presParOf" srcId="{2B834042-C7F5-4286-9E1D-72C7D1EF299A}" destId="{7C0A5DD6-9D2B-4E4B-8E6A-7168B8C5AD15}" srcOrd="5" destOrd="0" presId="urn:microsoft.com/office/officeart/2005/8/layout/hProcess9"/>
    <dgm:cxn modelId="{10A92CE8-955E-4972-A312-575D82F98948}" type="presParOf" srcId="{2B834042-C7F5-4286-9E1D-72C7D1EF299A}" destId="{F419AC2D-4F3F-4CE9-8C02-CE22994345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7EC1B-AA72-43AD-B272-5726D5D78F33}">
      <dsp:nvSpPr>
        <dsp:cNvPr id="0" name=""/>
        <dsp:cNvSpPr/>
      </dsp:nvSpPr>
      <dsp:spPr>
        <a:xfrm>
          <a:off x="505853" y="0"/>
          <a:ext cx="5911905" cy="4362796"/>
        </a:xfrm>
        <a:prstGeom prst="rightArrow">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BAD1E764-C26E-487E-A8BD-61830AF14A95}">
      <dsp:nvSpPr>
        <dsp:cNvPr id="0" name=""/>
        <dsp:cNvSpPr/>
      </dsp:nvSpPr>
      <dsp:spPr>
        <a:xfrm>
          <a:off x="2377"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a:t>
          </a:r>
        </a:p>
        <a:p>
          <a:pPr lvl="0" algn="ctr" defTabSz="889000">
            <a:lnSpc>
              <a:spcPct val="90000"/>
            </a:lnSpc>
            <a:spcBef>
              <a:spcPct val="0"/>
            </a:spcBef>
            <a:spcAft>
              <a:spcPct val="35000"/>
            </a:spcAft>
          </a:pPr>
          <a:r>
            <a:rPr lang="en-US" sz="2000" kern="1200" dirty="0" smtClean="0"/>
            <a:t>Product</a:t>
          </a:r>
        </a:p>
        <a:p>
          <a:pPr lvl="0" algn="ctr" defTabSz="889000">
            <a:lnSpc>
              <a:spcPct val="90000"/>
            </a:lnSpc>
            <a:spcBef>
              <a:spcPct val="0"/>
            </a:spcBef>
            <a:spcAft>
              <a:spcPct val="35000"/>
            </a:spcAft>
          </a:pPr>
          <a:r>
            <a:rPr lang="en-US" sz="2000" kern="1200" dirty="0" smtClean="0"/>
            <a:t>Proposal</a:t>
          </a:r>
          <a:endParaRPr lang="en-US" sz="2000" kern="1200" dirty="0"/>
        </a:p>
      </dsp:txBody>
      <dsp:txXfrm>
        <a:off x="77775" y="1384236"/>
        <a:ext cx="1393743" cy="1594322"/>
      </dsp:txXfrm>
    </dsp:sp>
    <dsp:sp modelId="{23106D17-9B6A-4544-9B5B-B414F0B016F1}">
      <dsp:nvSpPr>
        <dsp:cNvPr id="0" name=""/>
        <dsp:cNvSpPr/>
      </dsp:nvSpPr>
      <dsp:spPr>
        <a:xfrm>
          <a:off x="1804340"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Submit</a:t>
          </a:r>
        </a:p>
        <a:p>
          <a:pPr lvl="0" algn="ctr" defTabSz="889000">
            <a:lnSpc>
              <a:spcPct val="90000"/>
            </a:lnSpc>
            <a:spcBef>
              <a:spcPct val="0"/>
            </a:spcBef>
            <a:spcAft>
              <a:spcPct val="35000"/>
            </a:spcAft>
          </a:pPr>
          <a:r>
            <a:rPr lang="en-US" sz="2000" kern="1200" dirty="0" smtClean="0"/>
            <a:t>Proposal</a:t>
          </a:r>
        </a:p>
        <a:p>
          <a:pPr lvl="0" algn="ctr" defTabSz="889000">
            <a:lnSpc>
              <a:spcPct val="90000"/>
            </a:lnSpc>
            <a:spcBef>
              <a:spcPct val="0"/>
            </a:spcBef>
            <a:spcAft>
              <a:spcPct val="35000"/>
            </a:spcAft>
          </a:pPr>
          <a:r>
            <a:rPr lang="en-US" sz="2000" kern="1200" dirty="0" smtClean="0"/>
            <a:t>For</a:t>
          </a:r>
        </a:p>
        <a:p>
          <a:pPr lvl="0" algn="ctr" defTabSz="889000">
            <a:lnSpc>
              <a:spcPct val="90000"/>
            </a:lnSpc>
            <a:spcBef>
              <a:spcPct val="0"/>
            </a:spcBef>
            <a:spcAft>
              <a:spcPct val="35000"/>
            </a:spcAft>
          </a:pPr>
          <a:r>
            <a:rPr lang="en-US" sz="2000" kern="1200" dirty="0" smtClean="0"/>
            <a:t>Approval</a:t>
          </a:r>
          <a:endParaRPr lang="en-US" sz="2000" kern="1200" dirty="0"/>
        </a:p>
      </dsp:txBody>
      <dsp:txXfrm>
        <a:off x="1879738" y="1384236"/>
        <a:ext cx="1393743" cy="1594322"/>
      </dsp:txXfrm>
    </dsp:sp>
    <dsp:sp modelId="{E644A156-0339-4A30-950B-474C9D511759}">
      <dsp:nvSpPr>
        <dsp:cNvPr id="0" name=""/>
        <dsp:cNvSpPr/>
      </dsp:nvSpPr>
      <dsp:spPr>
        <a:xfrm>
          <a:off x="3606303"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Approve</a:t>
          </a:r>
        </a:p>
        <a:p>
          <a:pPr lvl="0" algn="ctr" defTabSz="889000">
            <a:lnSpc>
              <a:spcPct val="90000"/>
            </a:lnSpc>
            <a:spcBef>
              <a:spcPct val="0"/>
            </a:spcBef>
            <a:spcAft>
              <a:spcPct val="35000"/>
            </a:spcAft>
          </a:pPr>
          <a:r>
            <a:rPr lang="en-US" sz="2000" kern="1200" dirty="0" smtClean="0"/>
            <a:t>Or</a:t>
          </a:r>
        </a:p>
        <a:p>
          <a:pPr lvl="0" algn="ctr" defTabSz="889000">
            <a:lnSpc>
              <a:spcPct val="90000"/>
            </a:lnSpc>
            <a:spcBef>
              <a:spcPct val="0"/>
            </a:spcBef>
            <a:spcAft>
              <a:spcPct val="35000"/>
            </a:spcAft>
          </a:pPr>
          <a:r>
            <a:rPr lang="en-US" sz="2000" kern="1200" dirty="0" smtClean="0"/>
            <a:t>Reject</a:t>
          </a:r>
          <a:endParaRPr lang="en-US" sz="2000" kern="1200" dirty="0"/>
        </a:p>
      </dsp:txBody>
      <dsp:txXfrm>
        <a:off x="3681701" y="1384236"/>
        <a:ext cx="1393743" cy="1594322"/>
      </dsp:txXfrm>
    </dsp:sp>
    <dsp:sp modelId="{F419AC2D-4F3F-4CE9-8C02-CE229943455D}">
      <dsp:nvSpPr>
        <dsp:cNvPr id="0" name=""/>
        <dsp:cNvSpPr/>
      </dsp:nvSpPr>
      <dsp:spPr>
        <a:xfrm>
          <a:off x="5408266"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If approved,</a:t>
          </a:r>
        </a:p>
        <a:p>
          <a:pPr lvl="0" algn="ctr" defTabSz="711200">
            <a:lnSpc>
              <a:spcPct val="90000"/>
            </a:lnSpc>
            <a:spcBef>
              <a:spcPct val="0"/>
            </a:spcBef>
            <a:spcAft>
              <a:spcPct val="35000"/>
            </a:spcAft>
          </a:pPr>
          <a:r>
            <a:rPr lang="en-US" sz="1600" kern="1200" dirty="0" smtClean="0"/>
            <a:t>Create New</a:t>
          </a:r>
        </a:p>
        <a:p>
          <a:pPr lvl="0" algn="ctr" defTabSz="711200">
            <a:lnSpc>
              <a:spcPct val="90000"/>
            </a:lnSpc>
            <a:spcBef>
              <a:spcPct val="0"/>
            </a:spcBef>
            <a:spcAft>
              <a:spcPct val="35000"/>
            </a:spcAft>
          </a:pPr>
          <a:r>
            <a:rPr lang="en-US" sz="1600" kern="1200" dirty="0" smtClean="0"/>
            <a:t>Product Plan</a:t>
          </a:r>
          <a:endParaRPr lang="en-US" sz="1600" kern="1200" dirty="0"/>
        </a:p>
      </dsp:txBody>
      <dsp:txXfrm>
        <a:off x="5483664" y="1384236"/>
        <a:ext cx="1393743" cy="15943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2013 provides out-of-the-box support for creating workflows to automate various business processes such as document approval. In this module, students will learn about fundamental concepts in SharePoint workflow such as the role of workflow templates, workflow associations and workflow instances. Students will also learn to start workflow instances on items and documents to begin a business process such as document approval. </a:t>
            </a:r>
            <a:r>
              <a:rPr lang="en-US" smtClean="0">
                <a:effectLst/>
              </a:rPr>
              <a:t>Students will also learn to monitor and manage the lifetime of workflow instances which often involves waiting on and completing workflow tasks.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Coordination actions are used to invoke a workflow based on the SharePoint 2010 Workflow platform.</a:t>
            </a:r>
            <a:endParaRPr lang="en-US" dirty="0"/>
          </a:p>
        </p:txBody>
      </p:sp>
    </p:spTree>
    <p:extLst>
      <p:ext uri="{BB962C8B-B14F-4D97-AF65-F5344CB8AC3E}">
        <p14:creationId xmlns:p14="http://schemas.microsoft.com/office/powerpoint/2010/main" val="3629322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044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727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 typeface="Arial" panose="020B0604020202020204" pitchFamily="34" charset="0"/>
              <a:buNone/>
            </a:pPr>
            <a:r>
              <a:rPr lang="en-US" b="1" u="sng" dirty="0" smtClean="0"/>
              <a:t>Workflow Actions deprecated</a:t>
            </a:r>
            <a:r>
              <a:rPr lang="en-US" b="1" u="sng" baseline="0" dirty="0" smtClean="0"/>
              <a:t> but available through interop bridge:</a:t>
            </a:r>
            <a:endParaRPr lang="en-US" b="1" u="sng" dirty="0" smtClean="0"/>
          </a:p>
          <a:p>
            <a:pPr marL="171450" indent="-171450">
              <a:buFont typeface="Arial" panose="020B0604020202020204" pitchFamily="34" charset="0"/>
              <a:buChar char="•"/>
            </a:pPr>
            <a:r>
              <a:rPr lang="en-US" dirty="0" smtClean="0"/>
              <a:t>Add List Item Permissions</a:t>
            </a:r>
          </a:p>
          <a:p>
            <a:pPr marL="171450" indent="-171450">
              <a:buFont typeface="Arial" panose="020B0604020202020204" pitchFamily="34" charset="0"/>
              <a:buChar char="•"/>
            </a:pPr>
            <a:r>
              <a:rPr lang="en-US" dirty="0" smtClean="0"/>
              <a:t>Assign a Form to a Group</a:t>
            </a:r>
          </a:p>
          <a:p>
            <a:pPr marL="171450" indent="-171450">
              <a:buFont typeface="Arial" panose="020B0604020202020204" pitchFamily="34" charset="0"/>
              <a:buChar char="•"/>
            </a:pPr>
            <a:r>
              <a:rPr lang="en-US" dirty="0" smtClean="0"/>
              <a:t>Assign a To-do Item</a:t>
            </a:r>
          </a:p>
          <a:p>
            <a:pPr marL="171450" indent="-171450">
              <a:buFont typeface="Arial" panose="020B0604020202020204" pitchFamily="34" charset="0"/>
              <a:buChar char="•"/>
            </a:pPr>
            <a:r>
              <a:rPr lang="en-US" dirty="0" smtClean="0"/>
              <a:t>Capture a version of the Document Set</a:t>
            </a:r>
          </a:p>
          <a:p>
            <a:pPr marL="171450" indent="-171450">
              <a:buFont typeface="Arial" panose="020B0604020202020204" pitchFamily="34" charset="0"/>
              <a:buChar char="•"/>
            </a:pPr>
            <a:r>
              <a:rPr lang="en-US" dirty="0" smtClean="0"/>
              <a:t>Collect Data from a User</a:t>
            </a:r>
          </a:p>
          <a:p>
            <a:pPr marL="171450" indent="-171450">
              <a:buFont typeface="Arial" panose="020B0604020202020204" pitchFamily="34" charset="0"/>
              <a:buChar char="•"/>
            </a:pPr>
            <a:r>
              <a:rPr lang="en-US" dirty="0" smtClean="0"/>
              <a:t>Copy List Item</a:t>
            </a:r>
          </a:p>
          <a:p>
            <a:pPr marL="171450" indent="-171450">
              <a:buFont typeface="Arial" panose="020B0604020202020204" pitchFamily="34" charset="0"/>
              <a:buChar char="•"/>
            </a:pPr>
            <a:r>
              <a:rPr lang="en-US" dirty="0" smtClean="0"/>
              <a:t>Declare Record</a:t>
            </a:r>
          </a:p>
          <a:p>
            <a:pPr marL="171450" indent="-171450">
              <a:buFont typeface="Arial" panose="020B0604020202020204" pitchFamily="34" charset="0"/>
              <a:buChar char="•"/>
            </a:pPr>
            <a:r>
              <a:rPr lang="en-US" dirty="0" smtClean="0"/>
              <a:t>Inherit List Item Parent Permissions</a:t>
            </a:r>
          </a:p>
          <a:p>
            <a:pPr marL="171450" indent="-171450">
              <a:buFont typeface="Arial" panose="020B0604020202020204" pitchFamily="34" charset="0"/>
              <a:buChar char="•"/>
            </a:pPr>
            <a:r>
              <a:rPr lang="en-US" dirty="0" smtClean="0"/>
              <a:t>Lookup Manager of a User</a:t>
            </a:r>
          </a:p>
          <a:p>
            <a:pPr marL="171450" indent="-171450">
              <a:buFont typeface="Arial" panose="020B0604020202020204" pitchFamily="34" charset="0"/>
              <a:buChar char="•"/>
            </a:pPr>
            <a:r>
              <a:rPr lang="en-US" dirty="0" smtClean="0"/>
              <a:t>Remove List Item Permissions</a:t>
            </a:r>
          </a:p>
          <a:p>
            <a:pPr marL="171450" indent="-171450">
              <a:buFont typeface="Arial" panose="020B0604020202020204" pitchFamily="34" charset="0"/>
              <a:buChar char="•"/>
            </a:pPr>
            <a:r>
              <a:rPr lang="en-US" dirty="0" smtClean="0"/>
              <a:t>Replace List Item Permissions</a:t>
            </a:r>
          </a:p>
          <a:p>
            <a:pPr marL="171450" indent="-171450">
              <a:buFont typeface="Arial" panose="020B0604020202020204" pitchFamily="34" charset="0"/>
              <a:buChar char="•"/>
            </a:pPr>
            <a:r>
              <a:rPr lang="en-US" dirty="0" smtClean="0"/>
              <a:t>Send Document Set to Repository</a:t>
            </a:r>
          </a:p>
          <a:p>
            <a:pPr marL="171450" indent="-171450">
              <a:buFont typeface="Arial" panose="020B0604020202020204" pitchFamily="34" charset="0"/>
              <a:buChar char="•"/>
            </a:pPr>
            <a:r>
              <a:rPr lang="en-US" dirty="0" smtClean="0"/>
              <a:t>Set Content Approval Status</a:t>
            </a:r>
          </a:p>
          <a:p>
            <a:pPr marL="171450" indent="-171450">
              <a:buFont typeface="Arial" panose="020B0604020202020204" pitchFamily="34" charset="0"/>
              <a:buChar char="•"/>
            </a:pPr>
            <a:r>
              <a:rPr lang="en-US" dirty="0" smtClean="0"/>
              <a:t>Set Content Approval Status for the Document Set</a:t>
            </a:r>
          </a:p>
          <a:p>
            <a:pPr marL="171450" indent="-171450">
              <a:buFont typeface="Arial" panose="020B0604020202020204" pitchFamily="34" charset="0"/>
              <a:buChar char="•"/>
            </a:pPr>
            <a:r>
              <a:rPr lang="en-US" dirty="0" smtClean="0"/>
              <a:t>Set Workflow Status</a:t>
            </a:r>
          </a:p>
          <a:p>
            <a:pPr marL="171450" indent="-171450">
              <a:buFont typeface="Arial" panose="020B0604020202020204" pitchFamily="34" charset="0"/>
              <a:buChar char="•"/>
            </a:pPr>
            <a:r>
              <a:rPr lang="en-US" dirty="0" smtClean="0"/>
              <a:t>Start Approval Process</a:t>
            </a:r>
          </a:p>
          <a:p>
            <a:pPr marL="171450" indent="-171450">
              <a:buFont typeface="Arial" panose="020B0604020202020204" pitchFamily="34" charset="0"/>
              <a:buChar char="•"/>
            </a:pPr>
            <a:r>
              <a:rPr lang="en-US" dirty="0" smtClean="0"/>
              <a:t>Start Custom Task Process</a:t>
            </a:r>
          </a:p>
          <a:p>
            <a:pPr marL="171450" indent="-171450">
              <a:buFont typeface="Arial" panose="020B0604020202020204" pitchFamily="34" charset="0"/>
              <a:buChar char="•"/>
            </a:pPr>
            <a:r>
              <a:rPr lang="en-US" dirty="0" smtClean="0"/>
              <a:t>Start Document Set Approval Process</a:t>
            </a:r>
          </a:p>
          <a:p>
            <a:pPr marL="171450" indent="-171450">
              <a:buFont typeface="Arial" panose="020B0604020202020204" pitchFamily="34" charset="0"/>
              <a:buChar char="•"/>
            </a:pPr>
            <a:r>
              <a:rPr lang="en-US" dirty="0" smtClean="0"/>
              <a:t>Start Feedback Process</a:t>
            </a:r>
          </a:p>
          <a:p>
            <a:pPr marL="171450" indent="-171450">
              <a:buFont typeface="Arial" panose="020B0604020202020204" pitchFamily="34" charset="0"/>
              <a:buChar char="•"/>
            </a:pPr>
            <a:r>
              <a:rPr lang="en-US" dirty="0" err="1" smtClean="0"/>
              <a:t>Undeclare</a:t>
            </a:r>
            <a:r>
              <a:rPr lang="en-US" dirty="0" smtClean="0"/>
              <a:t> Record</a:t>
            </a:r>
          </a:p>
          <a:p>
            <a:pPr marL="171450" indent="-171450">
              <a:buFont typeface="Arial" panose="020B0604020202020204" pitchFamily="34" charset="0"/>
              <a:buChar char="•"/>
            </a:pPr>
            <a:endParaRPr lang="en-US" dirty="0"/>
          </a:p>
          <a:p>
            <a:r>
              <a:rPr lang="en-US" b="1" u="sng" dirty="0" smtClean="0"/>
              <a:t>Conditions</a:t>
            </a:r>
          </a:p>
          <a:p>
            <a:pPr marL="171450" indent="-171450">
              <a:buFont typeface="Arial" panose="020B0604020202020204" pitchFamily="34" charset="0"/>
              <a:buChar char="•"/>
            </a:pPr>
            <a:r>
              <a:rPr lang="en-US" dirty="0" smtClean="0"/>
              <a:t>If </a:t>
            </a:r>
            <a:r>
              <a:rPr lang="en-US" dirty="0"/>
              <a:t>current item field equals </a:t>
            </a:r>
            <a:r>
              <a:rPr lang="en-US" dirty="0" smtClean="0"/>
              <a:t>value</a:t>
            </a:r>
          </a:p>
          <a:p>
            <a:pPr marL="171450" indent="-171450">
              <a:buFont typeface="Arial" panose="020B0604020202020204" pitchFamily="34" charset="0"/>
              <a:buChar char="•"/>
            </a:pPr>
            <a:r>
              <a:rPr lang="en-US" dirty="0" smtClean="0"/>
              <a:t>Check </a:t>
            </a:r>
            <a:r>
              <a:rPr lang="en-US" dirty="0"/>
              <a:t>list item permission </a:t>
            </a:r>
            <a:r>
              <a:rPr lang="en-US" dirty="0" smtClean="0"/>
              <a:t>levels</a:t>
            </a:r>
            <a:endParaRPr lang="en-US" dirty="0"/>
          </a:p>
          <a:p>
            <a:pPr marL="171450" indent="-171450">
              <a:buFont typeface="Arial" panose="020B0604020202020204" pitchFamily="34" charset="0"/>
              <a:buChar char="•"/>
            </a:pPr>
            <a:r>
              <a:rPr lang="en-US" dirty="0" smtClean="0"/>
              <a:t>Check </a:t>
            </a:r>
            <a:r>
              <a:rPr lang="en-US" dirty="0"/>
              <a:t>list item </a:t>
            </a:r>
            <a:r>
              <a:rPr lang="en-US" dirty="0" smtClean="0"/>
              <a:t>permissions</a:t>
            </a:r>
            <a:endParaRPr lang="en-US" dirty="0"/>
          </a:p>
          <a:p>
            <a:pPr marL="171450" indent="-171450">
              <a:buFont typeface="Arial" panose="020B0604020202020204" pitchFamily="34" charset="0"/>
              <a:buChar char="•"/>
            </a:pPr>
            <a:endParaRPr lang="en-US" dirty="0"/>
          </a:p>
          <a:p>
            <a:r>
              <a:rPr lang="en-US" b="1" u="sng" dirty="0"/>
              <a:t>Blocks </a:t>
            </a:r>
          </a:p>
          <a:p>
            <a:pPr marL="171450" indent="-171450">
              <a:buFont typeface="Arial" panose="020B0604020202020204" pitchFamily="34" charset="0"/>
              <a:buChar char="•"/>
            </a:pPr>
            <a:r>
              <a:rPr lang="en-US" dirty="0" smtClean="0"/>
              <a:t>Impersonation </a:t>
            </a:r>
            <a:r>
              <a:rPr lang="en-US" dirty="0"/>
              <a:t>block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876950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Everything marked</a:t>
            </a:r>
            <a:r>
              <a:rPr lang="en-US" baseline="0" dirty="0" smtClean="0"/>
              <a:t> as item 1 are g</a:t>
            </a:r>
            <a:r>
              <a:rPr lang="en-US" dirty="0" smtClean="0"/>
              <a:t>eneral conditions in SharePoint Designer 2013.</a:t>
            </a:r>
          </a:p>
          <a:p>
            <a:pPr marL="228600" indent="-228600">
              <a:buFont typeface="+mj-lt"/>
              <a:buAutoNum type="arabicPeriod"/>
            </a:pPr>
            <a:r>
              <a:rPr lang="en-US" b="1" dirty="0" smtClean="0"/>
              <a:t>Check</a:t>
            </a:r>
            <a:r>
              <a:rPr lang="en-US" b="1" baseline="0" dirty="0" smtClean="0"/>
              <a:t> exact list item permissions </a:t>
            </a:r>
            <a:r>
              <a:rPr lang="en-US" baseline="0" dirty="0" smtClean="0"/>
              <a:t>and </a:t>
            </a:r>
            <a:r>
              <a:rPr lang="en-US" b="1" baseline="0" dirty="0" smtClean="0"/>
              <a:t>Check list item permissions </a:t>
            </a:r>
            <a:r>
              <a:rPr lang="en-US" b="0" baseline="0" dirty="0" smtClean="0"/>
              <a:t>is only available inside an impersonation step.</a:t>
            </a:r>
          </a:p>
          <a:p>
            <a:pPr marL="228600" indent="-228600">
              <a:buFont typeface="+mj-lt"/>
              <a:buAutoNum type="arabicPeriod"/>
            </a:pPr>
            <a:r>
              <a:rPr lang="en-US" b="1" baseline="0" dirty="0" smtClean="0"/>
              <a:t>The file size is a specific range kilobytes</a:t>
            </a:r>
            <a:r>
              <a:rPr lang="en-US" baseline="0" dirty="0" smtClean="0"/>
              <a:t> and </a:t>
            </a:r>
            <a:r>
              <a:rPr lang="en-US" b="1" baseline="0" dirty="0" smtClean="0"/>
              <a:t>The file type is a specific type </a:t>
            </a:r>
            <a:r>
              <a:rPr lang="en-US" baseline="0" dirty="0" smtClean="0"/>
              <a:t>are available only in a workflow associated with the Document content type, a child of the Document content type, or a library.</a:t>
            </a:r>
          </a:p>
          <a:p>
            <a:pPr marL="228600" indent="-228600">
              <a:buFont typeface="+mj-lt"/>
              <a:buAutoNum type="arabicPeriod"/>
            </a:pPr>
            <a:r>
              <a:rPr lang="en-US" b="1" dirty="0" smtClean="0"/>
              <a:t>If any value equals value</a:t>
            </a:r>
            <a:r>
              <a:rPr lang="en-US" dirty="0" smtClean="0"/>
              <a:t> and </a:t>
            </a:r>
            <a:r>
              <a:rPr lang="en-US" b="1" dirty="0" smtClean="0"/>
              <a:t>Person is a valid SharePoint user</a:t>
            </a:r>
            <a:r>
              <a:rPr lang="en-US" dirty="0" smtClean="0"/>
              <a:t> conditions are only available when you create a site workflow.</a:t>
            </a:r>
          </a:p>
        </p:txBody>
      </p:sp>
    </p:spTree>
    <p:extLst>
      <p:ext uri="{BB962C8B-B14F-4D97-AF65-F5344CB8AC3E}">
        <p14:creationId xmlns:p14="http://schemas.microsoft.com/office/powerpoint/2010/main" val="317184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0052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846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Visio 2013 includes the new Microsoft SharePoint 2013 Workflow template and still includes SharePoint 2010 workflows. When creating a workflow in Visio 2013 instead of a blank canvas, every new workflow starts with an empty container know as a “stage”. Each stage contains all of the actions which make up the logical section of the workflow. Simple workflows might only be single stage while complex workflows could </a:t>
            </a:r>
            <a:r>
              <a:rPr lang="en-US" dirty="0"/>
              <a:t>have many stages. Within stages, "step" containers allow you to further organize actions. </a:t>
            </a:r>
            <a:r>
              <a:rPr lang="en-US" dirty="0" smtClean="0"/>
              <a:t>All actions </a:t>
            </a:r>
            <a:r>
              <a:rPr lang="en-US" dirty="0"/>
              <a:t>must be within a </a:t>
            </a:r>
            <a:r>
              <a:rPr lang="en-US" dirty="0" smtClean="0"/>
              <a:t>stage however decision </a:t>
            </a:r>
            <a:r>
              <a:rPr lang="en-US" dirty="0"/>
              <a:t>shapes can determine the flow both within and between stages. </a:t>
            </a:r>
            <a:endParaRPr lang="en-US" dirty="0" smtClean="0"/>
          </a:p>
        </p:txBody>
      </p:sp>
    </p:spTree>
    <p:extLst>
      <p:ext uri="{BB962C8B-B14F-4D97-AF65-F5344CB8AC3E}">
        <p14:creationId xmlns:p14="http://schemas.microsoft.com/office/powerpoint/2010/main" val="2355585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 stage is a container used to contain any number of shapes and actions. The SharePoint 2013 Workflow template has a Start, Enter, and Exit shape.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b="1" dirty="0" smtClean="0"/>
              <a:t>Stage Rules</a:t>
            </a:r>
          </a:p>
          <a:p>
            <a:pPr marL="228600" indent="-228600">
              <a:buFont typeface="Arial" panose="020B0604020202020204" pitchFamily="34" charset="0"/>
              <a:buChar char="•"/>
            </a:pPr>
            <a:r>
              <a:rPr lang="en-US" dirty="0" smtClean="0"/>
              <a:t>Workflow must have at least one stage. Explicit Start shape required outside stage for entire diagram and explicit Terminate shape outside of stage is NOT required.</a:t>
            </a:r>
          </a:p>
          <a:p>
            <a:pPr marL="171450" indent="-171450">
              <a:buFont typeface="Arial" panose="020B0604020202020204" pitchFamily="34" charset="0"/>
              <a:buChar char="•"/>
            </a:pPr>
            <a:r>
              <a:rPr lang="en-US" dirty="0" smtClean="0"/>
              <a:t>Stage containers cannot be nested. You can use other containers within stage to nest (such as a step).</a:t>
            </a:r>
          </a:p>
          <a:p>
            <a:pPr marL="171450" indent="-171450">
              <a:buFont typeface="Arial" panose="020B0604020202020204" pitchFamily="34" charset="0"/>
              <a:buChar char="•"/>
            </a:pPr>
            <a:r>
              <a:rPr lang="en-US" dirty="0" smtClean="0"/>
              <a:t>Stop Workflow shapes may exist within stage.</a:t>
            </a:r>
          </a:p>
          <a:p>
            <a:pPr marL="171450" indent="-171450">
              <a:buFont typeface="Arial" panose="020B0604020202020204" pitchFamily="34" charset="0"/>
              <a:buChar char="•"/>
            </a:pPr>
            <a:r>
              <a:rPr lang="en-US" dirty="0" smtClean="0"/>
              <a:t>At top level, workflow can contain only stages, conditional shapes, and Start and Terminate terminators. All other shapes must be contained within a stage.</a:t>
            </a:r>
          </a:p>
        </p:txBody>
      </p:sp>
    </p:spTree>
    <p:extLst>
      <p:ext uri="{BB962C8B-B14F-4D97-AF65-F5344CB8AC3E}">
        <p14:creationId xmlns:p14="http://schemas.microsoft.com/office/powerpoint/2010/main" val="5629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Loops are a series of connected shapes that will execute as a single unit within a loop container. Like stages, loops are a container shape with an Enter and Exit shape. A loop shape also requires that an Enter and Exit shape be added to the edges of the container to define the paths in and out of the loop. Workflows in SharePoint Server 2013 support two types of loops: loop n times and loop with condition.</a:t>
            </a:r>
          </a:p>
          <a:p>
            <a:endParaRPr lang="en-US" dirty="0" smtClean="0"/>
          </a:p>
          <a:p>
            <a:r>
              <a:rPr lang="en-US" b="1" dirty="0" smtClean="0"/>
              <a:t>Loop Rules</a:t>
            </a:r>
            <a:endParaRPr lang="en-US" dirty="0" smtClean="0"/>
          </a:p>
          <a:p>
            <a:pPr marL="171450" indent="-171450">
              <a:buFont typeface="Arial" panose="020B0604020202020204" pitchFamily="34" charset="0"/>
              <a:buChar char="•"/>
            </a:pPr>
            <a:r>
              <a:rPr lang="en-US" dirty="0" smtClean="0"/>
              <a:t>Loops must be within a stage.</a:t>
            </a:r>
          </a:p>
          <a:p>
            <a:pPr marL="171450" indent="-171450">
              <a:buFont typeface="Arial" panose="020B0604020202020204" pitchFamily="34" charset="0"/>
              <a:buChar char="•"/>
            </a:pPr>
            <a:r>
              <a:rPr lang="en-US" dirty="0" smtClean="0"/>
              <a:t>Steps may be within a loop.</a:t>
            </a:r>
          </a:p>
          <a:p>
            <a:pPr marL="171450" indent="-171450">
              <a:buFont typeface="Arial" panose="020B0604020202020204" pitchFamily="34" charset="0"/>
              <a:buChar char="•"/>
            </a:pPr>
            <a:r>
              <a:rPr lang="en-US" dirty="0" smtClean="0"/>
              <a:t>Loops can only have one entry and one exit point.</a:t>
            </a:r>
          </a:p>
        </p:txBody>
      </p:sp>
    </p:spTree>
    <p:extLst>
      <p:ext uri="{BB962C8B-B14F-4D97-AF65-F5344CB8AC3E}">
        <p14:creationId xmlns:p14="http://schemas.microsoft.com/office/powerpoint/2010/main" val="48416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 step represents a group of sequential actions to be performed as a single unit.</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smtClean="0"/>
              <a:t>Step Rules</a:t>
            </a:r>
          </a:p>
          <a:p>
            <a:pPr marL="171450" indent="-171450">
              <a:buFont typeface="Arial" panose="020B0604020202020204" pitchFamily="34" charset="0"/>
              <a:buChar char="•"/>
            </a:pPr>
            <a:r>
              <a:rPr lang="en-US" dirty="0" smtClean="0"/>
              <a:t>Steps must be within a stage.</a:t>
            </a:r>
          </a:p>
          <a:p>
            <a:pPr marL="171450" indent="-171450">
              <a:buFont typeface="Arial" panose="020B0604020202020204" pitchFamily="34" charset="0"/>
              <a:buChar char="•"/>
            </a:pPr>
            <a:r>
              <a:rPr lang="en-US" dirty="0" smtClean="0"/>
              <a:t>Steps may be within a loop.</a:t>
            </a:r>
          </a:p>
          <a:p>
            <a:pPr marL="171450" indent="-171450">
              <a:buFont typeface="Arial" panose="020B0604020202020204" pitchFamily="34" charset="0"/>
              <a:buChar char="•"/>
            </a:pPr>
            <a:r>
              <a:rPr lang="en-US" dirty="0" smtClean="0"/>
              <a:t>Steps can only have one entry and one exit point.</a:t>
            </a:r>
          </a:p>
          <a:p>
            <a:pPr marL="171450" indent="-171450">
              <a:buFont typeface="Arial" panose="020B0604020202020204" pitchFamily="34" charset="0"/>
              <a:buChar char="•"/>
            </a:pPr>
            <a:r>
              <a:rPr lang="en-US" dirty="0" smtClean="0"/>
              <a:t>Steps can contain steps.</a:t>
            </a:r>
          </a:p>
        </p:txBody>
      </p:sp>
    </p:spTree>
    <p:extLst>
      <p:ext uri="{BB962C8B-B14F-4D97-AF65-F5344CB8AC3E}">
        <p14:creationId xmlns:p14="http://schemas.microsoft.com/office/powerpoint/2010/main" val="1320212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1853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1546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workflow is added to a list, library, or content type and made available for use, you can manually start the workflow on a document or item. The workflow must be configured to allow it to be started manually. To start a workflow, you select the workflow you want from the list of workflows available for the document or item. If necessary, you may also need to fill out a form with the information the workflow requires. Depending on how the workflow was designed and configured, you may have the option to further customize the workflow when you start it on a document or item. This can include customizing such options as participants, due date, and task instructions.</a:t>
            </a:r>
          </a:p>
          <a:p>
            <a:endParaRPr lang="en-US" dirty="0" smtClean="0"/>
          </a:p>
          <a:p>
            <a:r>
              <a:rPr lang="en-US" dirty="0" smtClean="0"/>
              <a:t>To manually start a workflow you </a:t>
            </a:r>
            <a:r>
              <a:rPr lang="en-US" dirty="0"/>
              <a:t>must </a:t>
            </a:r>
            <a:r>
              <a:rPr lang="en-US" dirty="0" smtClean="0"/>
              <a:t>at </a:t>
            </a:r>
            <a:r>
              <a:rPr lang="en-US" dirty="0"/>
              <a:t>least </a:t>
            </a:r>
            <a:r>
              <a:rPr lang="en-US" dirty="0" smtClean="0"/>
              <a:t>have the </a:t>
            </a:r>
            <a:r>
              <a:rPr lang="en-US" dirty="0"/>
              <a:t>Edit Items permission to start a workflow. Some workflows </a:t>
            </a:r>
            <a:r>
              <a:rPr lang="en-US" dirty="0" smtClean="0"/>
              <a:t>may require you to also </a:t>
            </a:r>
            <a:r>
              <a:rPr lang="en-US" dirty="0"/>
              <a:t>have the Manage Lists permission or another specific permission to start a workflow on a document or item.</a:t>
            </a:r>
          </a:p>
        </p:txBody>
      </p:sp>
    </p:spTree>
    <p:extLst>
      <p:ext uri="{BB962C8B-B14F-4D97-AF65-F5344CB8AC3E}">
        <p14:creationId xmlns:p14="http://schemas.microsoft.com/office/powerpoint/2010/main" val="681382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63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4691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036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0923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Workflows in SharePoint 2013 are powered by Windows Workflow Foundation 4 which has substantially been redesigned from previous versions. Workflows conceptually model structured business models and in a business model a workflow is a process. In other words, a workflow is a series of tasks and actions to produce an outcome. In a business scenario, a workflow is a process.</a:t>
            </a:r>
            <a:r>
              <a:rPr lang="en-US" baseline="0" dirty="0" smtClean="0"/>
              <a:t> </a:t>
            </a:r>
            <a:r>
              <a:rPr lang="en-US" dirty="0" smtClean="0"/>
              <a:t>Workflows allow you to model and automate business processes in SharePoint.</a:t>
            </a:r>
          </a:p>
          <a:p>
            <a:endParaRPr lang="en-US" dirty="0" smtClean="0"/>
          </a:p>
          <a:p>
            <a:r>
              <a:rPr lang="en-US" dirty="0" smtClean="0"/>
              <a:t>The</a:t>
            </a:r>
            <a:r>
              <a:rPr lang="en-US" baseline="0" dirty="0" smtClean="0"/>
              <a:t> diagram in the slide represents a product approval workflow. In the workflow the submitter writes a product proposal then submits the proposal for approval. The proposal will then get sent to the approver where the approver will either approve or reject the proposal. If the proposal is approved a new project plan will be created.</a:t>
            </a:r>
            <a:endParaRPr lang="en-US" dirty="0" smtClean="0"/>
          </a:p>
        </p:txBody>
      </p:sp>
    </p:spTree>
    <p:extLst>
      <p:ext uri="{BB962C8B-B14F-4D97-AF65-F5344CB8AC3E}">
        <p14:creationId xmlns:p14="http://schemas.microsoft.com/office/powerpoint/2010/main" val="399893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List </a:t>
            </a:r>
            <a:r>
              <a:rPr lang="en-US" b="1" dirty="0"/>
              <a:t>Workflows</a:t>
            </a:r>
          </a:p>
          <a:p>
            <a:r>
              <a:rPr lang="en-US" dirty="0"/>
              <a:t>A list workflow is the type of workflow that was </a:t>
            </a:r>
            <a:r>
              <a:rPr lang="en-US" dirty="0" smtClean="0"/>
              <a:t>first available </a:t>
            </a:r>
            <a:r>
              <a:rPr lang="en-US" dirty="0"/>
              <a:t>in SharePoint 2007</a:t>
            </a:r>
            <a:r>
              <a:rPr lang="en-US" dirty="0" smtClean="0"/>
              <a:t>. A list workflow is associated with the list in which it was created therefore list workflows are not reusable meaning they cannot be made </a:t>
            </a:r>
            <a:r>
              <a:rPr lang="en-US" dirty="0"/>
              <a:t>available to other lists or </a:t>
            </a:r>
            <a:r>
              <a:rPr lang="en-US" dirty="0" smtClean="0"/>
              <a:t>libraries in the site. If </a:t>
            </a:r>
            <a:r>
              <a:rPr lang="en-US" dirty="0"/>
              <a:t>you know </a:t>
            </a:r>
            <a:r>
              <a:rPr lang="en-US" dirty="0" smtClean="0"/>
              <a:t>you </a:t>
            </a:r>
            <a:r>
              <a:rPr lang="en-US" dirty="0"/>
              <a:t>will only need the workflows you are designing for a specific list, the list workflow has the advantage of automatically making available the custom fields of the lists. </a:t>
            </a:r>
          </a:p>
          <a:p>
            <a:endParaRPr lang="en-US" dirty="0"/>
          </a:p>
          <a:p>
            <a:r>
              <a:rPr lang="en-US" b="1" dirty="0" smtClean="0"/>
              <a:t>Reusable Workflow</a:t>
            </a:r>
          </a:p>
          <a:p>
            <a:r>
              <a:rPr lang="en-US" dirty="0"/>
              <a:t>A reusable workflow is a workflow which may be reused across lists or libraries within a site contained by a site collection. This type of workflow may exist at a </a:t>
            </a:r>
            <a:r>
              <a:rPr lang="en-US" dirty="0" err="1" smtClean="0"/>
              <a:t>subsite</a:t>
            </a:r>
            <a:r>
              <a:rPr lang="en-US" dirty="0" smtClean="0"/>
              <a:t> </a:t>
            </a:r>
            <a:r>
              <a:rPr lang="en-US" dirty="0"/>
              <a:t>or the site collection </a:t>
            </a:r>
            <a:r>
              <a:rPr lang="en-US" dirty="0" smtClean="0"/>
              <a:t>top-level site. Reusable workflows can only </a:t>
            </a:r>
            <a:r>
              <a:rPr lang="en-US" dirty="0"/>
              <a:t>be used at the site in which it was published.</a:t>
            </a:r>
          </a:p>
          <a:p>
            <a:endParaRPr lang="en-US" dirty="0"/>
          </a:p>
          <a:p>
            <a:r>
              <a:rPr lang="en-US" b="1" dirty="0" smtClean="0"/>
              <a:t>Site Workflow</a:t>
            </a:r>
          </a:p>
          <a:p>
            <a:r>
              <a:rPr lang="en-US" dirty="0"/>
              <a:t>A site workflow is associated to a </a:t>
            </a:r>
            <a:r>
              <a:rPr lang="en-US" dirty="0" smtClean="0"/>
              <a:t>site and is not associated to </a:t>
            </a:r>
            <a:r>
              <a:rPr lang="en-US" dirty="0"/>
              <a:t>a list, library, or content type. So unlike most workflows, a site workflow is not running on a specific list item. Because of this, many of the actions </a:t>
            </a:r>
            <a:r>
              <a:rPr lang="en-US" dirty="0" smtClean="0"/>
              <a:t>available </a:t>
            </a:r>
            <a:r>
              <a:rPr lang="en-US" dirty="0"/>
              <a:t>for items </a:t>
            </a:r>
            <a:r>
              <a:rPr lang="en-US" dirty="0" smtClean="0"/>
              <a:t>are not </a:t>
            </a:r>
            <a:r>
              <a:rPr lang="en-US" dirty="0"/>
              <a:t>available for site workflows. </a:t>
            </a:r>
            <a:r>
              <a:rPr lang="en-US" dirty="0" smtClean="0"/>
              <a:t>If </a:t>
            </a:r>
            <a:r>
              <a:rPr lang="en-US" dirty="0"/>
              <a:t>you want to create a </a:t>
            </a:r>
            <a:r>
              <a:rPr lang="en-US" dirty="0" smtClean="0"/>
              <a:t>workflow and don’t </a:t>
            </a:r>
            <a:r>
              <a:rPr lang="en-US" dirty="0"/>
              <a:t>need a list, library, or content type for the </a:t>
            </a:r>
            <a:r>
              <a:rPr lang="en-US" dirty="0" smtClean="0"/>
              <a:t>workflow then </a:t>
            </a:r>
            <a:r>
              <a:rPr lang="en-US" dirty="0"/>
              <a:t>a site workflow </a:t>
            </a:r>
            <a:r>
              <a:rPr lang="en-US" dirty="0" smtClean="0"/>
              <a:t>will probably best </a:t>
            </a:r>
            <a:r>
              <a:rPr lang="en-US" dirty="0"/>
              <a:t>meet your needs. For example, you can create a site workflow as a way for </a:t>
            </a:r>
            <a:r>
              <a:rPr lang="en-US" dirty="0" smtClean="0"/>
              <a:t>users of the site to </a:t>
            </a:r>
            <a:r>
              <a:rPr lang="en-US" dirty="0"/>
              <a:t>provide feedback about your site.</a:t>
            </a:r>
          </a:p>
          <a:p>
            <a:endParaRPr lang="en-US" dirty="0" smtClean="0"/>
          </a:p>
        </p:txBody>
      </p:sp>
    </p:spTree>
    <p:extLst>
      <p:ext uri="{BB962C8B-B14F-4D97-AF65-F5344CB8AC3E}">
        <p14:creationId xmlns:p14="http://schemas.microsoft.com/office/powerpoint/2010/main" val="262710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2013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when SharePoint 2013 is connected to a configured instance of Workflow Manager. These workflows execute within Workflow Manager and not within the SharePoint process. They can leverage all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the SharePoint farm has not been connected to a Workflow Manager farm, SharePoint Designer 2013 will allow the creation of SharePoint Server 2010 style workflows. These workflows will not have any of the new capabilities offered in SharePoint 2013 or Workflow Manager and will be executed within the SharePoint workflow host which was carried forward from SharePoint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When building workflows with Visual Studio 2012, developers can create SharePoint 2010 style workflows that are coded and must be deployed using farm solutions. These workflows will run within the same workflow host that was included in SharePoint 2010 and are only available for on-</a:t>
            </a:r>
            <a:r>
              <a:rPr lang="en-US" baseline="0" dirty="0" err="1" smtClean="0"/>
              <a:t>prem</a:t>
            </a:r>
            <a:r>
              <a:rPr lang="en-US" baseline="0" dirty="0" smtClean="0"/>
              <a:t> SharePoint deployments. Visual Studio 2012 also supports creating SharePoint 2013 style workflows which will be covered later in the module.</a:t>
            </a:r>
          </a:p>
        </p:txBody>
      </p:sp>
    </p:spTree>
    <p:extLst>
      <p:ext uri="{BB962C8B-B14F-4D97-AF65-F5344CB8AC3E}">
        <p14:creationId xmlns:p14="http://schemas.microsoft.com/office/powerpoint/2010/main" val="170386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SharePoint </a:t>
            </a:r>
            <a:r>
              <a:rPr lang="en-US" dirty="0" smtClean="0"/>
              <a:t>2013 </a:t>
            </a:r>
            <a:r>
              <a:rPr lang="en-US" dirty="0"/>
              <a:t>takes a </a:t>
            </a:r>
            <a:r>
              <a:rPr lang="en-US" dirty="0" smtClean="0"/>
              <a:t>different </a:t>
            </a:r>
            <a:r>
              <a:rPr lang="en-US" dirty="0"/>
              <a:t>approach to workflow. </a:t>
            </a:r>
            <a:r>
              <a:rPr lang="en-US" dirty="0" smtClean="0"/>
              <a:t>Workflows </a:t>
            </a:r>
            <a:r>
              <a:rPr lang="en-US" dirty="0"/>
              <a:t>are </a:t>
            </a:r>
            <a:r>
              <a:rPr lang="en-US" dirty="0" smtClean="0"/>
              <a:t>now based </a:t>
            </a:r>
            <a:r>
              <a:rPr lang="en-US" dirty="0"/>
              <a:t>on Windows Workflow Foundation 4.0 (WF), which has been </a:t>
            </a:r>
            <a:r>
              <a:rPr lang="en-US" dirty="0" smtClean="0"/>
              <a:t>redesigned </a:t>
            </a:r>
            <a:r>
              <a:rPr lang="en-US" dirty="0"/>
              <a:t>from earlier versions. </a:t>
            </a:r>
            <a:r>
              <a:rPr lang="en-US" dirty="0" smtClean="0"/>
              <a:t>Workflow is now treated as a separate service</a:t>
            </a:r>
            <a:r>
              <a:rPr lang="en-US" dirty="0"/>
              <a:t> and leverages Azure Workflow which includes the WF included in .NET Framework 4.0</a:t>
            </a:r>
            <a:endParaRPr lang="en-US" dirty="0" smtClean="0"/>
          </a:p>
          <a:p>
            <a:endParaRPr lang="en-US" dirty="0"/>
          </a:p>
          <a:p>
            <a:r>
              <a:rPr lang="en-US" dirty="0"/>
              <a:t>This new architecture is available both in the on-premise model using the Azure Workflow as well as in a hosted model. </a:t>
            </a:r>
            <a:r>
              <a:rPr lang="en-US" dirty="0" smtClean="0"/>
              <a:t>This new architecture provides </a:t>
            </a:r>
            <a:r>
              <a:rPr lang="en-US" dirty="0"/>
              <a:t>SharePoint benefits from improvements in stability </a:t>
            </a:r>
            <a:r>
              <a:rPr lang="en-US" dirty="0" smtClean="0"/>
              <a:t>and </a:t>
            </a:r>
            <a:r>
              <a:rPr lang="en-US" dirty="0"/>
              <a:t>scalability in the workflow platform. In addition Azure Workflow is much more transparent where developers can use a service-based API to gain insight into metrics and analytics of </a:t>
            </a:r>
            <a:r>
              <a:rPr lang="en-US" dirty="0" smtClean="0"/>
              <a:t>Workflow Foundation (WF). The </a:t>
            </a:r>
            <a:r>
              <a:rPr lang="en-US" dirty="0"/>
              <a:t>workflow service provided by Azure Workflow is decoupled from SharePoint and no longer runs in the content </a:t>
            </a:r>
            <a:r>
              <a:rPr lang="en-US" dirty="0" smtClean="0"/>
              <a:t>farm but instead runs </a:t>
            </a:r>
            <a:r>
              <a:rPr lang="en-US" dirty="0"/>
              <a:t>on it’s own servers. Azure Workflow </a:t>
            </a:r>
            <a:r>
              <a:rPr lang="en-US" dirty="0" smtClean="0"/>
              <a:t>leverages </a:t>
            </a:r>
            <a:r>
              <a:rPr lang="en-US" dirty="0"/>
              <a:t>the latest and greatest advancements in workflow capabilities, performance and scalability from Microsoft</a:t>
            </a:r>
            <a:r>
              <a:rPr lang="en-US" dirty="0" smtClean="0"/>
              <a:t>.</a:t>
            </a:r>
          </a:p>
          <a:p>
            <a:endParaRPr lang="en-US" dirty="0"/>
          </a:p>
          <a:p>
            <a:r>
              <a:rPr lang="en-US" dirty="0"/>
              <a:t>Existing SharePoint 2010 workflows will still run using the same legacy SharePoint 2010/.NET Framework 3.5 </a:t>
            </a:r>
            <a:r>
              <a:rPr lang="en-US" dirty="0" smtClean="0"/>
              <a:t>architecture if migrated to SharePoint 2013. Developers and users </a:t>
            </a:r>
            <a:r>
              <a:rPr lang="en-US" dirty="0"/>
              <a:t>are </a:t>
            </a:r>
            <a:r>
              <a:rPr lang="en-US" dirty="0" smtClean="0"/>
              <a:t>also free </a:t>
            </a:r>
            <a:r>
              <a:rPr lang="en-US" dirty="0"/>
              <a:t>to continue creating workflows using this approach although it is not recommended</a:t>
            </a:r>
            <a:r>
              <a:rPr lang="en-US" dirty="0" smtClean="0"/>
              <a:t>.</a:t>
            </a:r>
            <a:endParaRPr lang="en-US" dirty="0"/>
          </a:p>
        </p:txBody>
      </p:sp>
    </p:spTree>
    <p:extLst>
      <p:ext uri="{BB962C8B-B14F-4D97-AF65-F5344CB8AC3E}">
        <p14:creationId xmlns:p14="http://schemas.microsoft.com/office/powerpoint/2010/main" val="7458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t>
            </a:r>
            <a:r>
              <a:rPr lang="en-US" dirty="0"/>
              <a:t>Designer 2010 has three views for editing HTML and ASPX pages: Code view, Design view, and Split view. </a:t>
            </a:r>
            <a:r>
              <a:rPr lang="en-US" dirty="0" smtClean="0"/>
              <a:t>In SharePoint Designer 2013, Design view and Split view have been removed. The reason Microsoft decided on this change was because of compared to current </a:t>
            </a:r>
            <a:r>
              <a:rPr lang="en-US" dirty="0"/>
              <a:t>versions of Internet Explorer, Design view is an older technology that does not support many new HTML 5 and CSS tags</a:t>
            </a:r>
            <a:r>
              <a:rPr lang="en-US" dirty="0" smtClean="0"/>
              <a:t>.</a:t>
            </a:r>
            <a:endParaRPr lang="en-US" dirty="0"/>
          </a:p>
        </p:txBody>
      </p:sp>
    </p:spTree>
    <p:extLst>
      <p:ext uri="{BB962C8B-B14F-4D97-AF65-F5344CB8AC3E}">
        <p14:creationId xmlns:p14="http://schemas.microsoft.com/office/powerpoint/2010/main" val="370078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86523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7625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Workflow in SharePoint 2013</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Workflow Actions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33274614"/>
              </p:ext>
            </p:extLst>
          </p:nvPr>
        </p:nvGraphicFramePr>
        <p:xfrm>
          <a:off x="170120" y="1219200"/>
          <a:ext cx="8745280" cy="5486400"/>
        </p:xfrm>
        <a:graphic>
          <a:graphicData uri="http://schemas.openxmlformats.org/drawingml/2006/table">
            <a:tbl>
              <a:tblPr>
                <a:tableStyleId>{5C22544A-7EE6-4342-B048-85BDC9FD1C3A}</a:tableStyleId>
              </a:tblPr>
              <a:tblGrid>
                <a:gridCol w="2524996"/>
                <a:gridCol w="6220284"/>
              </a:tblGrid>
              <a:tr h="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dirty="0" smtClean="0">
                          <a:solidFill>
                            <a:schemeClr val="dk1"/>
                          </a:solidFill>
                          <a:effectLst/>
                          <a:latin typeface="+mn-lt"/>
                        </a:rPr>
                        <a:t>Add</a:t>
                      </a:r>
                      <a:r>
                        <a:rPr lang="en-US" sz="1200" b="1" i="0" u="none" strike="noStrike" baseline="0" dirty="0" smtClean="0">
                          <a:solidFill>
                            <a:schemeClr val="dk1"/>
                          </a:solidFill>
                          <a:effectLst/>
                          <a:latin typeface="+mn-lt"/>
                        </a:rPr>
                        <a:t> a Comment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Enables ability to leave informative comments in workflow designer for reference purposes.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Add Time to Date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Adds a specific time in minutes, hours, days, or months to a date (Year not supported), and stores the output value as a variable. The date can be a current data, specific date, or a lookup. The ‘Current Date’ value returns UTC midnight.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Build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Builds a Dictionary variable of key/value pairs.</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Call HTTP Web Service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Functions as a method call to an HTTP web service and returns data using the JSON format. Basic authentication is supported through the </a:t>
                      </a:r>
                      <a:r>
                        <a:rPr lang="en-US" sz="1200" u="none" strike="noStrike" kern="1200" dirty="0" err="1" smtClean="0">
                          <a:solidFill>
                            <a:schemeClr val="dk1"/>
                          </a:solidFill>
                          <a:effectLst/>
                          <a:latin typeface="+mn-lt"/>
                          <a:ea typeface="+mn-ea"/>
                          <a:cs typeface="+mn-cs"/>
                        </a:rPr>
                        <a:t>RequestHeader</a:t>
                      </a:r>
                      <a:r>
                        <a:rPr lang="en-US" sz="1200" u="none" strike="noStrike" kern="1200" dirty="0" smtClean="0">
                          <a:solidFill>
                            <a:schemeClr val="dk1"/>
                          </a:solidFill>
                          <a:effectLst/>
                          <a:latin typeface="+mn-lt"/>
                          <a:ea typeface="+mn-ea"/>
                          <a:cs typeface="+mn-cs"/>
                        </a:rPr>
                        <a: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Count Items in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Returns a count of the number of items in a specified dictionary.</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i="0" u="none" strike="noStrike" dirty="0" smtClean="0">
                          <a:solidFill>
                            <a:schemeClr val="dk1"/>
                          </a:solidFill>
                          <a:effectLst/>
                          <a:latin typeface="+mn-lt"/>
                        </a:rPr>
                        <a:t>Do</a:t>
                      </a:r>
                      <a:r>
                        <a:rPr lang="en-US" sz="1200" b="1" i="0" u="none" strike="noStrike" baseline="0" dirty="0" smtClean="0">
                          <a:solidFill>
                            <a:schemeClr val="dk1"/>
                          </a:solidFill>
                          <a:effectLst/>
                          <a:latin typeface="+mn-lt"/>
                        </a:rPr>
                        <a:t> Calculation</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Performs an arithmetic calculation and stores the output value in a variable.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Get an Item from a</a:t>
                      </a:r>
                      <a:r>
                        <a:rPr lang="en-US" sz="1200" b="1" u="none" strike="noStrike" baseline="0" smtClean="0">
                          <a:effectLst/>
                        </a:rPr>
                        <a:t>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Returns a particular item from a dictionary variable.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Log to History List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Writes a message from a list of predefined message items to the workflow history list.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Pause</a:t>
                      </a:r>
                      <a:r>
                        <a:rPr lang="en-US" sz="1200" b="1" u="none" strike="noStrike" baseline="0" dirty="0" smtClean="0">
                          <a:effectLst/>
                        </a:rPr>
                        <a:t> for Duration</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Causes a workflow to pause executing for a specified time interval</a:t>
                      </a:r>
                      <a:r>
                        <a:rPr lang="en-US" sz="1200" u="none" strike="noStrike" kern="1200" baseline="0" dirty="0" smtClean="0">
                          <a:solidFill>
                            <a:schemeClr val="dk1"/>
                          </a:solidFill>
                          <a:effectLst/>
                          <a:latin typeface="+mn-lt"/>
                          <a:ea typeface="+mn-ea"/>
                          <a:cs typeface="+mn-cs"/>
                        </a:rPr>
                        <a:t> (</a:t>
                      </a:r>
                      <a:r>
                        <a:rPr lang="en-US" sz="1200" u="none" strike="noStrike" kern="1200" dirty="0" smtClean="0">
                          <a:solidFill>
                            <a:schemeClr val="dk1"/>
                          </a:solidFill>
                          <a:effectLst/>
                          <a:latin typeface="+mn-lt"/>
                          <a:ea typeface="+mn-ea"/>
                          <a:cs typeface="+mn-cs"/>
                        </a:rPr>
                        <a:t>days, hours, minutes)</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i="0" u="none" strike="noStrike" dirty="0" smtClean="0">
                          <a:solidFill>
                            <a:schemeClr val="dk1"/>
                          </a:solidFill>
                          <a:effectLst/>
                          <a:latin typeface="+mn-lt"/>
                        </a:rPr>
                        <a:t>Pause</a:t>
                      </a:r>
                      <a:r>
                        <a:rPr lang="en-US" sz="1200" b="1" i="0" u="none" strike="noStrike" baseline="0" dirty="0" smtClean="0">
                          <a:solidFill>
                            <a:schemeClr val="dk1"/>
                          </a:solidFill>
                          <a:effectLst/>
                          <a:latin typeface="+mn-lt"/>
                        </a:rPr>
                        <a:t> Until Date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Causes a workflow to pause executing until a specified date and time.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i="0" u="none" strike="noStrike" kern="1200" dirty="0" smtClean="0">
                          <a:solidFill>
                            <a:schemeClr val="dk1"/>
                          </a:solidFill>
                          <a:effectLst/>
                          <a:latin typeface="+mn-lt"/>
                          <a:ea typeface="+mn-ea"/>
                          <a:cs typeface="+mn-cs"/>
                        </a:rPr>
                        <a:t>Send an Email</a:t>
                      </a:r>
                      <a:endParaRPr lang="en-US" sz="1200" b="1"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Automatically sends an email message that contains a predetermined message to a user or group when a specified workflow event occurs.</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Time Portion of Date/Time Field</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Creates a timestamp, and stores the output value in a variable. You can set the time in hours and minutes and add a current date, specific date, or lookup.</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Workflow Status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Creates a timestamp, and stores the output value in a variable. You can set the time in hours and minutes and add a current date, specific date, or lookup.</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Workflow</a:t>
                      </a:r>
                      <a:r>
                        <a:rPr lang="en-US" sz="1200" b="1" u="none" strike="noStrike" baseline="0" dirty="0" smtClean="0">
                          <a:effectLst/>
                        </a:rPr>
                        <a:t> Variable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Sets a workflow variable to a value. Also use</a:t>
                      </a:r>
                      <a:r>
                        <a:rPr lang="en-US" sz="1200" u="none" strike="noStrike" kern="1200" baseline="0" dirty="0" smtClean="0">
                          <a:solidFill>
                            <a:schemeClr val="dk1"/>
                          </a:solidFill>
                          <a:effectLst/>
                          <a:latin typeface="+mn-lt"/>
                          <a:ea typeface="+mn-ea"/>
                          <a:cs typeface="+mn-cs"/>
                        </a:rPr>
                        <a:t> for </a:t>
                      </a:r>
                      <a:r>
                        <a:rPr lang="en-US" sz="1200" u="none" strike="noStrike" kern="1200" dirty="0" smtClean="0">
                          <a:solidFill>
                            <a:schemeClr val="dk1"/>
                          </a:solidFill>
                          <a:effectLst/>
                          <a:latin typeface="+mn-lt"/>
                          <a:ea typeface="+mn-ea"/>
                          <a:cs typeface="+mn-cs"/>
                        </a:rPr>
                        <a:t>workflow to assign data to a variable.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Go to Stage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Specifies the next stage to which flow control should be handed.</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19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Coordination Workflow Actions</a:t>
            </a:r>
            <a:endParaRPr lang="en-US" dirty="0"/>
          </a:p>
        </p:txBody>
      </p:sp>
      <p:sp>
        <p:nvSpPr>
          <p:cNvPr id="5" name="Content Placeholder 4"/>
          <p:cNvSpPr>
            <a:spLocks noGrp="1"/>
          </p:cNvSpPr>
          <p:nvPr>
            <p:ph idx="1"/>
          </p:nvPr>
        </p:nvSpPr>
        <p:spPr>
          <a:xfrm>
            <a:off x="381000" y="2286000"/>
            <a:ext cx="8382000" cy="4343400"/>
          </a:xfrm>
        </p:spPr>
        <p:txBody>
          <a:bodyPr>
            <a:normAutofit lnSpcReduction="10000"/>
          </a:bodyPr>
          <a:lstStyle/>
          <a:p>
            <a:r>
              <a:rPr lang="en-US" dirty="0" smtClean="0"/>
              <a:t>Both workflows have the following issues:</a:t>
            </a:r>
          </a:p>
          <a:p>
            <a:pPr lvl="1"/>
            <a:r>
              <a:rPr lang="en-US" i="1" dirty="0" smtClean="0"/>
              <a:t>Assignments</a:t>
            </a:r>
            <a:r>
              <a:rPr lang="en-US" dirty="0" smtClean="0"/>
              <a:t> </a:t>
            </a:r>
            <a:r>
              <a:rPr lang="en-US" dirty="0"/>
              <a:t>type field cannot be used </a:t>
            </a:r>
            <a:r>
              <a:rPr lang="en-US" dirty="0" smtClean="0"/>
              <a:t>as </a:t>
            </a:r>
            <a:r>
              <a:rPr lang="en-US" dirty="0"/>
              <a:t>parameter when </a:t>
            </a:r>
            <a:r>
              <a:rPr lang="en-US" dirty="0" smtClean="0"/>
              <a:t>2010 </a:t>
            </a:r>
            <a:r>
              <a:rPr lang="en-US" dirty="0"/>
              <a:t>workflow </a:t>
            </a:r>
            <a:r>
              <a:rPr lang="en-US" dirty="0" smtClean="0"/>
              <a:t>has </a:t>
            </a:r>
            <a:r>
              <a:rPr lang="en-US" dirty="0" err="1"/>
              <a:t>TaskProcess</a:t>
            </a:r>
            <a:r>
              <a:rPr lang="en-US" dirty="0"/>
              <a:t> action in </a:t>
            </a:r>
            <a:r>
              <a:rPr lang="en-US" dirty="0" smtClean="0"/>
              <a:t>it</a:t>
            </a:r>
            <a:endParaRPr lang="en-US" dirty="0"/>
          </a:p>
          <a:p>
            <a:pPr lvl="1"/>
            <a:r>
              <a:rPr lang="en-US" dirty="0"/>
              <a:t>When multiple calls are made to the same 2010 workflow the result will be multiple data sources in the 2013 workflow lookup </a:t>
            </a:r>
            <a:r>
              <a:rPr lang="en-US" dirty="0" smtClean="0"/>
              <a:t>functionality</a:t>
            </a:r>
          </a:p>
          <a:p>
            <a:pPr lvl="2"/>
            <a:r>
              <a:rPr lang="en-US" dirty="0" smtClean="0"/>
              <a:t>These </a:t>
            </a:r>
            <a:r>
              <a:rPr lang="en-US" dirty="0"/>
              <a:t>data sources are all the </a:t>
            </a:r>
            <a:r>
              <a:rPr lang="en-US" dirty="0" smtClean="0"/>
              <a:t>same</a:t>
            </a:r>
            <a:endParaRPr lang="en-US" dirty="0"/>
          </a:p>
          <a:p>
            <a:pPr lvl="1"/>
            <a:r>
              <a:rPr lang="en-US" dirty="0"/>
              <a:t>Variable names in 2013 cannot contain special characters such as ‘?’ and </a:t>
            </a:r>
            <a:r>
              <a:rPr lang="en-US" dirty="0" smtClean="0"/>
              <a:t>‘#’</a:t>
            </a:r>
          </a:p>
          <a:p>
            <a:pPr lvl="2"/>
            <a:r>
              <a:rPr lang="en-US" dirty="0" smtClean="0"/>
              <a:t>If 2010 </a:t>
            </a:r>
            <a:r>
              <a:rPr lang="en-US" dirty="0"/>
              <a:t>workflow contains special characters </a:t>
            </a:r>
            <a:r>
              <a:rPr lang="en-US" dirty="0" smtClean="0"/>
              <a:t>they </a:t>
            </a:r>
            <a:r>
              <a:rPr lang="en-US" dirty="0"/>
              <a:t>will be converted to hexadecimal code in the 2013 </a:t>
            </a:r>
            <a:r>
              <a:rPr lang="en-US" dirty="0" smtClean="0"/>
              <a:t>workflow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3498267"/>
              </p:ext>
            </p:extLst>
          </p:nvPr>
        </p:nvGraphicFramePr>
        <p:xfrm>
          <a:off x="457200" y="1219200"/>
          <a:ext cx="8229600" cy="822960"/>
        </p:xfrm>
        <a:graphic>
          <a:graphicData uri="http://schemas.openxmlformats.org/drawingml/2006/table">
            <a:tbl>
              <a:tblPr>
                <a:tableStyleId>{5C22544A-7EE6-4342-B048-85BDC9FD1C3A}</a:tableStyleId>
              </a:tblPr>
              <a:tblGrid>
                <a:gridCol w="2376105"/>
                <a:gridCol w="5853495"/>
              </a:tblGrid>
              <a:tr h="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smtClean="0">
                          <a:solidFill>
                            <a:schemeClr val="dk1"/>
                          </a:solidFill>
                          <a:effectLst/>
                          <a:latin typeface="+mn-lt"/>
                        </a:rPr>
                        <a:t>Start a List Workflow</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Starts a List workflow based on the SharePoint 2010 Workflow platform.</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Start a Site Workflow</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Starts a Site workflow based on the SharePoint 2010 Workflow platform.</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569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Workflow Actions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801693"/>
              </p:ext>
            </p:extLst>
          </p:nvPr>
        </p:nvGraphicFramePr>
        <p:xfrm>
          <a:off x="170120" y="1219200"/>
          <a:ext cx="8745280" cy="5486400"/>
        </p:xfrm>
        <a:graphic>
          <a:graphicData uri="http://schemas.openxmlformats.org/drawingml/2006/table">
            <a:tbl>
              <a:tblPr>
                <a:tableStyleId>{5C22544A-7EE6-4342-B048-85BDC9FD1C3A}</a:tableStyleId>
              </a:tblPr>
              <a:tblGrid>
                <a:gridCol w="2192080"/>
                <a:gridCol w="6553200"/>
              </a:tblGrid>
              <a:tr h="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smtClean="0">
                          <a:solidFill>
                            <a:schemeClr val="dk1"/>
                          </a:solidFill>
                          <a:effectLst/>
                          <a:latin typeface="+mn-lt"/>
                        </a:rPr>
                        <a:t>Check in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Checks in an item that is checked out. You can check in items only from a document library. </a:t>
                      </a:r>
                      <a:r>
                        <a:rPr lang="en-US" sz="1200" i="0" u="sng" strike="noStrike" kern="1200" dirty="0" smtClean="0">
                          <a:solidFill>
                            <a:schemeClr val="dk1"/>
                          </a:solidFill>
                          <a:effectLst/>
                          <a:latin typeface="+mn-lt"/>
                          <a:ea typeface="+mn-ea"/>
                          <a:cs typeface="+mn-cs"/>
                        </a:rPr>
                        <a:t>The workflow crashes if you try to check in an item that is not checked out.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Check Out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Checks out an item. The workflow verifies if item is checked in before it checks out a document. You can check out items only from a library in your site. </a:t>
                      </a:r>
                      <a:r>
                        <a:rPr lang="en-US" sz="1200" i="0" u="sng" strike="noStrike" kern="1200" dirty="0" smtClean="0">
                          <a:solidFill>
                            <a:schemeClr val="dk1"/>
                          </a:solidFill>
                          <a:effectLst/>
                          <a:latin typeface="+mn-lt"/>
                          <a:ea typeface="+mn-ea"/>
                          <a:cs typeface="+mn-cs"/>
                        </a:rPr>
                        <a:t>The workflow crashes if you try to check out an item that is not checked in.</a:t>
                      </a:r>
                      <a:endParaRPr lang="en-US" sz="1200" i="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Copy Document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smtClean="0">
                          <a:solidFill>
                            <a:schemeClr val="dk1"/>
                          </a:solidFill>
                          <a:effectLst/>
                          <a:latin typeface="+mn-lt"/>
                          <a:ea typeface="+mn-ea"/>
                          <a:cs typeface="+mn-cs"/>
                        </a:rPr>
                        <a:t>Copies a document from the current list to a different Document Library list.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Create List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Creates a new list item in the list specified. You can supply the fields and values in the new item. You can use this action to create a new item with specific information.</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Delete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Deletes an item. </a:t>
                      </a:r>
                      <a:r>
                        <a:rPr lang="en-US" sz="1200" i="0" u="sng" strike="noStrike" kern="1200" dirty="0" smtClean="0">
                          <a:solidFill>
                            <a:schemeClr val="dk1"/>
                          </a:solidFill>
                          <a:effectLst/>
                          <a:latin typeface="+mn-lt"/>
                          <a:ea typeface="+mn-ea"/>
                          <a:cs typeface="+mn-cs"/>
                        </a:rPr>
                        <a:t>This action is terminated on the computer running the Workflow Manager workflow engine and throws a </a:t>
                      </a:r>
                      <a:r>
                        <a:rPr lang="en-US" sz="1200" b="1" i="0" u="sng" strike="noStrike" kern="1200" dirty="0" err="1" smtClean="0">
                          <a:solidFill>
                            <a:schemeClr val="dk1"/>
                          </a:solidFill>
                          <a:effectLst/>
                          <a:latin typeface="+mn-lt"/>
                          <a:ea typeface="+mn-ea"/>
                          <a:cs typeface="+mn-cs"/>
                        </a:rPr>
                        <a:t>System.InvalidOperationException</a:t>
                      </a:r>
                      <a:r>
                        <a:rPr lang="en-US" sz="1200" i="0" u="sng" strike="noStrike" kern="1200" dirty="0" smtClean="0">
                          <a:solidFill>
                            <a:schemeClr val="dk1"/>
                          </a:solidFill>
                          <a:effectLst/>
                          <a:latin typeface="+mn-lt"/>
                          <a:ea typeface="+mn-ea"/>
                          <a:cs typeface="+mn-cs"/>
                        </a:rPr>
                        <a:t> exception. There is no workaround.</a:t>
                      </a:r>
                      <a:endParaRPr lang="en-US" sz="1200" i="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i="0" u="none" strike="noStrike" smtClean="0">
                          <a:solidFill>
                            <a:schemeClr val="dk1"/>
                          </a:solidFill>
                          <a:effectLst/>
                          <a:latin typeface="+mn-lt"/>
                        </a:rPr>
                        <a:t>Discard Check Out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Discards the changes and checks the item back in if an item is checked out and changes have been made to it.</a:t>
                      </a:r>
                      <a:r>
                        <a:rPr lang="en-US" sz="1200" i="1" u="none" strike="noStrike" kern="1200" dirty="0" smtClean="0">
                          <a:solidFill>
                            <a:schemeClr val="dk1"/>
                          </a:solidFill>
                          <a:effectLst/>
                          <a:latin typeface="+mn-lt"/>
                          <a:ea typeface="+mn-ea"/>
                          <a:cs typeface="+mn-cs"/>
                        </a:rPr>
                        <a:t> </a:t>
                      </a:r>
                      <a:r>
                        <a:rPr lang="en-US" sz="1200" i="0" u="sng" strike="noStrike" kern="1200" dirty="0" smtClean="0">
                          <a:solidFill>
                            <a:schemeClr val="dk1"/>
                          </a:solidFill>
                          <a:effectLst/>
                          <a:latin typeface="+mn-lt"/>
                          <a:ea typeface="+mn-ea"/>
                          <a:cs typeface="+mn-cs"/>
                        </a:rPr>
                        <a:t>The workflow crashes if you try to check in an item that is not checked out.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Set Field</a:t>
                      </a:r>
                      <a:r>
                        <a:rPr lang="en-US" sz="1200" b="1" u="none" strike="noStrike" baseline="0" smtClean="0">
                          <a:effectLst/>
                        </a:rPr>
                        <a:t> in Current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Sets a specified field in the current item to a specified value.</a:t>
                      </a:r>
                      <a:r>
                        <a:rPr lang="en-US" sz="1200" u="none" strike="noStrike" kern="1200" baseline="0" dirty="0" smtClean="0">
                          <a:solidFill>
                            <a:schemeClr val="dk1"/>
                          </a:solidFill>
                          <a:effectLst/>
                          <a:latin typeface="+mn-lt"/>
                          <a:ea typeface="+mn-ea"/>
                          <a:cs typeface="+mn-cs"/>
                        </a:rPr>
                        <a:t> </a:t>
                      </a:r>
                      <a:r>
                        <a:rPr lang="en-US" sz="1200" i="0" u="sng" strike="noStrike" kern="1200" baseline="0" dirty="0" smtClean="0">
                          <a:solidFill>
                            <a:schemeClr val="dk1"/>
                          </a:solidFill>
                          <a:effectLst/>
                          <a:latin typeface="+mn-lt"/>
                          <a:ea typeface="+mn-ea"/>
                          <a:cs typeface="+mn-cs"/>
                        </a:rPr>
                        <a:t>If you need the workflow to pause until the value of the field has changed, use the </a:t>
                      </a:r>
                      <a:r>
                        <a:rPr lang="en-US" sz="1200" b="1" i="0" u="sng" strike="noStrike" kern="1200" baseline="0" dirty="0" smtClean="0">
                          <a:solidFill>
                            <a:schemeClr val="dk1"/>
                          </a:solidFill>
                          <a:effectLst/>
                          <a:latin typeface="+mn-lt"/>
                          <a:ea typeface="+mn-ea"/>
                          <a:cs typeface="+mn-cs"/>
                        </a:rPr>
                        <a:t>Wait for Event in List Item </a:t>
                      </a:r>
                      <a:r>
                        <a:rPr lang="en-US" sz="1200" i="0" u="sng" strike="noStrike" kern="1200" baseline="0" dirty="0" smtClean="0">
                          <a:solidFill>
                            <a:schemeClr val="dk1"/>
                          </a:solidFill>
                          <a:effectLst/>
                          <a:latin typeface="+mn-lt"/>
                          <a:ea typeface="+mn-ea"/>
                          <a:cs typeface="+mn-cs"/>
                        </a:rPr>
                        <a:t>action instead of this action.</a:t>
                      </a:r>
                      <a:endParaRPr lang="en-US" sz="1200" i="0" u="sng" strike="noStrike" kern="1200" dirty="0" smtClean="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Translate Document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Translates a document into a particular language. </a:t>
                      </a:r>
                      <a:r>
                        <a:rPr lang="en-US" sz="1200" i="0" u="sng" strike="noStrike" kern="1200" dirty="0" smtClean="0">
                          <a:solidFill>
                            <a:schemeClr val="dk1"/>
                          </a:solidFill>
                          <a:effectLst/>
                          <a:latin typeface="+mn-lt"/>
                          <a:ea typeface="+mn-ea"/>
                          <a:cs typeface="+mn-cs"/>
                        </a:rPr>
                        <a:t>Requires a preconfigured Machine Translation Service Application.</a:t>
                      </a:r>
                      <a:endParaRPr lang="en-US" sz="1200" i="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smtClean="0">
                          <a:effectLst/>
                        </a:rPr>
                        <a:t>Update List</a:t>
                      </a:r>
                      <a:r>
                        <a:rPr lang="en-US" sz="1200" b="1" u="none" strike="noStrike" baseline="0" smtClean="0">
                          <a:effectLst/>
                        </a:rPr>
                        <a: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Updates a list item. You can specify the fields and the new values in those fields.</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i="0" u="none" strike="noStrike" dirty="0" smtClean="0">
                          <a:solidFill>
                            <a:schemeClr val="dk1"/>
                          </a:solidFill>
                          <a:effectLst/>
                          <a:latin typeface="+mn-lt"/>
                        </a:rPr>
                        <a:t>Wait for Event in List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Enhanced version of Office 2010 action. Pauses current instance of workflow to await specified list item event. This action listens for two events: </a:t>
                      </a:r>
                      <a:r>
                        <a:rPr lang="en-US" sz="1200" b="1" u="none" strike="noStrike" kern="1200" dirty="0" err="1" smtClean="0">
                          <a:solidFill>
                            <a:schemeClr val="dk1"/>
                          </a:solidFill>
                          <a:effectLst/>
                          <a:latin typeface="+mn-lt"/>
                          <a:ea typeface="+mn-ea"/>
                          <a:cs typeface="+mn-cs"/>
                        </a:rPr>
                        <a:t>ItemUpdated</a:t>
                      </a:r>
                      <a:r>
                        <a:rPr lang="en-US" sz="1200" u="none" strike="noStrike" kern="1200" dirty="0" smtClean="0">
                          <a:solidFill>
                            <a:schemeClr val="dk1"/>
                          </a:solidFill>
                          <a:effectLst/>
                          <a:latin typeface="+mn-lt"/>
                          <a:ea typeface="+mn-ea"/>
                          <a:cs typeface="+mn-cs"/>
                        </a:rPr>
                        <a:t> and </a:t>
                      </a:r>
                      <a:r>
                        <a:rPr lang="en-US" sz="1200" b="1" u="none" strike="noStrike" kern="1200" dirty="0" err="1" smtClean="0">
                          <a:solidFill>
                            <a:schemeClr val="dk1"/>
                          </a:solidFill>
                          <a:effectLst/>
                          <a:latin typeface="+mn-lt"/>
                          <a:ea typeface="+mn-ea"/>
                          <a:cs typeface="+mn-cs"/>
                        </a:rPr>
                        <a:t>ItemAdded</a:t>
                      </a:r>
                      <a:r>
                        <a:rPr lang="en-US" sz="1200" u="none" strike="noStrike" kern="1200" dirty="0" smtClean="0">
                          <a:solidFill>
                            <a:schemeClr val="dk1"/>
                          </a:solidFill>
                          <a:effectLst/>
                          <a:latin typeface="+mn-lt"/>
                          <a:ea typeface="+mn-ea"/>
                          <a:cs typeface="+mn-cs"/>
                        </a:rPr>
                        <a: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i="0" u="none" strike="noStrike" kern="1200" smtClean="0">
                          <a:solidFill>
                            <a:schemeClr val="dk1"/>
                          </a:solidFill>
                          <a:effectLst/>
                          <a:latin typeface="+mn-lt"/>
                          <a:ea typeface="+mn-ea"/>
                          <a:cs typeface="+mn-cs"/>
                        </a:rPr>
                        <a:t>Wait for Field Change in Current Item</a:t>
                      </a:r>
                      <a:endParaRPr lang="en-US" sz="1200" b="1"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Waits for a field on the current item to equal a particular value.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74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Workflow Actions</a:t>
            </a:r>
            <a:endParaRPr lang="en-US" dirty="0"/>
          </a:p>
        </p:txBody>
      </p:sp>
      <p:sp>
        <p:nvSpPr>
          <p:cNvPr id="3" name="Content Placeholder 2"/>
          <p:cNvSpPr>
            <a:spLocks noGrp="1"/>
          </p:cNvSpPr>
          <p:nvPr>
            <p:ph idx="1"/>
          </p:nvPr>
        </p:nvSpPr>
        <p:spPr/>
        <p:txBody>
          <a:bodyPr/>
          <a:lstStyle/>
          <a:p>
            <a:r>
              <a:rPr lang="en-US" dirty="0" smtClean="0"/>
              <a:t>Project actions support the integration of Microsoft Project</a:t>
            </a:r>
          </a:p>
          <a:p>
            <a:pPr lvl="1"/>
            <a:r>
              <a:rPr lang="en-US" dirty="0" smtClean="0"/>
              <a:t>Used to build Project-based workflows</a:t>
            </a:r>
          </a:p>
          <a:p>
            <a:r>
              <a:rPr lang="en-US" dirty="0" smtClean="0"/>
              <a:t>All Project actions are new in SPD 2013</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8174609"/>
              </p:ext>
            </p:extLst>
          </p:nvPr>
        </p:nvGraphicFramePr>
        <p:xfrm>
          <a:off x="304800" y="3657600"/>
          <a:ext cx="8458200" cy="2377440"/>
        </p:xfrm>
        <a:graphic>
          <a:graphicData uri="http://schemas.openxmlformats.org/drawingml/2006/table">
            <a:tbl>
              <a:tblPr>
                <a:tableStyleId>{5C22544A-7EE6-4342-B048-85BDC9FD1C3A}</a:tableStyleId>
              </a:tblPr>
              <a:tblGrid>
                <a:gridCol w="2057400"/>
                <a:gridCol w="6400800"/>
              </a:tblGrid>
              <a:tr h="12192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dirty="0" smtClean="0">
                          <a:solidFill>
                            <a:schemeClr val="dk1"/>
                          </a:solidFill>
                          <a:effectLst/>
                          <a:latin typeface="+mn-lt"/>
                        </a:rPr>
                        <a:t>Create Project from Current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Takes the current item and creates a new project in the SharePoint farm PWA site.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Project Field</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Sets a value for a particular field on Project Server. </a:t>
                      </a:r>
                      <a:r>
                        <a:rPr lang="en-US" sz="1200" i="0" u="sng" strike="noStrike" kern="1200" dirty="0" smtClean="0">
                          <a:solidFill>
                            <a:schemeClr val="dk1"/>
                          </a:solidFill>
                          <a:effectLst/>
                          <a:latin typeface="+mn-lt"/>
                          <a:ea typeface="+mn-ea"/>
                          <a:cs typeface="+mn-cs"/>
                        </a:rPr>
                        <a:t>This action requires the project to be checked in first. If the project is not checked in, the workflow will be terminated and users cannot open that project in Project Web App.</a:t>
                      </a:r>
                      <a:endParaRPr lang="en-US" sz="1200" i="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Project Stage Status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Sets the status of the Project Stage.</a:t>
                      </a:r>
                      <a:r>
                        <a:rPr lang="en-US" sz="1200" u="sng" strike="noStrike" kern="1200" dirty="0" smtClean="0">
                          <a:solidFill>
                            <a:schemeClr val="dk1"/>
                          </a:solidFill>
                          <a:effectLst/>
                          <a:latin typeface="+mn-lt"/>
                          <a:ea typeface="+mn-ea"/>
                          <a:cs typeface="+mn-cs"/>
                        </a:rPr>
                        <a:t> An exception occurs when a current project is checked out.</a:t>
                      </a:r>
                      <a:endParaRPr lang="en-US" sz="120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Set status field in idea list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Updates the status on the original list item that is associated to the current project.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Wait for Project Event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Waits for a particular Project Event.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542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Workflow Actions</a:t>
            </a:r>
            <a:endParaRPr lang="en-US" dirty="0"/>
          </a:p>
        </p:txBody>
      </p:sp>
      <p:sp>
        <p:nvSpPr>
          <p:cNvPr id="3" name="Content Placeholder 2"/>
          <p:cNvSpPr>
            <a:spLocks noGrp="1"/>
          </p:cNvSpPr>
          <p:nvPr>
            <p:ph idx="1"/>
          </p:nvPr>
        </p:nvSpPr>
        <p:spPr/>
        <p:txBody>
          <a:bodyPr/>
          <a:lstStyle/>
          <a:p>
            <a:r>
              <a:rPr lang="en-US" dirty="0"/>
              <a:t>Task actions provide </a:t>
            </a:r>
            <a:r>
              <a:rPr lang="en-US" dirty="0" smtClean="0"/>
              <a:t>ability to:</a:t>
            </a:r>
          </a:p>
          <a:p>
            <a:pPr lvl="1"/>
            <a:r>
              <a:rPr lang="en-US" dirty="0" smtClean="0"/>
              <a:t>Invoke a workflow based on SharePoint </a:t>
            </a:r>
            <a:r>
              <a:rPr lang="en-US" dirty="0"/>
              <a:t>2010 </a:t>
            </a:r>
            <a:r>
              <a:rPr lang="en-US" dirty="0" smtClean="0"/>
              <a:t>Workflow platform from within a workflow based on SharePoint </a:t>
            </a:r>
            <a:r>
              <a:rPr lang="en-US" dirty="0"/>
              <a:t>2013 </a:t>
            </a:r>
            <a:r>
              <a:rPr lang="en-US" dirty="0" smtClean="0"/>
              <a:t>Workflow platform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1530555"/>
              </p:ext>
            </p:extLst>
          </p:nvPr>
        </p:nvGraphicFramePr>
        <p:xfrm>
          <a:off x="609600" y="3657600"/>
          <a:ext cx="8001000" cy="1005840"/>
        </p:xfrm>
        <a:graphic>
          <a:graphicData uri="http://schemas.openxmlformats.org/drawingml/2006/table">
            <a:tbl>
              <a:tblPr>
                <a:tableStyleId>{5C22544A-7EE6-4342-B048-85BDC9FD1C3A}</a:tableStyleId>
              </a:tblPr>
              <a:tblGrid>
                <a:gridCol w="1946189"/>
                <a:gridCol w="6054811"/>
              </a:tblGrid>
              <a:tr h="12192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dirty="0" smtClean="0">
                          <a:solidFill>
                            <a:schemeClr val="dk1"/>
                          </a:solidFill>
                          <a:effectLst/>
                          <a:latin typeface="+mn-lt"/>
                        </a:rPr>
                        <a:t>Assign a Task</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Assigns a workflow task to a user and establishes a due date for completion of the task.</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Start a Task Process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Creates tasks on multiple users and enables the tasks to be taken through a customized process.</a:t>
                      </a:r>
                      <a:endParaRPr lang="en-US" sz="1200"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6891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Utility Workflow Actions</a:t>
            </a:r>
            <a:endParaRPr lang="en-US" dirty="0"/>
          </a:p>
        </p:txBody>
      </p:sp>
      <p:sp>
        <p:nvSpPr>
          <p:cNvPr id="5" name="Content Placeholder 4"/>
          <p:cNvSpPr>
            <a:spLocks noGrp="1"/>
          </p:cNvSpPr>
          <p:nvPr>
            <p:ph idx="1"/>
          </p:nvPr>
        </p:nvSpPr>
        <p:spPr/>
        <p:txBody>
          <a:bodyPr/>
          <a:lstStyle/>
          <a:p>
            <a:r>
              <a:rPr lang="en-US" dirty="0" smtClean="0"/>
              <a:t>Actions </a:t>
            </a:r>
            <a:r>
              <a:rPr lang="en-US" dirty="0"/>
              <a:t>that manipulate strings or find the interval between </a:t>
            </a:r>
            <a:r>
              <a:rPr lang="en-US" dirty="0" smtClean="0"/>
              <a:t>dates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1716909"/>
              </p:ext>
            </p:extLst>
          </p:nvPr>
        </p:nvGraphicFramePr>
        <p:xfrm>
          <a:off x="371475" y="2423160"/>
          <a:ext cx="8534400" cy="4206240"/>
        </p:xfrm>
        <a:graphic>
          <a:graphicData uri="http://schemas.openxmlformats.org/drawingml/2006/table">
            <a:tbl>
              <a:tblPr>
                <a:tableStyleId>{5C22544A-7EE6-4342-B048-85BDC9FD1C3A}</a:tableStyleId>
              </a:tblPr>
              <a:tblGrid>
                <a:gridCol w="2139221"/>
                <a:gridCol w="6395179"/>
              </a:tblGrid>
              <a:tr h="0">
                <a:tc>
                  <a:txBody>
                    <a:bodyPr/>
                    <a:lstStyle/>
                    <a:p>
                      <a:pPr algn="ctr" fontAlgn="b"/>
                      <a:r>
                        <a:rPr lang="en-US" sz="1200" b="1" u="none" strike="noStrike" dirty="0" smtClean="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smtClean="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b="1" i="0" u="none" strike="noStrike" dirty="0" smtClean="0">
                          <a:solidFill>
                            <a:schemeClr val="dk1"/>
                          </a:solidFill>
                          <a:effectLst/>
                          <a:latin typeface="+mn-lt"/>
                        </a:rPr>
                        <a:t>Extract Substring from End of String </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Copies specified number of characters starting from end of a string and stores output in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b="1" u="none" strike="noStrike" dirty="0" smtClean="0">
                          <a:effectLst/>
                        </a:rPr>
                        <a:t>Extract Substring from Index of String</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Copies substring starting at specified index in string and places value in a variable. </a:t>
                      </a:r>
                      <a:r>
                        <a:rPr lang="en-US" sz="1200" u="sng" strike="noStrike" kern="1200" dirty="0" smtClean="0">
                          <a:solidFill>
                            <a:schemeClr val="dk1"/>
                          </a:solidFill>
                          <a:effectLst/>
                          <a:latin typeface="+mn-lt"/>
                          <a:ea typeface="+mn-ea"/>
                          <a:cs typeface="+mn-cs"/>
                        </a:rPr>
                        <a:t>The index value in Microsoft SharePoint Designer 2013 is zero-based, values in SharePoint Designer 2010 were indexed starting at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Extract Substring from Start of String</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Copies specified number of characters beginning at start of string and stores output in a variable.</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Extract Substring of String from Index with Length</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Copies out a substring comprising a specified number of characters, starting at a specified index in string and places value in a variable.</a:t>
                      </a:r>
                      <a:r>
                        <a:rPr lang="en-US" sz="1200" u="none" strike="noStrike" kern="1200" baseline="0" dirty="0" smtClean="0">
                          <a:solidFill>
                            <a:schemeClr val="dk1"/>
                          </a:solidFill>
                          <a:effectLst/>
                          <a:latin typeface="+mn-lt"/>
                          <a:ea typeface="+mn-ea"/>
                          <a:cs typeface="+mn-cs"/>
                        </a:rPr>
                        <a:t> </a:t>
                      </a:r>
                      <a:r>
                        <a:rPr lang="en-US" sz="1200" u="sng" strike="noStrike" kern="1200" dirty="0" smtClean="0">
                          <a:solidFill>
                            <a:schemeClr val="dk1"/>
                          </a:solidFill>
                          <a:effectLst/>
                          <a:latin typeface="+mn-lt"/>
                          <a:ea typeface="+mn-ea"/>
                          <a:cs typeface="+mn-cs"/>
                        </a:rPr>
                        <a:t>The index value in Microsoft SharePoint Designer 2013 is zero-based, values in SharePoint Designer 2010 were indexed starting at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Find Interval Between Dates</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Calculates the time interval in minutes, hours, or days between two dates and stores the output in a variable.</a:t>
                      </a:r>
                      <a:endParaRPr lang="en-US" sz="1200"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Trim String</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Removes white spaces from the beginning and end of a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Find Substring in String</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i="0" u="none" strike="noStrike" kern="1200" dirty="0" smtClean="0">
                          <a:solidFill>
                            <a:schemeClr val="dk1"/>
                          </a:solidFill>
                          <a:effectLst/>
                          <a:latin typeface="+mn-lt"/>
                          <a:ea typeface="+mn-ea"/>
                          <a:cs typeface="+mn-cs"/>
                        </a:rPr>
                        <a:t>Finds a particular substring inside of a string and returns the index of the </a:t>
                      </a:r>
                      <a:r>
                        <a:rPr lang="en-US" sz="1200" i="0" u="none" strike="noStrike" kern="1200" dirty="0" err="1" smtClean="0">
                          <a:solidFill>
                            <a:schemeClr val="dk1"/>
                          </a:solidFill>
                          <a:effectLst/>
                          <a:latin typeface="+mn-lt"/>
                          <a:ea typeface="+mn-ea"/>
                          <a:cs typeface="+mn-cs"/>
                        </a:rPr>
                        <a:t>substrings’s</a:t>
                      </a:r>
                      <a:r>
                        <a:rPr lang="en-US" sz="1200" i="0" u="none" strike="noStrike" kern="1200" dirty="0" smtClean="0">
                          <a:solidFill>
                            <a:schemeClr val="dk1"/>
                          </a:solidFill>
                          <a:effectLst/>
                          <a:latin typeface="+mn-lt"/>
                          <a:ea typeface="+mn-ea"/>
                          <a:cs typeface="+mn-cs"/>
                        </a:rPr>
                        <a:t> starting position.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Replace Substring in String</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smtClean="0">
                          <a:solidFill>
                            <a:schemeClr val="dk1"/>
                          </a:solidFill>
                          <a:effectLst/>
                          <a:latin typeface="+mn-lt"/>
                          <a:ea typeface="+mn-ea"/>
                          <a:cs typeface="+mn-cs"/>
                        </a:rPr>
                        <a:t>Replaces a particular substring with another substring.</a:t>
                      </a:r>
                      <a:endParaRPr lang="en-US" sz="1200"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algn="l" defTabSz="914400" rtl="0" eaLnBrk="1" fontAlgn="b" latinLnBrk="0" hangingPunct="1"/>
                      <a:r>
                        <a:rPr lang="en-US" sz="1200" b="1" u="none" strike="noStrike" kern="1200" dirty="0" smtClean="0">
                          <a:solidFill>
                            <a:schemeClr val="dk1"/>
                          </a:solidFill>
                          <a:effectLst/>
                          <a:latin typeface="+mn-lt"/>
                          <a:ea typeface="+mn-ea"/>
                          <a:cs typeface="+mn-cs"/>
                        </a:rPr>
                        <a:t>Trim String</a:t>
                      </a:r>
                      <a:endParaRPr lang="en-US" sz="1200" b="1"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smtClean="0">
                          <a:solidFill>
                            <a:schemeClr val="dk1"/>
                          </a:solidFill>
                          <a:effectLst/>
                          <a:latin typeface="+mn-lt"/>
                          <a:ea typeface="+mn-ea"/>
                          <a:cs typeface="+mn-cs"/>
                        </a:rPr>
                        <a:t>Removes white spaces from the beginning and end of a string.</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136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Deprecated Actions in SharePoint 2013</a:t>
            </a:r>
            <a:endParaRPr lang="en-US" dirty="0"/>
          </a:p>
        </p:txBody>
      </p:sp>
      <p:sp>
        <p:nvSpPr>
          <p:cNvPr id="3" name="Content Placeholder 2"/>
          <p:cNvSpPr>
            <a:spLocks noGrp="1"/>
          </p:cNvSpPr>
          <p:nvPr>
            <p:ph idx="1"/>
          </p:nvPr>
        </p:nvSpPr>
        <p:spPr/>
        <p:txBody>
          <a:bodyPr/>
          <a:lstStyle/>
          <a:p>
            <a:r>
              <a:rPr lang="en-US" dirty="0" smtClean="0"/>
              <a:t>Some of the SharePoint workflow actions are deprecated in SharePoint 2013</a:t>
            </a:r>
          </a:p>
          <a:p>
            <a:r>
              <a:rPr lang="en-US" b="1" dirty="0" smtClean="0"/>
              <a:t>SharePoint Workflow Interop</a:t>
            </a:r>
          </a:p>
          <a:p>
            <a:pPr lvl="1"/>
            <a:r>
              <a:rPr lang="en-US" dirty="0" smtClean="0"/>
              <a:t>Enables SharePoint 2010 workflows to work with the SharePoint 2013 workflow engine</a:t>
            </a:r>
          </a:p>
          <a:p>
            <a:pPr lvl="1"/>
            <a:r>
              <a:rPr lang="en-US" dirty="0" smtClean="0"/>
              <a:t>Deprecated actions become available in SharePoint 2013 using the workflow interop bridge</a:t>
            </a:r>
          </a:p>
          <a:p>
            <a:pPr lvl="2"/>
            <a:r>
              <a:rPr lang="en-US" dirty="0" smtClean="0"/>
              <a:t>Use workflow Interop in Visual Studio 2012 workflow designer (developer role)</a:t>
            </a:r>
          </a:p>
          <a:p>
            <a:pPr lvl="1"/>
            <a:r>
              <a:rPr lang="en-US" dirty="0" smtClean="0"/>
              <a:t>Use if needed to reuse legacy SharePoint 2010 workflows in your SharePoint 2013 environment</a:t>
            </a:r>
          </a:p>
        </p:txBody>
      </p:sp>
    </p:spTree>
    <p:extLst>
      <p:ext uri="{BB962C8B-B14F-4D97-AF65-F5344CB8AC3E}">
        <p14:creationId xmlns:p14="http://schemas.microsoft.com/office/powerpoint/2010/main" val="136750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Conditions</a:t>
            </a:r>
            <a:endParaRPr lang="en-US" dirty="0"/>
          </a:p>
        </p:txBody>
      </p:sp>
      <p:sp>
        <p:nvSpPr>
          <p:cNvPr id="3" name="Content Placeholder 2"/>
          <p:cNvSpPr>
            <a:spLocks noGrp="1"/>
          </p:cNvSpPr>
          <p:nvPr>
            <p:ph idx="1"/>
          </p:nvPr>
        </p:nvSpPr>
        <p:spPr/>
        <p:txBody>
          <a:bodyPr/>
          <a:lstStyle/>
          <a:p>
            <a:r>
              <a:rPr lang="en-US" dirty="0" smtClean="0"/>
              <a:t>Use workflow conditions when creating SharePoint 2010 workflow in SharePoint 2013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362" y="2590800"/>
            <a:ext cx="3343275" cy="3895725"/>
          </a:xfrm>
          <a:prstGeom prst="rect">
            <a:avLst/>
          </a:prstGeom>
        </p:spPr>
      </p:pic>
    </p:spTree>
    <p:extLst>
      <p:ext uri="{BB962C8B-B14F-4D97-AF65-F5344CB8AC3E}">
        <p14:creationId xmlns:p14="http://schemas.microsoft.com/office/powerpoint/2010/main" val="6010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Designer Workflows</a:t>
            </a:r>
            <a:endParaRPr lang="en-US" dirty="0"/>
          </a:p>
        </p:txBody>
      </p:sp>
    </p:spTree>
    <p:extLst>
      <p:ext uri="{BB962C8B-B14F-4D97-AF65-F5344CB8AC3E}">
        <p14:creationId xmlns:p14="http://schemas.microsoft.com/office/powerpoint/2010/main" val="422242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a:t>
            </a:r>
            <a:r>
              <a:rPr lang="en-US" dirty="0" smtClean="0"/>
              <a:t>Overview</a:t>
            </a:r>
            <a:endParaRPr lang="en-US" dirty="0"/>
          </a:p>
          <a:p>
            <a:pPr>
              <a:buFont typeface="Wingdings" panose="05000000000000000000" pitchFamily="2" charset="2"/>
              <a:buChar char="ü"/>
            </a:pPr>
            <a:r>
              <a:rPr lang="en-US" dirty="0"/>
              <a:t>Workflow Actions, Conditions, and Shapes</a:t>
            </a:r>
          </a:p>
          <a:p>
            <a:pPr>
              <a:buFont typeface="Wingdings" panose="05000000000000000000" pitchFamily="2" charset="2"/>
              <a:buChar char="Ø"/>
            </a:pPr>
            <a:r>
              <a:rPr lang="en-US" dirty="0" smtClean="0"/>
              <a:t>Using </a:t>
            </a:r>
            <a:r>
              <a:rPr lang="en-US" dirty="0"/>
              <a:t>Workflow </a:t>
            </a:r>
            <a:r>
              <a:rPr lang="en-US" dirty="0" smtClean="0"/>
              <a:t>Templates</a:t>
            </a:r>
          </a:p>
          <a:p>
            <a:r>
              <a:rPr lang="en-US" dirty="0" smtClean="0"/>
              <a:t>Starting </a:t>
            </a:r>
            <a:r>
              <a:rPr lang="en-US" dirty="0"/>
              <a:t>Workflows on Items and </a:t>
            </a:r>
            <a:r>
              <a:rPr lang="en-US" dirty="0" smtClean="0"/>
              <a:t>Documents</a:t>
            </a:r>
          </a:p>
          <a:p>
            <a:r>
              <a:rPr lang="en-US" dirty="0" smtClean="0"/>
              <a:t>Responding </a:t>
            </a:r>
            <a:r>
              <a:rPr lang="en-US" dirty="0"/>
              <a:t>to Workflow Tasks</a:t>
            </a:r>
          </a:p>
        </p:txBody>
      </p:sp>
    </p:spTree>
    <p:extLst>
      <p:ext uri="{BB962C8B-B14F-4D97-AF65-F5344CB8AC3E}">
        <p14:creationId xmlns:p14="http://schemas.microsoft.com/office/powerpoint/2010/main" val="36308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SharePoint Workflows Overview</a:t>
            </a:r>
            <a:endParaRPr lang="en-US" dirty="0"/>
          </a:p>
          <a:p>
            <a:r>
              <a:rPr lang="en-US" dirty="0"/>
              <a:t>Workflow Actions, Conditions, and Shapes</a:t>
            </a:r>
          </a:p>
          <a:p>
            <a:r>
              <a:rPr lang="en-US" dirty="0"/>
              <a:t>Using Workflow Templates</a:t>
            </a:r>
          </a:p>
          <a:p>
            <a:r>
              <a:rPr lang="en-US" dirty="0"/>
              <a:t>Starting Workflows and Tasks </a:t>
            </a:r>
            <a:r>
              <a:rPr lang="en-US" dirty="0" smtClean="0"/>
              <a:t>Actions</a:t>
            </a:r>
            <a:endParaRPr lang="en-US" dirty="0"/>
          </a:p>
          <a:p>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Workflow </a:t>
            </a:r>
            <a:r>
              <a:rPr lang="en-US" dirty="0" smtClean="0"/>
              <a:t>Templates</a:t>
            </a:r>
            <a:endParaRPr lang="en-US" dirty="0"/>
          </a:p>
        </p:txBody>
      </p:sp>
      <p:sp>
        <p:nvSpPr>
          <p:cNvPr id="3" name="Content Placeholder 2"/>
          <p:cNvSpPr>
            <a:spLocks noGrp="1"/>
          </p:cNvSpPr>
          <p:nvPr>
            <p:ph idx="1"/>
          </p:nvPr>
        </p:nvSpPr>
        <p:spPr/>
        <p:txBody>
          <a:bodyPr/>
          <a:lstStyle/>
          <a:p>
            <a:r>
              <a:rPr lang="en-US" dirty="0" smtClean="0"/>
              <a:t>Workflow templates are available in Visio 2013</a:t>
            </a:r>
            <a:endParaRPr lang="en-US" dirty="0"/>
          </a:p>
          <a:p>
            <a:r>
              <a:rPr lang="en-US" dirty="0" smtClean="0"/>
              <a:t>Action Shapes</a:t>
            </a:r>
          </a:p>
          <a:p>
            <a:pPr lvl="1"/>
            <a:r>
              <a:rPr lang="en-US" dirty="0" smtClean="0"/>
              <a:t>Includes actions such as Assign a Task, Add a Comment, Create List Item, Do Calculation</a:t>
            </a:r>
          </a:p>
          <a:p>
            <a:r>
              <a:rPr lang="en-US" dirty="0" smtClean="0"/>
              <a:t>Condition Shapes</a:t>
            </a:r>
          </a:p>
          <a:p>
            <a:pPr lvl="1"/>
            <a:r>
              <a:rPr lang="en-US" dirty="0" smtClean="0"/>
              <a:t>Compare too values, check user memberships, skip project stage</a:t>
            </a:r>
          </a:p>
          <a:p>
            <a:r>
              <a:rPr lang="en-US" dirty="0" smtClean="0"/>
              <a:t>Terminator Shapes</a:t>
            </a:r>
          </a:p>
          <a:p>
            <a:pPr lvl="1"/>
            <a:r>
              <a:rPr lang="en-US" dirty="0" smtClean="0"/>
              <a:t>Start/End, Stage, Step, Stage, Loop n Times, Loop with Condition, Start/Stop Parallel Action (Parallel Block)</a:t>
            </a:r>
          </a:p>
          <a:p>
            <a:pPr lvl="1"/>
            <a:endParaRPr lang="en-US" dirty="0" smtClean="0"/>
          </a:p>
        </p:txBody>
      </p:sp>
    </p:spTree>
    <p:extLst>
      <p:ext uri="{BB962C8B-B14F-4D97-AF65-F5344CB8AC3E}">
        <p14:creationId xmlns:p14="http://schemas.microsoft.com/office/powerpoint/2010/main" val="105692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Terminator Shapes - Stage</a:t>
            </a:r>
            <a:endParaRPr lang="en-US" dirty="0"/>
          </a:p>
        </p:txBody>
      </p:sp>
      <p:sp>
        <p:nvSpPr>
          <p:cNvPr id="3" name="Content Placeholder 2"/>
          <p:cNvSpPr>
            <a:spLocks noGrp="1"/>
          </p:cNvSpPr>
          <p:nvPr>
            <p:ph idx="1"/>
          </p:nvPr>
        </p:nvSpPr>
        <p:spPr/>
        <p:txBody>
          <a:bodyPr/>
          <a:lstStyle/>
          <a:p>
            <a:r>
              <a:rPr lang="en-US" dirty="0" smtClean="0"/>
              <a:t>Container used to contain any number of shapes and actions</a:t>
            </a:r>
          </a:p>
          <a:p>
            <a:r>
              <a:rPr lang="en-US" dirty="0" smtClean="0"/>
              <a:t>SharePoint </a:t>
            </a:r>
            <a:r>
              <a:rPr lang="en-US" dirty="0"/>
              <a:t>2013 Workflow </a:t>
            </a:r>
            <a:r>
              <a:rPr lang="en-US" dirty="0" smtClean="0"/>
              <a:t>template has </a:t>
            </a:r>
            <a:r>
              <a:rPr lang="en-US" dirty="0"/>
              <a:t>a Start, Enter and Exit </a:t>
            </a:r>
            <a:r>
              <a:rPr lang="en-US" dirty="0" smtClean="0"/>
              <a:t>shape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352800"/>
            <a:ext cx="5428877" cy="3214973"/>
          </a:xfrm>
          <a:prstGeom prst="rect">
            <a:avLst/>
          </a:prstGeom>
        </p:spPr>
      </p:pic>
    </p:spTree>
    <p:extLst>
      <p:ext uri="{BB962C8B-B14F-4D97-AF65-F5344CB8AC3E}">
        <p14:creationId xmlns:p14="http://schemas.microsoft.com/office/powerpoint/2010/main" val="340744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Terminator Shapes - </a:t>
            </a:r>
            <a:r>
              <a:rPr lang="en-US" dirty="0" smtClean="0"/>
              <a:t>Loop</a:t>
            </a:r>
            <a:endParaRPr lang="en-US" dirty="0"/>
          </a:p>
        </p:txBody>
      </p:sp>
      <p:sp>
        <p:nvSpPr>
          <p:cNvPr id="3" name="Content Placeholder 2"/>
          <p:cNvSpPr>
            <a:spLocks noGrp="1"/>
          </p:cNvSpPr>
          <p:nvPr>
            <p:ph idx="1"/>
          </p:nvPr>
        </p:nvSpPr>
        <p:spPr/>
        <p:txBody>
          <a:bodyPr/>
          <a:lstStyle/>
          <a:p>
            <a:r>
              <a:rPr lang="en-US" dirty="0" smtClean="0"/>
              <a:t>Series of connected shapes that execute as a single unit within a loop container</a:t>
            </a:r>
          </a:p>
          <a:p>
            <a:r>
              <a:rPr lang="en-US" dirty="0" smtClean="0"/>
              <a:t>Two types supported</a:t>
            </a:r>
          </a:p>
          <a:p>
            <a:pPr lvl="1"/>
            <a:r>
              <a:rPr lang="en-US" dirty="0" smtClean="0"/>
              <a:t>Loop n times and loop with condition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00" y="3476773"/>
            <a:ext cx="7066600" cy="3187939"/>
          </a:xfrm>
          <a:prstGeom prst="rect">
            <a:avLst/>
          </a:prstGeom>
        </p:spPr>
      </p:pic>
    </p:spTree>
    <p:extLst>
      <p:ext uri="{BB962C8B-B14F-4D97-AF65-F5344CB8AC3E}">
        <p14:creationId xmlns:p14="http://schemas.microsoft.com/office/powerpoint/2010/main" val="3670552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Terminator Shapes - </a:t>
            </a:r>
            <a:r>
              <a:rPr lang="en-US" dirty="0" smtClean="0"/>
              <a:t>Step</a:t>
            </a:r>
            <a:endParaRPr lang="en-US" dirty="0"/>
          </a:p>
        </p:txBody>
      </p:sp>
      <p:sp>
        <p:nvSpPr>
          <p:cNvPr id="3" name="Content Placeholder 2"/>
          <p:cNvSpPr>
            <a:spLocks noGrp="1"/>
          </p:cNvSpPr>
          <p:nvPr>
            <p:ph idx="1"/>
          </p:nvPr>
        </p:nvSpPr>
        <p:spPr/>
        <p:txBody>
          <a:bodyPr/>
          <a:lstStyle/>
          <a:p>
            <a:r>
              <a:rPr lang="en-US" dirty="0" smtClean="0"/>
              <a:t>Represent a group of sequential actions to be performed as a single unit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00" y="2590800"/>
            <a:ext cx="6480000" cy="3679200"/>
          </a:xfrm>
          <a:prstGeom prst="rect">
            <a:avLst/>
          </a:prstGeom>
        </p:spPr>
      </p:pic>
    </p:spTree>
    <p:extLst>
      <p:ext uri="{BB962C8B-B14F-4D97-AF65-F5344CB8AC3E}">
        <p14:creationId xmlns:p14="http://schemas.microsoft.com/office/powerpoint/2010/main" val="408754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Workflow Templates</a:t>
            </a:r>
            <a:endParaRPr lang="en-US" dirty="0"/>
          </a:p>
        </p:txBody>
      </p:sp>
    </p:spTree>
    <p:extLst>
      <p:ext uri="{BB962C8B-B14F-4D97-AF65-F5344CB8AC3E}">
        <p14:creationId xmlns:p14="http://schemas.microsoft.com/office/powerpoint/2010/main" val="381817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a:t>
            </a:r>
            <a:r>
              <a:rPr lang="en-US" dirty="0" smtClean="0"/>
              <a:t>Overview</a:t>
            </a:r>
            <a:endParaRPr lang="en-US" dirty="0"/>
          </a:p>
          <a:p>
            <a:pPr>
              <a:buFont typeface="Wingdings" panose="05000000000000000000" pitchFamily="2" charset="2"/>
              <a:buChar char="ü"/>
            </a:pPr>
            <a:r>
              <a:rPr lang="en-US" dirty="0"/>
              <a:t>Workflow Actions, Conditions, and Shapes</a:t>
            </a:r>
          </a:p>
          <a:p>
            <a:pPr>
              <a:buFont typeface="Wingdings" panose="05000000000000000000" pitchFamily="2" charset="2"/>
              <a:buChar char="ü"/>
            </a:pPr>
            <a:r>
              <a:rPr lang="en-US" dirty="0" smtClean="0"/>
              <a:t>Using </a:t>
            </a:r>
            <a:r>
              <a:rPr lang="en-US" dirty="0"/>
              <a:t>Workflow </a:t>
            </a:r>
            <a:r>
              <a:rPr lang="en-US" dirty="0" smtClean="0"/>
              <a:t>Templates</a:t>
            </a:r>
          </a:p>
          <a:p>
            <a:pPr>
              <a:buFont typeface="Wingdings" panose="05000000000000000000" pitchFamily="2" charset="2"/>
              <a:buChar char="Ø"/>
            </a:pPr>
            <a:r>
              <a:rPr lang="en-US" dirty="0"/>
              <a:t>Starting Workflows and Tasks </a:t>
            </a:r>
            <a:r>
              <a:rPr lang="en-US" dirty="0" smtClean="0"/>
              <a:t>Actions</a:t>
            </a:r>
            <a:endParaRPr lang="en-US" dirty="0"/>
          </a:p>
        </p:txBody>
      </p:sp>
    </p:spTree>
    <p:extLst>
      <p:ext uri="{BB962C8B-B14F-4D97-AF65-F5344CB8AC3E}">
        <p14:creationId xmlns:p14="http://schemas.microsoft.com/office/powerpoint/2010/main" val="1618702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Workflows</a:t>
            </a:r>
            <a:endParaRPr lang="en-US" dirty="0"/>
          </a:p>
        </p:txBody>
      </p:sp>
      <p:sp>
        <p:nvSpPr>
          <p:cNvPr id="3" name="Content Placeholder 2"/>
          <p:cNvSpPr>
            <a:spLocks noGrp="1"/>
          </p:cNvSpPr>
          <p:nvPr>
            <p:ph idx="1"/>
          </p:nvPr>
        </p:nvSpPr>
        <p:spPr/>
        <p:txBody>
          <a:bodyPr/>
          <a:lstStyle/>
          <a:p>
            <a:r>
              <a:rPr lang="en-US" dirty="0"/>
              <a:t>Manual </a:t>
            </a:r>
            <a:r>
              <a:rPr lang="en-US" dirty="0" smtClean="0"/>
              <a:t>Workflows</a:t>
            </a:r>
          </a:p>
          <a:p>
            <a:pPr lvl="1"/>
            <a:r>
              <a:rPr lang="en-US" dirty="0" smtClean="0"/>
              <a:t>Can be started on a document or item</a:t>
            </a:r>
          </a:p>
          <a:p>
            <a:pPr lvl="1"/>
            <a:r>
              <a:rPr lang="en-US" dirty="0" smtClean="0"/>
              <a:t>Options available depend on how the workflow was designed</a:t>
            </a:r>
          </a:p>
          <a:p>
            <a:pPr lvl="1"/>
            <a:r>
              <a:rPr lang="en-US" dirty="0" smtClean="0"/>
              <a:t>Permissions required</a:t>
            </a:r>
          </a:p>
          <a:p>
            <a:pPr lvl="2"/>
            <a:r>
              <a:rPr lang="en-US" dirty="0" smtClean="0"/>
              <a:t>Edit permission to start workflow</a:t>
            </a:r>
          </a:p>
          <a:p>
            <a:pPr lvl="2"/>
            <a:r>
              <a:rPr lang="en-US" dirty="0" smtClean="0"/>
              <a:t>Some workflows may require Manage List permissions</a:t>
            </a:r>
          </a:p>
          <a:p>
            <a:r>
              <a:rPr lang="en-US" dirty="0" smtClean="0"/>
              <a:t>Auto-start Workflows</a:t>
            </a:r>
          </a:p>
          <a:p>
            <a:pPr lvl="1"/>
            <a:r>
              <a:rPr lang="en-US" dirty="0" smtClean="0"/>
              <a:t>Can </a:t>
            </a:r>
            <a:r>
              <a:rPr lang="en-US" dirty="0"/>
              <a:t>be configured to start automatically when an item is added or </a:t>
            </a:r>
            <a:r>
              <a:rPr lang="en-US" dirty="0" smtClean="0"/>
              <a:t>edited</a:t>
            </a:r>
          </a:p>
          <a:p>
            <a:endParaRPr lang="en-US" dirty="0"/>
          </a:p>
        </p:txBody>
      </p:sp>
    </p:spTree>
    <p:extLst>
      <p:ext uri="{BB962C8B-B14F-4D97-AF65-F5344CB8AC3E}">
        <p14:creationId xmlns:p14="http://schemas.microsoft.com/office/powerpoint/2010/main" val="1352711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Task Actions</a:t>
            </a:r>
            <a:endParaRPr lang="en-US" dirty="0"/>
          </a:p>
        </p:txBody>
      </p:sp>
      <p:sp>
        <p:nvSpPr>
          <p:cNvPr id="3" name="Content Placeholder 2"/>
          <p:cNvSpPr>
            <a:spLocks noGrp="1"/>
          </p:cNvSpPr>
          <p:nvPr>
            <p:ph idx="1"/>
          </p:nvPr>
        </p:nvSpPr>
        <p:spPr/>
        <p:txBody>
          <a:bodyPr>
            <a:normAutofit/>
          </a:bodyPr>
          <a:lstStyle/>
          <a:p>
            <a:r>
              <a:rPr lang="en-US" dirty="0"/>
              <a:t>A task in SharePoint Server 2013 is used to assign work to a person or group and then track the progress of that work over </a:t>
            </a:r>
            <a:r>
              <a:rPr lang="en-US" dirty="0" smtClean="0"/>
              <a:t>time</a:t>
            </a:r>
          </a:p>
          <a:p>
            <a:r>
              <a:rPr lang="en-US" dirty="0" smtClean="0"/>
              <a:t>Two </a:t>
            </a:r>
            <a:r>
              <a:rPr lang="en-US" dirty="0"/>
              <a:t>workflow actions in SharePoint Designer 2013 designed for working with </a:t>
            </a:r>
            <a:r>
              <a:rPr lang="en-US" dirty="0" smtClean="0"/>
              <a:t>tasks </a:t>
            </a:r>
            <a:endParaRPr lang="en-US" dirty="0"/>
          </a:p>
          <a:p>
            <a:pPr lvl="1"/>
            <a:r>
              <a:rPr lang="en-US" dirty="0" smtClean="0"/>
              <a:t>Assign </a:t>
            </a:r>
            <a:r>
              <a:rPr lang="en-US" dirty="0"/>
              <a:t>a </a:t>
            </a:r>
            <a:r>
              <a:rPr lang="en-US" dirty="0" smtClean="0"/>
              <a:t>task</a:t>
            </a:r>
          </a:p>
          <a:p>
            <a:pPr lvl="2"/>
            <a:r>
              <a:rPr lang="en-US" dirty="0" smtClean="0"/>
              <a:t>Used </a:t>
            </a:r>
            <a:r>
              <a:rPr lang="en-US" dirty="0"/>
              <a:t>to create </a:t>
            </a:r>
            <a:r>
              <a:rPr lang="en-US" dirty="0" smtClean="0"/>
              <a:t>task </a:t>
            </a:r>
            <a:r>
              <a:rPr lang="en-US" dirty="0"/>
              <a:t>and assign it to a single </a:t>
            </a:r>
            <a:r>
              <a:rPr lang="en-US" dirty="0" smtClean="0"/>
              <a:t>participant</a:t>
            </a:r>
            <a:endParaRPr lang="en-US" dirty="0"/>
          </a:p>
          <a:p>
            <a:pPr lvl="1"/>
            <a:r>
              <a:rPr lang="en-US" dirty="0" smtClean="0"/>
              <a:t>Start </a:t>
            </a:r>
            <a:r>
              <a:rPr lang="en-US" dirty="0"/>
              <a:t>a task </a:t>
            </a:r>
            <a:r>
              <a:rPr lang="en-US" dirty="0" smtClean="0"/>
              <a:t>process</a:t>
            </a:r>
          </a:p>
          <a:p>
            <a:pPr lvl="2"/>
            <a:r>
              <a:rPr lang="en-US" dirty="0"/>
              <a:t>U</a:t>
            </a:r>
            <a:r>
              <a:rPr lang="en-US" dirty="0" smtClean="0"/>
              <a:t>sed </a:t>
            </a:r>
            <a:r>
              <a:rPr lang="en-US" dirty="0"/>
              <a:t>to </a:t>
            </a:r>
            <a:r>
              <a:rPr lang="en-US" dirty="0" smtClean="0"/>
              <a:t>assign </a:t>
            </a:r>
            <a:r>
              <a:rPr lang="en-US" dirty="0"/>
              <a:t>task to multiple </a:t>
            </a:r>
            <a:r>
              <a:rPr lang="en-US" dirty="0" smtClean="0"/>
              <a:t>participants</a:t>
            </a:r>
            <a:endParaRPr lang="en-US" dirty="0"/>
          </a:p>
          <a:p>
            <a:r>
              <a:rPr lang="en-US" dirty="0" smtClean="0"/>
              <a:t>Task </a:t>
            </a:r>
            <a:r>
              <a:rPr lang="en-US" dirty="0"/>
              <a:t>Actions are accessed in </a:t>
            </a:r>
            <a:r>
              <a:rPr lang="en-US" dirty="0" smtClean="0"/>
              <a:t>Action </a:t>
            </a:r>
            <a:r>
              <a:rPr lang="en-US" dirty="0"/>
              <a:t>drop-down menu of </a:t>
            </a:r>
            <a:r>
              <a:rPr lang="en-US" dirty="0" smtClean="0"/>
              <a:t>SharePoint </a:t>
            </a:r>
            <a:r>
              <a:rPr lang="en-US" dirty="0"/>
              <a:t>Designer 2013 </a:t>
            </a:r>
            <a:r>
              <a:rPr lang="en-US" dirty="0" smtClean="0"/>
              <a:t>ribbon</a:t>
            </a:r>
            <a:endParaRPr lang="en-US" dirty="0"/>
          </a:p>
        </p:txBody>
      </p:sp>
    </p:spTree>
    <p:extLst>
      <p:ext uri="{BB962C8B-B14F-4D97-AF65-F5344CB8AC3E}">
        <p14:creationId xmlns:p14="http://schemas.microsoft.com/office/powerpoint/2010/main" val="3262725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a Task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600200"/>
            <a:ext cx="5942857" cy="261904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066493"/>
            <a:ext cx="3750000" cy="5435714"/>
          </a:xfrm>
          <a:prstGeom prst="rect">
            <a:avLst/>
          </a:prstGeom>
        </p:spPr>
      </p:pic>
    </p:spTree>
    <p:extLst>
      <p:ext uri="{BB962C8B-B14F-4D97-AF65-F5344CB8AC3E}">
        <p14:creationId xmlns:p14="http://schemas.microsoft.com/office/powerpoint/2010/main" val="1308780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 Task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899" y="1295400"/>
            <a:ext cx="5714286" cy="254285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057400"/>
            <a:ext cx="4665463" cy="4443298"/>
          </a:xfrm>
          <a:prstGeom prst="rect">
            <a:avLst/>
          </a:prstGeom>
        </p:spPr>
      </p:pic>
    </p:spTree>
    <p:extLst>
      <p:ext uri="{BB962C8B-B14F-4D97-AF65-F5344CB8AC3E}">
        <p14:creationId xmlns:p14="http://schemas.microsoft.com/office/powerpoint/2010/main" val="356584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Workflow</a:t>
            </a:r>
            <a:endParaRPr lang="en-US" dirty="0"/>
          </a:p>
        </p:txBody>
      </p:sp>
      <p:sp>
        <p:nvSpPr>
          <p:cNvPr id="3" name="Content Placeholder 2"/>
          <p:cNvSpPr>
            <a:spLocks noGrp="1"/>
          </p:cNvSpPr>
          <p:nvPr>
            <p:ph idx="1"/>
          </p:nvPr>
        </p:nvSpPr>
        <p:spPr/>
        <p:txBody>
          <a:bodyPr/>
          <a:lstStyle/>
          <a:p>
            <a:r>
              <a:rPr lang="en-US" dirty="0" smtClean="0"/>
              <a:t>A workflow is a series of tasks and actions to produce an outcome</a:t>
            </a:r>
          </a:p>
          <a:p>
            <a:r>
              <a:rPr lang="en-US" dirty="0" smtClean="0"/>
              <a:t>Scenario – Product Approval</a:t>
            </a:r>
          </a:p>
        </p:txBody>
      </p:sp>
      <p:graphicFrame>
        <p:nvGraphicFramePr>
          <p:cNvPr id="4" name="Diagram 3"/>
          <p:cNvGraphicFramePr/>
          <p:nvPr>
            <p:extLst>
              <p:ext uri="{D42A27DB-BD31-4B8C-83A1-F6EECF244321}">
                <p14:modId xmlns:p14="http://schemas.microsoft.com/office/powerpoint/2010/main" val="1109937416"/>
              </p:ext>
            </p:extLst>
          </p:nvPr>
        </p:nvGraphicFramePr>
        <p:xfrm>
          <a:off x="1371600" y="2266604"/>
          <a:ext cx="6955183" cy="4362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496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Workflows &amp; Task Actions</a:t>
            </a:r>
            <a:endParaRPr lang="en-US" dirty="0"/>
          </a:p>
        </p:txBody>
      </p:sp>
    </p:spTree>
    <p:extLst>
      <p:ext uri="{BB962C8B-B14F-4D97-AF65-F5344CB8AC3E}">
        <p14:creationId xmlns:p14="http://schemas.microsoft.com/office/powerpoint/2010/main" val="4184101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a:t>
            </a:r>
            <a:r>
              <a:rPr lang="en-US" dirty="0" smtClean="0"/>
              <a:t>Overview</a:t>
            </a:r>
            <a:endParaRPr lang="en-US" dirty="0"/>
          </a:p>
          <a:p>
            <a:pPr>
              <a:buFont typeface="Wingdings" panose="05000000000000000000" pitchFamily="2" charset="2"/>
              <a:buChar char="ü"/>
            </a:pPr>
            <a:r>
              <a:rPr lang="en-US" dirty="0"/>
              <a:t>Workflow Actions, Conditions, and Shapes</a:t>
            </a:r>
          </a:p>
          <a:p>
            <a:pPr>
              <a:buFont typeface="Wingdings" panose="05000000000000000000" pitchFamily="2" charset="2"/>
              <a:buChar char="ü"/>
            </a:pPr>
            <a:r>
              <a:rPr lang="en-US" dirty="0" smtClean="0"/>
              <a:t>Using </a:t>
            </a:r>
            <a:r>
              <a:rPr lang="en-US" dirty="0"/>
              <a:t>Workflow Templates</a:t>
            </a:r>
          </a:p>
          <a:p>
            <a:pPr>
              <a:buFont typeface="Wingdings" panose="05000000000000000000" pitchFamily="2" charset="2"/>
              <a:buChar char="ü"/>
            </a:pPr>
            <a:r>
              <a:rPr lang="en-US" dirty="0"/>
              <a:t>Starting Workflows and Tasks </a:t>
            </a:r>
            <a:r>
              <a:rPr lang="en-US" dirty="0" smtClean="0"/>
              <a:t>Actions</a:t>
            </a:r>
            <a:endParaRPr lang="en-US" dirty="0"/>
          </a:p>
        </p:txBody>
      </p:sp>
    </p:spTree>
    <p:extLst>
      <p:ext uri="{BB962C8B-B14F-4D97-AF65-F5344CB8AC3E}">
        <p14:creationId xmlns:p14="http://schemas.microsoft.com/office/powerpoint/2010/main" val="3421179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Workflow Types</a:t>
            </a:r>
            <a:endParaRPr lang="en-US" dirty="0"/>
          </a:p>
        </p:txBody>
      </p:sp>
      <p:sp>
        <p:nvSpPr>
          <p:cNvPr id="3" name="Content Placeholder 2"/>
          <p:cNvSpPr>
            <a:spLocks noGrp="1"/>
          </p:cNvSpPr>
          <p:nvPr>
            <p:ph idx="1"/>
          </p:nvPr>
        </p:nvSpPr>
        <p:spPr/>
        <p:txBody>
          <a:bodyPr/>
          <a:lstStyle/>
          <a:p>
            <a:r>
              <a:rPr lang="en-US" dirty="0" smtClean="0"/>
              <a:t>List Workflows</a:t>
            </a:r>
          </a:p>
          <a:p>
            <a:pPr lvl="1"/>
            <a:r>
              <a:rPr lang="en-US" dirty="0" smtClean="0"/>
              <a:t>Workflow associated with a single list</a:t>
            </a:r>
          </a:p>
          <a:p>
            <a:r>
              <a:rPr lang="en-US" dirty="0" smtClean="0"/>
              <a:t>Reusable Workflows</a:t>
            </a:r>
          </a:p>
          <a:p>
            <a:pPr lvl="1"/>
            <a:r>
              <a:rPr lang="en-US" dirty="0" smtClean="0"/>
              <a:t>Workflow associated to a content type</a:t>
            </a:r>
          </a:p>
          <a:p>
            <a:pPr lvl="1"/>
            <a:r>
              <a:rPr lang="en-US" dirty="0" smtClean="0"/>
              <a:t>Reusable for any list or library</a:t>
            </a:r>
          </a:p>
          <a:p>
            <a:r>
              <a:rPr lang="en-US" dirty="0" smtClean="0"/>
              <a:t>Site Workflows</a:t>
            </a:r>
          </a:p>
          <a:p>
            <a:pPr lvl="1"/>
            <a:r>
              <a:rPr lang="en-US" dirty="0" smtClean="0"/>
              <a:t>Workflow associated with a site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962400"/>
            <a:ext cx="2762573" cy="1752600"/>
          </a:xfrm>
          <a:prstGeom prst="rect">
            <a:avLst/>
          </a:prstGeom>
        </p:spPr>
      </p:pic>
    </p:spTree>
    <p:extLst>
      <p:ext uri="{BB962C8B-B14F-4D97-AF65-F5344CB8AC3E}">
        <p14:creationId xmlns:p14="http://schemas.microsoft.com/office/powerpoint/2010/main" val="55713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vs. 2013 Workflows</a:t>
            </a:r>
            <a:endParaRPr lang="en-US" dirty="0"/>
          </a:p>
        </p:txBody>
      </p:sp>
      <p:sp>
        <p:nvSpPr>
          <p:cNvPr id="3" name="Content Placeholder 2"/>
          <p:cNvSpPr>
            <a:spLocks noGrp="1"/>
          </p:cNvSpPr>
          <p:nvPr>
            <p:ph idx="1"/>
          </p:nvPr>
        </p:nvSpPr>
        <p:spPr/>
        <p:txBody>
          <a:bodyPr/>
          <a:lstStyle/>
          <a:p>
            <a:r>
              <a:rPr lang="en-US" smtClean="0"/>
              <a:t>SharePoint 2013 support two workflow platforms</a:t>
            </a:r>
          </a:p>
          <a:p>
            <a:pPr lvl="1"/>
            <a:r>
              <a:rPr lang="en-US" smtClean="0"/>
              <a:t>SharePoint 2010 workflows (older format)</a:t>
            </a:r>
          </a:p>
          <a:p>
            <a:pPr lvl="1"/>
            <a:r>
              <a:rPr lang="en-US" smtClean="0"/>
              <a:t>SharePoint 2013 workflows (newer format)</a:t>
            </a:r>
          </a:p>
          <a:p>
            <a:r>
              <a:rPr lang="en-US" smtClean="0"/>
              <a:t>Benefits to using SharePoint 2010 workflows</a:t>
            </a:r>
          </a:p>
          <a:p>
            <a:pPr lvl="1"/>
            <a:r>
              <a:rPr lang="en-US" smtClean="0"/>
              <a:t>Migrate existing workflows from SharePoint 2010</a:t>
            </a:r>
          </a:p>
          <a:p>
            <a:pPr lvl="1"/>
            <a:r>
              <a:rPr lang="en-US" smtClean="0"/>
              <a:t>Support out-of-box with no additional configuration</a:t>
            </a:r>
          </a:p>
          <a:p>
            <a:r>
              <a:rPr lang="en-US" smtClean="0"/>
              <a:t>Benefits to using SharePoint 2013</a:t>
            </a:r>
          </a:p>
          <a:p>
            <a:pPr lvl="1"/>
            <a:r>
              <a:rPr lang="en-US" smtClean="0"/>
              <a:t>More scalable - especially in SharePoint Online</a:t>
            </a:r>
          </a:p>
          <a:p>
            <a:pPr lvl="1"/>
            <a:r>
              <a:rPr lang="en-US" smtClean="0"/>
              <a:t>Improved design experience in SharePoint Designer</a:t>
            </a:r>
          </a:p>
          <a:p>
            <a:pPr lvl="1"/>
            <a:endParaRPr lang="en-US" dirty="0" smtClean="0"/>
          </a:p>
        </p:txBody>
      </p:sp>
    </p:spTree>
    <p:extLst>
      <p:ext uri="{BB962C8B-B14F-4D97-AF65-F5344CB8AC3E}">
        <p14:creationId xmlns:p14="http://schemas.microsoft.com/office/powerpoint/2010/main" val="43894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Manager in SharePoint 2013</a:t>
            </a:r>
            <a:endParaRPr lang="en-US" dirty="0"/>
          </a:p>
        </p:txBody>
      </p:sp>
      <p:sp>
        <p:nvSpPr>
          <p:cNvPr id="3" name="Content Placeholder 2"/>
          <p:cNvSpPr>
            <a:spLocks noGrp="1"/>
          </p:cNvSpPr>
          <p:nvPr>
            <p:ph idx="1"/>
          </p:nvPr>
        </p:nvSpPr>
        <p:spPr/>
        <p:txBody>
          <a:bodyPr>
            <a:normAutofit lnSpcReduction="10000"/>
          </a:bodyPr>
          <a:lstStyle/>
          <a:p>
            <a:r>
              <a:rPr lang="en-US" dirty="0" smtClean="0"/>
              <a:t>Latest </a:t>
            </a:r>
            <a:r>
              <a:rPr lang="en-US" dirty="0"/>
              <a:t>workflow technology from </a:t>
            </a:r>
            <a:r>
              <a:rPr lang="en-US" dirty="0" smtClean="0"/>
              <a:t>Microsoft</a:t>
            </a:r>
          </a:p>
          <a:p>
            <a:r>
              <a:rPr lang="en-US" dirty="0" smtClean="0"/>
              <a:t>Workflow now treated as a service</a:t>
            </a:r>
            <a:endParaRPr lang="en-US" dirty="0"/>
          </a:p>
          <a:p>
            <a:r>
              <a:rPr lang="en-US" dirty="0" smtClean="0"/>
              <a:t>Workflow Manager</a:t>
            </a:r>
          </a:p>
          <a:p>
            <a:pPr lvl="1"/>
            <a:r>
              <a:rPr lang="en-US" dirty="0" smtClean="0"/>
              <a:t>Doesn’t </a:t>
            </a:r>
            <a:r>
              <a:rPr lang="en-US" dirty="0"/>
              <a:t>have to run in </a:t>
            </a:r>
            <a:r>
              <a:rPr lang="en-US" dirty="0" smtClean="0"/>
              <a:t>SharePoint farm</a:t>
            </a:r>
            <a:endParaRPr lang="en-US" dirty="0"/>
          </a:p>
          <a:p>
            <a:pPr lvl="1"/>
            <a:r>
              <a:rPr lang="en-US" dirty="0"/>
              <a:t>Can still </a:t>
            </a:r>
            <a:r>
              <a:rPr lang="en-US" dirty="0" smtClean="0"/>
              <a:t>run </a:t>
            </a:r>
            <a:r>
              <a:rPr lang="en-US" dirty="0"/>
              <a:t>on SharePoint </a:t>
            </a:r>
            <a:r>
              <a:rPr lang="en-US" dirty="0" smtClean="0"/>
              <a:t>WFE/App </a:t>
            </a:r>
            <a:r>
              <a:rPr lang="en-US" dirty="0"/>
              <a:t>servers</a:t>
            </a:r>
          </a:p>
          <a:p>
            <a:r>
              <a:rPr lang="en-US" dirty="0" smtClean="0"/>
              <a:t>SharePoint </a:t>
            </a:r>
            <a:r>
              <a:rPr lang="en-US" dirty="0"/>
              <a:t>deployment drives where </a:t>
            </a:r>
            <a:r>
              <a:rPr lang="en-US" dirty="0" smtClean="0"/>
              <a:t>the workflow </a:t>
            </a:r>
            <a:r>
              <a:rPr lang="en-US" dirty="0"/>
              <a:t>runs</a:t>
            </a:r>
          </a:p>
          <a:p>
            <a:pPr lvl="1"/>
            <a:r>
              <a:rPr lang="en-US" dirty="0" smtClean="0"/>
              <a:t>On-Premise: </a:t>
            </a:r>
            <a:r>
              <a:rPr lang="en-US" dirty="0"/>
              <a:t>Workflow </a:t>
            </a:r>
            <a:r>
              <a:rPr lang="en-US" dirty="0" smtClean="0"/>
              <a:t>Manager</a:t>
            </a:r>
          </a:p>
          <a:p>
            <a:pPr lvl="2"/>
            <a:r>
              <a:rPr lang="en-US" dirty="0"/>
              <a:t>Must install and configure Workflow Manager </a:t>
            </a:r>
            <a:r>
              <a:rPr lang="en-US" dirty="0" smtClean="0"/>
              <a:t>Service</a:t>
            </a:r>
            <a:endParaRPr lang="en-US" dirty="0"/>
          </a:p>
          <a:p>
            <a:pPr lvl="1"/>
            <a:r>
              <a:rPr lang="en-US" dirty="0" smtClean="0"/>
              <a:t>Hosted: </a:t>
            </a:r>
            <a:r>
              <a:rPr lang="en-US" dirty="0"/>
              <a:t>Windows Azure Workflow Service</a:t>
            </a:r>
          </a:p>
          <a:p>
            <a:r>
              <a:rPr lang="en-US" dirty="0"/>
              <a:t>Improves stability, scalability &amp; transparency</a:t>
            </a:r>
          </a:p>
          <a:p>
            <a:endParaRPr lang="en-US" dirty="0"/>
          </a:p>
        </p:txBody>
      </p:sp>
      <p:pic>
        <p:nvPicPr>
          <p:cNvPr id="4" name="Picture 3"/>
          <p:cNvPicPr>
            <a:picLocks noChangeAspect="1"/>
          </p:cNvPicPr>
          <p:nvPr/>
        </p:nvPicPr>
        <p:blipFill>
          <a:blip r:embed="rId3"/>
          <a:stretch>
            <a:fillRect/>
          </a:stretch>
        </p:blipFill>
        <p:spPr>
          <a:xfrm>
            <a:off x="6629400" y="1828800"/>
            <a:ext cx="2286000" cy="1475243"/>
          </a:xfrm>
          <a:prstGeom prst="rect">
            <a:avLst/>
          </a:prstGeom>
        </p:spPr>
      </p:pic>
    </p:spTree>
    <p:extLst>
      <p:ext uri="{BB962C8B-B14F-4D97-AF65-F5344CB8AC3E}">
        <p14:creationId xmlns:p14="http://schemas.microsoft.com/office/powerpoint/2010/main" val="3699118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a:t>
            </a:r>
            <a:endParaRPr lang="en-US" dirty="0"/>
          </a:p>
        </p:txBody>
      </p:sp>
      <p:sp>
        <p:nvSpPr>
          <p:cNvPr id="3" name="Content Placeholder 2"/>
          <p:cNvSpPr>
            <a:spLocks noGrp="1"/>
          </p:cNvSpPr>
          <p:nvPr>
            <p:ph idx="1"/>
          </p:nvPr>
        </p:nvSpPr>
        <p:spPr/>
        <p:txBody>
          <a:bodyPr>
            <a:normAutofit/>
          </a:bodyPr>
          <a:lstStyle/>
          <a:p>
            <a:r>
              <a:rPr lang="en-US" dirty="0"/>
              <a:t>Key investments </a:t>
            </a:r>
            <a:r>
              <a:rPr lang="en-US" dirty="0" smtClean="0"/>
              <a:t>in </a:t>
            </a:r>
            <a:r>
              <a:rPr lang="en-US" dirty="0"/>
              <a:t>workflow management</a:t>
            </a:r>
          </a:p>
          <a:p>
            <a:pPr lvl="1"/>
            <a:r>
              <a:rPr lang="en-US" dirty="0"/>
              <a:t>New workflow configuration</a:t>
            </a:r>
          </a:p>
          <a:p>
            <a:pPr lvl="1"/>
            <a:r>
              <a:rPr lang="en-US" dirty="0"/>
              <a:t>New 2013 workflow model with Workflow Manager </a:t>
            </a:r>
          </a:p>
          <a:p>
            <a:r>
              <a:rPr lang="en-US" dirty="0" smtClean="0"/>
              <a:t>Easy and visual </a:t>
            </a:r>
            <a:r>
              <a:rPr lang="en-US" dirty="0" smtClean="0"/>
              <a:t/>
            </a:r>
            <a:br>
              <a:rPr lang="en-US" dirty="0" smtClean="0"/>
            </a:br>
            <a:r>
              <a:rPr lang="en-US" dirty="0" smtClean="0"/>
              <a:t>workflow </a:t>
            </a:r>
            <a:r>
              <a:rPr lang="en-US" dirty="0" smtClean="0"/>
              <a:t>designing</a:t>
            </a:r>
            <a:endParaRPr lang="en-US" dirty="0"/>
          </a:p>
          <a:p>
            <a:pPr lvl="1"/>
            <a:r>
              <a:rPr lang="en-US" dirty="0"/>
              <a:t>Support </a:t>
            </a:r>
            <a:r>
              <a:rPr lang="en-US" dirty="0" smtClean="0"/>
              <a:t>added for </a:t>
            </a:r>
            <a:r>
              <a:rPr lang="en-US" dirty="0" smtClean="0"/>
              <a:t/>
            </a:r>
            <a:br>
              <a:rPr lang="en-US" dirty="0" smtClean="0"/>
            </a:br>
            <a:r>
              <a:rPr lang="en-US" dirty="0" smtClean="0"/>
              <a:t>copy-paste </a:t>
            </a:r>
            <a:r>
              <a:rPr lang="en-US" dirty="0" smtClean="0"/>
              <a:t>operations</a:t>
            </a:r>
          </a:p>
          <a:p>
            <a:endParaRPr lang="en-US" dirty="0"/>
          </a:p>
        </p:txBody>
      </p:sp>
      <p:pic>
        <p:nvPicPr>
          <p:cNvPr id="4" name="Picture 3"/>
          <p:cNvPicPr>
            <a:picLocks noChangeAspect="1"/>
          </p:cNvPicPr>
          <p:nvPr/>
        </p:nvPicPr>
        <p:blipFill>
          <a:blip r:embed="rId3"/>
          <a:stretch>
            <a:fillRect/>
          </a:stretch>
        </p:blipFill>
        <p:spPr>
          <a:xfrm>
            <a:off x="4724400" y="3276600"/>
            <a:ext cx="3657600" cy="2438400"/>
          </a:xfrm>
          <a:prstGeom prst="rect">
            <a:avLst/>
          </a:prstGeom>
        </p:spPr>
      </p:pic>
    </p:spTree>
    <p:extLst>
      <p:ext uri="{BB962C8B-B14F-4D97-AF65-F5344CB8AC3E}">
        <p14:creationId xmlns:p14="http://schemas.microsoft.com/office/powerpoint/2010/main" val="154039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2013</a:t>
            </a:r>
            <a:endParaRPr lang="en-US" dirty="0"/>
          </a:p>
        </p:txBody>
      </p:sp>
      <p:sp>
        <p:nvSpPr>
          <p:cNvPr id="5" name="Content Placeholder 4"/>
          <p:cNvSpPr>
            <a:spLocks noGrp="1"/>
          </p:cNvSpPr>
          <p:nvPr>
            <p:ph idx="1"/>
          </p:nvPr>
        </p:nvSpPr>
        <p:spPr/>
        <p:txBody>
          <a:bodyPr/>
          <a:lstStyle/>
          <a:p>
            <a:r>
              <a:rPr lang="en-US" smtClean="0"/>
              <a:t>Improved visual designer</a:t>
            </a:r>
          </a:p>
          <a:p>
            <a:pPr lvl="1"/>
            <a:r>
              <a:rPr lang="en-US" smtClean="0"/>
              <a:t>Integrated the Visio designer into SharePoint Designer</a:t>
            </a:r>
          </a:p>
          <a:p>
            <a:pPr lvl="2"/>
            <a:r>
              <a:rPr lang="en-US" smtClean="0"/>
              <a:t>Visio installation required for visual designer</a:t>
            </a:r>
          </a:p>
          <a:p>
            <a:pPr lvl="1"/>
            <a:r>
              <a:rPr lang="en-US" smtClean="0"/>
              <a:t>Can switch between visual designer &amp; text-style</a:t>
            </a:r>
          </a:p>
          <a:p>
            <a:pPr lvl="1"/>
            <a:r>
              <a:rPr lang="en-US" smtClean="0"/>
              <a:t>Activity properties editable in visual designer</a:t>
            </a:r>
          </a:p>
          <a:p>
            <a:r>
              <a:rPr lang="en-US" smtClean="0"/>
              <a:t>Support for Stages &amp; Loops</a:t>
            </a:r>
          </a:p>
          <a:p>
            <a:r>
              <a:rPr lang="en-US" smtClean="0"/>
              <a:t>Support for calling Web Services</a:t>
            </a:r>
          </a:p>
          <a:p>
            <a:r>
              <a:rPr lang="en-US" smtClean="0"/>
              <a:t>Workflow designer supports Office operations:</a:t>
            </a:r>
          </a:p>
          <a:p>
            <a:pPr lvl="1"/>
            <a:r>
              <a:rPr lang="en-US" smtClean="0"/>
              <a:t>cut / copy / paste / undo / redo / select-all</a:t>
            </a:r>
          </a:p>
          <a:p>
            <a:r>
              <a:rPr lang="en-US" smtClean="0"/>
              <a:t>Improved email editor (rich formatting)</a:t>
            </a:r>
          </a:p>
          <a:p>
            <a:endParaRPr lang="en-US" dirty="0"/>
          </a:p>
        </p:txBody>
      </p:sp>
    </p:spTree>
    <p:extLst>
      <p:ext uri="{BB962C8B-B14F-4D97-AF65-F5344CB8AC3E}">
        <p14:creationId xmlns:p14="http://schemas.microsoft.com/office/powerpoint/2010/main" val="57268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a:t>
            </a:r>
            <a:r>
              <a:rPr lang="en-US" dirty="0" smtClean="0"/>
              <a:t>Overview</a:t>
            </a:r>
            <a:endParaRPr lang="en-US" dirty="0"/>
          </a:p>
          <a:p>
            <a:pPr>
              <a:buFont typeface="Wingdings" panose="05000000000000000000" pitchFamily="2" charset="2"/>
              <a:buChar char="Ø"/>
            </a:pPr>
            <a:r>
              <a:rPr lang="en-US" dirty="0" smtClean="0"/>
              <a:t>Workflow Actions, Conditions, and Shapes</a:t>
            </a:r>
          </a:p>
          <a:p>
            <a:r>
              <a:rPr lang="en-US" dirty="0" smtClean="0"/>
              <a:t>Using </a:t>
            </a:r>
            <a:r>
              <a:rPr lang="en-US" dirty="0"/>
              <a:t>Workflow </a:t>
            </a:r>
            <a:r>
              <a:rPr lang="en-US" dirty="0" smtClean="0"/>
              <a:t>Templates</a:t>
            </a:r>
          </a:p>
          <a:p>
            <a:r>
              <a:rPr lang="en-US" dirty="0"/>
              <a:t>Starting Workflows and Tasks </a:t>
            </a:r>
            <a:r>
              <a:rPr lang="en-US" dirty="0" smtClean="0"/>
              <a:t>Actions</a:t>
            </a:r>
            <a:endParaRPr lang="en-US" dirty="0"/>
          </a:p>
        </p:txBody>
      </p:sp>
    </p:spTree>
    <p:extLst>
      <p:ext uri="{BB962C8B-B14F-4D97-AF65-F5344CB8AC3E}">
        <p14:creationId xmlns:p14="http://schemas.microsoft.com/office/powerpoint/2010/main" val="608309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5522</TotalTime>
  <Words>4037</Words>
  <Application>Microsoft Office PowerPoint</Application>
  <PresentationFormat>On-screen Show (4:3)</PresentationFormat>
  <Paragraphs>344</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CPT_Wave15</vt:lpstr>
      <vt:lpstr>Workflow in SharePoint 2013</vt:lpstr>
      <vt:lpstr>Agenda</vt:lpstr>
      <vt:lpstr>SharePoint Workflow</vt:lpstr>
      <vt:lpstr>SharePoint Designer Workflow Types</vt:lpstr>
      <vt:lpstr>SharePoint 2010 vs. 2013 Workflows</vt:lpstr>
      <vt:lpstr>Workflow Manager in SharePoint 2013</vt:lpstr>
      <vt:lpstr>SharePoint Designer 2013</vt:lpstr>
      <vt:lpstr>SharePoint Designer 2013</vt:lpstr>
      <vt:lpstr>Agenda</vt:lpstr>
      <vt:lpstr>Core Workflow Actions</vt:lpstr>
      <vt:lpstr>Coordination Workflow Actions</vt:lpstr>
      <vt:lpstr>List Workflow Actions</vt:lpstr>
      <vt:lpstr>Project Workflow Actions</vt:lpstr>
      <vt:lpstr>Task Workflow Actions</vt:lpstr>
      <vt:lpstr>Utility Workflow Actions</vt:lpstr>
      <vt:lpstr>Deprecated Actions in SharePoint 2013</vt:lpstr>
      <vt:lpstr>Workflow Conditions</vt:lpstr>
      <vt:lpstr>SharePoint Designer Workflows</vt:lpstr>
      <vt:lpstr>Agenda</vt:lpstr>
      <vt:lpstr>Using Workflow Templates</vt:lpstr>
      <vt:lpstr>Terminator Shapes - Stage</vt:lpstr>
      <vt:lpstr>Terminator Shapes - Loop</vt:lpstr>
      <vt:lpstr>Terminator Shapes - Step</vt:lpstr>
      <vt:lpstr>Workflow Templates</vt:lpstr>
      <vt:lpstr>Agenda</vt:lpstr>
      <vt:lpstr>Starting Workflows</vt:lpstr>
      <vt:lpstr>Workflow Task Actions</vt:lpstr>
      <vt:lpstr>Assign a Task</vt:lpstr>
      <vt:lpstr>Start a Task</vt:lpstr>
      <vt:lpstr>Starting Workflows &amp; Task Actions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in SharePoint 2013</dc:title>
  <dc:creator>Ted Pattison</dc:creator>
  <cp:lastModifiedBy>Christina Wheeler</cp:lastModifiedBy>
  <cp:revision>284</cp:revision>
  <dcterms:created xsi:type="dcterms:W3CDTF">2012-04-13T19:17:02Z</dcterms:created>
  <dcterms:modified xsi:type="dcterms:W3CDTF">2014-08-28T19:53:07Z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