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53"/>
  </p:notesMasterIdLst>
  <p:handoutMasterIdLst>
    <p:handoutMasterId r:id="rId54"/>
  </p:handoutMasterIdLst>
  <p:sldIdLst>
    <p:sldId id="1236" r:id="rId2"/>
    <p:sldId id="1124" r:id="rId3"/>
    <p:sldId id="1275" r:id="rId4"/>
    <p:sldId id="1322" r:id="rId5"/>
    <p:sldId id="1276" r:id="rId6"/>
    <p:sldId id="1277" r:id="rId7"/>
    <p:sldId id="1278" r:id="rId8"/>
    <p:sldId id="1279" r:id="rId9"/>
    <p:sldId id="1344" r:id="rId10"/>
    <p:sldId id="1280" r:id="rId11"/>
    <p:sldId id="1292" r:id="rId12"/>
    <p:sldId id="1345" r:id="rId13"/>
    <p:sldId id="1327" r:id="rId14"/>
    <p:sldId id="1341" r:id="rId15"/>
    <p:sldId id="1342" r:id="rId16"/>
    <p:sldId id="1332" r:id="rId17"/>
    <p:sldId id="1333" r:id="rId18"/>
    <p:sldId id="1334" r:id="rId19"/>
    <p:sldId id="1335" r:id="rId20"/>
    <p:sldId id="1336" r:id="rId21"/>
    <p:sldId id="1337" r:id="rId22"/>
    <p:sldId id="1338" r:id="rId23"/>
    <p:sldId id="1339" r:id="rId24"/>
    <p:sldId id="1340" r:id="rId25"/>
    <p:sldId id="1290" r:id="rId26"/>
    <p:sldId id="1328" r:id="rId27"/>
    <p:sldId id="1308" r:id="rId28"/>
    <p:sldId id="1323" r:id="rId29"/>
    <p:sldId id="1325" r:id="rId30"/>
    <p:sldId id="1326" r:id="rId31"/>
    <p:sldId id="1329" r:id="rId32"/>
    <p:sldId id="1343" r:id="rId33"/>
    <p:sldId id="1312" r:id="rId34"/>
    <p:sldId id="1293" r:id="rId35"/>
    <p:sldId id="1294" r:id="rId36"/>
    <p:sldId id="1295" r:id="rId37"/>
    <p:sldId id="1330" r:id="rId38"/>
    <p:sldId id="1324" r:id="rId39"/>
    <p:sldId id="1309" r:id="rId40"/>
    <p:sldId id="1310" r:id="rId41"/>
    <p:sldId id="1331" r:id="rId42"/>
    <p:sldId id="1313" r:id="rId43"/>
    <p:sldId id="1314" r:id="rId44"/>
    <p:sldId id="1315" r:id="rId45"/>
    <p:sldId id="1316" r:id="rId46"/>
    <p:sldId id="1317" r:id="rId47"/>
    <p:sldId id="1318" r:id="rId48"/>
    <p:sldId id="1319" r:id="rId49"/>
    <p:sldId id="1320" r:id="rId50"/>
    <p:sldId id="1346" r:id="rId51"/>
    <p:sldId id="1132"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6E8B2D"/>
    <a:srgbClr val="87AB37"/>
    <a:srgbClr val="9FC54D"/>
    <a:srgbClr val="505050"/>
    <a:srgbClr val="785393"/>
    <a:srgbClr val="80599D"/>
    <a:srgbClr val="000000"/>
    <a:srgbClr val="8E6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433" autoAdjust="0"/>
  </p:normalViewPr>
  <p:slideViewPr>
    <p:cSldViewPr snapToObjects="1">
      <p:cViewPr>
        <p:scale>
          <a:sx n="70" d="100"/>
          <a:sy n="70" d="100"/>
        </p:scale>
        <p:origin x="2064" y="978"/>
      </p:cViewPr>
      <p:guideLst/>
    </p:cSldViewPr>
  </p:slideViewPr>
  <p:outlineViewPr>
    <p:cViewPr>
      <p:scale>
        <a:sx n="33" d="100"/>
        <a:sy n="33" d="100"/>
      </p:scale>
      <p:origin x="0" y="-21634"/>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3" d="100"/>
          <a:sy n="63" d="100"/>
        </p:scale>
        <p:origin x="3134"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2/28/2014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SharePoint Conference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2/28/2014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54988308-DA46-4504-956E-21F7DECBE5F6}" type="datetime1">
              <a:rPr lang="en-US" smtClean="0"/>
              <a:t>2/28/2014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656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2/28/2014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6A1D164-B33D-4403-8B09-EB3C0309BC7D}" type="datetime1">
              <a:rPr lang="en-US" smtClean="0"/>
              <a:t>2/28/2014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109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498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184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960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2247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0756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4086"/>
            <a:ext cx="1552931" cy="331014"/>
          </a:xfrm>
          <a:prstGeom prst="rect">
            <a:avLst/>
          </a:prstGeom>
        </p:spPr>
      </p:pic>
      <p:sp>
        <p:nvSpPr>
          <p:cNvPr id="3" name="Rectangle 2"/>
          <p:cNvSpPr/>
          <p:nvPr userDrawn="1"/>
        </p:nvSpPr>
        <p:spPr bwMode="gray">
          <a:xfrm>
            <a:off x="1082040" y="2626736"/>
            <a:ext cx="8220456" cy="680847"/>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4" name="Rectangle 3"/>
          <p:cNvSpPr/>
          <p:nvPr userDrawn="1"/>
        </p:nvSpPr>
        <p:spPr bwMode="gray">
          <a:xfrm>
            <a:off x="0" y="2895599"/>
            <a:ext cx="8071104" cy="67481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5" name="Rectangle 4"/>
          <p:cNvSpPr/>
          <p:nvPr userDrawn="1"/>
        </p:nvSpPr>
        <p:spPr bwMode="gray">
          <a:xfrm>
            <a:off x="274638" y="3497263"/>
            <a:ext cx="8191182" cy="67481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0151" y="2938012"/>
            <a:ext cx="4695936" cy="959618"/>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50" fill="hold"/>
                                        <p:tgtEl>
                                          <p:spTgt spid="3"/>
                                        </p:tgtEl>
                                        <p:attrNameLst>
                                          <p:attrName>ppt_x</p:attrName>
                                        </p:attrNameLst>
                                      </p:cBhvr>
                                      <p:tavLst>
                                        <p:tav tm="0">
                                          <p:val>
                                            <p:strVal val="0-#ppt_w/2"/>
                                          </p:val>
                                        </p:tav>
                                        <p:tav tm="100000">
                                          <p:val>
                                            <p:strVal val="#ppt_x"/>
                                          </p:val>
                                        </p:tav>
                                      </p:tavLst>
                                    </p:anim>
                                    <p:anim calcmode="lin" valueType="num">
                                      <p:cBhvr additive="base">
                                        <p:cTn id="8" dur="8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50" fill="hold"/>
                                        <p:tgtEl>
                                          <p:spTgt spid="4"/>
                                        </p:tgtEl>
                                        <p:attrNameLst>
                                          <p:attrName>ppt_x</p:attrName>
                                        </p:attrNameLst>
                                      </p:cBhvr>
                                      <p:tavLst>
                                        <p:tav tm="0">
                                          <p:val>
                                            <p:strVal val="1+#ppt_w/2"/>
                                          </p:val>
                                        </p:tav>
                                        <p:tav tm="100000">
                                          <p:val>
                                            <p:strVal val="#ppt_x"/>
                                          </p:val>
                                        </p:tav>
                                      </p:tavLst>
                                    </p:anim>
                                    <p:anim calcmode="lin" valueType="num">
                                      <p:cBhvr additive="base">
                                        <p:cTn id="12" dur="8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850" fill="hold"/>
                                        <p:tgtEl>
                                          <p:spTgt spid="5"/>
                                        </p:tgtEl>
                                        <p:attrNameLst>
                                          <p:attrName>ppt_x</p:attrName>
                                        </p:attrNameLst>
                                      </p:cBhvr>
                                      <p:tavLst>
                                        <p:tav tm="0">
                                          <p:val>
                                            <p:strVal val="0-#ppt_w/2"/>
                                          </p:val>
                                        </p:tav>
                                        <p:tav tm="100000">
                                          <p:val>
                                            <p:strVal val="#ppt_x"/>
                                          </p:val>
                                        </p:tav>
                                      </p:tavLst>
                                    </p:anim>
                                    <p:anim calcmode="lin" valueType="num">
                                      <p:cBhvr additive="base">
                                        <p:cTn id="16" dur="85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58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63" presetClass="path" presetSubtype="0" decel="100000" fill="hold" nodeType="withEffect">
                                  <p:stCondLst>
                                    <p:cond delay="580"/>
                                  </p:stCondLst>
                                  <p:childTnLst>
                                    <p:animMotion origin="layout" path="M -0.02409 1.50289E-6 L -4.16667E-7 1.50289E-6 " pathEditMode="relative" rAng="0" ptsTypes="AA">
                                      <p:cBhvr>
                                        <p:cTn id="21" dur="500" fill="hold"/>
                                        <p:tgtEl>
                                          <p:spTgt spid="8"/>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172903"/>
          </a:xfrm>
        </p:spPr>
        <p:txBody>
          <a:bodyPr>
            <a:spAutoFit/>
          </a:bodyPr>
          <a:lstStyle>
            <a:lvl1pPr>
              <a:defRPr sz="3600"/>
            </a:lvl1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85081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72428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554848" y="479425"/>
            <a:ext cx="4960252" cy="93027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1" name="Rectangle 10"/>
          <p:cNvSpPr/>
          <p:nvPr userDrawn="1"/>
        </p:nvSpPr>
        <p:spPr bwMode="gray">
          <a:xfrm>
            <a:off x="452526" y="665740"/>
            <a:ext cx="4943439" cy="93027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2" name="Rectangle 11"/>
          <p:cNvSpPr/>
          <p:nvPr userDrawn="1"/>
        </p:nvSpPr>
        <p:spPr bwMode="gray">
          <a:xfrm>
            <a:off x="7035836" y="3771579"/>
            <a:ext cx="4943439" cy="64007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a:off x="7198360" y="3937000"/>
            <a:ext cx="4963478" cy="954397"/>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a:off x="7035836" y="4791456"/>
            <a:ext cx="4943439" cy="1639824"/>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9757" y="600046"/>
            <a:ext cx="10285898" cy="6532600"/>
          </a:xfrm>
          <a:prstGeom prst="rect">
            <a:avLst/>
          </a:prstGeom>
          <a:effectLst>
            <a:outerShdw blurRad="127000" sx="101000" sy="101000" algn="ctr" rotWithShape="0">
              <a:prstClr val="black">
                <a:alpha val="20000"/>
              </a:prstClr>
            </a:outerShdw>
          </a:effectLst>
        </p:spPr>
      </p:pic>
      <p:sp>
        <p:nvSpPr>
          <p:cNvPr id="9" name="Title 1"/>
          <p:cNvSpPr>
            <a:spLocks noGrp="1"/>
          </p:cNvSpPr>
          <p:nvPr>
            <p:ph type="title" hasCustomPrompt="1"/>
          </p:nvPr>
        </p:nvSpPr>
        <p:spPr bwMode="ltGray">
          <a:xfrm>
            <a:off x="1931886" y="3060901"/>
            <a:ext cx="8214225" cy="1371600"/>
          </a:xfrm>
          <a:noFill/>
        </p:spPr>
        <p:txBody>
          <a:bodyPr vert="horz" wrap="square" lIns="146304" tIns="91440" rIns="146304" bIns="91440" rtlCol="0" anchor="t" anchorCtr="0">
            <a:noAutofit/>
          </a:bodyPr>
          <a:lstStyle>
            <a:lvl1pPr>
              <a:defRPr lang="en-US" sz="4400" spc="-100" baseline="0" dirty="0">
                <a:gradFill>
                  <a:gsLst>
                    <a:gs pos="0">
                      <a:schemeClr val="bg2">
                        <a:lumMod val="10000"/>
                      </a:schemeClr>
                    </a:gs>
                    <a:gs pos="100000">
                      <a:schemeClr val="bg2">
                        <a:lumMod val="10000"/>
                      </a:schemeClr>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1931886" y="4457379"/>
            <a:ext cx="8214226" cy="1371600"/>
          </a:xfrm>
        </p:spPr>
        <p:txBody>
          <a:bodyPr tIns="109728" bIns="109728">
            <a:noAutofit/>
          </a:bodyPr>
          <a:lstStyle>
            <a:lvl1pPr marL="0" indent="0">
              <a:spcBef>
                <a:spcPts val="0"/>
              </a:spcBef>
              <a:buNone/>
              <a:defRPr lang="en-US" sz="3200" b="0" kern="1200" cap="none" spc="-100" baseline="0" dirty="0">
                <a:ln w="3175">
                  <a:noFill/>
                </a:ln>
                <a:gradFill>
                  <a:gsLst>
                    <a:gs pos="0">
                      <a:schemeClr val="bg2">
                        <a:lumMod val="10000"/>
                      </a:schemeClr>
                    </a:gs>
                    <a:gs pos="100000">
                      <a:schemeClr val="bg2">
                        <a:lumMod val="10000"/>
                      </a:schemeClr>
                    </a:gs>
                  </a:gsLst>
                  <a:lin ang="5400000" scaled="0"/>
                </a:gradFill>
                <a:effectLst/>
                <a:latin typeface="+mj-lt"/>
                <a:ea typeface="+mn-ea"/>
                <a:cs typeface="Segoe UI" pitchFamily="34" charset="0"/>
              </a:defRPr>
            </a:lvl1pPr>
          </a:lstStyle>
          <a:p>
            <a:pPr lvl="0" algn="l" defTabSz="932742" rtl="0" eaLnBrk="1" latinLnBrk="0" hangingPunct="1">
              <a:lnSpc>
                <a:spcPct val="90000"/>
              </a:lnSpc>
              <a:spcBef>
                <a:spcPct val="0"/>
              </a:spcBef>
              <a:buNone/>
            </a:pPr>
            <a:r>
              <a:rPr lang="en-US" dirty="0" smtClean="0"/>
              <a:t>Speaker Name</a:t>
            </a:r>
            <a:endParaRPr lang="en-US"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1247438" y="479426"/>
            <a:ext cx="731837" cy="155994"/>
          </a:xfrm>
          <a:prstGeom prst="rect">
            <a:avLst/>
          </a:prstGeom>
        </p:spPr>
      </p:pic>
    </p:spTree>
    <p:extLst>
      <p:ext uri="{BB962C8B-B14F-4D97-AF65-F5344CB8AC3E}">
        <p14:creationId xmlns:p14="http://schemas.microsoft.com/office/powerpoint/2010/main" val="1093828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1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750" fill="hold"/>
                                        <p:tgtEl>
                                          <p:spTgt spid="13"/>
                                        </p:tgtEl>
                                        <p:attrNameLst>
                                          <p:attrName>ppt_x</p:attrName>
                                        </p:attrNameLst>
                                      </p:cBhvr>
                                      <p:tavLst>
                                        <p:tav tm="0">
                                          <p:val>
                                            <p:strVal val="1+#ppt_w/2"/>
                                          </p:val>
                                        </p:tav>
                                        <p:tav tm="100000">
                                          <p:val>
                                            <p:strVal val="#ppt_x"/>
                                          </p:val>
                                        </p:tav>
                                      </p:tavLst>
                                    </p:anim>
                                    <p:anim calcmode="lin" valueType="num">
                                      <p:cBhvr additive="base">
                                        <p:cTn id="24" dur="750" fill="hold"/>
                                        <p:tgtEl>
                                          <p:spTgt spid="13"/>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58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63" presetClass="path" presetSubtype="0" decel="100000" fill="hold" grpId="1" nodeType="withEffect">
                                  <p:stCondLst>
                                    <p:cond delay="580"/>
                                  </p:stCondLst>
                                  <p:childTnLst>
                                    <p:animMotion origin="layout" path="M -0.02413 -3.22742E-6 L 4.30431E-6 -3.22742E-6 " pathEditMode="relative" rAng="0" ptsTypes="AA">
                                      <p:cBhvr>
                                        <p:cTn id="29" dur="500" fill="hold"/>
                                        <p:tgtEl>
                                          <p:spTgt spid="9"/>
                                        </p:tgtEl>
                                        <p:attrNameLst>
                                          <p:attrName>ppt_x</p:attrName>
                                          <p:attrName>ppt_y</p:attrName>
                                        </p:attrNameLst>
                                      </p:cBhvr>
                                      <p:rCtr x="1200" y="0"/>
                                    </p:animMotion>
                                  </p:childTnLst>
                                </p:cTn>
                              </p:par>
                              <p:par>
                                <p:cTn id="30" presetID="10" presetClass="entr" presetSubtype="0" fill="hold" grpId="0" nodeType="withEffect">
                                  <p:stCondLst>
                                    <p:cond delay="68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750"/>
                                        <p:tgtEl>
                                          <p:spTgt spid="3"/>
                                        </p:tgtEl>
                                      </p:cBhvr>
                                    </p:animEffect>
                                  </p:childTnLst>
                                </p:cTn>
                              </p:par>
                              <p:par>
                                <p:cTn id="33" presetID="63" presetClass="path" presetSubtype="0" decel="100000" fill="hold" grpId="1" nodeType="withEffect">
                                  <p:stCondLst>
                                    <p:cond delay="680"/>
                                  </p:stCondLst>
                                  <p:childTnLst>
                                    <p:animMotion origin="layout" path="M -0.02413 -8.71539E-7 L 4.30431E-6 -8.71539E-7 " pathEditMode="relative" rAng="0" ptsTypes="AA">
                                      <p:cBhvr>
                                        <p:cTn id="34" dur="500" fill="hold"/>
                                        <p:tgtEl>
                                          <p:spTgt spid="3"/>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9" grpId="0"/>
      <p:bldP spid="9" grpId="1"/>
      <p:bldP spid="3" grpId="0">
        <p:tmplLst>
          <p:tmpl>
            <p:tnLst>
              <p:par>
                <p:cTn presetID="10" presetClass="entr" presetSubtype="0" fill="hold" nodeType="withEffect">
                  <p:stCondLst>
                    <p:cond delay="68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3" grpId="1">
        <p:tmplLst>
          <p:tmpl>
            <p:tnLst>
              <p:par>
                <p:cTn presetID="63" presetClass="path" presetSubtype="0" decel="100000" fill="hold" nodeType="withEffect">
                  <p:stCondLst>
                    <p:cond delay="680"/>
                  </p:stCondLst>
                  <p:childTnLst>
                    <p:animMotion origin="layout" path="M -0.02413 -8.71539E-7 L 4.30431E-6 -8.71539E-7 " pathEditMode="relative" rAng="0" ptsTypes="AA">
                      <p:cBhvr>
                        <p:cTn dur="500" fill="hold"/>
                        <p:tgtEl>
                          <p:spTgt spid="3"/>
                        </p:tgtEl>
                        <p:attrNameLst>
                          <p:attrName>ppt_x</p:attrName>
                          <p:attrName>ppt_y</p:attrName>
                        </p:attrNameLst>
                      </p:cBhvr>
                      <p:rCtr x="1200" y="0"/>
                    </p:animMotion>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88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6675437" y="5741676"/>
            <a:ext cx="5090930" cy="42164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flipH="1">
            <a:off x="7438038" y="5910383"/>
            <a:ext cx="4998437"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flipH="1">
            <a:off x="7193591" y="6282993"/>
            <a:ext cx="5072801"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2923861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1"/>
            <a:ext cx="12436475" cy="6994526"/>
          </a:xfrm>
          <a:prstGeom prst="rect">
            <a:avLst/>
          </a:prstGeom>
        </p:spPr>
      </p:pic>
      <p:grpSp>
        <p:nvGrpSpPr>
          <p:cNvPr id="12" name="Group 11"/>
          <p:cNvGrpSpPr/>
          <p:nvPr userDrawn="1"/>
        </p:nvGrpSpPr>
        <p:grpSpPr bwMode="invGray">
          <a:xfrm>
            <a:off x="9741906" y="466301"/>
            <a:ext cx="2901844" cy="699453"/>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 name="TextBox 8"/>
            <p:cNvSpPr txBox="1"/>
            <p:nvPr userDrawn="1"/>
          </p:nvSpPr>
          <p:spPr bwMode="invGray">
            <a:xfrm>
              <a:off x="7467600" y="1676400"/>
              <a:ext cx="1447800" cy="5946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64"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64"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207275" y="4585300"/>
            <a:ext cx="9223719" cy="116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 name="Title 1"/>
          <p:cNvSpPr>
            <a:spLocks noGrp="1"/>
          </p:cNvSpPr>
          <p:nvPr>
            <p:ph type="title" hasCustomPrompt="1"/>
          </p:nvPr>
        </p:nvSpPr>
        <p:spPr bwMode="invGray">
          <a:xfrm>
            <a:off x="207275" y="4663017"/>
            <a:ext cx="8601895" cy="101032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87970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
        <p:nvSpPr>
          <p:cNvPr id="8" name="Rectangle 7"/>
          <p:cNvSpPr/>
          <p:nvPr userDrawn="1"/>
        </p:nvSpPr>
        <p:spPr bwMode="gray">
          <a:xfrm flipH="1">
            <a:off x="6675437" y="5741676"/>
            <a:ext cx="5090930" cy="42164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2159412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100000" fill="hold" grpId="1" nodeType="withEffect">
                                  <p:stCondLst>
                                    <p:cond delay="580"/>
                                  </p:stCondLst>
                                  <p:childTnLst>
                                    <p:animMotion origin="layout" path="M -0.02409 1.50289E-6 L -4.16667E-7 1.50289E-6 " pathEditMode="relative" rAng="0" ptsTypes="AA">
                                      <p:cBhvr>
                                        <p:cTn id="9" dur="500" fill="hold"/>
                                        <p:tgtEl>
                                          <p:spTgt spid="2"/>
                                        </p:tgtEl>
                                        <p:attrNameLst>
                                          <p:attrName>ppt_x</p:attrName>
                                          <p:attrName>ppt_y</p:attrName>
                                        </p:attrNameLst>
                                      </p:cBhvr>
                                      <p:rCtr x="1198" y="0"/>
                                    </p:animMotion>
                                  </p:childTnLst>
                                </p:cTn>
                              </p:par>
                              <p:par>
                                <p:cTn id="10" presetID="2" presetClass="entr" presetSubtype="2"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850" fill="hold"/>
                                        <p:tgtEl>
                                          <p:spTgt spid="8"/>
                                        </p:tgtEl>
                                        <p:attrNameLst>
                                          <p:attrName>ppt_x</p:attrName>
                                        </p:attrNameLst>
                                      </p:cBhvr>
                                      <p:tavLst>
                                        <p:tav tm="0">
                                          <p:val>
                                            <p:strVal val="1+#ppt_w/2"/>
                                          </p:val>
                                        </p:tav>
                                        <p:tav tm="100000">
                                          <p:val>
                                            <p:strVal val="#ppt_x"/>
                                          </p:val>
                                        </p:tav>
                                      </p:tavLst>
                                    </p:anim>
                                    <p:anim calcmode="lin" valueType="num">
                                      <p:cBhvr additive="base">
                                        <p:cTn id="13" dur="85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850" fill="hold"/>
                                        <p:tgtEl>
                                          <p:spTgt spid="10"/>
                                        </p:tgtEl>
                                        <p:attrNameLst>
                                          <p:attrName>ppt_x</p:attrName>
                                        </p:attrNameLst>
                                      </p:cBhvr>
                                      <p:tavLst>
                                        <p:tav tm="0">
                                          <p:val>
                                            <p:strVal val="1+#ppt_w/2"/>
                                          </p:val>
                                        </p:tav>
                                        <p:tav tm="100000">
                                          <p:val>
                                            <p:strVal val="#ppt_x"/>
                                          </p:val>
                                        </p:tav>
                                      </p:tavLst>
                                    </p:anim>
                                    <p:anim calcmode="lin" valueType="num">
                                      <p:cBhvr additive="base">
                                        <p:cTn id="17" dur="85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850" fill="hold"/>
                                        <p:tgtEl>
                                          <p:spTgt spid="9"/>
                                        </p:tgtEl>
                                        <p:attrNameLst>
                                          <p:attrName>ppt_x</p:attrName>
                                        </p:attrNameLst>
                                      </p:cBhvr>
                                      <p:tavLst>
                                        <p:tav tm="0">
                                          <p:val>
                                            <p:strVal val="0-#ppt_w/2"/>
                                          </p:val>
                                        </p:tav>
                                        <p:tav tm="100000">
                                          <p:val>
                                            <p:strVal val="#ppt_x"/>
                                          </p:val>
                                        </p:tav>
                                      </p:tavLst>
                                    </p:anim>
                                    <p:anim calcmode="lin" valueType="num">
                                      <p:cBhvr additive="base">
                                        <p:cTn id="21"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animBg="1"/>
      <p:bldP spid="9"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Textu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
        <p:nvSpPr>
          <p:cNvPr id="5" name="Rectangle 4"/>
          <p:cNvSpPr/>
          <p:nvPr userDrawn="1"/>
        </p:nvSpPr>
        <p:spPr bwMode="gray">
          <a:xfrm>
            <a:off x="693869" y="479425"/>
            <a:ext cx="3251060" cy="60972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6" name="Rectangle 5"/>
          <p:cNvSpPr/>
          <p:nvPr userDrawn="1"/>
        </p:nvSpPr>
        <p:spPr bwMode="gray">
          <a:xfrm>
            <a:off x="-28617" y="601540"/>
            <a:ext cx="3240040" cy="60972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8" name="Rectangle 7"/>
          <p:cNvSpPr/>
          <p:nvPr userDrawn="1"/>
        </p:nvSpPr>
        <p:spPr bwMode="gray">
          <a:xfrm flipH="1">
            <a:off x="6675437" y="5741676"/>
            <a:ext cx="5090930" cy="42164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27773225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0-#ppt_w/2"/>
                                          </p:val>
                                        </p:tav>
                                        <p:tav tm="100000">
                                          <p:val>
                                            <p:strVal val="#ppt_x"/>
                                          </p:val>
                                        </p:tav>
                                      </p:tavLst>
                                    </p:anim>
                                    <p:anim calcmode="lin" valueType="num">
                                      <p:cBhvr additive="base">
                                        <p:cTn id="8" dur="8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850" fill="hold"/>
                                        <p:tgtEl>
                                          <p:spTgt spid="5"/>
                                        </p:tgtEl>
                                        <p:attrNameLst>
                                          <p:attrName>ppt_x</p:attrName>
                                        </p:attrNameLst>
                                      </p:cBhvr>
                                      <p:tavLst>
                                        <p:tav tm="0">
                                          <p:val>
                                            <p:strVal val="1+#ppt_w/2"/>
                                          </p:val>
                                        </p:tav>
                                        <p:tav tm="100000">
                                          <p:val>
                                            <p:strVal val="#ppt_x"/>
                                          </p:val>
                                        </p:tav>
                                      </p:tavLst>
                                    </p:anim>
                                    <p:anim calcmode="lin" valueType="num">
                                      <p:cBhvr additive="base">
                                        <p:cTn id="12" dur="850" fill="hold"/>
                                        <p:tgtEl>
                                          <p:spTgt spid="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8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childTnLst>
                                </p:cTn>
                              </p:par>
                              <p:par>
                                <p:cTn id="16" presetID="63" presetClass="path" presetSubtype="0" decel="100000" fill="hold" grpId="1" nodeType="withEffect">
                                  <p:stCondLst>
                                    <p:cond delay="580"/>
                                  </p:stCondLst>
                                  <p:childTnLst>
                                    <p:animMotion origin="layout" path="M -0.02409 1.50289E-6 L -4.16667E-7 1.50289E-6 " pathEditMode="relative" rAng="0" ptsTypes="AA">
                                      <p:cBhvr>
                                        <p:cTn id="17" dur="500" fill="hold"/>
                                        <p:tgtEl>
                                          <p:spTgt spid="2"/>
                                        </p:tgtEl>
                                        <p:attrNameLst>
                                          <p:attrName>ppt_x</p:attrName>
                                          <p:attrName>ppt_y</p:attrName>
                                        </p:attrNameLst>
                                      </p:cBhvr>
                                      <p:rCtr x="1198" y="0"/>
                                    </p:animMotion>
                                  </p:childTnLst>
                                </p:cTn>
                              </p:par>
                              <p:par>
                                <p:cTn id="18" presetID="2" presetClass="entr" presetSubtype="2" decel="10000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850" fill="hold"/>
                                        <p:tgtEl>
                                          <p:spTgt spid="8"/>
                                        </p:tgtEl>
                                        <p:attrNameLst>
                                          <p:attrName>ppt_x</p:attrName>
                                        </p:attrNameLst>
                                      </p:cBhvr>
                                      <p:tavLst>
                                        <p:tav tm="0">
                                          <p:val>
                                            <p:strVal val="1+#ppt_w/2"/>
                                          </p:val>
                                        </p:tav>
                                        <p:tav tm="100000">
                                          <p:val>
                                            <p:strVal val="#ppt_x"/>
                                          </p:val>
                                        </p:tav>
                                      </p:tavLst>
                                    </p:anim>
                                    <p:anim calcmode="lin" valueType="num">
                                      <p:cBhvr additive="base">
                                        <p:cTn id="21" dur="85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850" fill="hold"/>
                                        <p:tgtEl>
                                          <p:spTgt spid="10"/>
                                        </p:tgtEl>
                                        <p:attrNameLst>
                                          <p:attrName>ppt_x</p:attrName>
                                        </p:attrNameLst>
                                      </p:cBhvr>
                                      <p:tavLst>
                                        <p:tav tm="0">
                                          <p:val>
                                            <p:strVal val="1+#ppt_w/2"/>
                                          </p:val>
                                        </p:tav>
                                        <p:tav tm="100000">
                                          <p:val>
                                            <p:strVal val="#ppt_x"/>
                                          </p:val>
                                        </p:tav>
                                      </p:tavLst>
                                    </p:anim>
                                    <p:anim calcmode="lin" valueType="num">
                                      <p:cBhvr additive="base">
                                        <p:cTn id="25" dur="85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850" fill="hold"/>
                                        <p:tgtEl>
                                          <p:spTgt spid="9"/>
                                        </p:tgtEl>
                                        <p:attrNameLst>
                                          <p:attrName>ppt_x</p:attrName>
                                        </p:attrNameLst>
                                      </p:cBhvr>
                                      <p:tavLst>
                                        <p:tav tm="0">
                                          <p:val>
                                            <p:strVal val="0-#ppt_w/2"/>
                                          </p:val>
                                        </p:tav>
                                        <p:tav tm="100000">
                                          <p:val>
                                            <p:strVal val="#ppt_x"/>
                                          </p:val>
                                        </p:tav>
                                      </p:tavLst>
                                    </p:anim>
                                    <p:anim calcmode="lin" valueType="num">
                                      <p:cBhvr additive="base">
                                        <p:cTn id="29"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6" grpId="0" animBg="1"/>
      <p:bldP spid="8" grpId="0" animBg="1"/>
      <p:bldP spid="9" grpId="0" animBg="1"/>
      <p:bldP spid="10"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5" r:id="rId1"/>
    <p:sldLayoutId id="2147484187" r:id="rId2"/>
    <p:sldLayoutId id="2147484105" r:id="rId3"/>
    <p:sldLayoutId id="2147484182" r:id="rId4"/>
    <p:sldLayoutId id="2147484216" r:id="rId5"/>
    <p:sldLayoutId id="2147484130" r:id="rId6"/>
    <p:sldLayoutId id="2147484101" r:id="rId7"/>
    <p:sldLayoutId id="2147484102" r:id="rId8"/>
    <p:sldLayoutId id="2147484098" r:id="rId9"/>
    <p:sldLayoutId id="2147484212" r:id="rId10"/>
    <p:sldLayoutId id="2147484086" r:id="rId11"/>
    <p:sldLayoutId id="2147484211" r:id="rId12"/>
    <p:sldLayoutId id="2147484100" r:id="rId13"/>
    <p:sldLayoutId id="2147484213" r:id="rId14"/>
    <p:sldLayoutId id="2147484089" r:id="rId15"/>
    <p:sldLayoutId id="2147484215" r:id="rId16"/>
    <p:sldLayoutId id="2147484092" r:id="rId17"/>
    <p:sldLayoutId id="2147484190" r:id="rId18"/>
    <p:sldLayoutId id="2147484195" r:id="rId19"/>
    <p:sldLayoutId id="2147484209" r:id="rId20"/>
    <p:sldLayoutId id="2147484196" r:id="rId21"/>
    <p:sldLayoutId id="2147484208" r:id="rId22"/>
    <p:sldLayoutId id="2147484192" r:id="rId23"/>
    <p:sldLayoutId id="2147484093" r:id="rId24"/>
    <p:sldLayoutId id="2147484127" r:id="rId25"/>
    <p:sldLayoutId id="2147484128" r:id="rId26"/>
    <p:sldLayoutId id="2147484129" r:id="rId27"/>
    <p:sldLayoutId id="2147484203" r:id="rId28"/>
    <p:sldLayoutId id="2147484218" r:id="rId29"/>
    <p:sldLayoutId id="2147484219"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png"/><Relationship Id="rId7" Type="http://schemas.openxmlformats.org/officeDocument/2006/relationships/image" Target="../media/image33.WMF"/><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WMF"/><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WMF"/><Relationship Id="rId4" Type="http://schemas.openxmlformats.org/officeDocument/2006/relationships/image" Target="../media/image30.png"/><Relationship Id="rId9"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17.xml"/><Relationship Id="rId4" Type="http://schemas.openxmlformats.org/officeDocument/2006/relationships/image" Target="../media/image4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17587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1957459"/>
          </a:xfrm>
        </p:spPr>
        <p:txBody>
          <a:bodyPr/>
          <a:lstStyle/>
          <a:p>
            <a:r>
              <a:rPr lang="en-US" dirty="0" smtClean="0"/>
              <a:t>URI has three significant parts</a:t>
            </a:r>
          </a:p>
          <a:p>
            <a:pPr lvl="1"/>
            <a:r>
              <a:rPr lang="en-US" dirty="0" smtClean="0"/>
              <a:t>Service root URI </a:t>
            </a:r>
          </a:p>
          <a:p>
            <a:pPr lvl="1"/>
            <a:r>
              <a:rPr lang="en-US" dirty="0" smtClean="0"/>
              <a:t>Resource path </a:t>
            </a:r>
          </a:p>
          <a:p>
            <a:pPr lvl="1"/>
            <a:r>
              <a:rPr lang="en-US" dirty="0" smtClean="0"/>
              <a:t>Query string options</a:t>
            </a:r>
            <a:endParaRPr lang="en-US" dirty="0"/>
          </a:p>
        </p:txBody>
      </p:sp>
      <p:sp>
        <p:nvSpPr>
          <p:cNvPr id="3" name="Title 2"/>
          <p:cNvSpPr>
            <a:spLocks noGrp="1"/>
          </p:cNvSpPr>
          <p:nvPr>
            <p:ph type="title"/>
          </p:nvPr>
        </p:nvSpPr>
        <p:spPr/>
        <p:txBody>
          <a:bodyPr/>
          <a:lstStyle/>
          <a:p>
            <a:r>
              <a:rPr lang="en-US" dirty="0" smtClean="0"/>
              <a:t>OData URIs</a:t>
            </a:r>
            <a:endParaRPr lang="en-US" dirty="0"/>
          </a:p>
        </p:txBody>
      </p:sp>
      <p:pic>
        <p:nvPicPr>
          <p:cNvPr id="4" name="Picture 3"/>
          <p:cNvPicPr>
            <a:picLocks noChangeAspect="1"/>
          </p:cNvPicPr>
          <p:nvPr/>
        </p:nvPicPr>
        <p:blipFill>
          <a:blip r:embed="rId3"/>
          <a:stretch>
            <a:fillRect/>
          </a:stretch>
        </p:blipFill>
        <p:spPr>
          <a:xfrm>
            <a:off x="808037" y="3497262"/>
            <a:ext cx="10696575" cy="409575"/>
          </a:xfrm>
          <a:prstGeom prst="rect">
            <a:avLst/>
          </a:prstGeom>
        </p:spPr>
      </p:pic>
      <p:sp>
        <p:nvSpPr>
          <p:cNvPr id="6" name="Rectangle 5"/>
          <p:cNvSpPr/>
          <p:nvPr/>
        </p:nvSpPr>
        <p:spPr bwMode="auto">
          <a:xfrm>
            <a:off x="2408237" y="3497262"/>
            <a:ext cx="1143000" cy="409575"/>
          </a:xfrm>
          <a:prstGeom prst="rect">
            <a:avLst/>
          </a:prstGeom>
          <a:noFill/>
          <a:ln w="28575">
            <a:solidFill>
              <a:schemeClr val="accent6">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3703637" y="3497261"/>
            <a:ext cx="4572000" cy="409575"/>
          </a:xfrm>
          <a:prstGeom prst="rect">
            <a:avLst/>
          </a:prstGeom>
          <a:noFill/>
          <a:ln w="28575">
            <a:solidFill>
              <a:schemeClr val="accent6">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p:cNvSpPr/>
          <p:nvPr/>
        </p:nvSpPr>
        <p:spPr bwMode="auto">
          <a:xfrm>
            <a:off x="8428037" y="3497262"/>
            <a:ext cx="2919412" cy="409575"/>
          </a:xfrm>
          <a:prstGeom prst="rect">
            <a:avLst/>
          </a:prstGeom>
          <a:noFill/>
          <a:ln w="28575">
            <a:solidFill>
              <a:schemeClr val="accent6">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2175632" y="4432636"/>
            <a:ext cx="1600200" cy="457200"/>
          </a:xfrm>
          <a:prstGeom prst="rect">
            <a:avLst/>
          </a:prstGeom>
          <a:solidFill>
            <a:srgbClr val="FFFFCC"/>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smtClean="0">
                <a:solidFill>
                  <a:schemeClr val="accent6"/>
                </a:solidFill>
                <a:latin typeface="Arial" panose="020B0604020202020204" pitchFamily="34" charset="0"/>
                <a:cs typeface="Arial" panose="020B0604020202020204" pitchFamily="34" charset="0"/>
              </a:rPr>
              <a:t>Service Root URI</a:t>
            </a:r>
            <a:endParaRPr lang="en-US" sz="1200" dirty="0">
              <a:solidFill>
                <a:schemeClr val="accent6"/>
              </a:solidFill>
              <a:latin typeface="Arial" panose="020B0604020202020204" pitchFamily="34" charset="0"/>
              <a:cs typeface="Arial" panose="020B0604020202020204" pitchFamily="34" charset="0"/>
            </a:endParaRPr>
          </a:p>
        </p:txBody>
      </p:sp>
      <p:sp>
        <p:nvSpPr>
          <p:cNvPr id="12" name="Rectangle 11"/>
          <p:cNvSpPr/>
          <p:nvPr/>
        </p:nvSpPr>
        <p:spPr bwMode="auto">
          <a:xfrm>
            <a:off x="4503736" y="4402815"/>
            <a:ext cx="3276601" cy="457200"/>
          </a:xfrm>
          <a:prstGeom prst="rect">
            <a:avLst/>
          </a:prstGeom>
          <a:solidFill>
            <a:srgbClr val="FFFFCC"/>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smtClean="0">
                <a:solidFill>
                  <a:schemeClr val="accent6"/>
                </a:solidFill>
                <a:latin typeface="Arial" panose="020B0604020202020204" pitchFamily="34" charset="0"/>
                <a:cs typeface="Arial" panose="020B0604020202020204" pitchFamily="34" charset="0"/>
              </a:rPr>
              <a:t>Resource Path to a SharePoint Object</a:t>
            </a:r>
            <a:endParaRPr lang="en-US" sz="1200" dirty="0">
              <a:solidFill>
                <a:schemeClr val="accent6"/>
              </a:solidFill>
              <a:latin typeface="Arial" panose="020B0604020202020204" pitchFamily="34" charset="0"/>
              <a:cs typeface="Arial" panose="020B0604020202020204" pitchFamily="34" charset="0"/>
            </a:endParaRPr>
          </a:p>
        </p:txBody>
      </p:sp>
      <p:sp>
        <p:nvSpPr>
          <p:cNvPr id="13" name="Rectangle 12"/>
          <p:cNvSpPr/>
          <p:nvPr/>
        </p:nvSpPr>
        <p:spPr bwMode="auto">
          <a:xfrm>
            <a:off x="9087643" y="4400180"/>
            <a:ext cx="1600200" cy="457200"/>
          </a:xfrm>
          <a:prstGeom prst="rect">
            <a:avLst/>
          </a:prstGeom>
          <a:solidFill>
            <a:srgbClr val="FFFFCC"/>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smtClean="0">
                <a:solidFill>
                  <a:schemeClr val="accent6"/>
                </a:solidFill>
                <a:latin typeface="Arial" panose="020B0604020202020204" pitchFamily="34" charset="0"/>
                <a:cs typeface="Arial" panose="020B0604020202020204" pitchFamily="34" charset="0"/>
              </a:rPr>
              <a:t>Query String Options</a:t>
            </a:r>
            <a:endParaRPr lang="en-US" sz="1200" dirty="0">
              <a:solidFill>
                <a:schemeClr val="accent6"/>
              </a:solidFill>
              <a:latin typeface="Arial" panose="020B0604020202020204" pitchFamily="34" charset="0"/>
              <a:cs typeface="Arial" panose="020B0604020202020204" pitchFamily="34" charset="0"/>
            </a:endParaRPr>
          </a:p>
        </p:txBody>
      </p:sp>
      <p:cxnSp>
        <p:nvCxnSpPr>
          <p:cNvPr id="15" name="Straight Arrow Connector 14"/>
          <p:cNvCxnSpPr>
            <a:stCxn id="11" idx="0"/>
          </p:cNvCxnSpPr>
          <p:nvPr/>
        </p:nvCxnSpPr>
        <p:spPr>
          <a:xfrm flipV="1">
            <a:off x="2975732" y="3906837"/>
            <a:ext cx="0" cy="525799"/>
          </a:xfrm>
          <a:prstGeom prst="straightConnector1">
            <a:avLst/>
          </a:prstGeom>
          <a:ln w="28575">
            <a:solidFill>
              <a:schemeClr val="accent6">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142037" y="3874381"/>
            <a:ext cx="0" cy="525799"/>
          </a:xfrm>
          <a:prstGeom prst="straightConnector1">
            <a:avLst/>
          </a:prstGeom>
          <a:ln w="28575">
            <a:solidFill>
              <a:schemeClr val="accent6">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887743" y="3877016"/>
            <a:ext cx="0" cy="525799"/>
          </a:xfrm>
          <a:prstGeom prst="straightConnector1">
            <a:avLst/>
          </a:prstGeom>
          <a:ln w="28575">
            <a:solidFill>
              <a:schemeClr val="accent6">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3722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100131"/>
          </a:xfrm>
        </p:spPr>
        <p:txBody>
          <a:bodyPr/>
          <a:lstStyle/>
          <a:p>
            <a:r>
              <a:rPr lang="en-US" b="1" dirty="0" smtClean="0">
                <a:solidFill>
                  <a:srgbClr val="800000"/>
                </a:solidFill>
              </a:rPr>
              <a:t>$select</a:t>
            </a:r>
          </a:p>
          <a:p>
            <a:pPr lvl="1"/>
            <a:r>
              <a:rPr lang="en-US" sz="2000" dirty="0" smtClean="0"/>
              <a:t>Selecting which columns to retrieve </a:t>
            </a:r>
            <a:endParaRPr lang="en-US" sz="2000" dirty="0" smtClean="0"/>
          </a:p>
          <a:p>
            <a:r>
              <a:rPr lang="en-US" b="1" dirty="0" smtClean="0">
                <a:solidFill>
                  <a:srgbClr val="800000"/>
                </a:solidFill>
              </a:rPr>
              <a:t>$filter</a:t>
            </a:r>
          </a:p>
          <a:p>
            <a:pPr lvl="1"/>
            <a:r>
              <a:rPr lang="en-US" sz="2000" dirty="0" smtClean="0"/>
              <a:t>Selecting what items to retrieve (i.e. where clause)</a:t>
            </a:r>
            <a:endParaRPr lang="en-US" sz="2000" dirty="0" smtClean="0"/>
          </a:p>
          <a:p>
            <a:r>
              <a:rPr lang="en-US" b="1" dirty="0" smtClean="0">
                <a:solidFill>
                  <a:srgbClr val="800000"/>
                </a:solidFill>
              </a:rPr>
              <a:t>$orderby</a:t>
            </a:r>
          </a:p>
          <a:p>
            <a:pPr lvl="1"/>
            <a:r>
              <a:rPr lang="en-US" sz="2000" dirty="0" smtClean="0"/>
              <a:t>Selecting the sequence in which items will be returned</a:t>
            </a:r>
          </a:p>
          <a:p>
            <a:r>
              <a:rPr lang="en-US" b="1" dirty="0" smtClean="0">
                <a:solidFill>
                  <a:srgbClr val="800000"/>
                </a:solidFill>
              </a:rPr>
              <a:t>$</a:t>
            </a:r>
            <a:r>
              <a:rPr lang="en-US" b="1" dirty="0" smtClean="0">
                <a:solidFill>
                  <a:srgbClr val="800000"/>
                </a:solidFill>
              </a:rPr>
              <a:t>expand</a:t>
            </a:r>
          </a:p>
          <a:p>
            <a:pPr lvl="1"/>
            <a:r>
              <a:rPr lang="en-US" sz="2000" dirty="0" smtClean="0"/>
              <a:t>Selecting to retrieve results that are usually deferred</a:t>
            </a:r>
          </a:p>
          <a:p>
            <a:r>
              <a:rPr lang="en-US" b="1" dirty="0">
                <a:solidFill>
                  <a:srgbClr val="800000"/>
                </a:solidFill>
              </a:rPr>
              <a:t>$top</a:t>
            </a:r>
          </a:p>
          <a:p>
            <a:pPr lvl="1"/>
            <a:r>
              <a:rPr lang="en-US" sz="2000" dirty="0" smtClean="0"/>
              <a:t>Selecting how many items to return</a:t>
            </a:r>
            <a:endParaRPr lang="en-US" sz="2000" dirty="0"/>
          </a:p>
          <a:p>
            <a:r>
              <a:rPr lang="en-US" b="1" dirty="0">
                <a:solidFill>
                  <a:srgbClr val="800000"/>
                </a:solidFill>
              </a:rPr>
              <a:t>$skip</a:t>
            </a:r>
          </a:p>
          <a:p>
            <a:pPr lvl="1"/>
            <a:r>
              <a:rPr lang="en-US" sz="2000" dirty="0" smtClean="0"/>
              <a:t>Selecting which row to start at</a:t>
            </a:r>
            <a:endParaRPr lang="en-US" sz="2000" dirty="0"/>
          </a:p>
          <a:p>
            <a:pPr lvl="1"/>
            <a:endParaRPr lang="en-US" sz="2000" dirty="0"/>
          </a:p>
        </p:txBody>
      </p:sp>
      <p:sp>
        <p:nvSpPr>
          <p:cNvPr id="3" name="Title 2"/>
          <p:cNvSpPr>
            <a:spLocks noGrp="1"/>
          </p:cNvSpPr>
          <p:nvPr>
            <p:ph type="title"/>
          </p:nvPr>
        </p:nvSpPr>
        <p:spPr/>
        <p:txBody>
          <a:bodyPr/>
          <a:lstStyle/>
          <a:p>
            <a:r>
              <a:rPr lang="en-US" dirty="0" smtClean="0"/>
              <a:t>OData Query Option Parameters</a:t>
            </a:r>
            <a:endParaRPr lang="en-US" dirty="0"/>
          </a:p>
        </p:txBody>
      </p:sp>
    </p:spTree>
    <p:extLst>
      <p:ext uri="{BB962C8B-B14F-4D97-AF65-F5344CB8AC3E}">
        <p14:creationId xmlns:p14="http://schemas.microsoft.com/office/powerpoint/2010/main" val="16695179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52180"/>
          </a:xfrm>
        </p:spPr>
        <p:txBody>
          <a:bodyPr/>
          <a:lstStyle/>
          <a:p>
            <a:r>
              <a:rPr lang="en-US" b="1" dirty="0" smtClean="0">
                <a:solidFill>
                  <a:srgbClr val="800000"/>
                </a:solidFill>
              </a:rPr>
              <a:t>Accept</a:t>
            </a:r>
          </a:p>
          <a:p>
            <a:pPr lvl="1"/>
            <a:r>
              <a:rPr lang="en-US" dirty="0" smtClean="0"/>
              <a:t>Tells ODATA service how to format returned results</a:t>
            </a:r>
          </a:p>
          <a:p>
            <a:r>
              <a:rPr lang="en-US" b="1" dirty="0">
                <a:solidFill>
                  <a:srgbClr val="800000"/>
                </a:solidFill>
              </a:rPr>
              <a:t>Content-type</a:t>
            </a:r>
          </a:p>
          <a:p>
            <a:pPr lvl="1"/>
            <a:r>
              <a:rPr lang="en-US" dirty="0"/>
              <a:t>Tells </a:t>
            </a:r>
            <a:r>
              <a:rPr lang="en-US" dirty="0" smtClean="0"/>
              <a:t>ODATA service what type of content is in request body</a:t>
            </a:r>
            <a:endParaRPr lang="en-US" dirty="0"/>
          </a:p>
          <a:p>
            <a:r>
              <a:rPr lang="en-US" b="1" dirty="0" smtClean="0">
                <a:solidFill>
                  <a:srgbClr val="800000"/>
                </a:solidFill>
              </a:rPr>
              <a:t>X-HTTP-METHOD</a:t>
            </a:r>
          </a:p>
          <a:p>
            <a:pPr lvl="1"/>
            <a:r>
              <a:rPr lang="en-US" dirty="0" smtClean="0"/>
              <a:t>Tells ODATA service which operation to perform</a:t>
            </a:r>
          </a:p>
          <a:p>
            <a:r>
              <a:rPr lang="en-US" b="1" dirty="0" smtClean="0">
                <a:solidFill>
                  <a:srgbClr val="800000"/>
                </a:solidFill>
              </a:rPr>
              <a:t>X-</a:t>
            </a:r>
            <a:r>
              <a:rPr lang="en-US" b="1" dirty="0" err="1" smtClean="0">
                <a:solidFill>
                  <a:srgbClr val="800000"/>
                </a:solidFill>
              </a:rPr>
              <a:t>RequestDigest</a:t>
            </a:r>
            <a:endParaRPr lang="en-US" b="1" dirty="0" smtClean="0">
              <a:solidFill>
                <a:srgbClr val="800000"/>
              </a:solidFill>
            </a:endParaRPr>
          </a:p>
          <a:p>
            <a:pPr lvl="1"/>
            <a:r>
              <a:rPr lang="en-US" dirty="0" smtClean="0"/>
              <a:t>Passes encrypted security value to </a:t>
            </a:r>
            <a:r>
              <a:rPr lang="en-US" dirty="0"/>
              <a:t>ODATA service </a:t>
            </a:r>
            <a:r>
              <a:rPr lang="en-US" dirty="0" smtClean="0"/>
              <a:t>required for updates</a:t>
            </a:r>
          </a:p>
          <a:p>
            <a:r>
              <a:rPr lang="en-US" b="1" dirty="0" smtClean="0">
                <a:solidFill>
                  <a:srgbClr val="800000"/>
                </a:solidFill>
              </a:rPr>
              <a:t>IF-MATCH</a:t>
            </a:r>
          </a:p>
          <a:p>
            <a:pPr lvl="1"/>
            <a:r>
              <a:rPr lang="en-US" dirty="0" smtClean="0"/>
              <a:t>Passes </a:t>
            </a:r>
            <a:r>
              <a:rPr lang="en-US" dirty="0" err="1" smtClean="0"/>
              <a:t>ETag</a:t>
            </a:r>
            <a:r>
              <a:rPr lang="en-US" dirty="0" smtClean="0"/>
              <a:t> value to </a:t>
            </a:r>
            <a:r>
              <a:rPr lang="en-US" dirty="0"/>
              <a:t>ODATA service </a:t>
            </a:r>
            <a:r>
              <a:rPr lang="en-US" dirty="0" smtClean="0"/>
              <a:t>to control optimistic concurrency</a:t>
            </a:r>
            <a:endParaRPr lang="en-US" dirty="0"/>
          </a:p>
        </p:txBody>
      </p:sp>
      <p:sp>
        <p:nvSpPr>
          <p:cNvPr id="3" name="Title 2"/>
          <p:cNvSpPr>
            <a:spLocks noGrp="1"/>
          </p:cNvSpPr>
          <p:nvPr>
            <p:ph type="title"/>
          </p:nvPr>
        </p:nvSpPr>
        <p:spPr/>
        <p:txBody>
          <a:bodyPr/>
          <a:lstStyle/>
          <a:p>
            <a:r>
              <a:rPr lang="en-US" dirty="0" smtClean="0"/>
              <a:t>SharePoint REST API Headers</a:t>
            </a:r>
            <a:endParaRPr lang="en-US" dirty="0"/>
          </a:p>
        </p:txBody>
      </p:sp>
    </p:spTree>
    <p:extLst>
      <p:ext uri="{BB962C8B-B14F-4D97-AF65-F5344CB8AC3E}">
        <p14:creationId xmlns:p14="http://schemas.microsoft.com/office/powerpoint/2010/main" val="5493211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OData Services</a:t>
            </a:r>
            <a:endParaRPr lang="en-US" dirty="0"/>
          </a:p>
        </p:txBody>
      </p:sp>
    </p:spTree>
    <p:extLst>
      <p:ext uri="{BB962C8B-B14F-4D97-AF65-F5344CB8AC3E}">
        <p14:creationId xmlns:p14="http://schemas.microsoft.com/office/powerpoint/2010/main" val="26640779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Calls Across the Network</a:t>
            </a:r>
            <a:endParaRPr lang="en-US" dirty="0"/>
          </a:p>
        </p:txBody>
      </p:sp>
      <p:sp>
        <p:nvSpPr>
          <p:cNvPr id="3" name="Content Placeholder 2"/>
          <p:cNvSpPr>
            <a:spLocks noGrp="1"/>
          </p:cNvSpPr>
          <p:nvPr>
            <p:ph idx="4294967295"/>
          </p:nvPr>
        </p:nvSpPr>
        <p:spPr>
          <a:xfrm>
            <a:off x="1943805" y="1476622"/>
            <a:ext cx="8548864" cy="5284752"/>
          </a:xfrm>
          <a:prstGeom prst="rect">
            <a:avLst/>
          </a:prstGeom>
        </p:spPr>
        <p:txBody>
          <a:bodyPr>
            <a:normAutofit/>
          </a:bodyPr>
          <a:lstStyle/>
          <a:p>
            <a:r>
              <a:rPr lang="en-US" sz="2448" dirty="0" err="1"/>
              <a:t>jQuery</a:t>
            </a:r>
            <a:r>
              <a:rPr lang="en-US" sz="2448" dirty="0"/>
              <a:t> provides $.</a:t>
            </a:r>
            <a:r>
              <a:rPr lang="en-US" sz="2448" dirty="0" err="1"/>
              <a:t>ajax</a:t>
            </a:r>
            <a:r>
              <a:rPr lang="en-US" sz="2448" dirty="0"/>
              <a:t>() function</a:t>
            </a:r>
          </a:p>
          <a:p>
            <a:pPr lvl="1"/>
            <a:r>
              <a:rPr lang="en-US" sz="2040" dirty="0"/>
              <a:t>Calls to $.</a:t>
            </a:r>
            <a:r>
              <a:rPr lang="en-US" sz="2040" dirty="0" err="1"/>
              <a:t>ajax</a:t>
            </a:r>
            <a:r>
              <a:rPr lang="en-US" sz="2040" dirty="0"/>
              <a:t>() function are asynchronously</a:t>
            </a:r>
          </a:p>
          <a:p>
            <a:pPr lvl="1"/>
            <a:r>
              <a:rPr lang="en-US" sz="2040" dirty="0"/>
              <a:t>Callback methods can be used to process returned data</a:t>
            </a:r>
          </a:p>
        </p:txBody>
      </p:sp>
      <p:pic>
        <p:nvPicPr>
          <p:cNvPr id="4" name="Picture 3"/>
          <p:cNvPicPr>
            <a:picLocks noChangeAspect="1"/>
          </p:cNvPicPr>
          <p:nvPr/>
        </p:nvPicPr>
        <p:blipFill>
          <a:blip r:embed="rId3"/>
          <a:stretch>
            <a:fillRect/>
          </a:stretch>
        </p:blipFill>
        <p:spPr>
          <a:xfrm>
            <a:off x="2793834" y="2875526"/>
            <a:ext cx="6615655" cy="3691555"/>
          </a:xfrm>
          <a:prstGeom prst="rect">
            <a:avLst/>
          </a:prstGeom>
          <a:ln>
            <a:solidFill>
              <a:schemeClr val="bg1">
                <a:lumMod val="50000"/>
              </a:schemeClr>
            </a:solidFill>
          </a:ln>
        </p:spPr>
      </p:pic>
    </p:spTree>
    <p:extLst>
      <p:ext uri="{BB962C8B-B14F-4D97-AF65-F5344CB8AC3E}">
        <p14:creationId xmlns:p14="http://schemas.microsoft.com/office/powerpoint/2010/main" val="5938105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and Deferred Objects</a:t>
            </a:r>
            <a:endParaRPr lang="en-US" dirty="0"/>
          </a:p>
        </p:txBody>
      </p:sp>
      <p:sp>
        <p:nvSpPr>
          <p:cNvPr id="3" name="Content Placeholder 2"/>
          <p:cNvSpPr>
            <a:spLocks noGrp="1"/>
          </p:cNvSpPr>
          <p:nvPr>
            <p:ph idx="4294967295"/>
          </p:nvPr>
        </p:nvSpPr>
        <p:spPr>
          <a:xfrm>
            <a:off x="1943805" y="1476622"/>
            <a:ext cx="8548864" cy="5284752"/>
          </a:xfrm>
          <a:prstGeom prst="rect">
            <a:avLst/>
          </a:prstGeom>
        </p:spPr>
        <p:txBody>
          <a:bodyPr>
            <a:normAutofit/>
          </a:bodyPr>
          <a:lstStyle/>
          <a:p>
            <a:r>
              <a:rPr lang="en-US" sz="2448" dirty="0" err="1"/>
              <a:t>jQuery</a:t>
            </a:r>
            <a:r>
              <a:rPr lang="en-US" sz="2448" dirty="0"/>
              <a:t> provides support for </a:t>
            </a:r>
            <a:r>
              <a:rPr lang="en-US" sz="2448" dirty="0" err="1"/>
              <a:t>async</a:t>
            </a:r>
            <a:r>
              <a:rPr lang="en-US" sz="2448" dirty="0"/>
              <a:t> programming</a:t>
            </a:r>
          </a:p>
          <a:p>
            <a:pPr lvl="1"/>
            <a:r>
              <a:rPr lang="en-US" sz="2040" dirty="0"/>
              <a:t>Promise object (e.g. </a:t>
            </a:r>
            <a:r>
              <a:rPr lang="en-US" sz="2040" dirty="0" err="1"/>
              <a:t>xhr</a:t>
            </a:r>
            <a:r>
              <a:rPr lang="en-US" sz="2040" dirty="0"/>
              <a:t>) represents work in progress</a:t>
            </a:r>
          </a:p>
          <a:p>
            <a:pPr lvl="1"/>
            <a:r>
              <a:rPr lang="en-US" sz="2040" dirty="0"/>
              <a:t>When work is done, promise object notifies deferred objects</a:t>
            </a:r>
          </a:p>
          <a:p>
            <a:pPr lvl="1"/>
            <a:r>
              <a:rPr lang="en-US" sz="2040" dirty="0"/>
              <a:t>Promises provide more flexibility than using simple callbacks</a:t>
            </a:r>
            <a:endParaRPr lang="en-US" sz="2040" dirty="0"/>
          </a:p>
        </p:txBody>
      </p:sp>
      <p:pic>
        <p:nvPicPr>
          <p:cNvPr id="5" name="Picture 4"/>
          <p:cNvPicPr>
            <a:picLocks noChangeAspect="1"/>
          </p:cNvPicPr>
          <p:nvPr/>
        </p:nvPicPr>
        <p:blipFill>
          <a:blip r:embed="rId3"/>
          <a:stretch>
            <a:fillRect/>
          </a:stretch>
        </p:blipFill>
        <p:spPr>
          <a:xfrm>
            <a:off x="1891995" y="3613869"/>
            <a:ext cx="3574979" cy="2683125"/>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5736867" y="4159343"/>
            <a:ext cx="4896168" cy="1536643"/>
          </a:xfrm>
          <a:prstGeom prst="rect">
            <a:avLst/>
          </a:prstGeom>
          <a:ln>
            <a:solidFill>
              <a:schemeClr val="bg1">
                <a:lumMod val="50000"/>
              </a:schemeClr>
            </a:solidFill>
          </a:ln>
        </p:spPr>
      </p:pic>
      <p:sp>
        <p:nvSpPr>
          <p:cNvPr id="7" name="TextBox 6"/>
          <p:cNvSpPr txBox="1"/>
          <p:nvPr/>
        </p:nvSpPr>
        <p:spPr>
          <a:xfrm>
            <a:off x="1717765" y="3264111"/>
            <a:ext cx="3855195" cy="318286"/>
          </a:xfrm>
          <a:prstGeom prst="rect">
            <a:avLst/>
          </a:prstGeom>
          <a:noFill/>
        </p:spPr>
        <p:txBody>
          <a:bodyPr wrap="none" rtlCol="0">
            <a:spAutoFit/>
          </a:bodyPr>
          <a:lstStyle/>
          <a:p>
            <a:pPr algn="ctr"/>
            <a:r>
              <a:rPr lang="en-US" sz="1428" dirty="0">
                <a:solidFill>
                  <a:schemeClr val="tx2">
                    <a:lumMod val="90000"/>
                    <a:lumOff val="10000"/>
                  </a:schemeClr>
                </a:solidFill>
              </a:rPr>
              <a:t>Reusable code  in </a:t>
            </a:r>
            <a:r>
              <a:rPr lang="en-US" sz="1428" b="1" dirty="0" err="1">
                <a:solidFill>
                  <a:schemeClr val="tx2">
                    <a:lumMod val="90000"/>
                    <a:lumOff val="10000"/>
                  </a:schemeClr>
                </a:solidFill>
              </a:rPr>
              <a:t>Wingtip.Utilities</a:t>
            </a:r>
            <a:r>
              <a:rPr lang="en-US" sz="1428" dirty="0">
                <a:solidFill>
                  <a:schemeClr val="tx2">
                    <a:lumMod val="90000"/>
                    <a:lumOff val="10000"/>
                  </a:schemeClr>
                </a:solidFill>
              </a:rPr>
              <a:t> Module </a:t>
            </a:r>
          </a:p>
        </p:txBody>
      </p:sp>
      <p:sp>
        <p:nvSpPr>
          <p:cNvPr id="8" name="TextBox 7"/>
          <p:cNvSpPr txBox="1"/>
          <p:nvPr/>
        </p:nvSpPr>
        <p:spPr>
          <a:xfrm>
            <a:off x="5623536" y="3730413"/>
            <a:ext cx="5156848" cy="318286"/>
          </a:xfrm>
          <a:prstGeom prst="rect">
            <a:avLst/>
          </a:prstGeom>
          <a:noFill/>
        </p:spPr>
        <p:txBody>
          <a:bodyPr wrap="none" rtlCol="0">
            <a:spAutoFit/>
          </a:bodyPr>
          <a:lstStyle/>
          <a:p>
            <a:pPr algn="ctr"/>
            <a:r>
              <a:rPr lang="en-US" sz="1428" dirty="0">
                <a:solidFill>
                  <a:schemeClr val="tx2">
                    <a:lumMod val="90000"/>
                    <a:lumOff val="10000"/>
                  </a:schemeClr>
                </a:solidFill>
              </a:rPr>
              <a:t>Consumer code in app which uses </a:t>
            </a:r>
            <a:r>
              <a:rPr lang="en-US" sz="1428" b="1" dirty="0" err="1">
                <a:solidFill>
                  <a:schemeClr val="tx2">
                    <a:lumMod val="90000"/>
                    <a:lumOff val="10000"/>
                  </a:schemeClr>
                </a:solidFill>
              </a:rPr>
              <a:t>Wingtip.Utilities</a:t>
            </a:r>
            <a:r>
              <a:rPr lang="en-US" sz="1428" dirty="0">
                <a:solidFill>
                  <a:schemeClr val="tx2">
                    <a:lumMod val="90000"/>
                    <a:lumOff val="10000"/>
                  </a:schemeClr>
                </a:solidFill>
              </a:rPr>
              <a:t> module</a:t>
            </a:r>
            <a:endParaRPr lang="en-US" sz="1428" dirty="0">
              <a:solidFill>
                <a:schemeClr val="tx2">
                  <a:lumMod val="90000"/>
                  <a:lumOff val="10000"/>
                </a:schemeClr>
              </a:solidFill>
            </a:endParaRPr>
          </a:p>
        </p:txBody>
      </p:sp>
    </p:spTree>
    <p:extLst>
      <p:ext uri="{BB962C8B-B14F-4D97-AF65-F5344CB8AC3E}">
        <p14:creationId xmlns:p14="http://schemas.microsoft.com/office/powerpoint/2010/main" val="32223773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Data access code is kept separate from view</a:t>
            </a:r>
          </a:p>
          <a:p>
            <a:pPr lvl="1"/>
            <a:r>
              <a:rPr lang="en-US" smtClean="0"/>
              <a:t>Data access code returns promise to view code</a:t>
            </a:r>
          </a:p>
          <a:p>
            <a:pPr lvl="1"/>
            <a:r>
              <a:rPr lang="en-US" smtClean="0"/>
              <a:t>View code encapsulated from details of data access</a:t>
            </a:r>
          </a:p>
          <a:p>
            <a:pPr lvl="1"/>
            <a:r>
              <a:rPr lang="en-US" smtClean="0"/>
              <a:t>View code responsible for updating user interface when required</a:t>
            </a:r>
            <a:endParaRPr lang="en-US" dirty="0"/>
          </a:p>
        </p:txBody>
      </p:sp>
      <p:sp>
        <p:nvSpPr>
          <p:cNvPr id="2" name="Title 1"/>
          <p:cNvSpPr>
            <a:spLocks noGrp="1"/>
          </p:cNvSpPr>
          <p:nvPr>
            <p:ph type="title"/>
          </p:nvPr>
        </p:nvSpPr>
        <p:spPr/>
        <p:txBody>
          <a:bodyPr/>
          <a:lstStyle/>
          <a:p>
            <a:r>
              <a:rPr lang="en-US" smtClean="0"/>
              <a:t>Creating A Reusable Data Access Library</a:t>
            </a:r>
            <a:endParaRPr lang="en-US" dirty="0"/>
          </a:p>
        </p:txBody>
      </p:sp>
      <p:pic>
        <p:nvPicPr>
          <p:cNvPr id="4" name="Picture 3"/>
          <p:cNvPicPr>
            <a:picLocks noChangeAspect="1"/>
          </p:cNvPicPr>
          <p:nvPr/>
        </p:nvPicPr>
        <p:blipFill>
          <a:blip r:embed="rId2"/>
          <a:stretch>
            <a:fillRect/>
          </a:stretch>
        </p:blipFill>
        <p:spPr>
          <a:xfrm>
            <a:off x="1112837" y="3225253"/>
            <a:ext cx="2622947" cy="3536121"/>
          </a:xfrm>
          <a:prstGeom prst="rect">
            <a:avLst/>
          </a:prstGeom>
          <a:ln>
            <a:solidFill>
              <a:schemeClr val="bg1">
                <a:lumMod val="50000"/>
              </a:schemeClr>
            </a:solidFill>
          </a:ln>
        </p:spPr>
      </p:pic>
      <p:sp>
        <p:nvSpPr>
          <p:cNvPr id="5" name="Rectangle 4"/>
          <p:cNvSpPr/>
          <p:nvPr/>
        </p:nvSpPr>
        <p:spPr>
          <a:xfrm>
            <a:off x="4257386" y="5552576"/>
            <a:ext cx="2253791" cy="466302"/>
          </a:xfrm>
          <a:prstGeom prst="rect">
            <a:avLst/>
          </a:prstGeom>
          <a:solidFill>
            <a:srgbClr val="FFFFCC"/>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800000"/>
                </a:solidFill>
              </a:rPr>
              <a:t>Data access code</a:t>
            </a:r>
          </a:p>
        </p:txBody>
      </p:sp>
      <p:sp>
        <p:nvSpPr>
          <p:cNvPr id="6" name="Rectangle 5"/>
          <p:cNvSpPr/>
          <p:nvPr/>
        </p:nvSpPr>
        <p:spPr>
          <a:xfrm>
            <a:off x="4246325" y="4173399"/>
            <a:ext cx="2253791" cy="466302"/>
          </a:xfrm>
          <a:prstGeom prst="rect">
            <a:avLst/>
          </a:prstGeom>
          <a:solidFill>
            <a:srgbClr val="FFFFCC"/>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800000"/>
                </a:solidFill>
              </a:rPr>
              <a:t>View code</a:t>
            </a:r>
          </a:p>
        </p:txBody>
      </p:sp>
      <p:cxnSp>
        <p:nvCxnSpPr>
          <p:cNvPr id="8" name="Straight Arrow Connector 7"/>
          <p:cNvCxnSpPr>
            <a:stCxn id="6" idx="1"/>
          </p:cNvCxnSpPr>
          <p:nvPr/>
        </p:nvCxnSpPr>
        <p:spPr>
          <a:xfrm flipH="1">
            <a:off x="3799452" y="4406550"/>
            <a:ext cx="446872"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810513" y="5785727"/>
            <a:ext cx="446872"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213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Library Starting Point</a:t>
            </a:r>
            <a:endParaRPr lang="en-US" dirty="0"/>
          </a:p>
        </p:txBody>
      </p:sp>
      <p:pic>
        <p:nvPicPr>
          <p:cNvPr id="3" name="Picture 2"/>
          <p:cNvPicPr>
            <a:picLocks noChangeAspect="1"/>
          </p:cNvPicPr>
          <p:nvPr/>
        </p:nvPicPr>
        <p:blipFill>
          <a:blip r:embed="rId2"/>
          <a:stretch>
            <a:fillRect/>
          </a:stretch>
        </p:blipFill>
        <p:spPr>
          <a:xfrm>
            <a:off x="2021522" y="1865207"/>
            <a:ext cx="8160279" cy="3913751"/>
          </a:xfrm>
          <a:prstGeom prst="rect">
            <a:avLst/>
          </a:prstGeom>
          <a:ln>
            <a:solidFill>
              <a:schemeClr val="bg1">
                <a:lumMod val="50000"/>
              </a:schemeClr>
            </a:solidFill>
          </a:ln>
        </p:spPr>
      </p:pic>
      <p:sp>
        <p:nvSpPr>
          <p:cNvPr id="5" name="Rectangle 4"/>
          <p:cNvSpPr/>
          <p:nvPr/>
        </p:nvSpPr>
        <p:spPr>
          <a:xfrm>
            <a:off x="7429874" y="1865206"/>
            <a:ext cx="2751927"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Wingtip.Customers.DataAccess.js</a:t>
            </a:r>
          </a:p>
        </p:txBody>
      </p:sp>
    </p:spTree>
    <p:extLst>
      <p:ext uri="{BB962C8B-B14F-4D97-AF65-F5344CB8AC3E}">
        <p14:creationId xmlns:p14="http://schemas.microsoft.com/office/powerpoint/2010/main" val="28495691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Querying Data from an OData Data Source</a:t>
            </a:r>
            <a:endParaRPr lang="en-US" sz="4800" dirty="0"/>
          </a:p>
        </p:txBody>
      </p:sp>
      <p:pic>
        <p:nvPicPr>
          <p:cNvPr id="3" name="Picture 2"/>
          <p:cNvPicPr>
            <a:picLocks noChangeAspect="1"/>
          </p:cNvPicPr>
          <p:nvPr/>
        </p:nvPicPr>
        <p:blipFill>
          <a:blip r:embed="rId2"/>
          <a:stretch>
            <a:fillRect/>
          </a:stretch>
        </p:blipFill>
        <p:spPr>
          <a:xfrm>
            <a:off x="808037" y="1165753"/>
            <a:ext cx="8374001" cy="3352691"/>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808037" y="4663016"/>
            <a:ext cx="6194040" cy="2098358"/>
          </a:xfrm>
          <a:prstGeom prst="rect">
            <a:avLst/>
          </a:prstGeom>
          <a:ln>
            <a:solidFill>
              <a:schemeClr val="bg1">
                <a:lumMod val="50000"/>
              </a:schemeClr>
            </a:solidFill>
          </a:ln>
        </p:spPr>
      </p:pic>
      <p:sp>
        <p:nvSpPr>
          <p:cNvPr id="7" name="Rectangle 6"/>
          <p:cNvSpPr/>
          <p:nvPr/>
        </p:nvSpPr>
        <p:spPr>
          <a:xfrm>
            <a:off x="6430111" y="1088036"/>
            <a:ext cx="2751927"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Wingtip.Customers.DataAccess.js</a:t>
            </a:r>
          </a:p>
        </p:txBody>
      </p:sp>
      <p:sp>
        <p:nvSpPr>
          <p:cNvPr id="8" name="Rectangle 7"/>
          <p:cNvSpPr/>
          <p:nvPr/>
        </p:nvSpPr>
        <p:spPr>
          <a:xfrm>
            <a:off x="5784761" y="4571053"/>
            <a:ext cx="1290699"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customers.js</a:t>
            </a:r>
          </a:p>
        </p:txBody>
      </p:sp>
    </p:spTree>
    <p:extLst>
      <p:ext uri="{BB962C8B-B14F-4D97-AF65-F5344CB8AC3E}">
        <p14:creationId xmlns:p14="http://schemas.microsoft.com/office/powerpoint/2010/main" val="16680688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an HTML Table using </a:t>
            </a:r>
            <a:r>
              <a:rPr lang="en-US" dirty="0" err="1" smtClean="0"/>
              <a:t>jsRender</a:t>
            </a:r>
            <a:endParaRPr lang="en-US" dirty="0"/>
          </a:p>
        </p:txBody>
      </p:sp>
      <p:pic>
        <p:nvPicPr>
          <p:cNvPr id="4" name="Picture 3"/>
          <p:cNvPicPr>
            <a:picLocks noChangeAspect="1"/>
          </p:cNvPicPr>
          <p:nvPr/>
        </p:nvPicPr>
        <p:blipFill>
          <a:blip r:embed="rId2"/>
          <a:stretch>
            <a:fillRect/>
          </a:stretch>
        </p:blipFill>
        <p:spPr>
          <a:xfrm>
            <a:off x="1943806" y="1554338"/>
            <a:ext cx="7899955" cy="5343150"/>
          </a:xfrm>
          <a:prstGeom prst="rect">
            <a:avLst/>
          </a:prstGeom>
          <a:ln>
            <a:solidFill>
              <a:schemeClr val="bg1">
                <a:lumMod val="50000"/>
              </a:schemeClr>
            </a:solidFill>
          </a:ln>
        </p:spPr>
      </p:pic>
      <p:sp>
        <p:nvSpPr>
          <p:cNvPr id="5" name="Rectangle 4"/>
          <p:cNvSpPr/>
          <p:nvPr/>
        </p:nvSpPr>
        <p:spPr>
          <a:xfrm>
            <a:off x="1943805" y="1165753"/>
            <a:ext cx="1290699" cy="334514"/>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customers.js</a:t>
            </a:r>
          </a:p>
        </p:txBody>
      </p:sp>
      <p:pic>
        <p:nvPicPr>
          <p:cNvPr id="3" name="Picture 2"/>
          <p:cNvPicPr>
            <a:picLocks noChangeAspect="1"/>
          </p:cNvPicPr>
          <p:nvPr/>
        </p:nvPicPr>
        <p:blipFill>
          <a:blip r:embed="rId3"/>
          <a:stretch>
            <a:fillRect/>
          </a:stretch>
        </p:blipFill>
        <p:spPr>
          <a:xfrm>
            <a:off x="5674219" y="1186949"/>
            <a:ext cx="4984548" cy="1448997"/>
          </a:xfrm>
          <a:prstGeom prst="rect">
            <a:avLst/>
          </a:prstGeom>
          <a:ln>
            <a:solidFill>
              <a:schemeClr val="tx1">
                <a:lumMod val="50000"/>
                <a:lumOff val="50000"/>
              </a:schemeClr>
            </a:solidFill>
          </a:ln>
        </p:spPr>
      </p:pic>
    </p:spTree>
    <p:extLst>
      <p:ext uri="{BB962C8B-B14F-4D97-AF65-F5344CB8AC3E}">
        <p14:creationId xmlns:p14="http://schemas.microsoft.com/office/powerpoint/2010/main" val="11910840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App best practices using OData and the SharePoint REST API </a:t>
            </a:r>
          </a:p>
        </p:txBody>
      </p:sp>
      <p:sp>
        <p:nvSpPr>
          <p:cNvPr id="5" name="Text Placeholder 4"/>
          <p:cNvSpPr>
            <a:spLocks noGrp="1"/>
          </p:cNvSpPr>
          <p:nvPr>
            <p:ph type="body" sz="quarter" idx="14"/>
          </p:nvPr>
        </p:nvSpPr>
        <p:spPr/>
        <p:txBody>
          <a:bodyPr/>
          <a:lstStyle/>
          <a:p>
            <a:r>
              <a:rPr lang="en-US" dirty="0" smtClean="0"/>
              <a:t>Ted Pattison</a:t>
            </a:r>
          </a:p>
          <a:p>
            <a:r>
              <a:rPr lang="en-US" sz="2000" b="1" dirty="0" smtClean="0"/>
              <a:t>Instructor/Author</a:t>
            </a:r>
          </a:p>
          <a:p>
            <a:r>
              <a:rPr lang="en-US" sz="2000" b="1" dirty="0" smtClean="0"/>
              <a:t>Critical Path Training</a:t>
            </a:r>
            <a:endParaRPr lang="en-US" sz="2000" b="1" dirty="0"/>
          </a:p>
        </p:txBody>
      </p:sp>
    </p:spTree>
    <p:extLst>
      <p:ext uri="{BB962C8B-B14F-4D97-AF65-F5344CB8AC3E}">
        <p14:creationId xmlns:p14="http://schemas.microsoft.com/office/powerpoint/2010/main" val="125534435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Single Item</a:t>
            </a:r>
            <a:endParaRPr lang="en-US" dirty="0"/>
          </a:p>
        </p:txBody>
      </p:sp>
      <p:pic>
        <p:nvPicPr>
          <p:cNvPr id="3" name="Picture 2"/>
          <p:cNvPicPr>
            <a:picLocks noChangeAspect="1"/>
          </p:cNvPicPr>
          <p:nvPr/>
        </p:nvPicPr>
        <p:blipFill>
          <a:blip r:embed="rId2"/>
          <a:stretch>
            <a:fillRect/>
          </a:stretch>
        </p:blipFill>
        <p:spPr>
          <a:xfrm>
            <a:off x="2099240" y="1865206"/>
            <a:ext cx="4985659" cy="2854443"/>
          </a:xfrm>
          <a:prstGeom prst="rect">
            <a:avLst/>
          </a:prstGeom>
          <a:ln>
            <a:solidFill>
              <a:schemeClr val="bg1">
                <a:lumMod val="50000"/>
              </a:schemeClr>
            </a:solidFill>
          </a:ln>
        </p:spPr>
      </p:pic>
      <p:sp>
        <p:nvSpPr>
          <p:cNvPr id="4" name="Rectangle 3"/>
          <p:cNvSpPr/>
          <p:nvPr/>
        </p:nvSpPr>
        <p:spPr>
          <a:xfrm>
            <a:off x="2111014" y="1427765"/>
            <a:ext cx="2751927"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Wingtip.Customers.DataAccess.js</a:t>
            </a:r>
          </a:p>
        </p:txBody>
      </p:sp>
    </p:spTree>
    <p:extLst>
      <p:ext uri="{BB962C8B-B14F-4D97-AF65-F5344CB8AC3E}">
        <p14:creationId xmlns:p14="http://schemas.microsoft.com/office/powerpoint/2010/main" val="196245100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Item</a:t>
            </a:r>
            <a:endParaRPr lang="en-US" dirty="0"/>
          </a:p>
        </p:txBody>
      </p:sp>
      <p:pic>
        <p:nvPicPr>
          <p:cNvPr id="3" name="Picture 2"/>
          <p:cNvPicPr>
            <a:picLocks noChangeAspect="1"/>
          </p:cNvPicPr>
          <p:nvPr/>
        </p:nvPicPr>
        <p:blipFill>
          <a:blip r:embed="rId2"/>
          <a:stretch>
            <a:fillRect/>
          </a:stretch>
        </p:blipFill>
        <p:spPr>
          <a:xfrm>
            <a:off x="1943805" y="1677338"/>
            <a:ext cx="8548864" cy="4791254"/>
          </a:xfrm>
          <a:prstGeom prst="rect">
            <a:avLst/>
          </a:prstGeom>
          <a:ln>
            <a:solidFill>
              <a:schemeClr val="bg1">
                <a:lumMod val="50000"/>
              </a:schemeClr>
            </a:solidFill>
          </a:ln>
        </p:spPr>
      </p:pic>
      <p:sp>
        <p:nvSpPr>
          <p:cNvPr id="4" name="Rectangle 3"/>
          <p:cNvSpPr/>
          <p:nvPr/>
        </p:nvSpPr>
        <p:spPr>
          <a:xfrm>
            <a:off x="1943806" y="1243470"/>
            <a:ext cx="2751927"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Wingtip.Customers.DataAccess.js</a:t>
            </a:r>
          </a:p>
        </p:txBody>
      </p:sp>
    </p:spTree>
    <p:extLst>
      <p:ext uri="{BB962C8B-B14F-4D97-AF65-F5344CB8AC3E}">
        <p14:creationId xmlns:p14="http://schemas.microsoft.com/office/powerpoint/2010/main" val="8755724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an Item</a:t>
            </a:r>
            <a:endParaRPr lang="en-US" dirty="0"/>
          </a:p>
        </p:txBody>
      </p:sp>
      <p:pic>
        <p:nvPicPr>
          <p:cNvPr id="3" name="Picture 2"/>
          <p:cNvPicPr>
            <a:picLocks noChangeAspect="1"/>
          </p:cNvPicPr>
          <p:nvPr/>
        </p:nvPicPr>
        <p:blipFill>
          <a:blip r:embed="rId2"/>
          <a:stretch>
            <a:fillRect/>
          </a:stretch>
        </p:blipFill>
        <p:spPr>
          <a:xfrm>
            <a:off x="2410108" y="1865206"/>
            <a:ext cx="6994525" cy="3419137"/>
          </a:xfrm>
          <a:prstGeom prst="rect">
            <a:avLst/>
          </a:prstGeom>
          <a:ln>
            <a:solidFill>
              <a:schemeClr val="bg1">
                <a:lumMod val="50000"/>
              </a:schemeClr>
            </a:solidFill>
          </a:ln>
        </p:spPr>
      </p:pic>
      <p:sp>
        <p:nvSpPr>
          <p:cNvPr id="4" name="Rectangle 3"/>
          <p:cNvSpPr/>
          <p:nvPr/>
        </p:nvSpPr>
        <p:spPr>
          <a:xfrm>
            <a:off x="2410107" y="1398904"/>
            <a:ext cx="2751927"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Wingtip.Customers.DataAccess.js</a:t>
            </a:r>
          </a:p>
        </p:txBody>
      </p:sp>
    </p:spTree>
    <p:extLst>
      <p:ext uri="{BB962C8B-B14F-4D97-AF65-F5344CB8AC3E}">
        <p14:creationId xmlns:p14="http://schemas.microsoft.com/office/powerpoint/2010/main" val="2802776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an Item</a:t>
            </a:r>
            <a:endParaRPr lang="en-US" dirty="0"/>
          </a:p>
        </p:txBody>
      </p:sp>
      <p:pic>
        <p:nvPicPr>
          <p:cNvPr id="3" name="Picture 2"/>
          <p:cNvPicPr>
            <a:picLocks noChangeAspect="1"/>
          </p:cNvPicPr>
          <p:nvPr/>
        </p:nvPicPr>
        <p:blipFill>
          <a:blip r:embed="rId2"/>
          <a:stretch>
            <a:fillRect/>
          </a:stretch>
        </p:blipFill>
        <p:spPr>
          <a:xfrm>
            <a:off x="1943805" y="1660114"/>
            <a:ext cx="8315713" cy="4868109"/>
          </a:xfrm>
          <a:prstGeom prst="rect">
            <a:avLst/>
          </a:prstGeom>
          <a:ln>
            <a:solidFill>
              <a:schemeClr val="bg1">
                <a:lumMod val="50000"/>
              </a:schemeClr>
            </a:solidFill>
          </a:ln>
        </p:spPr>
      </p:pic>
      <p:sp>
        <p:nvSpPr>
          <p:cNvPr id="4" name="Rectangle 3"/>
          <p:cNvSpPr/>
          <p:nvPr/>
        </p:nvSpPr>
        <p:spPr>
          <a:xfrm>
            <a:off x="1943806" y="1205210"/>
            <a:ext cx="2751927" cy="349129"/>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24" dirty="0">
                <a:solidFill>
                  <a:srgbClr val="800000"/>
                </a:solidFill>
              </a:rPr>
              <a:t>Wingtip.Customers.DataAccess.js</a:t>
            </a:r>
          </a:p>
        </p:txBody>
      </p:sp>
    </p:spTree>
    <p:extLst>
      <p:ext uri="{BB962C8B-B14F-4D97-AF65-F5344CB8AC3E}">
        <p14:creationId xmlns:p14="http://schemas.microsoft.com/office/powerpoint/2010/main" val="18435281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Exploring the Client-side Code in the WingtipCRM project</a:t>
            </a:r>
            <a:endParaRPr lang="en-US" sz="6000" dirty="0"/>
          </a:p>
        </p:txBody>
      </p:sp>
      <p:sp>
        <p:nvSpPr>
          <p:cNvPr id="3" name="Text Placeholder 2"/>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824155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Implementing an OData Service to Wrap a </a:t>
            </a:r>
            <a:r>
              <a:rPr lang="en-US" sz="5400" dirty="0"/>
              <a:t>SQL Server Database </a:t>
            </a:r>
          </a:p>
        </p:txBody>
      </p:sp>
      <p:sp>
        <p:nvSpPr>
          <p:cNvPr id="2" name="Text Placeholder 1"/>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2565274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SharePoint REST API</a:t>
            </a:r>
          </a:p>
        </p:txBody>
      </p:sp>
    </p:spTree>
    <p:extLst>
      <p:ext uri="{BB962C8B-B14F-4D97-AF65-F5344CB8AC3E}">
        <p14:creationId xmlns:p14="http://schemas.microsoft.com/office/powerpoint/2010/main" val="297325497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739759"/>
          </a:xfrm>
        </p:spPr>
        <p:txBody>
          <a:bodyPr/>
          <a:lstStyle/>
          <a:p>
            <a:r>
              <a:rPr lang="en-US" sz="3600" dirty="0" smtClean="0"/>
              <a:t>SharePoint 2013 uses OData v2 not OData v3</a:t>
            </a:r>
          </a:p>
          <a:p>
            <a:pPr lvl="1"/>
            <a:r>
              <a:rPr lang="en-US" dirty="0" smtClean="0"/>
              <a:t>Arrays returned as </a:t>
            </a:r>
            <a:r>
              <a:rPr lang="en-US" dirty="0" err="1" smtClean="0"/>
              <a:t>data.d.results</a:t>
            </a:r>
            <a:r>
              <a:rPr lang="en-US" dirty="0" smtClean="0"/>
              <a:t> not </a:t>
            </a:r>
            <a:r>
              <a:rPr lang="en-US" dirty="0" err="1" smtClean="0"/>
              <a:t>data.d</a:t>
            </a:r>
            <a:endParaRPr lang="en-US" dirty="0" smtClean="0"/>
          </a:p>
          <a:p>
            <a:pPr lvl="1"/>
            <a:r>
              <a:rPr lang="en-US" dirty="0" smtClean="0"/>
              <a:t>You must include item type metadata for inserts and updates</a:t>
            </a:r>
          </a:p>
          <a:p>
            <a:pPr lvl="1"/>
            <a:r>
              <a:rPr lang="en-US" dirty="0" smtClean="0"/>
              <a:t>Sometimes you must pass </a:t>
            </a:r>
            <a:r>
              <a:rPr lang="en-US" dirty="0" err="1" smtClean="0"/>
              <a:t>ETags</a:t>
            </a:r>
            <a:r>
              <a:rPr lang="en-US" dirty="0" smtClean="0"/>
              <a:t> for updates and deletes</a:t>
            </a:r>
          </a:p>
          <a:p>
            <a:pPr lvl="1"/>
            <a:endParaRPr lang="en-US" dirty="0" smtClean="0"/>
          </a:p>
          <a:p>
            <a:r>
              <a:rPr lang="en-US" sz="3600" dirty="0" smtClean="0"/>
              <a:t>All write operations must pass valid request digest value</a:t>
            </a:r>
          </a:p>
          <a:p>
            <a:pPr lvl="1"/>
            <a:r>
              <a:rPr lang="en-US" dirty="0" smtClean="0"/>
              <a:t>SharePoint 2013 rejects any update request that does not have a valid form digest value</a:t>
            </a:r>
          </a:p>
          <a:p>
            <a:pPr lvl="1"/>
            <a:endParaRPr lang="en-US" dirty="0" smtClean="0"/>
          </a:p>
          <a:p>
            <a:endParaRPr lang="en-US" dirty="0"/>
          </a:p>
        </p:txBody>
      </p:sp>
      <p:sp>
        <p:nvSpPr>
          <p:cNvPr id="2" name="Title 1"/>
          <p:cNvSpPr>
            <a:spLocks noGrp="1"/>
          </p:cNvSpPr>
          <p:nvPr>
            <p:ph type="title"/>
          </p:nvPr>
        </p:nvSpPr>
        <p:spPr/>
        <p:txBody>
          <a:bodyPr/>
          <a:lstStyle/>
          <a:p>
            <a:r>
              <a:rPr lang="en-US" dirty="0" smtClean="0"/>
              <a:t>What’s Different About SharePoint OData?</a:t>
            </a:r>
            <a:endParaRPr lang="en-US" dirty="0"/>
          </a:p>
        </p:txBody>
      </p:sp>
    </p:spTree>
    <p:extLst>
      <p:ext uri="{BB962C8B-B14F-4D97-AF65-F5344CB8AC3E}">
        <p14:creationId xmlns:p14="http://schemas.microsoft.com/office/powerpoint/2010/main" val="4498187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Service Root of the App Web</a:t>
            </a:r>
            <a:endParaRPr lang="en-US" dirty="0"/>
          </a:p>
        </p:txBody>
      </p:sp>
      <p:sp>
        <p:nvSpPr>
          <p:cNvPr id="3" name="Text Placeholder 2"/>
          <p:cNvSpPr>
            <a:spLocks noGrp="1"/>
          </p:cNvSpPr>
          <p:nvPr>
            <p:ph type="body" sz="quarter" idx="11"/>
          </p:nvPr>
        </p:nvSpPr>
        <p:spPr>
          <a:xfrm>
            <a:off x="274639" y="1212849"/>
            <a:ext cx="11889564" cy="2092881"/>
          </a:xfrm>
        </p:spPr>
        <p:txBody>
          <a:bodyPr/>
          <a:lstStyle/>
          <a:p>
            <a:r>
              <a:rPr lang="en-US" dirty="0" smtClean="0"/>
              <a:t>Easy to create URIs to </a:t>
            </a:r>
            <a:r>
              <a:rPr lang="en-US" dirty="0" err="1" smtClean="0"/>
              <a:t>AppWeb</a:t>
            </a:r>
            <a:endParaRPr lang="en-US" dirty="0" smtClean="0"/>
          </a:p>
          <a:p>
            <a:pPr lvl="1"/>
            <a:endParaRPr lang="en-US" dirty="0" smtClean="0"/>
          </a:p>
          <a:p>
            <a:pPr lvl="1"/>
            <a:endParaRPr lang="en-US" dirty="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884237" y="2311003"/>
            <a:ext cx="4286099" cy="302983"/>
          </a:xfrm>
          <a:prstGeom prst="rect">
            <a:avLst/>
          </a:prstGeom>
          <a:ln>
            <a:solidFill>
              <a:schemeClr val="bg1">
                <a:lumMod val="75000"/>
              </a:schemeClr>
            </a:solidFill>
          </a:ln>
        </p:spPr>
      </p:pic>
      <p:pic>
        <p:nvPicPr>
          <p:cNvPr id="5" name="Picture 4"/>
          <p:cNvPicPr>
            <a:picLocks noChangeAspect="1"/>
          </p:cNvPicPr>
          <p:nvPr/>
        </p:nvPicPr>
        <p:blipFill>
          <a:blip r:embed="rId3"/>
          <a:stretch>
            <a:fillRect/>
          </a:stretch>
        </p:blipFill>
        <p:spPr>
          <a:xfrm>
            <a:off x="884237" y="2898964"/>
            <a:ext cx="4648200" cy="376881"/>
          </a:xfrm>
          <a:prstGeom prst="rect">
            <a:avLst/>
          </a:prstGeom>
          <a:ln>
            <a:solidFill>
              <a:schemeClr val="bg1">
                <a:lumMod val="75000"/>
              </a:schemeClr>
            </a:solidFill>
          </a:ln>
        </p:spPr>
      </p:pic>
      <p:pic>
        <p:nvPicPr>
          <p:cNvPr id="6" name="Picture 5"/>
          <p:cNvPicPr>
            <a:picLocks noChangeAspect="1"/>
          </p:cNvPicPr>
          <p:nvPr/>
        </p:nvPicPr>
        <p:blipFill>
          <a:blip r:embed="rId4"/>
          <a:stretch>
            <a:fillRect/>
          </a:stretch>
        </p:blipFill>
        <p:spPr>
          <a:xfrm>
            <a:off x="884237" y="3560823"/>
            <a:ext cx="4234370" cy="391661"/>
          </a:xfrm>
          <a:prstGeom prst="rect">
            <a:avLst/>
          </a:prstGeom>
          <a:ln>
            <a:solidFill>
              <a:schemeClr val="bg1">
                <a:lumMod val="75000"/>
              </a:schemeClr>
            </a:solidFill>
          </a:ln>
        </p:spPr>
      </p:pic>
    </p:spTree>
    <p:extLst>
      <p:ext uri="{BB962C8B-B14F-4D97-AF65-F5344CB8AC3E}">
        <p14:creationId xmlns:p14="http://schemas.microsoft.com/office/powerpoint/2010/main" val="313190128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0205925" y="1285881"/>
            <a:ext cx="1727312" cy="5640381"/>
            <a:chOff x="10282125" y="1135062"/>
            <a:chExt cx="1727312" cy="5640381"/>
          </a:xfrm>
        </p:grpSpPr>
        <p:sp>
          <p:nvSpPr>
            <p:cNvPr id="34" name="Rectangle 33"/>
            <p:cNvSpPr/>
            <p:nvPr/>
          </p:nvSpPr>
          <p:spPr bwMode="auto">
            <a:xfrm>
              <a:off x="10282125" y="1135062"/>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40" bIns="46637" numCol="1" rtlCol="0" anchor="t" anchorCtr="0" compatLnSpc="1">
              <a:prstTxWarp prst="textNoShape">
                <a:avLst/>
              </a:prstTxWarp>
            </a:bodyPr>
            <a:lstStyle/>
            <a:p>
              <a:pPr algn="ctr" defTabSz="932472" fontAlgn="base">
                <a:spcBef>
                  <a:spcPct val="0"/>
                </a:spcBef>
                <a:spcAft>
                  <a:spcPct val="0"/>
                </a:spcAft>
              </a:pPr>
              <a:r>
                <a:rPr lang="en-US" sz="1000" dirty="0" smtClean="0">
                  <a:solidFill>
                    <a:schemeClr val="accent6"/>
                  </a:solidFill>
                </a:rPr>
                <a:t>Will it ever work when app installed at tenancy scope</a:t>
              </a:r>
              <a:endParaRPr lang="en-US" sz="1000" dirty="0">
                <a:solidFill>
                  <a:schemeClr val="accent6"/>
                </a:solidFill>
              </a:endParaRPr>
            </a:p>
          </p:txBody>
        </p:sp>
        <p:sp>
          <p:nvSpPr>
            <p:cNvPr id="39" name="Oval 38"/>
            <p:cNvSpPr/>
            <p:nvPr/>
          </p:nvSpPr>
          <p:spPr bwMode="auto">
            <a:xfrm>
              <a:off x="10794078"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42" name="Oval 41"/>
            <p:cNvSpPr/>
            <p:nvPr/>
          </p:nvSpPr>
          <p:spPr bwMode="auto">
            <a:xfrm>
              <a:off x="10794078" y="2888878"/>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44" name="Oval 43"/>
            <p:cNvSpPr/>
            <p:nvPr/>
          </p:nvSpPr>
          <p:spPr bwMode="auto">
            <a:xfrm>
              <a:off x="10799955" y="393918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47" name="Oval 46"/>
            <p:cNvSpPr/>
            <p:nvPr/>
          </p:nvSpPr>
          <p:spPr bwMode="auto">
            <a:xfrm>
              <a:off x="10833681" y="499070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51" name="Oval 50"/>
            <p:cNvSpPr/>
            <p:nvPr/>
          </p:nvSpPr>
          <p:spPr bwMode="auto">
            <a:xfrm>
              <a:off x="1071403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grpSp>
      <p:grpSp>
        <p:nvGrpSpPr>
          <p:cNvPr id="53" name="Group 52"/>
          <p:cNvGrpSpPr/>
          <p:nvPr/>
        </p:nvGrpSpPr>
        <p:grpSpPr>
          <a:xfrm>
            <a:off x="8296790" y="1284300"/>
            <a:ext cx="1727312" cy="5640381"/>
            <a:chOff x="8372990" y="1133481"/>
            <a:chExt cx="1727312" cy="5640381"/>
          </a:xfrm>
        </p:grpSpPr>
        <p:sp>
          <p:nvSpPr>
            <p:cNvPr id="33" name="Rectangle 32"/>
            <p:cNvSpPr/>
            <p:nvPr/>
          </p:nvSpPr>
          <p:spPr bwMode="auto">
            <a:xfrm>
              <a:off x="8372990"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40" bIns="46637" numCol="1" rtlCol="0" anchor="t" anchorCtr="0" compatLnSpc="1">
              <a:prstTxWarp prst="textNoShape">
                <a:avLst/>
              </a:prstTxWarp>
            </a:bodyPr>
            <a:lstStyle/>
            <a:p>
              <a:pPr algn="ctr" defTabSz="932472" fontAlgn="base">
                <a:spcBef>
                  <a:spcPct val="0"/>
                </a:spcBef>
                <a:spcAft>
                  <a:spcPct val="0"/>
                </a:spcAft>
              </a:pPr>
              <a:r>
                <a:rPr lang="en-US" sz="1000" dirty="0" smtClean="0">
                  <a:solidFill>
                    <a:schemeClr val="accent6"/>
                  </a:solidFill>
                </a:rPr>
                <a:t>Will it work when host web is not at top of domain</a:t>
              </a:r>
              <a:endParaRPr lang="en-US" sz="1000" dirty="0">
                <a:solidFill>
                  <a:schemeClr val="accent6"/>
                </a:solidFill>
              </a:endParaRPr>
            </a:p>
          </p:txBody>
        </p:sp>
        <p:sp>
          <p:nvSpPr>
            <p:cNvPr id="38" name="Oval 37"/>
            <p:cNvSpPr/>
            <p:nvPr/>
          </p:nvSpPr>
          <p:spPr bwMode="auto">
            <a:xfrm>
              <a:off x="8888899"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41" name="Oval 40"/>
            <p:cNvSpPr/>
            <p:nvPr/>
          </p:nvSpPr>
          <p:spPr bwMode="auto">
            <a:xfrm>
              <a:off x="8888899" y="2941397"/>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43" name="Oval 42"/>
            <p:cNvSpPr/>
            <p:nvPr/>
          </p:nvSpPr>
          <p:spPr bwMode="auto">
            <a:xfrm>
              <a:off x="880933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sp>
          <p:nvSpPr>
            <p:cNvPr id="46" name="Oval 45"/>
            <p:cNvSpPr/>
            <p:nvPr/>
          </p:nvSpPr>
          <p:spPr bwMode="auto">
            <a:xfrm>
              <a:off x="884305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sp>
          <p:nvSpPr>
            <p:cNvPr id="49" name="Oval 48"/>
            <p:cNvSpPr/>
            <p:nvPr/>
          </p:nvSpPr>
          <p:spPr bwMode="auto">
            <a:xfrm>
              <a:off x="885820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grpSp>
      <p:grpSp>
        <p:nvGrpSpPr>
          <p:cNvPr id="52" name="Group 51"/>
          <p:cNvGrpSpPr/>
          <p:nvPr/>
        </p:nvGrpSpPr>
        <p:grpSpPr>
          <a:xfrm>
            <a:off x="6387655" y="1284300"/>
            <a:ext cx="1727312" cy="5640381"/>
            <a:chOff x="6463855" y="1133481"/>
            <a:chExt cx="1727312" cy="5640381"/>
          </a:xfrm>
        </p:grpSpPr>
        <p:sp>
          <p:nvSpPr>
            <p:cNvPr id="32" name="Rectangle 31"/>
            <p:cNvSpPr/>
            <p:nvPr/>
          </p:nvSpPr>
          <p:spPr bwMode="auto">
            <a:xfrm>
              <a:off x="6463855"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40" bIns="46637" numCol="1" rtlCol="0" anchor="t" anchorCtr="0" compatLnSpc="1">
              <a:prstTxWarp prst="textNoShape">
                <a:avLst/>
              </a:prstTxWarp>
            </a:bodyPr>
            <a:lstStyle/>
            <a:p>
              <a:pPr algn="ctr" defTabSz="932472" fontAlgn="base">
                <a:spcBef>
                  <a:spcPct val="0"/>
                </a:spcBef>
                <a:spcAft>
                  <a:spcPct val="0"/>
                </a:spcAft>
              </a:pPr>
              <a:r>
                <a:rPr lang="en-US" sz="1000" dirty="0" smtClean="0">
                  <a:solidFill>
                    <a:schemeClr val="accent6"/>
                  </a:solidFill>
                </a:rPr>
                <a:t>Will it ever work?</a:t>
              </a:r>
            </a:p>
          </p:txBody>
        </p:sp>
        <p:sp>
          <p:nvSpPr>
            <p:cNvPr id="36" name="Oval 35"/>
            <p:cNvSpPr/>
            <p:nvPr/>
          </p:nvSpPr>
          <p:spPr bwMode="auto">
            <a:xfrm>
              <a:off x="6870311" y="2939120"/>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sp>
          <p:nvSpPr>
            <p:cNvPr id="37" name="Oval 36"/>
            <p:cNvSpPr/>
            <p:nvPr/>
          </p:nvSpPr>
          <p:spPr bwMode="auto">
            <a:xfrm>
              <a:off x="6975808" y="2005304"/>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No</a:t>
              </a:r>
              <a:endParaRPr lang="en-US" sz="2000" dirty="0">
                <a:gradFill>
                  <a:gsLst>
                    <a:gs pos="0">
                      <a:srgbClr val="FFFFFF"/>
                    </a:gs>
                    <a:gs pos="100000">
                      <a:srgbClr val="FFFFFF"/>
                    </a:gs>
                  </a:gsLst>
                  <a:lin ang="5400000" scaled="0"/>
                </a:gradFill>
              </a:endParaRPr>
            </a:p>
          </p:txBody>
        </p:sp>
        <p:sp>
          <p:nvSpPr>
            <p:cNvPr id="40" name="Oval 39"/>
            <p:cNvSpPr/>
            <p:nvPr/>
          </p:nvSpPr>
          <p:spPr bwMode="auto">
            <a:xfrm>
              <a:off x="687031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sp>
          <p:nvSpPr>
            <p:cNvPr id="45" name="Oval 44"/>
            <p:cNvSpPr/>
            <p:nvPr/>
          </p:nvSpPr>
          <p:spPr bwMode="auto">
            <a:xfrm>
              <a:off x="690403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sp>
          <p:nvSpPr>
            <p:cNvPr id="48" name="Oval 47"/>
            <p:cNvSpPr/>
            <p:nvPr/>
          </p:nvSpPr>
          <p:spPr bwMode="auto">
            <a:xfrm>
              <a:off x="691918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Yes</a:t>
              </a:r>
              <a:endParaRPr lang="en-US" sz="2000"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dirty="0"/>
              <a:t>Finding the Service Root of the </a:t>
            </a:r>
            <a:r>
              <a:rPr lang="en-US" dirty="0" smtClean="0"/>
              <a:t>Host Web</a:t>
            </a:r>
            <a:endParaRPr lang="en-US" dirty="0"/>
          </a:p>
        </p:txBody>
      </p:sp>
      <p:pic>
        <p:nvPicPr>
          <p:cNvPr id="10" name="Picture 9"/>
          <p:cNvPicPr>
            <a:picLocks noChangeAspect="1"/>
          </p:cNvPicPr>
          <p:nvPr/>
        </p:nvPicPr>
        <p:blipFill>
          <a:blip r:embed="rId2"/>
          <a:stretch>
            <a:fillRect/>
          </a:stretch>
        </p:blipFill>
        <p:spPr>
          <a:xfrm>
            <a:off x="1560473" y="5019681"/>
            <a:ext cx="4634114" cy="715113"/>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1544080" y="3237717"/>
            <a:ext cx="4649374" cy="293644"/>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1531359" y="4150676"/>
            <a:ext cx="4663227" cy="294846"/>
          </a:xfrm>
          <a:prstGeom prst="rect">
            <a:avLst/>
          </a:prstGeom>
          <a:ln>
            <a:solidFill>
              <a:schemeClr val="tx1"/>
            </a:solidFill>
          </a:ln>
        </p:spPr>
      </p:pic>
      <p:pic>
        <p:nvPicPr>
          <p:cNvPr id="11" name="Picture 10"/>
          <p:cNvPicPr>
            <a:picLocks noChangeAspect="1"/>
          </p:cNvPicPr>
          <p:nvPr/>
        </p:nvPicPr>
        <p:blipFill>
          <a:blip r:embed="rId5"/>
          <a:stretch>
            <a:fillRect/>
          </a:stretch>
        </p:blipFill>
        <p:spPr>
          <a:xfrm>
            <a:off x="1560473" y="6216427"/>
            <a:ext cx="4634114" cy="403454"/>
          </a:xfrm>
          <a:prstGeom prst="rect">
            <a:avLst/>
          </a:prstGeom>
          <a:ln>
            <a:solidFill>
              <a:schemeClr val="tx1"/>
            </a:solidFill>
          </a:ln>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997" y="6061375"/>
            <a:ext cx="568441" cy="76057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992" y="1987234"/>
            <a:ext cx="723233" cy="726127"/>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778" y="2982342"/>
            <a:ext cx="647660" cy="752352"/>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628" y="4127258"/>
            <a:ext cx="911644" cy="388912"/>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2248" y="5028352"/>
            <a:ext cx="944024" cy="493356"/>
          </a:xfrm>
          <a:prstGeom prst="rect">
            <a:avLst/>
          </a:prstGeom>
        </p:spPr>
      </p:pic>
      <p:sp>
        <p:nvSpPr>
          <p:cNvPr id="25" name="Rectangle 24"/>
          <p:cNvSpPr/>
          <p:nvPr/>
        </p:nvSpPr>
        <p:spPr bwMode="auto">
          <a:xfrm>
            <a:off x="274637" y="1895481"/>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Rectangle 25"/>
          <p:cNvSpPr/>
          <p:nvPr/>
        </p:nvSpPr>
        <p:spPr bwMode="auto">
          <a:xfrm>
            <a:off x="275518" y="3820418"/>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bwMode="auto">
          <a:xfrm>
            <a:off x="275518" y="2849903"/>
            <a:ext cx="11658600" cy="970515"/>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bwMode="auto">
          <a:xfrm>
            <a:off x="274637" y="5909521"/>
            <a:ext cx="11658600" cy="10151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ectangle 28"/>
          <p:cNvSpPr/>
          <p:nvPr/>
        </p:nvSpPr>
        <p:spPr bwMode="auto">
          <a:xfrm>
            <a:off x="274637" y="4774840"/>
            <a:ext cx="11658600" cy="1134681"/>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11"/>
          <a:stretch>
            <a:fillRect/>
          </a:stretch>
        </p:blipFill>
        <p:spPr>
          <a:xfrm>
            <a:off x="1544080" y="2149610"/>
            <a:ext cx="4650507" cy="425587"/>
          </a:xfrm>
          <a:prstGeom prst="rect">
            <a:avLst/>
          </a:prstGeom>
          <a:ln>
            <a:solidFill>
              <a:schemeClr val="tx1"/>
            </a:solidFill>
          </a:ln>
        </p:spPr>
      </p:pic>
    </p:spTree>
    <p:extLst>
      <p:ext uri="{BB962C8B-B14F-4D97-AF65-F5344CB8AC3E}">
        <p14:creationId xmlns:p14="http://schemas.microsoft.com/office/powerpoint/2010/main" val="265163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336298"/>
          </a:xfrm>
        </p:spPr>
        <p:txBody>
          <a:bodyPr/>
          <a:lstStyle/>
          <a:p>
            <a:r>
              <a:rPr lang="en-US" dirty="0" smtClean="0"/>
              <a:t>REST </a:t>
            </a:r>
            <a:r>
              <a:rPr lang="en-US" dirty="0"/>
              <a:t>and OData Primer</a:t>
            </a:r>
            <a:endParaRPr lang="en-US" dirty="0" smtClean="0"/>
          </a:p>
          <a:p>
            <a:r>
              <a:rPr lang="en-US" dirty="0" smtClean="0"/>
              <a:t>Consuming OData Services</a:t>
            </a:r>
            <a:endParaRPr lang="en-US" dirty="0" smtClean="0"/>
          </a:p>
          <a:p>
            <a:r>
              <a:rPr lang="en-US" dirty="0" smtClean="0"/>
              <a:t>The SharePoint REST API</a:t>
            </a:r>
          </a:p>
          <a:p>
            <a:r>
              <a:rPr lang="en-US" dirty="0" smtClean="0"/>
              <a:t>Querying SharePoint Objects</a:t>
            </a:r>
          </a:p>
          <a:p>
            <a:r>
              <a:rPr lang="en-US" dirty="0" smtClean="0"/>
              <a:t>HTML Slinging with OData Results</a:t>
            </a:r>
            <a:endParaRPr lang="en-US" dirty="0"/>
          </a:p>
          <a:p>
            <a:r>
              <a:rPr lang="en-US" dirty="0" smtClean="0"/>
              <a:t>Updating SharePoint Objects</a:t>
            </a:r>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9113650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28302"/>
          </a:xfrm>
        </p:spPr>
        <p:txBody>
          <a:bodyPr/>
          <a:lstStyle/>
          <a:p>
            <a:r>
              <a:rPr lang="en-US" dirty="0" smtClean="0"/>
              <a:t>For the app web</a:t>
            </a:r>
          </a:p>
          <a:p>
            <a:pPr lvl="1"/>
            <a:endParaRPr lang="en-US" dirty="0" smtClean="0"/>
          </a:p>
          <a:p>
            <a:pPr lvl="1"/>
            <a:endParaRPr lang="en-US" dirty="0"/>
          </a:p>
          <a:p>
            <a:r>
              <a:rPr lang="en-US" dirty="0" smtClean="0"/>
              <a:t>For the host web</a:t>
            </a:r>
            <a:endParaRPr lang="en-US" dirty="0"/>
          </a:p>
        </p:txBody>
      </p:sp>
      <p:sp>
        <p:nvSpPr>
          <p:cNvPr id="3" name="Title 2"/>
          <p:cNvSpPr>
            <a:spLocks noGrp="1"/>
          </p:cNvSpPr>
          <p:nvPr>
            <p:ph type="title"/>
          </p:nvPr>
        </p:nvSpPr>
        <p:spPr/>
        <p:txBody>
          <a:bodyPr/>
          <a:lstStyle/>
          <a:p>
            <a:r>
              <a:rPr lang="en-US" dirty="0" smtClean="0"/>
              <a:t>Reliable URIs for the SharePoint REST Calls</a:t>
            </a:r>
            <a:endParaRPr lang="en-US" dirty="0"/>
          </a:p>
        </p:txBody>
      </p:sp>
      <p:pic>
        <p:nvPicPr>
          <p:cNvPr id="4" name="Picture 3"/>
          <p:cNvPicPr>
            <a:picLocks noChangeAspect="1"/>
          </p:cNvPicPr>
          <p:nvPr/>
        </p:nvPicPr>
        <p:blipFill>
          <a:blip r:embed="rId2"/>
          <a:stretch>
            <a:fillRect/>
          </a:stretch>
        </p:blipFill>
        <p:spPr>
          <a:xfrm>
            <a:off x="875090" y="2009969"/>
            <a:ext cx="7053957" cy="498642"/>
          </a:xfrm>
          <a:prstGeom prst="rect">
            <a:avLst/>
          </a:prstGeom>
          <a:ln>
            <a:solidFill>
              <a:schemeClr val="bg1">
                <a:lumMod val="75000"/>
              </a:schemeClr>
            </a:solidFill>
          </a:ln>
        </p:spPr>
      </p:pic>
      <p:pic>
        <p:nvPicPr>
          <p:cNvPr id="5" name="Picture 4"/>
          <p:cNvPicPr>
            <a:picLocks noChangeAspect="1"/>
          </p:cNvPicPr>
          <p:nvPr/>
        </p:nvPicPr>
        <p:blipFill>
          <a:blip r:embed="rId3"/>
          <a:stretch>
            <a:fillRect/>
          </a:stretch>
        </p:blipFill>
        <p:spPr>
          <a:xfrm>
            <a:off x="858575" y="3573462"/>
            <a:ext cx="9585348" cy="834517"/>
          </a:xfrm>
          <a:prstGeom prst="rect">
            <a:avLst/>
          </a:prstGeom>
          <a:ln>
            <a:solidFill>
              <a:schemeClr val="tx1"/>
            </a:solidFill>
          </a:ln>
        </p:spPr>
      </p:pic>
    </p:spTree>
    <p:extLst>
      <p:ext uri="{BB962C8B-B14F-4D97-AF65-F5344CB8AC3E}">
        <p14:creationId xmlns:p14="http://schemas.microsoft.com/office/powerpoint/2010/main" val="277984351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SharePoint Objects</a:t>
            </a:r>
          </a:p>
        </p:txBody>
      </p:sp>
    </p:spTree>
    <p:extLst>
      <p:ext uri="{BB962C8B-B14F-4D97-AF65-F5344CB8AC3E}">
        <p14:creationId xmlns:p14="http://schemas.microsoft.com/office/powerpoint/2010/main" val="408285609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smtClean="0"/>
              <a:t>a</a:t>
            </a:r>
            <a:endParaRPr lang="en-US" dirty="0"/>
          </a:p>
        </p:txBody>
      </p:sp>
      <p:sp>
        <p:nvSpPr>
          <p:cNvPr id="3" name="Title 2"/>
          <p:cNvSpPr>
            <a:spLocks noGrp="1"/>
          </p:cNvSpPr>
          <p:nvPr>
            <p:ph type="title"/>
          </p:nvPr>
        </p:nvSpPr>
        <p:spPr/>
        <p:txBody>
          <a:bodyPr/>
          <a:lstStyle/>
          <a:p>
            <a:r>
              <a:rPr lang="en-US" dirty="0" err="1" smtClean="0"/>
              <a:t>aa</a:t>
            </a:r>
            <a:endParaRPr lang="en-US" dirty="0"/>
          </a:p>
        </p:txBody>
      </p:sp>
      <p:pic>
        <p:nvPicPr>
          <p:cNvPr id="4" name="Picture 3"/>
          <p:cNvPicPr>
            <a:picLocks noChangeAspect="1"/>
          </p:cNvPicPr>
          <p:nvPr/>
        </p:nvPicPr>
        <p:blipFill>
          <a:blip r:embed="rId2"/>
          <a:stretch>
            <a:fillRect/>
          </a:stretch>
        </p:blipFill>
        <p:spPr>
          <a:xfrm>
            <a:off x="2255837" y="595881"/>
            <a:ext cx="4991100" cy="3810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713037" y="3878262"/>
            <a:ext cx="6638925" cy="2428875"/>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2238184" y="1148803"/>
            <a:ext cx="8201025" cy="2390775"/>
          </a:xfrm>
          <a:prstGeom prst="rect">
            <a:avLst/>
          </a:prstGeom>
          <a:ln>
            <a:solidFill>
              <a:schemeClr val="bg1">
                <a:lumMod val="50000"/>
              </a:schemeClr>
            </a:solidFill>
          </a:ln>
        </p:spPr>
      </p:pic>
    </p:spTree>
    <p:extLst>
      <p:ext uri="{BB962C8B-B14F-4D97-AF65-F5344CB8AC3E}">
        <p14:creationId xmlns:p14="http://schemas.microsoft.com/office/powerpoint/2010/main" val="14403053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prstGeom prst="rect">
            <a:avLst/>
          </a:prstGeom>
        </p:spPr>
        <p:txBody>
          <a:bodyPr/>
          <a:lstStyle/>
          <a:p>
            <a:r>
              <a:rPr lang="en-US" dirty="0" smtClean="0"/>
              <a:t>You must construct URL to target list items</a:t>
            </a:r>
          </a:p>
          <a:p>
            <a:pPr lvl="2"/>
            <a:r>
              <a:rPr lang="en-US" sz="1632" b="1" dirty="0">
                <a:solidFill>
                  <a:srgbClr val="800000"/>
                </a:solidFill>
              </a:rPr>
              <a:t>/_</a:t>
            </a:r>
            <a:r>
              <a:rPr lang="en-US" sz="1632" b="1" dirty="0" err="1">
                <a:solidFill>
                  <a:srgbClr val="800000"/>
                </a:solidFill>
              </a:rPr>
              <a:t>api</a:t>
            </a:r>
            <a:r>
              <a:rPr lang="en-US" sz="1632" b="1" dirty="0">
                <a:solidFill>
                  <a:srgbClr val="800000"/>
                </a:solidFill>
              </a:rPr>
              <a:t>/web/lists/</a:t>
            </a:r>
            <a:r>
              <a:rPr lang="en-US" sz="1632" b="1" dirty="0" err="1">
                <a:solidFill>
                  <a:srgbClr val="800000"/>
                </a:solidFill>
              </a:rPr>
              <a:t>getByTitle</a:t>
            </a:r>
            <a:r>
              <a:rPr lang="en-US" sz="1632" b="1" dirty="0">
                <a:solidFill>
                  <a:srgbClr val="800000"/>
                </a:solidFill>
              </a:rPr>
              <a:t>(‘Customers’)/items</a:t>
            </a:r>
          </a:p>
        </p:txBody>
      </p:sp>
      <p:sp>
        <p:nvSpPr>
          <p:cNvPr id="2" name="Title 1"/>
          <p:cNvSpPr>
            <a:spLocks noGrp="1"/>
          </p:cNvSpPr>
          <p:nvPr>
            <p:ph type="title"/>
          </p:nvPr>
        </p:nvSpPr>
        <p:spPr/>
        <p:txBody>
          <a:bodyPr/>
          <a:lstStyle/>
          <a:p>
            <a:r>
              <a:rPr lang="en-US" dirty="0" smtClean="0"/>
              <a:t>Querying a SharePoint List</a:t>
            </a:r>
            <a:endParaRPr lang="en-US" dirty="0"/>
          </a:p>
        </p:txBody>
      </p:sp>
      <p:pic>
        <p:nvPicPr>
          <p:cNvPr id="6" name="Picture 5"/>
          <p:cNvPicPr>
            <a:picLocks noChangeAspect="1"/>
          </p:cNvPicPr>
          <p:nvPr/>
        </p:nvPicPr>
        <p:blipFill>
          <a:blip r:embed="rId2"/>
          <a:stretch>
            <a:fillRect/>
          </a:stretch>
        </p:blipFill>
        <p:spPr>
          <a:xfrm>
            <a:off x="1202352" y="2887662"/>
            <a:ext cx="7298916" cy="3365324"/>
          </a:xfrm>
          <a:prstGeom prst="rect">
            <a:avLst/>
          </a:prstGeom>
          <a:ln>
            <a:solidFill>
              <a:schemeClr val="bg1">
                <a:lumMod val="50000"/>
              </a:schemeClr>
            </a:solidFill>
          </a:ln>
        </p:spPr>
      </p:pic>
    </p:spTree>
    <p:extLst>
      <p:ext uri="{BB962C8B-B14F-4D97-AF65-F5344CB8AC3E}">
        <p14:creationId xmlns:p14="http://schemas.microsoft.com/office/powerpoint/2010/main" val="10113691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Using the $filter Parameter</a:t>
            </a:r>
            <a:endParaRPr lang="en-US" dirty="0"/>
          </a:p>
        </p:txBody>
      </p:sp>
      <p:pic>
        <p:nvPicPr>
          <p:cNvPr id="5" name="Picture 4"/>
          <p:cNvPicPr>
            <a:picLocks noChangeAspect="1"/>
          </p:cNvPicPr>
          <p:nvPr/>
        </p:nvPicPr>
        <p:blipFill>
          <a:blip r:embed="rId2"/>
          <a:stretch>
            <a:fillRect/>
          </a:stretch>
        </p:blipFill>
        <p:spPr>
          <a:xfrm>
            <a:off x="2138098" y="1554339"/>
            <a:ext cx="7927128" cy="4713426"/>
          </a:xfrm>
          <a:prstGeom prst="rect">
            <a:avLst/>
          </a:prstGeom>
        </p:spPr>
      </p:pic>
    </p:spTree>
    <p:extLst>
      <p:ext uri="{BB962C8B-B14F-4D97-AF65-F5344CB8AC3E}">
        <p14:creationId xmlns:p14="http://schemas.microsoft.com/office/powerpoint/2010/main" val="299923052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$filter Parameter String Functions</a:t>
            </a:r>
            <a:endParaRPr lang="en-US" dirty="0"/>
          </a:p>
        </p:txBody>
      </p:sp>
      <p:pic>
        <p:nvPicPr>
          <p:cNvPr id="6" name="Picture 5"/>
          <p:cNvPicPr>
            <a:picLocks noChangeAspect="1"/>
          </p:cNvPicPr>
          <p:nvPr/>
        </p:nvPicPr>
        <p:blipFill>
          <a:blip r:embed="rId2"/>
          <a:stretch>
            <a:fillRect/>
          </a:stretch>
        </p:blipFill>
        <p:spPr>
          <a:xfrm>
            <a:off x="1710654" y="1398905"/>
            <a:ext cx="8984664" cy="2642376"/>
          </a:xfrm>
          <a:prstGeom prst="rect">
            <a:avLst/>
          </a:prstGeom>
        </p:spPr>
      </p:pic>
    </p:spTree>
    <p:extLst>
      <p:ext uri="{BB962C8B-B14F-4D97-AF65-F5344CB8AC3E}">
        <p14:creationId xmlns:p14="http://schemas.microsoft.com/office/powerpoint/2010/main" val="393516343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$filter Parameter Functions</a:t>
            </a:r>
            <a:endParaRPr lang="en-US" dirty="0"/>
          </a:p>
        </p:txBody>
      </p:sp>
      <p:grpSp>
        <p:nvGrpSpPr>
          <p:cNvPr id="7" name="Group 6"/>
          <p:cNvGrpSpPr/>
          <p:nvPr/>
        </p:nvGrpSpPr>
        <p:grpSpPr>
          <a:xfrm>
            <a:off x="1866088" y="1321188"/>
            <a:ext cx="7693978" cy="5122697"/>
            <a:chOff x="304800" y="1295400"/>
            <a:chExt cx="5806243" cy="3865832"/>
          </a:xfrm>
        </p:grpSpPr>
        <p:pic>
          <p:nvPicPr>
            <p:cNvPr id="3" name="Picture 2"/>
            <p:cNvPicPr>
              <a:picLocks noChangeAspect="1"/>
            </p:cNvPicPr>
            <p:nvPr/>
          </p:nvPicPr>
          <p:blipFill>
            <a:blip r:embed="rId2"/>
            <a:stretch>
              <a:fillRect/>
            </a:stretch>
          </p:blipFill>
          <p:spPr>
            <a:xfrm>
              <a:off x="304800" y="1295400"/>
              <a:ext cx="5065737" cy="1454994"/>
            </a:xfrm>
            <a:prstGeom prst="rect">
              <a:avLst/>
            </a:prstGeom>
          </p:spPr>
        </p:pic>
        <p:pic>
          <p:nvPicPr>
            <p:cNvPr id="4" name="Picture 3"/>
            <p:cNvPicPr>
              <a:picLocks noChangeAspect="1"/>
            </p:cNvPicPr>
            <p:nvPr/>
          </p:nvPicPr>
          <p:blipFill>
            <a:blip r:embed="rId3"/>
            <a:stretch>
              <a:fillRect/>
            </a:stretch>
          </p:blipFill>
          <p:spPr>
            <a:xfrm>
              <a:off x="304800" y="2920170"/>
              <a:ext cx="5065737" cy="1454994"/>
            </a:xfrm>
            <a:prstGeom prst="rect">
              <a:avLst/>
            </a:prstGeom>
          </p:spPr>
        </p:pic>
        <p:pic>
          <p:nvPicPr>
            <p:cNvPr id="5" name="Picture 4"/>
            <p:cNvPicPr>
              <a:picLocks noChangeAspect="1"/>
            </p:cNvPicPr>
            <p:nvPr/>
          </p:nvPicPr>
          <p:blipFill>
            <a:blip r:embed="rId4"/>
            <a:stretch>
              <a:fillRect/>
            </a:stretch>
          </p:blipFill>
          <p:spPr>
            <a:xfrm>
              <a:off x="304800" y="4525718"/>
              <a:ext cx="5806243" cy="635514"/>
            </a:xfrm>
            <a:prstGeom prst="rect">
              <a:avLst/>
            </a:prstGeom>
          </p:spPr>
        </p:pic>
      </p:grpSp>
    </p:spTree>
    <p:extLst>
      <p:ext uri="{BB962C8B-B14F-4D97-AF65-F5344CB8AC3E}">
        <p14:creationId xmlns:p14="http://schemas.microsoft.com/office/powerpoint/2010/main" val="417604118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Slinging with OData Results</a:t>
            </a:r>
            <a:endParaRPr lang="en-US" dirty="0"/>
          </a:p>
        </p:txBody>
      </p:sp>
    </p:spTree>
    <p:extLst>
      <p:ext uri="{BB962C8B-B14F-4D97-AF65-F5344CB8AC3E}">
        <p14:creationId xmlns:p14="http://schemas.microsoft.com/office/powerpoint/2010/main" val="45522221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err="1" smtClean="0"/>
              <a:t>Slingin</a:t>
            </a:r>
            <a:r>
              <a:rPr lang="en-US" dirty="0" smtClean="0"/>
              <a:t>’ HTML</a:t>
            </a:r>
            <a:endParaRPr lang="en-US" dirty="0"/>
          </a:p>
        </p:txBody>
      </p:sp>
    </p:spTree>
    <p:extLst>
      <p:ext uri="{BB962C8B-B14F-4D97-AF65-F5344CB8AC3E}">
        <p14:creationId xmlns:p14="http://schemas.microsoft.com/office/powerpoint/2010/main" val="373058881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3877985"/>
          </a:xfrm>
        </p:spPr>
        <p:txBody>
          <a:bodyPr/>
          <a:lstStyle/>
          <a:p>
            <a:r>
              <a:rPr lang="en-US" sz="3200" dirty="0" smtClean="0"/>
              <a:t>OData v3 multi-item results returned as </a:t>
            </a:r>
            <a:r>
              <a:rPr lang="en-US" sz="3200" dirty="0" err="1" smtClean="0"/>
              <a:t>data.d</a:t>
            </a:r>
            <a:endParaRPr lang="en-US" sz="3200" dirty="0" smtClean="0"/>
          </a:p>
          <a:p>
            <a:endParaRPr lang="en-US" sz="3200" dirty="0" smtClean="0"/>
          </a:p>
          <a:p>
            <a:endParaRPr lang="en-US" sz="3200" dirty="0" smtClean="0"/>
          </a:p>
          <a:p>
            <a:endParaRPr lang="en-US" sz="3200" dirty="0" smtClean="0"/>
          </a:p>
          <a:p>
            <a:endParaRPr lang="en-US" sz="3200" dirty="0" smtClean="0"/>
          </a:p>
          <a:p>
            <a:r>
              <a:rPr lang="en-US" sz="3200" dirty="0" smtClean="0"/>
              <a:t>OData v2 multi-item results returned as </a:t>
            </a:r>
            <a:r>
              <a:rPr lang="en-US" sz="3200" dirty="0" err="1" smtClean="0"/>
              <a:t>data.d.results</a:t>
            </a:r>
            <a:endParaRPr lang="en-US" sz="3200" dirty="0" smtClean="0"/>
          </a:p>
          <a:p>
            <a:endParaRPr lang="en-US" sz="3200" dirty="0"/>
          </a:p>
        </p:txBody>
      </p:sp>
      <p:sp>
        <p:nvSpPr>
          <p:cNvPr id="2" name="Title 1"/>
          <p:cNvSpPr>
            <a:spLocks noGrp="1"/>
          </p:cNvSpPr>
          <p:nvPr>
            <p:ph type="title"/>
          </p:nvPr>
        </p:nvSpPr>
        <p:spPr/>
        <p:txBody>
          <a:bodyPr/>
          <a:lstStyle/>
          <a:p>
            <a:r>
              <a:rPr lang="en-US" dirty="0" smtClean="0"/>
              <a:t>Dealing with OData Results</a:t>
            </a:r>
            <a:endParaRPr lang="en-US" dirty="0"/>
          </a:p>
        </p:txBody>
      </p:sp>
      <p:pic>
        <p:nvPicPr>
          <p:cNvPr id="6" name="Picture 5"/>
          <p:cNvPicPr>
            <a:picLocks noChangeAspect="1"/>
          </p:cNvPicPr>
          <p:nvPr/>
        </p:nvPicPr>
        <p:blipFill>
          <a:blip r:embed="rId2"/>
          <a:stretch>
            <a:fillRect/>
          </a:stretch>
        </p:blipFill>
        <p:spPr>
          <a:xfrm>
            <a:off x="2451955" y="2106909"/>
            <a:ext cx="1491496" cy="1468070"/>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2451954" y="4585300"/>
            <a:ext cx="1632056" cy="1913176"/>
          </a:xfrm>
          <a:prstGeom prst="rect">
            <a:avLst/>
          </a:prstGeom>
          <a:ln>
            <a:solidFill>
              <a:schemeClr val="bg1">
                <a:lumMod val="50000"/>
              </a:schemeClr>
            </a:solidFill>
          </a:ln>
        </p:spPr>
      </p:pic>
      <p:pic>
        <p:nvPicPr>
          <p:cNvPr id="3" name="Picture 2"/>
          <p:cNvPicPr>
            <a:picLocks noChangeAspect="1"/>
          </p:cNvPicPr>
          <p:nvPr/>
        </p:nvPicPr>
        <p:blipFill>
          <a:blip r:embed="rId4"/>
          <a:stretch>
            <a:fillRect/>
          </a:stretch>
        </p:blipFill>
        <p:spPr>
          <a:xfrm>
            <a:off x="3682362" y="4704336"/>
            <a:ext cx="3934780" cy="1044080"/>
          </a:xfrm>
          <a:prstGeom prst="rect">
            <a:avLst/>
          </a:prstGeom>
          <a:ln>
            <a:solidFill>
              <a:schemeClr val="bg1">
                <a:lumMod val="50000"/>
              </a:schemeClr>
            </a:solidFill>
          </a:ln>
        </p:spPr>
      </p:pic>
      <p:pic>
        <p:nvPicPr>
          <p:cNvPr id="4" name="Picture 3"/>
          <p:cNvPicPr>
            <a:picLocks noChangeAspect="1"/>
          </p:cNvPicPr>
          <p:nvPr/>
        </p:nvPicPr>
        <p:blipFill>
          <a:blip r:embed="rId5"/>
          <a:stretch>
            <a:fillRect/>
          </a:stretch>
        </p:blipFill>
        <p:spPr>
          <a:xfrm>
            <a:off x="3697148" y="2217415"/>
            <a:ext cx="4230863" cy="934997"/>
          </a:xfrm>
          <a:prstGeom prst="rect">
            <a:avLst/>
          </a:prstGeom>
          <a:ln>
            <a:solidFill>
              <a:schemeClr val="bg1">
                <a:lumMod val="50000"/>
              </a:schemeClr>
            </a:solidFill>
          </a:ln>
        </p:spPr>
      </p:pic>
      <p:pic>
        <p:nvPicPr>
          <p:cNvPr id="10" name="Picture 9"/>
          <p:cNvPicPr>
            <a:picLocks noChangeAspect="1"/>
          </p:cNvPicPr>
          <p:nvPr/>
        </p:nvPicPr>
        <p:blipFill>
          <a:blip r:embed="rId6"/>
          <a:stretch>
            <a:fillRect/>
          </a:stretch>
        </p:blipFill>
        <p:spPr>
          <a:xfrm>
            <a:off x="8109241" y="2070394"/>
            <a:ext cx="2072560" cy="1788293"/>
          </a:xfrm>
          <a:prstGeom prst="rect">
            <a:avLst/>
          </a:prstGeom>
          <a:ln>
            <a:solidFill>
              <a:schemeClr val="bg1">
                <a:lumMod val="50000"/>
              </a:schemeClr>
            </a:solidFill>
          </a:ln>
        </p:spPr>
      </p:pic>
      <p:pic>
        <p:nvPicPr>
          <p:cNvPr id="11" name="Picture 10"/>
          <p:cNvPicPr>
            <a:picLocks noChangeAspect="1"/>
          </p:cNvPicPr>
          <p:nvPr/>
        </p:nvPicPr>
        <p:blipFill>
          <a:blip r:embed="rId7"/>
          <a:stretch>
            <a:fillRect/>
          </a:stretch>
        </p:blipFill>
        <p:spPr>
          <a:xfrm>
            <a:off x="8052432" y="4584328"/>
            <a:ext cx="2159594" cy="2177045"/>
          </a:xfrm>
          <a:prstGeom prst="rect">
            <a:avLst/>
          </a:prstGeom>
          <a:ln>
            <a:solidFill>
              <a:schemeClr val="bg1">
                <a:lumMod val="50000"/>
              </a:schemeClr>
            </a:solidFill>
          </a:ln>
        </p:spPr>
      </p:pic>
    </p:spTree>
    <p:extLst>
      <p:ext uri="{BB962C8B-B14F-4D97-AF65-F5344CB8AC3E}">
        <p14:creationId xmlns:p14="http://schemas.microsoft.com/office/powerpoint/2010/main" val="3179329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and OData Primer</a:t>
            </a:r>
          </a:p>
        </p:txBody>
      </p:sp>
    </p:spTree>
    <p:extLst>
      <p:ext uri="{BB962C8B-B14F-4D97-AF65-F5344CB8AC3E}">
        <p14:creationId xmlns:p14="http://schemas.microsoft.com/office/powerpoint/2010/main" val="20143258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SharePoint-specific OData Results</a:t>
            </a:r>
            <a:endParaRPr lang="en-US" dirty="0"/>
          </a:p>
        </p:txBody>
      </p:sp>
      <p:pic>
        <p:nvPicPr>
          <p:cNvPr id="5" name="Picture 4"/>
          <p:cNvPicPr>
            <a:picLocks noChangeAspect="1"/>
          </p:cNvPicPr>
          <p:nvPr/>
        </p:nvPicPr>
        <p:blipFill rotWithShape="1">
          <a:blip r:embed="rId2"/>
          <a:srcRect t="-1" b="35162"/>
          <a:stretch/>
        </p:blipFill>
        <p:spPr>
          <a:xfrm>
            <a:off x="1943805" y="1489981"/>
            <a:ext cx="3895562" cy="2179406"/>
          </a:xfrm>
          <a:prstGeom prst="rect">
            <a:avLst/>
          </a:prstGeom>
          <a:ln>
            <a:solidFill>
              <a:schemeClr val="bg1">
                <a:lumMod val="50000"/>
              </a:schemeClr>
            </a:solidFill>
          </a:ln>
        </p:spPr>
      </p:pic>
      <p:pic>
        <p:nvPicPr>
          <p:cNvPr id="6" name="Picture 5"/>
          <p:cNvPicPr>
            <a:picLocks noChangeAspect="1"/>
          </p:cNvPicPr>
          <p:nvPr/>
        </p:nvPicPr>
        <p:blipFill rotWithShape="1">
          <a:blip r:embed="rId3"/>
          <a:srcRect r="7404" b="36771"/>
          <a:stretch/>
        </p:blipFill>
        <p:spPr>
          <a:xfrm>
            <a:off x="1943806" y="4101691"/>
            <a:ext cx="8401702" cy="2659683"/>
          </a:xfrm>
          <a:prstGeom prst="rect">
            <a:avLst/>
          </a:prstGeom>
          <a:ln>
            <a:solidFill>
              <a:schemeClr val="bg1">
                <a:lumMod val="50000"/>
              </a:schemeClr>
            </a:solidFill>
          </a:ln>
        </p:spPr>
      </p:pic>
      <p:sp>
        <p:nvSpPr>
          <p:cNvPr id="7" name="Rectangle 6"/>
          <p:cNvSpPr/>
          <p:nvPr/>
        </p:nvSpPr>
        <p:spPr>
          <a:xfrm>
            <a:off x="1866088" y="1162415"/>
            <a:ext cx="2486942" cy="266541"/>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18" dirty="0">
                <a:solidFill>
                  <a:srgbClr val="800000"/>
                </a:solidFill>
              </a:rPr>
              <a:t>Standard v3 OData Results</a:t>
            </a:r>
          </a:p>
        </p:txBody>
      </p:sp>
      <p:sp>
        <p:nvSpPr>
          <p:cNvPr id="8" name="Rectangle 7"/>
          <p:cNvSpPr/>
          <p:nvPr/>
        </p:nvSpPr>
        <p:spPr>
          <a:xfrm>
            <a:off x="1866088" y="3774740"/>
            <a:ext cx="3030961" cy="266541"/>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18" dirty="0">
                <a:solidFill>
                  <a:srgbClr val="800000"/>
                </a:solidFill>
              </a:rPr>
              <a:t>v2 OData Results with SharePoint 2013</a:t>
            </a:r>
          </a:p>
        </p:txBody>
      </p:sp>
    </p:spTree>
    <p:extLst>
      <p:ext uri="{BB962C8B-B14F-4D97-AF65-F5344CB8AC3E}">
        <p14:creationId xmlns:p14="http://schemas.microsoft.com/office/powerpoint/2010/main" val="72356045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SharePoint Objects</a:t>
            </a:r>
            <a:endParaRPr lang="en-US" dirty="0"/>
          </a:p>
        </p:txBody>
      </p:sp>
    </p:spTree>
    <p:extLst>
      <p:ext uri="{BB962C8B-B14F-4D97-AF65-F5344CB8AC3E}">
        <p14:creationId xmlns:p14="http://schemas.microsoft.com/office/powerpoint/2010/main" val="193251070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2308324"/>
          </a:xfrm>
        </p:spPr>
        <p:txBody>
          <a:bodyPr/>
          <a:lstStyle/>
          <a:p>
            <a:r>
              <a:rPr lang="en-US" sz="3600" dirty="0" smtClean="0"/>
              <a:t>All SharePoint write operations require Request Digest</a:t>
            </a:r>
          </a:p>
          <a:p>
            <a:pPr lvl="1"/>
            <a:r>
              <a:rPr lang="en-US" dirty="0" smtClean="0"/>
              <a:t>Provides security mechanism to protect again replay attacks</a:t>
            </a:r>
          </a:p>
          <a:p>
            <a:pPr lvl="1"/>
            <a:r>
              <a:rPr lang="en-US" dirty="0" smtClean="0"/>
              <a:t>Request digest known to SharePoint old timers as “Form Digest”</a:t>
            </a:r>
          </a:p>
          <a:p>
            <a:pPr lvl="1"/>
            <a:r>
              <a:rPr lang="en-US" dirty="0" smtClean="0"/>
              <a:t>SharePoint adds request digest element with ID __REQUESTDIGEST</a:t>
            </a:r>
          </a:p>
          <a:p>
            <a:pPr lvl="1"/>
            <a:r>
              <a:rPr lang="en-US" dirty="0" smtClean="0"/>
              <a:t>Request digest value passed using X-</a:t>
            </a:r>
            <a:r>
              <a:rPr lang="en-US" dirty="0" err="1" smtClean="0"/>
              <a:t>RequestDigest</a:t>
            </a:r>
            <a:r>
              <a:rPr lang="en-US" dirty="0" smtClean="0"/>
              <a:t> header</a:t>
            </a:r>
            <a:endParaRPr lang="en-US" dirty="0"/>
          </a:p>
        </p:txBody>
      </p:sp>
      <p:sp>
        <p:nvSpPr>
          <p:cNvPr id="2" name="Title 1"/>
          <p:cNvSpPr>
            <a:spLocks noGrp="1"/>
          </p:cNvSpPr>
          <p:nvPr>
            <p:ph type="title"/>
          </p:nvPr>
        </p:nvSpPr>
        <p:spPr/>
        <p:txBody>
          <a:bodyPr/>
          <a:lstStyle/>
          <a:p>
            <a:r>
              <a:rPr lang="en-US" smtClean="0"/>
              <a:t>Understanding the Request Digest</a:t>
            </a:r>
            <a:endParaRPr lang="en-US" dirty="0"/>
          </a:p>
        </p:txBody>
      </p:sp>
      <p:pic>
        <p:nvPicPr>
          <p:cNvPr id="4" name="Picture 3"/>
          <p:cNvPicPr>
            <a:picLocks noChangeAspect="1"/>
          </p:cNvPicPr>
          <p:nvPr/>
        </p:nvPicPr>
        <p:blipFill>
          <a:blip r:embed="rId2"/>
          <a:stretch>
            <a:fillRect/>
          </a:stretch>
        </p:blipFill>
        <p:spPr>
          <a:xfrm>
            <a:off x="1570037" y="4411662"/>
            <a:ext cx="5692766" cy="990891"/>
          </a:xfrm>
          <a:prstGeom prst="rect">
            <a:avLst/>
          </a:prstGeom>
          <a:ln>
            <a:solidFill>
              <a:schemeClr val="bg1">
                <a:lumMod val="50000"/>
              </a:schemeClr>
            </a:solidFill>
          </a:ln>
        </p:spPr>
      </p:pic>
    </p:spTree>
    <p:extLst>
      <p:ext uri="{BB962C8B-B14F-4D97-AF65-F5344CB8AC3E}">
        <p14:creationId xmlns:p14="http://schemas.microsoft.com/office/powerpoint/2010/main" val="12200918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447645"/>
          </a:xfrm>
        </p:spPr>
        <p:txBody>
          <a:bodyPr/>
          <a:lstStyle/>
          <a:p>
            <a:r>
              <a:rPr lang="en-US" sz="2800" dirty="0" smtClean="0"/>
              <a:t>Each SharePoint list has a unique type for its list items</a:t>
            </a:r>
          </a:p>
          <a:p>
            <a:pPr lvl="1"/>
            <a:endParaRPr lang="en-US" sz="1600" dirty="0" smtClean="0"/>
          </a:p>
          <a:p>
            <a:pPr lvl="1"/>
            <a:endParaRPr lang="en-US" sz="1600" dirty="0" smtClean="0"/>
          </a:p>
          <a:p>
            <a:endParaRPr lang="en-US" sz="3200" dirty="0" smtClean="0"/>
          </a:p>
          <a:p>
            <a:r>
              <a:rPr lang="en-US" sz="2800" dirty="0" smtClean="0"/>
              <a:t>String-based type value must be passed with all inserts and updates</a:t>
            </a:r>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Type can be discovered using list’s </a:t>
            </a:r>
            <a:r>
              <a:rPr lang="en-US" sz="2000" b="1" dirty="0" err="1" smtClean="0">
                <a:solidFill>
                  <a:srgbClr val="800000"/>
                </a:solidFill>
              </a:rPr>
              <a:t>ListItemEntityTypeFullName</a:t>
            </a:r>
            <a:r>
              <a:rPr lang="en-US" sz="2800" dirty="0" smtClean="0"/>
              <a:t> property </a:t>
            </a:r>
          </a:p>
          <a:p>
            <a:endParaRPr lang="en-US" sz="2800" dirty="0"/>
          </a:p>
        </p:txBody>
      </p:sp>
      <p:sp>
        <p:nvSpPr>
          <p:cNvPr id="2" name="Title 1"/>
          <p:cNvSpPr>
            <a:spLocks noGrp="1"/>
          </p:cNvSpPr>
          <p:nvPr>
            <p:ph type="title"/>
          </p:nvPr>
        </p:nvSpPr>
        <p:spPr/>
        <p:txBody>
          <a:bodyPr/>
          <a:lstStyle/>
          <a:p>
            <a:r>
              <a:rPr lang="en-US" smtClean="0"/>
              <a:t>Working with List Item Type Metadata</a:t>
            </a:r>
            <a:endParaRPr lang="en-US" dirty="0"/>
          </a:p>
        </p:txBody>
      </p:sp>
      <p:pic>
        <p:nvPicPr>
          <p:cNvPr id="4" name="Picture 3"/>
          <p:cNvPicPr>
            <a:picLocks noChangeAspect="1"/>
          </p:cNvPicPr>
          <p:nvPr/>
        </p:nvPicPr>
        <p:blipFill>
          <a:blip r:embed="rId2"/>
          <a:stretch>
            <a:fillRect/>
          </a:stretch>
        </p:blipFill>
        <p:spPr>
          <a:xfrm>
            <a:off x="909200" y="3552958"/>
            <a:ext cx="5309038" cy="1704969"/>
          </a:xfrm>
          <a:prstGeom prst="rect">
            <a:avLst/>
          </a:prstGeom>
          <a:ln>
            <a:solidFill>
              <a:schemeClr val="bg1">
                <a:lumMod val="50000"/>
              </a:schemeClr>
            </a:solidFill>
          </a:ln>
        </p:spPr>
      </p:pic>
      <p:grpSp>
        <p:nvGrpSpPr>
          <p:cNvPr id="15" name="Group 14"/>
          <p:cNvGrpSpPr/>
          <p:nvPr/>
        </p:nvGrpSpPr>
        <p:grpSpPr>
          <a:xfrm>
            <a:off x="884237" y="1820862"/>
            <a:ext cx="3633381" cy="854886"/>
            <a:chOff x="864006" y="1905000"/>
            <a:chExt cx="3551165" cy="835542"/>
          </a:xfrm>
        </p:grpSpPr>
        <p:pic>
          <p:nvPicPr>
            <p:cNvPr id="5" name="Picture 4"/>
            <p:cNvPicPr>
              <a:picLocks noChangeAspect="1"/>
            </p:cNvPicPr>
            <p:nvPr/>
          </p:nvPicPr>
          <p:blipFill rotWithShape="1">
            <a:blip r:embed="rId3"/>
            <a:srcRect l="5816" t="10307" r="61317" b="70358"/>
            <a:stretch/>
          </p:blipFill>
          <p:spPr>
            <a:xfrm>
              <a:off x="864006" y="1905000"/>
              <a:ext cx="3063654" cy="835542"/>
            </a:xfrm>
            <a:prstGeom prst="rect">
              <a:avLst/>
            </a:prstGeom>
            <a:ln>
              <a:solidFill>
                <a:schemeClr val="bg1">
                  <a:lumMod val="50000"/>
                </a:schemeClr>
              </a:solidFill>
            </a:ln>
          </p:spPr>
        </p:pic>
        <p:cxnSp>
          <p:nvCxnSpPr>
            <p:cNvPr id="11" name="Straight Arrow Connector 10"/>
            <p:cNvCxnSpPr/>
            <p:nvPr/>
          </p:nvCxnSpPr>
          <p:spPr>
            <a:xfrm flipH="1">
              <a:off x="3157870" y="2654595"/>
              <a:ext cx="12573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06731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SharePoint List Item</a:t>
            </a:r>
            <a:endParaRPr lang="en-US" dirty="0"/>
          </a:p>
        </p:txBody>
      </p:sp>
      <p:pic>
        <p:nvPicPr>
          <p:cNvPr id="6" name="Picture 5"/>
          <p:cNvPicPr>
            <a:picLocks noChangeAspect="1"/>
          </p:cNvPicPr>
          <p:nvPr/>
        </p:nvPicPr>
        <p:blipFill>
          <a:blip r:embed="rId2"/>
          <a:stretch>
            <a:fillRect/>
          </a:stretch>
        </p:blipFill>
        <p:spPr>
          <a:xfrm>
            <a:off x="579437" y="1540166"/>
            <a:ext cx="8112766" cy="4521755"/>
          </a:xfrm>
          <a:prstGeom prst="rect">
            <a:avLst/>
          </a:prstGeom>
          <a:ln>
            <a:solidFill>
              <a:schemeClr val="bg1">
                <a:lumMod val="50000"/>
              </a:schemeClr>
            </a:solidFill>
          </a:ln>
        </p:spPr>
      </p:pic>
    </p:spTree>
    <p:extLst>
      <p:ext uri="{BB962C8B-B14F-4D97-AF65-F5344CB8AC3E}">
        <p14:creationId xmlns:p14="http://schemas.microsoft.com/office/powerpoint/2010/main" val="89370924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081117"/>
          </a:xfrm>
        </p:spPr>
        <p:txBody>
          <a:bodyPr/>
          <a:lstStyle/>
          <a:p>
            <a:r>
              <a:rPr lang="en-US" sz="3200" dirty="0" smtClean="0"/>
              <a:t>OData v2 requires items to carry </a:t>
            </a:r>
            <a:r>
              <a:rPr lang="en-US" sz="3200" dirty="0" err="1" smtClean="0"/>
              <a:t>ETags</a:t>
            </a:r>
            <a:endParaRPr lang="en-US" sz="3200" dirty="0" smtClean="0"/>
          </a:p>
          <a:p>
            <a:pPr lvl="1"/>
            <a:r>
              <a:rPr lang="en-US" sz="1800" dirty="0" err="1" smtClean="0"/>
              <a:t>ETag</a:t>
            </a:r>
            <a:r>
              <a:rPr lang="en-US" sz="1800" dirty="0" smtClean="0"/>
              <a:t> is integer value in that it identities version of item</a:t>
            </a:r>
          </a:p>
          <a:p>
            <a:pPr lvl="1"/>
            <a:r>
              <a:rPr lang="en-US" sz="1800" dirty="0" err="1" smtClean="0"/>
              <a:t>ETag</a:t>
            </a:r>
            <a:r>
              <a:rPr lang="en-US" sz="1800" dirty="0" smtClean="0"/>
              <a:t> is automatically incremented with each update</a:t>
            </a:r>
          </a:p>
          <a:p>
            <a:endParaRPr lang="en-US" sz="3200" dirty="0" smtClean="0"/>
          </a:p>
          <a:p>
            <a:endParaRPr lang="en-US" sz="3200" dirty="0" smtClean="0"/>
          </a:p>
          <a:p>
            <a:endParaRPr lang="en-US" sz="3200" dirty="0" smtClean="0"/>
          </a:p>
          <a:p>
            <a:r>
              <a:rPr lang="en-US" sz="3200" dirty="0" err="1" smtClean="0"/>
              <a:t>ETag</a:t>
            </a:r>
            <a:r>
              <a:rPr lang="en-US" sz="3200" dirty="0" smtClean="0"/>
              <a:t> use to support for optimistic concurrency control</a:t>
            </a:r>
          </a:p>
          <a:p>
            <a:pPr lvl="1"/>
            <a:r>
              <a:rPr lang="en-US" sz="1800" dirty="0" err="1" smtClean="0"/>
              <a:t>ETag</a:t>
            </a:r>
            <a:r>
              <a:rPr lang="en-US" sz="1800" dirty="0" smtClean="0"/>
              <a:t> works to eliminate the “lost update” scenario</a:t>
            </a:r>
          </a:p>
          <a:p>
            <a:pPr lvl="1"/>
            <a:r>
              <a:rPr lang="en-US" sz="1800" dirty="0" err="1" smtClean="0"/>
              <a:t>ETag</a:t>
            </a:r>
            <a:r>
              <a:rPr lang="en-US" sz="1800" dirty="0" smtClean="0"/>
              <a:t> must be tracked in order to post updates in most scenarios</a:t>
            </a:r>
            <a:endParaRPr lang="en-US" sz="1800" dirty="0"/>
          </a:p>
        </p:txBody>
      </p:sp>
      <p:sp>
        <p:nvSpPr>
          <p:cNvPr id="2" name="Title 1"/>
          <p:cNvSpPr>
            <a:spLocks noGrp="1"/>
          </p:cNvSpPr>
          <p:nvPr>
            <p:ph type="title"/>
          </p:nvPr>
        </p:nvSpPr>
        <p:spPr/>
        <p:txBody>
          <a:bodyPr/>
          <a:lstStyle/>
          <a:p>
            <a:r>
              <a:rPr lang="en-US" smtClean="0"/>
              <a:t>ETags and Optimistic Concurrency</a:t>
            </a:r>
            <a:endParaRPr lang="en-US" dirty="0"/>
          </a:p>
        </p:txBody>
      </p:sp>
      <p:pic>
        <p:nvPicPr>
          <p:cNvPr id="6" name="Picture 5"/>
          <p:cNvPicPr>
            <a:picLocks noChangeAspect="1"/>
          </p:cNvPicPr>
          <p:nvPr/>
        </p:nvPicPr>
        <p:blipFill>
          <a:blip r:embed="rId2"/>
          <a:stretch>
            <a:fillRect/>
          </a:stretch>
        </p:blipFill>
        <p:spPr>
          <a:xfrm>
            <a:off x="979902" y="5293967"/>
            <a:ext cx="5819056" cy="777169"/>
          </a:xfrm>
          <a:prstGeom prst="rect">
            <a:avLst/>
          </a:prstGeom>
          <a:ln>
            <a:solidFill>
              <a:schemeClr val="bg1">
                <a:lumMod val="50000"/>
              </a:schemeClr>
            </a:solidFill>
          </a:ln>
        </p:spPr>
      </p:pic>
      <p:pic>
        <p:nvPicPr>
          <p:cNvPr id="7" name="Picture 6"/>
          <p:cNvPicPr>
            <a:picLocks noChangeAspect="1"/>
          </p:cNvPicPr>
          <p:nvPr/>
        </p:nvPicPr>
        <p:blipFill rotWithShape="1">
          <a:blip r:embed="rId3"/>
          <a:srcRect b="35426"/>
          <a:stretch/>
        </p:blipFill>
        <p:spPr>
          <a:xfrm>
            <a:off x="979902" y="2430462"/>
            <a:ext cx="1855492" cy="1436510"/>
          </a:xfrm>
          <a:prstGeom prst="rect">
            <a:avLst/>
          </a:prstGeom>
          <a:ln>
            <a:solidFill>
              <a:schemeClr val="bg1">
                <a:lumMod val="50000"/>
              </a:schemeClr>
            </a:solidFill>
          </a:ln>
        </p:spPr>
      </p:pic>
    </p:spTree>
    <p:extLst>
      <p:ext uri="{BB962C8B-B14F-4D97-AF65-F5344CB8AC3E}">
        <p14:creationId xmlns:p14="http://schemas.microsoft.com/office/powerpoint/2010/main" val="138116378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001095"/>
          </a:xfrm>
        </p:spPr>
        <p:txBody>
          <a:bodyPr/>
          <a:lstStyle/>
          <a:p>
            <a:r>
              <a:rPr lang="en-US" sz="3600" dirty="0" smtClean="0"/>
              <a:t>Update and Delete operations require If-Match Header</a:t>
            </a:r>
          </a:p>
          <a:p>
            <a:pPr lvl="1"/>
            <a:r>
              <a:rPr lang="en-US" sz="2000" dirty="0" smtClean="0"/>
              <a:t>Allows you to pass </a:t>
            </a:r>
            <a:r>
              <a:rPr lang="en-US" sz="2000" dirty="0" err="1" smtClean="0"/>
              <a:t>ETag</a:t>
            </a:r>
            <a:r>
              <a:rPr lang="en-US" sz="2000" dirty="0" smtClean="0"/>
              <a:t> value during an update</a:t>
            </a:r>
          </a:p>
          <a:p>
            <a:pPr lvl="1"/>
            <a:r>
              <a:rPr lang="en-US" sz="2000" dirty="0" smtClean="0"/>
              <a:t>Update fails if </a:t>
            </a:r>
            <a:r>
              <a:rPr lang="en-US" sz="2000" dirty="0" err="1" smtClean="0"/>
              <a:t>ETag</a:t>
            </a:r>
            <a:r>
              <a:rPr lang="en-US" sz="2000" dirty="0" smtClean="0"/>
              <a:t> value changed due to update by other user</a:t>
            </a:r>
          </a:p>
          <a:p>
            <a:pPr lvl="1"/>
            <a:endParaRPr lang="en-US" sz="2000" dirty="0" smtClean="0"/>
          </a:p>
          <a:p>
            <a:pPr lvl="1"/>
            <a:endParaRPr lang="en-US" sz="2000" dirty="0" smtClean="0"/>
          </a:p>
          <a:p>
            <a:pPr lvl="1"/>
            <a:endParaRPr lang="en-US" sz="2000" dirty="0" smtClean="0"/>
          </a:p>
          <a:p>
            <a:pPr lvl="1"/>
            <a:endParaRPr lang="en-US" sz="2000" dirty="0" smtClean="0"/>
          </a:p>
          <a:p>
            <a:r>
              <a:rPr lang="en-US" sz="3600" dirty="0" smtClean="0"/>
              <a:t>You can pass wildcard (*) value inside If-Match Header</a:t>
            </a:r>
          </a:p>
          <a:p>
            <a:pPr lvl="1"/>
            <a:r>
              <a:rPr lang="en-US" sz="2000" dirty="0" smtClean="0"/>
              <a:t>Done to disable optimistic concurrency control</a:t>
            </a:r>
          </a:p>
          <a:p>
            <a:pPr lvl="1"/>
            <a:r>
              <a:rPr lang="en-US" sz="2000" dirty="0" smtClean="0"/>
              <a:t>This is commonly done with delete operations</a:t>
            </a:r>
            <a:endParaRPr lang="en-US" sz="2000" dirty="0"/>
          </a:p>
        </p:txBody>
      </p:sp>
      <p:sp>
        <p:nvSpPr>
          <p:cNvPr id="2" name="Title 1"/>
          <p:cNvSpPr>
            <a:spLocks noGrp="1"/>
          </p:cNvSpPr>
          <p:nvPr>
            <p:ph type="title"/>
          </p:nvPr>
        </p:nvSpPr>
        <p:spPr/>
        <p:txBody>
          <a:bodyPr/>
          <a:lstStyle/>
          <a:p>
            <a:r>
              <a:rPr lang="en-US" smtClean="0"/>
              <a:t>ETags and the If-Match Header</a:t>
            </a:r>
            <a:endParaRPr lang="en-US" dirty="0"/>
          </a:p>
        </p:txBody>
      </p:sp>
      <p:pic>
        <p:nvPicPr>
          <p:cNvPr id="4" name="Picture 3"/>
          <p:cNvPicPr>
            <a:picLocks noChangeAspect="1"/>
          </p:cNvPicPr>
          <p:nvPr/>
        </p:nvPicPr>
        <p:blipFill>
          <a:blip r:embed="rId2"/>
          <a:stretch>
            <a:fillRect/>
          </a:stretch>
        </p:blipFill>
        <p:spPr>
          <a:xfrm>
            <a:off x="1036637" y="2581947"/>
            <a:ext cx="5527618" cy="12629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036637" y="5225070"/>
            <a:ext cx="5974490" cy="1156040"/>
          </a:xfrm>
          <a:prstGeom prst="rect">
            <a:avLst/>
          </a:prstGeom>
          <a:ln>
            <a:solidFill>
              <a:schemeClr val="bg1">
                <a:lumMod val="50000"/>
              </a:schemeClr>
            </a:solidFill>
          </a:ln>
        </p:spPr>
      </p:pic>
      <p:cxnSp>
        <p:nvCxnSpPr>
          <p:cNvPr id="10" name="Straight Arrow Connector 9"/>
          <p:cNvCxnSpPr/>
          <p:nvPr/>
        </p:nvCxnSpPr>
        <p:spPr>
          <a:xfrm flipH="1" flipV="1">
            <a:off x="3065213" y="6001917"/>
            <a:ext cx="1165754" cy="233151"/>
          </a:xfrm>
          <a:prstGeom prst="straightConnector1">
            <a:avLst/>
          </a:prstGeom>
          <a:ln w="38100">
            <a:solidFill>
              <a:srgbClr val="33CC3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577139" y="5842269"/>
            <a:ext cx="488074" cy="246758"/>
          </a:xfrm>
          <a:prstGeom prst="round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17603072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SharePoint List Item</a:t>
            </a:r>
            <a:endParaRPr lang="en-US" dirty="0"/>
          </a:p>
        </p:txBody>
      </p:sp>
      <p:pic>
        <p:nvPicPr>
          <p:cNvPr id="3" name="Picture 2"/>
          <p:cNvPicPr>
            <a:picLocks noChangeAspect="1"/>
          </p:cNvPicPr>
          <p:nvPr/>
        </p:nvPicPr>
        <p:blipFill>
          <a:blip r:embed="rId2"/>
          <a:stretch>
            <a:fillRect/>
          </a:stretch>
        </p:blipFill>
        <p:spPr>
          <a:xfrm>
            <a:off x="579437" y="1287462"/>
            <a:ext cx="8692142" cy="5440186"/>
          </a:xfrm>
          <a:prstGeom prst="rect">
            <a:avLst/>
          </a:prstGeom>
          <a:ln>
            <a:solidFill>
              <a:schemeClr val="tx1">
                <a:lumMod val="50000"/>
                <a:lumOff val="50000"/>
              </a:schemeClr>
            </a:solidFill>
          </a:ln>
        </p:spPr>
      </p:pic>
    </p:spTree>
    <p:extLst>
      <p:ext uri="{BB962C8B-B14F-4D97-AF65-F5344CB8AC3E}">
        <p14:creationId xmlns:p14="http://schemas.microsoft.com/office/powerpoint/2010/main" val="124212098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Deleting a SharePoint List Item</a:t>
            </a:r>
            <a:endParaRPr lang="en-US" dirty="0"/>
          </a:p>
        </p:txBody>
      </p:sp>
      <p:pic>
        <p:nvPicPr>
          <p:cNvPr id="4" name="Picture 3"/>
          <p:cNvPicPr>
            <a:picLocks noChangeAspect="1"/>
          </p:cNvPicPr>
          <p:nvPr/>
        </p:nvPicPr>
        <p:blipFill>
          <a:blip r:embed="rId2"/>
          <a:stretch>
            <a:fillRect/>
          </a:stretch>
        </p:blipFill>
        <p:spPr>
          <a:xfrm>
            <a:off x="503237" y="1212849"/>
            <a:ext cx="8228281" cy="3274690"/>
          </a:xfrm>
          <a:prstGeom prst="rect">
            <a:avLst/>
          </a:prstGeom>
          <a:ln>
            <a:solidFill>
              <a:schemeClr val="bg1">
                <a:lumMod val="50000"/>
              </a:schemeClr>
            </a:solidFill>
          </a:ln>
        </p:spPr>
      </p:pic>
    </p:spTree>
    <p:extLst>
      <p:ext uri="{BB962C8B-B14F-4D97-AF65-F5344CB8AC3E}">
        <p14:creationId xmlns:p14="http://schemas.microsoft.com/office/powerpoint/2010/main" val="394368304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SharePointCRM</a:t>
            </a:r>
            <a:r>
              <a:rPr lang="en-US" dirty="0" smtClean="0"/>
              <a:t> App</a:t>
            </a:r>
            <a:endParaRPr lang="en-US" dirty="0"/>
          </a:p>
        </p:txBody>
      </p:sp>
      <p:sp>
        <p:nvSpPr>
          <p:cNvPr id="3" name="Text Placeholder 2"/>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2294585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5441490"/>
          </a:xfrm>
        </p:spPr>
        <p:txBody>
          <a:bodyPr/>
          <a:lstStyle/>
          <a:p>
            <a:r>
              <a:rPr lang="en-US" dirty="0" smtClean="0"/>
              <a:t>In the beginning there was SOAP</a:t>
            </a:r>
          </a:p>
          <a:p>
            <a:pPr lvl="1"/>
            <a:r>
              <a:rPr lang="en-US" dirty="0" smtClean="0"/>
              <a:t>XML-based protocol for executing web service operations</a:t>
            </a:r>
          </a:p>
          <a:p>
            <a:pPr lvl="1"/>
            <a:r>
              <a:rPr lang="en-US" dirty="0" smtClean="0"/>
              <a:t>SOAP = Simple Object Access Protocol</a:t>
            </a:r>
          </a:p>
          <a:p>
            <a:pPr lvl="1"/>
            <a:r>
              <a:rPr lang="en-US" dirty="0" smtClean="0"/>
              <a:t>SOAP makes simple things more complicated than they could be</a:t>
            </a:r>
          </a:p>
          <a:p>
            <a:pPr lvl="1"/>
            <a:r>
              <a:rPr lang="en-US" dirty="0" smtClean="0"/>
              <a:t>Acronym status of SOAP revoked in 2003</a:t>
            </a:r>
          </a:p>
          <a:p>
            <a:pPr>
              <a:lnSpc>
                <a:spcPct val="150000"/>
              </a:lnSpc>
            </a:pPr>
            <a:r>
              <a:rPr lang="en-US" dirty="0" smtClean="0"/>
              <a:t>REST is simpler and much easier to use</a:t>
            </a:r>
          </a:p>
          <a:p>
            <a:pPr lvl="1"/>
            <a:r>
              <a:rPr lang="en-US" dirty="0" smtClean="0"/>
              <a:t>REST  = </a:t>
            </a:r>
            <a:r>
              <a:rPr lang="en-US" dirty="0" err="1" smtClean="0"/>
              <a:t>REpresentational</a:t>
            </a:r>
            <a:r>
              <a:rPr lang="en-US" dirty="0" smtClean="0"/>
              <a:t> State Transfer</a:t>
            </a:r>
          </a:p>
          <a:p>
            <a:pPr lvl="1"/>
            <a:r>
              <a:rPr lang="en-US" dirty="0" smtClean="0"/>
              <a:t>Simple approach based on HTTP request/response pairs</a:t>
            </a:r>
          </a:p>
          <a:p>
            <a:pPr lvl="1"/>
            <a:r>
              <a:rPr lang="en-US" dirty="0" smtClean="0"/>
              <a:t>HTTP requests target specific resources using unique URIs</a:t>
            </a:r>
          </a:p>
          <a:p>
            <a:pPr lvl="1"/>
            <a:r>
              <a:rPr lang="en-US" dirty="0" smtClean="0"/>
              <a:t>Resources move back and forth using representations</a:t>
            </a:r>
          </a:p>
          <a:p>
            <a:pPr lvl="1"/>
            <a:r>
              <a:rPr lang="en-US" dirty="0" smtClean="0"/>
              <a:t>Representations of resources defined using Internet Media Types</a:t>
            </a:r>
            <a:endParaRPr lang="en-US" dirty="0"/>
          </a:p>
        </p:txBody>
      </p:sp>
      <p:sp>
        <p:nvSpPr>
          <p:cNvPr id="3" name="Title 2"/>
          <p:cNvSpPr>
            <a:spLocks noGrp="1"/>
          </p:cNvSpPr>
          <p:nvPr>
            <p:ph type="title"/>
          </p:nvPr>
        </p:nvSpPr>
        <p:spPr/>
        <p:txBody>
          <a:bodyPr/>
          <a:lstStyle/>
          <a:p>
            <a:r>
              <a:rPr lang="en-US" smtClean="0"/>
              <a:t>Are You Getting Enough REST?</a:t>
            </a:r>
            <a:endParaRPr lang="en-US" dirty="0"/>
          </a:p>
        </p:txBody>
      </p:sp>
    </p:spTree>
    <p:extLst>
      <p:ext uri="{BB962C8B-B14F-4D97-AF65-F5344CB8AC3E}">
        <p14:creationId xmlns:p14="http://schemas.microsoft.com/office/powerpoint/2010/main" val="238300045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336298"/>
          </a:xfrm>
        </p:spPr>
        <p:txBody>
          <a:bodyPr/>
          <a:lstStyle/>
          <a:p>
            <a:r>
              <a:rPr lang="en-US" dirty="0" smtClean="0"/>
              <a:t>REST and OData Primer</a:t>
            </a:r>
          </a:p>
          <a:p>
            <a:r>
              <a:rPr lang="en-US" dirty="0" smtClean="0"/>
              <a:t>Consuming OData Services</a:t>
            </a:r>
            <a:endParaRPr lang="en-US" dirty="0" smtClean="0"/>
          </a:p>
          <a:p>
            <a:r>
              <a:rPr lang="en-US" dirty="0" smtClean="0"/>
              <a:t>The SharePoint REST API</a:t>
            </a:r>
          </a:p>
          <a:p>
            <a:r>
              <a:rPr lang="en-US" dirty="0" smtClean="0"/>
              <a:t>Querying SharePoint Objects</a:t>
            </a:r>
          </a:p>
          <a:p>
            <a:r>
              <a:rPr lang="en-US" dirty="0" smtClean="0"/>
              <a:t>HTML Slinging with OData Results</a:t>
            </a:r>
            <a:endParaRPr lang="en-US" dirty="0"/>
          </a:p>
          <a:p>
            <a:r>
              <a:rPr lang="en-US" dirty="0" smtClean="0"/>
              <a:t>Updating SharePoint Objects</a:t>
            </a:r>
            <a:endParaRPr lang="en-US" dirty="0" smtClean="0"/>
          </a:p>
        </p:txBody>
      </p:sp>
      <p:sp>
        <p:nvSpPr>
          <p:cNvPr id="2" name="Title 1"/>
          <p:cNvSpPr>
            <a:spLocks noGrp="1"/>
          </p:cNvSpPr>
          <p:nvPr>
            <p:ph type="title"/>
          </p:nvPr>
        </p:nvSpPr>
        <p:spPr/>
        <p:txBody>
          <a:bodyPr/>
          <a:lstStyle/>
          <a:p>
            <a:r>
              <a:rPr lang="en-US" dirty="0"/>
              <a:t>Summary</a:t>
            </a:r>
            <a:endParaRPr lang="en-US" dirty="0"/>
          </a:p>
        </p:txBody>
      </p:sp>
    </p:spTree>
    <p:extLst>
      <p:ext uri="{BB962C8B-B14F-4D97-AF65-F5344CB8AC3E}">
        <p14:creationId xmlns:p14="http://schemas.microsoft.com/office/powerpoint/2010/main" val="51911379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6782"/>
            <a:ext cx="3288507" cy="700960"/>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a:t>
            </a:r>
            <a:r>
              <a:rPr lang="en-US" sz="700" dirty="0" smtClean="0">
                <a:gradFill>
                  <a:gsLst>
                    <a:gs pos="0">
                      <a:schemeClr val="tx1"/>
                    </a:gs>
                    <a:gs pos="100000">
                      <a:schemeClr val="tx1"/>
                    </a:gs>
                  </a:gsLst>
                  <a:lin ang="5400000" scaled="0"/>
                </a:gradFill>
                <a:cs typeface="Segoe UI" pitchFamily="34" charset="0"/>
              </a:rPr>
              <a:t>and </a:t>
            </a:r>
            <a:r>
              <a:rPr lang="en-US" sz="700" dirty="0">
                <a:gradFill>
                  <a:gsLst>
                    <a:gs pos="0">
                      <a:schemeClr val="tx1"/>
                    </a:gs>
                    <a:gs pos="100000">
                      <a:schemeClr val="tx1"/>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RESTful Web Service</a:t>
            </a:r>
          </a:p>
          <a:p>
            <a:pPr lvl="1"/>
            <a:r>
              <a:rPr lang="en-US" smtClean="0"/>
              <a:t>implemented using the principles of REST</a:t>
            </a:r>
          </a:p>
          <a:p>
            <a:pPr lvl="1"/>
            <a:r>
              <a:rPr lang="en-US" smtClean="0"/>
              <a:t>REST URI = [base URI] + [resource path] + [query options]</a:t>
            </a:r>
          </a:p>
          <a:p>
            <a:pPr lvl="1"/>
            <a:r>
              <a:rPr lang="en-US" smtClean="0"/>
              <a:t>Calls based on standard HTTP verbs (GET, POST, PUT, DELETE)</a:t>
            </a:r>
          </a:p>
          <a:p>
            <a:pPr lvl="1"/>
            <a:r>
              <a:rPr lang="en-US" smtClean="0"/>
              <a:t>Passes data to and from client using representations</a:t>
            </a:r>
          </a:p>
          <a:p>
            <a:pPr lvl="1"/>
            <a:r>
              <a:rPr lang="en-US" smtClean="0"/>
              <a:t>Can be designed to implement custom APIs and/or standard APIs</a:t>
            </a:r>
          </a:p>
          <a:p>
            <a:endParaRPr lang="en-US" smtClean="0"/>
          </a:p>
          <a:p>
            <a:r>
              <a:rPr lang="en-US" smtClean="0"/>
              <a:t>Data passed across network using representations</a:t>
            </a:r>
          </a:p>
          <a:p>
            <a:pPr lvl="1"/>
            <a:r>
              <a:rPr lang="en-US" smtClean="0"/>
              <a:t>Representations model resources – but they’re different</a:t>
            </a:r>
          </a:p>
          <a:p>
            <a:pPr lvl="1"/>
            <a:r>
              <a:rPr lang="en-US" smtClean="0"/>
              <a:t>Based on common formats: HTML, XML, ATOM and JSON</a:t>
            </a:r>
          </a:p>
          <a:p>
            <a:pPr lvl="1"/>
            <a:r>
              <a:rPr lang="en-US" smtClean="0"/>
              <a:t>Based on specific Internet media types</a:t>
            </a:r>
            <a:endParaRPr lang="en-US" dirty="0"/>
          </a:p>
        </p:txBody>
      </p:sp>
      <p:sp>
        <p:nvSpPr>
          <p:cNvPr id="3" name="Title 2"/>
          <p:cNvSpPr>
            <a:spLocks noGrp="1"/>
          </p:cNvSpPr>
          <p:nvPr>
            <p:ph type="title"/>
          </p:nvPr>
        </p:nvSpPr>
        <p:spPr/>
        <p:txBody>
          <a:bodyPr/>
          <a:lstStyle/>
          <a:p>
            <a:r>
              <a:rPr lang="en-US" smtClean="0"/>
              <a:t>RESTful Web Services</a:t>
            </a:r>
            <a:endParaRPr lang="en-US" dirty="0"/>
          </a:p>
        </p:txBody>
      </p:sp>
    </p:spTree>
    <p:extLst>
      <p:ext uri="{BB962C8B-B14F-4D97-AF65-F5344CB8AC3E}">
        <p14:creationId xmlns:p14="http://schemas.microsoft.com/office/powerpoint/2010/main" val="35253029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58445"/>
          </a:xfrm>
        </p:spPr>
        <p:txBody>
          <a:bodyPr/>
          <a:lstStyle/>
          <a:p>
            <a:r>
              <a:rPr lang="en-US" dirty="0" smtClean="0"/>
              <a:t>Internet media type defines format of representation</a:t>
            </a:r>
          </a:p>
          <a:p>
            <a:pPr lvl="1"/>
            <a:r>
              <a:rPr lang="en-US" dirty="0" smtClean="0"/>
              <a:t>Commonly referred to as Content Types</a:t>
            </a:r>
          </a:p>
          <a:p>
            <a:pPr lvl="1">
              <a:lnSpc>
                <a:spcPct val="200000"/>
              </a:lnSpc>
            </a:pPr>
            <a:r>
              <a:rPr lang="en-US" dirty="0" smtClean="0"/>
              <a:t>Previous </a:t>
            </a:r>
            <a:r>
              <a:rPr lang="en-US" dirty="0"/>
              <a:t>known as MIME types</a:t>
            </a:r>
            <a:endParaRPr lang="en-US" dirty="0" smtClean="0"/>
          </a:p>
          <a:p>
            <a:pPr lvl="1"/>
            <a:endParaRPr lang="en-US" sz="1600" i="1" dirty="0" smtClean="0">
              <a:solidFill>
                <a:schemeClr val="accent1">
                  <a:lumMod val="50000"/>
                </a:schemeClr>
              </a:solidFill>
            </a:endParaRPr>
          </a:p>
          <a:p>
            <a:pPr lvl="1"/>
            <a:r>
              <a:rPr lang="en-US" dirty="0" smtClean="0"/>
              <a:t>Examples of common Internet media types</a:t>
            </a:r>
          </a:p>
          <a:p>
            <a:pPr lvl="2"/>
            <a:r>
              <a:rPr lang="en-US" sz="1800" dirty="0" smtClean="0">
                <a:solidFill>
                  <a:srgbClr val="C00000"/>
                </a:solidFill>
              </a:rPr>
              <a:t>text/html</a:t>
            </a:r>
          </a:p>
          <a:p>
            <a:pPr lvl="2"/>
            <a:r>
              <a:rPr lang="en-US" sz="1800" dirty="0" smtClean="0">
                <a:solidFill>
                  <a:srgbClr val="C00000"/>
                </a:solidFill>
              </a:rPr>
              <a:t>text/xml</a:t>
            </a:r>
          </a:p>
          <a:p>
            <a:pPr lvl="2"/>
            <a:r>
              <a:rPr lang="en-US" sz="1800" dirty="0" smtClean="0">
                <a:solidFill>
                  <a:srgbClr val="C00000"/>
                </a:solidFill>
              </a:rPr>
              <a:t>application/xml</a:t>
            </a:r>
          </a:p>
          <a:p>
            <a:pPr lvl="2"/>
            <a:r>
              <a:rPr lang="en-US" sz="1800" dirty="0" smtClean="0">
                <a:solidFill>
                  <a:srgbClr val="C00000"/>
                </a:solidFill>
              </a:rPr>
              <a:t>application/</a:t>
            </a:r>
            <a:r>
              <a:rPr lang="en-US" sz="1800" dirty="0" err="1" smtClean="0">
                <a:solidFill>
                  <a:srgbClr val="C00000"/>
                </a:solidFill>
              </a:rPr>
              <a:t>atom+xml</a:t>
            </a:r>
            <a:endParaRPr lang="en-US" sz="1800" dirty="0" smtClean="0">
              <a:solidFill>
                <a:srgbClr val="C00000"/>
              </a:solidFill>
            </a:endParaRPr>
          </a:p>
          <a:p>
            <a:pPr lvl="2"/>
            <a:r>
              <a:rPr lang="en-US" sz="1800" dirty="0" smtClean="0">
                <a:solidFill>
                  <a:srgbClr val="C00000"/>
                </a:solidFill>
              </a:rPr>
              <a:t>application/</a:t>
            </a:r>
            <a:r>
              <a:rPr lang="en-US" sz="1800" dirty="0" err="1" smtClean="0">
                <a:solidFill>
                  <a:srgbClr val="C00000"/>
                </a:solidFill>
              </a:rPr>
              <a:t>json</a:t>
            </a:r>
            <a:r>
              <a:rPr lang="en-US" sz="1800" dirty="0" smtClean="0">
                <a:solidFill>
                  <a:srgbClr val="C00000"/>
                </a:solidFill>
              </a:rPr>
              <a:t/>
            </a:r>
            <a:br>
              <a:rPr lang="en-US" sz="1800" dirty="0" smtClean="0">
                <a:solidFill>
                  <a:srgbClr val="C00000"/>
                </a:solidFill>
              </a:rPr>
            </a:br>
            <a:endParaRPr lang="en-US" sz="1800" dirty="0" smtClean="0">
              <a:solidFill>
                <a:srgbClr val="C00000"/>
              </a:solidFill>
            </a:endParaRPr>
          </a:p>
          <a:p>
            <a:pPr lvl="1"/>
            <a:r>
              <a:rPr lang="en-US" sz="2000" dirty="0" smtClean="0"/>
              <a:t>HTTP headers used to indicate Internet Media Type</a:t>
            </a:r>
          </a:p>
          <a:p>
            <a:pPr lvl="2"/>
            <a:r>
              <a:rPr lang="en-US" dirty="0" smtClean="0"/>
              <a:t>ACCEPT request header indicates what client wants in response</a:t>
            </a:r>
          </a:p>
          <a:p>
            <a:pPr lvl="2"/>
            <a:r>
              <a:rPr lang="en-US" dirty="0" smtClean="0"/>
              <a:t>Content-Type header indicates type of request/response body</a:t>
            </a:r>
          </a:p>
        </p:txBody>
      </p:sp>
      <p:sp>
        <p:nvSpPr>
          <p:cNvPr id="3" name="Title 2"/>
          <p:cNvSpPr>
            <a:spLocks noGrp="1"/>
          </p:cNvSpPr>
          <p:nvPr>
            <p:ph type="title"/>
          </p:nvPr>
        </p:nvSpPr>
        <p:spPr/>
        <p:txBody>
          <a:bodyPr/>
          <a:lstStyle/>
          <a:p>
            <a:r>
              <a:rPr lang="en-US" smtClean="0"/>
              <a:t>Internet Media Types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069" y="2278062"/>
            <a:ext cx="1374098" cy="914400"/>
          </a:xfrm>
          <a:prstGeom prst="rect">
            <a:avLst/>
          </a:prstGeom>
        </p:spPr>
      </p:pic>
    </p:spTree>
    <p:extLst>
      <p:ext uri="{BB962C8B-B14F-4D97-AF65-F5344CB8AC3E}">
        <p14:creationId xmlns:p14="http://schemas.microsoft.com/office/powerpoint/2010/main" val="2668836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1846659"/>
          </a:xfrm>
        </p:spPr>
        <p:txBody>
          <a:bodyPr/>
          <a:lstStyle/>
          <a:p>
            <a:r>
              <a:rPr lang="en-US" dirty="0" smtClean="0"/>
              <a:t>What is OData?</a:t>
            </a:r>
          </a:p>
          <a:p>
            <a:pPr lvl="1"/>
            <a:r>
              <a:rPr lang="en-US" dirty="0" smtClean="0"/>
              <a:t>A standardized REST API interface for common CRUD operations</a:t>
            </a:r>
          </a:p>
          <a:p>
            <a:pPr lvl="1"/>
            <a:r>
              <a:rPr lang="en-US" dirty="0" smtClean="0"/>
              <a:t>Defined by Open Data Protocol </a:t>
            </a:r>
            <a:r>
              <a:rPr lang="en-US" dirty="0" smtClean="0"/>
              <a:t>specification</a:t>
            </a:r>
          </a:p>
          <a:p>
            <a:pPr lvl="1"/>
            <a:r>
              <a:rPr lang="en-US" b="1" dirty="0" smtClean="0">
                <a:solidFill>
                  <a:srgbClr val="800000"/>
                </a:solidFill>
              </a:rPr>
              <a:t>http</a:t>
            </a:r>
            <a:r>
              <a:rPr lang="en-US" b="1" dirty="0">
                <a:solidFill>
                  <a:srgbClr val="800000"/>
                </a:solidFill>
              </a:rPr>
              <a:t>://www.odata.org</a:t>
            </a:r>
            <a:r>
              <a:rPr lang="en-US" b="1" dirty="0" smtClean="0">
                <a:solidFill>
                  <a:srgbClr val="800000"/>
                </a:solidFill>
              </a:rPr>
              <a:t>/</a:t>
            </a:r>
            <a:r>
              <a:rPr lang="en-US" dirty="0" smtClean="0"/>
              <a:t> is a great resource – get to know it!</a:t>
            </a:r>
            <a:endParaRPr lang="en-US" dirty="0" smtClean="0"/>
          </a:p>
        </p:txBody>
      </p:sp>
      <p:sp>
        <p:nvSpPr>
          <p:cNvPr id="3" name="Title 2"/>
          <p:cNvSpPr>
            <a:spLocks noGrp="1"/>
          </p:cNvSpPr>
          <p:nvPr>
            <p:ph type="title"/>
          </p:nvPr>
        </p:nvSpPr>
        <p:spPr/>
        <p:txBody>
          <a:bodyPr/>
          <a:lstStyle/>
          <a:p>
            <a:r>
              <a:rPr lang="en-US" dirty="0" smtClean="0"/>
              <a:t>OData Primer</a:t>
            </a:r>
            <a:endParaRPr lang="en-US" dirty="0"/>
          </a:p>
        </p:txBody>
      </p:sp>
      <p:pic>
        <p:nvPicPr>
          <p:cNvPr id="8" name="Picture 7"/>
          <p:cNvPicPr>
            <a:picLocks noChangeAspect="1"/>
          </p:cNvPicPr>
          <p:nvPr/>
        </p:nvPicPr>
        <p:blipFill>
          <a:blip r:embed="rId3"/>
          <a:stretch>
            <a:fillRect/>
          </a:stretch>
        </p:blipFill>
        <p:spPr>
          <a:xfrm>
            <a:off x="1036637" y="3241390"/>
            <a:ext cx="6248400" cy="3592180"/>
          </a:xfrm>
          <a:prstGeom prst="rect">
            <a:avLst/>
          </a:prstGeom>
        </p:spPr>
      </p:pic>
    </p:spTree>
    <p:extLst>
      <p:ext uri="{BB962C8B-B14F-4D97-AF65-F5344CB8AC3E}">
        <p14:creationId xmlns:p14="http://schemas.microsoft.com/office/powerpoint/2010/main" val="3163737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52180"/>
          </a:xfrm>
        </p:spPr>
        <p:txBody>
          <a:bodyPr/>
          <a:lstStyle/>
          <a:p>
            <a:r>
              <a:rPr lang="en-US" b="1" dirty="0" smtClean="0">
                <a:solidFill>
                  <a:srgbClr val="800000"/>
                </a:solidFill>
              </a:rPr>
              <a:t>GET</a:t>
            </a:r>
          </a:p>
          <a:p>
            <a:pPr lvl="1"/>
            <a:r>
              <a:rPr lang="en-US" dirty="0" smtClean="0"/>
              <a:t>Returns an items or an array of items</a:t>
            </a:r>
          </a:p>
          <a:p>
            <a:r>
              <a:rPr lang="en-US" b="1" dirty="0" smtClean="0">
                <a:solidFill>
                  <a:srgbClr val="800000"/>
                </a:solidFill>
              </a:rPr>
              <a:t>POST</a:t>
            </a:r>
          </a:p>
          <a:p>
            <a:pPr lvl="1"/>
            <a:r>
              <a:rPr lang="en-US" dirty="0" smtClean="0"/>
              <a:t>Creates a new item</a:t>
            </a:r>
          </a:p>
          <a:p>
            <a:r>
              <a:rPr lang="en-US" b="1" dirty="0" smtClean="0">
                <a:solidFill>
                  <a:srgbClr val="800000"/>
                </a:solidFill>
              </a:rPr>
              <a:t>PUT</a:t>
            </a:r>
          </a:p>
          <a:p>
            <a:pPr lvl="1"/>
            <a:r>
              <a:rPr lang="en-US" dirty="0" smtClean="0"/>
              <a:t>Updates an item (delete operation followed by updated)</a:t>
            </a:r>
          </a:p>
          <a:p>
            <a:r>
              <a:rPr lang="en-US" b="1" dirty="0" smtClean="0">
                <a:solidFill>
                  <a:srgbClr val="800000"/>
                </a:solidFill>
              </a:rPr>
              <a:t>PATCH</a:t>
            </a:r>
            <a:r>
              <a:rPr lang="en-US" dirty="0" smtClean="0"/>
              <a:t> </a:t>
            </a:r>
            <a:r>
              <a:rPr lang="en-US" sz="2400" dirty="0" smtClean="0"/>
              <a:t>or</a:t>
            </a:r>
            <a:r>
              <a:rPr lang="en-US" dirty="0" smtClean="0"/>
              <a:t> </a:t>
            </a:r>
            <a:r>
              <a:rPr lang="en-US" b="1" dirty="0" smtClean="0">
                <a:solidFill>
                  <a:srgbClr val="800000"/>
                </a:solidFill>
              </a:rPr>
              <a:t>MERGE</a:t>
            </a:r>
          </a:p>
          <a:p>
            <a:pPr lvl="1"/>
            <a:r>
              <a:rPr lang="en-US" dirty="0" smtClean="0"/>
              <a:t>Updates an item in-place – existing column values can be retained</a:t>
            </a:r>
          </a:p>
          <a:p>
            <a:r>
              <a:rPr lang="en-US" b="1" dirty="0" smtClean="0">
                <a:solidFill>
                  <a:srgbClr val="800000"/>
                </a:solidFill>
              </a:rPr>
              <a:t>DELETE</a:t>
            </a:r>
          </a:p>
          <a:p>
            <a:pPr lvl="1"/>
            <a:r>
              <a:rPr lang="en-US" dirty="0" smtClean="0"/>
              <a:t>Deletes an item</a:t>
            </a:r>
            <a:endParaRPr lang="en-US" dirty="0"/>
          </a:p>
        </p:txBody>
      </p:sp>
      <p:sp>
        <p:nvSpPr>
          <p:cNvPr id="3" name="Title 2"/>
          <p:cNvSpPr>
            <a:spLocks noGrp="1"/>
          </p:cNvSpPr>
          <p:nvPr>
            <p:ph type="title"/>
          </p:nvPr>
        </p:nvSpPr>
        <p:spPr/>
        <p:txBody>
          <a:bodyPr/>
          <a:lstStyle/>
          <a:p>
            <a:r>
              <a:rPr lang="en-US" dirty="0" smtClean="0"/>
              <a:t>HTTP Methods used with OData</a:t>
            </a:r>
            <a:endParaRPr lang="en-US" dirty="0"/>
          </a:p>
        </p:txBody>
      </p:sp>
    </p:spTree>
    <p:extLst>
      <p:ext uri="{BB962C8B-B14F-4D97-AF65-F5344CB8AC3E}">
        <p14:creationId xmlns:p14="http://schemas.microsoft.com/office/powerpoint/2010/main" val="1731407597"/>
      </p:ext>
    </p:extLst>
  </p:cSld>
  <p:clrMapOvr>
    <a:masterClrMapping/>
  </p:clrMapOvr>
  <p:transition>
    <p:fade/>
  </p:transition>
</p:sld>
</file>

<file path=ppt/theme/theme1.xml><?xml version="1.0" encoding="utf-8"?>
<a:theme xmlns:a="http://schemas.openxmlformats.org/drawingml/2006/main" name="5-30499_SPC_2014_Dev_Template_16x9">
  <a:themeElements>
    <a:clrScheme name="SPC 2014">
      <a:dk1>
        <a:srgbClr val="505050"/>
      </a:dk1>
      <a:lt1>
        <a:srgbClr val="FFFFFF"/>
      </a:lt1>
      <a:dk2>
        <a:srgbClr val="0072C6"/>
      </a:dk2>
      <a:lt2>
        <a:srgbClr val="E6E6E6"/>
      </a:lt2>
      <a:accent1>
        <a:srgbClr val="00188F"/>
      </a:accent1>
      <a:accent2>
        <a:srgbClr val="00BCF2"/>
      </a:accent2>
      <a:accent3>
        <a:srgbClr val="6DC2E9"/>
      </a:accent3>
      <a:accent4>
        <a:srgbClr val="DC3C00"/>
      </a:accent4>
      <a:accent5>
        <a:srgbClr val="007233"/>
      </a:accent5>
      <a:accent6>
        <a:srgbClr val="442359"/>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harePoint_Conference_2014_Dev_Template" id="{3CEC72EA-3862-4FAE-8E59-14FEC61C09A5}" vid="{D22EE48B-31ED-4E29-97C6-F232FE185A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SharePoint_Conference_2014_Dev_Template</Template>
  <TotalTime>0</TotalTime>
  <Words>1609</Words>
  <Application>Microsoft Office PowerPoint</Application>
  <PresentationFormat>Custom</PresentationFormat>
  <Paragraphs>257</Paragraphs>
  <Slides>51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Segoe UI</vt:lpstr>
      <vt:lpstr>Segoe UI Light</vt:lpstr>
      <vt:lpstr>Wingdings</vt:lpstr>
      <vt:lpstr>5-30499_SPC_2014_Dev_Template_16x9</vt:lpstr>
      <vt:lpstr>PowerPoint Presentation</vt:lpstr>
      <vt:lpstr>SharePoint App best practices using OData and the SharePoint REST API </vt:lpstr>
      <vt:lpstr>Agenda</vt:lpstr>
      <vt:lpstr>REST and OData Primer</vt:lpstr>
      <vt:lpstr>Are You Getting Enough REST?</vt:lpstr>
      <vt:lpstr>RESTful Web Services</vt:lpstr>
      <vt:lpstr>Internet Media Types</vt:lpstr>
      <vt:lpstr>OData Primer</vt:lpstr>
      <vt:lpstr>HTTP Methods used with OData</vt:lpstr>
      <vt:lpstr>OData URIs</vt:lpstr>
      <vt:lpstr>OData Query Option Parameters</vt:lpstr>
      <vt:lpstr>SharePoint REST API Headers</vt:lpstr>
      <vt:lpstr>Consuming OData Services</vt:lpstr>
      <vt:lpstr>AJAX Calls Across the Network</vt:lpstr>
      <vt:lpstr>Promises and Deferred Objects</vt:lpstr>
      <vt:lpstr>Creating A Reusable Data Access Library</vt:lpstr>
      <vt:lpstr>Data Access Library Starting Point</vt:lpstr>
      <vt:lpstr>Querying Data from an OData Data Source</vt:lpstr>
      <vt:lpstr>Generating an HTML Table using jsRender</vt:lpstr>
      <vt:lpstr>Reading a Single Item</vt:lpstr>
      <vt:lpstr>Adding an Item</vt:lpstr>
      <vt:lpstr>Deleting an Item</vt:lpstr>
      <vt:lpstr>Updating an Item</vt:lpstr>
      <vt:lpstr>Exploring the Client-side Code in the WingtipCRM project</vt:lpstr>
      <vt:lpstr>Implementing an OData Service to Wrap a SQL Server Database </vt:lpstr>
      <vt:lpstr>The SharePoint REST API</vt:lpstr>
      <vt:lpstr>What’s Different About SharePoint OData?</vt:lpstr>
      <vt:lpstr>Finding the Service Root of the App Web</vt:lpstr>
      <vt:lpstr>Finding the Service Root of the Host Web</vt:lpstr>
      <vt:lpstr>Reliable URIs for the SharePoint REST Calls</vt:lpstr>
      <vt:lpstr>Querying SharePoint Objects</vt:lpstr>
      <vt:lpstr>aa</vt:lpstr>
      <vt:lpstr>Querying a SharePoint List</vt:lpstr>
      <vt:lpstr>Using the $filter Parameter</vt:lpstr>
      <vt:lpstr>$filter Parameter String Functions</vt:lpstr>
      <vt:lpstr>Other $filter Parameter Functions</vt:lpstr>
      <vt:lpstr>HTML Slinging with OData Results</vt:lpstr>
      <vt:lpstr>Slingin’ HTML</vt:lpstr>
      <vt:lpstr>Dealing with OData Results</vt:lpstr>
      <vt:lpstr>SharePoint-specific OData Results</vt:lpstr>
      <vt:lpstr>Updating SharePoint Objects</vt:lpstr>
      <vt:lpstr>Understanding the Request Digest</vt:lpstr>
      <vt:lpstr>Working with List Item Type Metadata</vt:lpstr>
      <vt:lpstr>Adding a SharePoint List Item</vt:lpstr>
      <vt:lpstr>ETags and Optimistic Concurrency</vt:lpstr>
      <vt:lpstr>ETags and the If-Match Header</vt:lpstr>
      <vt:lpstr>Updating a SharePoint List Item</vt:lpstr>
      <vt:lpstr>Deleting a SharePoint List Item</vt:lpstr>
      <vt:lpstr>Exploring the SharePointCRM App</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2014-02-18T15:59:07Z</dcterms:created>
  <dcterms:modified xsi:type="dcterms:W3CDTF">2014-02-28T15:07:00Z</dcterms:modified>
</cp:coreProperties>
</file>