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68"/>
  </p:notesMasterIdLst>
  <p:handoutMasterIdLst>
    <p:handoutMasterId r:id="rId69"/>
  </p:handoutMasterIdLst>
  <p:sldIdLst>
    <p:sldId id="1236" r:id="rId5"/>
    <p:sldId id="1124" r:id="rId6"/>
    <p:sldId id="1237" r:id="rId7"/>
    <p:sldId id="1239" r:id="rId8"/>
    <p:sldId id="1241" r:id="rId9"/>
    <p:sldId id="1238" r:id="rId10"/>
    <p:sldId id="1242" r:id="rId11"/>
    <p:sldId id="1243" r:id="rId12"/>
    <p:sldId id="1244" r:id="rId13"/>
    <p:sldId id="1245" r:id="rId14"/>
    <p:sldId id="1246" r:id="rId15"/>
    <p:sldId id="1247" r:id="rId16"/>
    <p:sldId id="1248" r:id="rId17"/>
    <p:sldId id="1249" r:id="rId18"/>
    <p:sldId id="1250" r:id="rId19"/>
    <p:sldId id="1251" r:id="rId20"/>
    <p:sldId id="1252" r:id="rId21"/>
    <p:sldId id="1253" r:id="rId22"/>
    <p:sldId id="1254" r:id="rId23"/>
    <p:sldId id="1255" r:id="rId24"/>
    <p:sldId id="1256" r:id="rId25"/>
    <p:sldId id="1257" r:id="rId26"/>
    <p:sldId id="1258" r:id="rId27"/>
    <p:sldId id="1299" r:id="rId28"/>
    <p:sldId id="1269" r:id="rId29"/>
    <p:sldId id="1259" r:id="rId30"/>
    <p:sldId id="1260" r:id="rId31"/>
    <p:sldId id="1261" r:id="rId32"/>
    <p:sldId id="1262" r:id="rId33"/>
    <p:sldId id="1263" r:id="rId34"/>
    <p:sldId id="1264" r:id="rId35"/>
    <p:sldId id="1265" r:id="rId36"/>
    <p:sldId id="1266" r:id="rId37"/>
    <p:sldId id="1267" r:id="rId38"/>
    <p:sldId id="1270" r:id="rId39"/>
    <p:sldId id="1271" r:id="rId40"/>
    <p:sldId id="1272" r:id="rId41"/>
    <p:sldId id="1300" r:id="rId42"/>
    <p:sldId id="1301" r:id="rId43"/>
    <p:sldId id="1273" r:id="rId44"/>
    <p:sldId id="1274" r:id="rId45"/>
    <p:sldId id="1275" r:id="rId46"/>
    <p:sldId id="1132" r:id="rId47"/>
    <p:sldId id="1276" r:id="rId48"/>
    <p:sldId id="1277" r:id="rId49"/>
    <p:sldId id="1278" r:id="rId50"/>
    <p:sldId id="1279" r:id="rId51"/>
    <p:sldId id="1280" r:id="rId52"/>
    <p:sldId id="1281" r:id="rId53"/>
    <p:sldId id="1282" r:id="rId54"/>
    <p:sldId id="1283" r:id="rId55"/>
    <p:sldId id="1284" r:id="rId56"/>
    <p:sldId id="1288" r:id="rId57"/>
    <p:sldId id="1289" r:id="rId58"/>
    <p:sldId id="1290" r:id="rId59"/>
    <p:sldId id="1291" r:id="rId60"/>
    <p:sldId id="1292" r:id="rId61"/>
    <p:sldId id="1293" r:id="rId62"/>
    <p:sldId id="1294" r:id="rId63"/>
    <p:sldId id="1295" r:id="rId64"/>
    <p:sldId id="1296" r:id="rId65"/>
    <p:sldId id="1297" r:id="rId66"/>
    <p:sldId id="1298" r:id="rId6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Ted Pattison" initials="TP" lastIdx="1" clrIdx="2">
    <p:extLst>
      <p:ext uri="{19B8F6BF-5375-455C-9EA6-DF929625EA0E}">
        <p15:presenceInfo xmlns:p15="http://schemas.microsoft.com/office/powerpoint/2012/main" userId="c727e69cdb8827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8B2D"/>
    <a:srgbClr val="87AB37"/>
    <a:srgbClr val="9FC54D"/>
    <a:srgbClr val="505050"/>
    <a:srgbClr val="785393"/>
    <a:srgbClr val="80599D"/>
    <a:srgbClr val="000000"/>
    <a:srgbClr val="8E6AAA"/>
    <a:srgbClr val="8E6A78"/>
    <a:srgbClr val="9B4F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2" autoAdjust="0"/>
    <p:restoredTop sz="58264" autoAdjust="0"/>
  </p:normalViewPr>
  <p:slideViewPr>
    <p:cSldViewPr snapToObjects="1">
      <p:cViewPr varScale="1">
        <p:scale>
          <a:sx n="66" d="100"/>
          <a:sy n="66" d="100"/>
        </p:scale>
        <p:origin x="2226" y="72"/>
      </p:cViewPr>
      <p:guideLst/>
    </p:cSldViewPr>
  </p:slideViewPr>
  <p:outlineViewPr>
    <p:cViewPr>
      <p:scale>
        <a:sx n="33" d="100"/>
        <a:sy n="33" d="100"/>
      </p:scale>
      <p:origin x="0" y="-21634"/>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63" d="100"/>
          <a:sy n="63" d="100"/>
        </p:scale>
        <p:origin x="3134"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2/24/2014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SharePoint Conference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2/24/2014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54988308-DA46-4504-956E-21F7DECBE5F6}" type="datetime1">
              <a:rPr lang="en-US" smtClean="0"/>
              <a:t>2/24/2014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76569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0758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Tree>
    <p:extLst>
      <p:ext uri="{BB962C8B-B14F-4D97-AF65-F5344CB8AC3E}">
        <p14:creationId xmlns:p14="http://schemas.microsoft.com/office/powerpoint/2010/main" val="1359822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8700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9362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2293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433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0614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619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9536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OAuth with a developer-hosted app, the app manifest must include</a:t>
            </a:r>
            <a:r>
              <a:rPr lang="en-US" baseline="0" dirty="0" smtClean="0"/>
              <a:t> the App ID of a registered app principal in the </a:t>
            </a:r>
            <a:r>
              <a:rPr lang="en-US" b="1" baseline="0" dirty="0" err="1" smtClean="0"/>
              <a:t>ClientId</a:t>
            </a:r>
            <a:r>
              <a:rPr lang="en-US" baseline="0" dirty="0" smtClean="0"/>
              <a:t> attribute of the </a:t>
            </a:r>
            <a:r>
              <a:rPr lang="en-US" b="1" baseline="0" dirty="0" err="1" smtClean="0"/>
              <a:t>RemoteWebApplication</a:t>
            </a:r>
            <a:r>
              <a:rPr lang="en-US" baseline="0" dirty="0" smtClean="0"/>
              <a:t> element.</a:t>
            </a:r>
            <a:endParaRPr lang="en-US" dirty="0"/>
          </a:p>
        </p:txBody>
      </p:sp>
    </p:spTree>
    <p:extLst>
      <p:ext uri="{BB962C8B-B14F-4D97-AF65-F5344CB8AC3E}">
        <p14:creationId xmlns:p14="http://schemas.microsoft.com/office/powerpoint/2010/main" val="583935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06A1D164-B33D-4403-8B09-EB3C0309BC7D}" type="datetime1">
              <a:rPr lang="en-US" smtClean="0"/>
              <a:t>2/24/2014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1097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OAuth with a developer-hosted app, the app manifest must include</a:t>
            </a:r>
            <a:r>
              <a:rPr lang="en-US" baseline="0" dirty="0" smtClean="0"/>
              <a:t> the App ID of a registered app principal in the </a:t>
            </a:r>
            <a:r>
              <a:rPr lang="en-US" b="1" baseline="0" dirty="0" err="1" smtClean="0"/>
              <a:t>ClientId</a:t>
            </a:r>
            <a:r>
              <a:rPr lang="en-US" baseline="0" dirty="0" smtClean="0"/>
              <a:t> attribute of the </a:t>
            </a:r>
            <a:r>
              <a:rPr lang="en-US" b="1" baseline="0" dirty="0" err="1" smtClean="0"/>
              <a:t>RemoteWebApplication</a:t>
            </a:r>
            <a:r>
              <a:rPr lang="en-US" baseline="0" dirty="0" smtClean="0"/>
              <a:t> element.</a:t>
            </a:r>
            <a:endParaRPr lang="en-US" dirty="0"/>
          </a:p>
        </p:txBody>
      </p:sp>
    </p:spTree>
    <p:extLst>
      <p:ext uri="{BB962C8B-B14F-4D97-AF65-F5344CB8AC3E}">
        <p14:creationId xmlns:p14="http://schemas.microsoft.com/office/powerpoint/2010/main" val="382313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0163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4399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2/24/2014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75452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The</a:t>
            </a:r>
            <a:r>
              <a:rPr lang="en-US" baseline="0" dirty="0" smtClean="0"/>
              <a:t> slides shows a walkthrough of the typical authentication flow used by SharePoint 2013 when an app is authenticated using OAuth and calls into a SharePoint site.</a:t>
            </a:r>
          </a:p>
          <a:p>
            <a:endParaRPr lang="en-US" baseline="0" dirty="0" smtClean="0"/>
          </a:p>
          <a:p>
            <a:pPr marL="228600" indent="-228600">
              <a:buFont typeface="+mj-lt"/>
              <a:buAutoNum type="arabicPeriod"/>
            </a:pPr>
            <a:r>
              <a:rPr lang="en-US" baseline="0" dirty="0" smtClean="0"/>
              <a:t>User connects to the SharePoint site. SharePoint authenticates the user and creates a SAML token which contains information about the user identity.</a:t>
            </a:r>
          </a:p>
          <a:p>
            <a:pPr marL="228600" indent="-228600">
              <a:buFont typeface="+mj-lt"/>
              <a:buAutoNum type="arabicPeriod"/>
            </a:pPr>
            <a:endParaRPr lang="en-US" baseline="0" dirty="0" smtClean="0"/>
          </a:p>
          <a:p>
            <a:pPr marL="228600" indent="-228600">
              <a:buFont typeface="+mj-lt"/>
              <a:buAutoNum type="arabicPeriod"/>
            </a:pPr>
            <a:r>
              <a:rPr lang="en-US" baseline="0" dirty="0" smtClean="0"/>
              <a:t>SharePoint queries its Application Management database using the App ID and determines whether the app is external of not. If the app is external and has a registered app principal, SharePoint calls to ACS to create a context token passing information about the app and also about the current user.</a:t>
            </a:r>
          </a:p>
          <a:p>
            <a:pPr marL="228600" indent="-228600">
              <a:buFont typeface="+mj-lt"/>
              <a:buAutoNum type="arabicPeriod"/>
            </a:pPr>
            <a:endParaRPr lang="en-US" baseline="0" dirty="0" smtClean="0"/>
          </a:p>
          <a:p>
            <a:pPr marL="228600" indent="-228600">
              <a:buFont typeface="+mj-lt"/>
              <a:buAutoNum type="arabicPeriod"/>
            </a:pPr>
            <a:r>
              <a:rPr lang="en-US" baseline="0" dirty="0" smtClean="0"/>
              <a:t>ACS creates a context token which contains information about the app principal and about the user. The context token also contains  a refresh token which is used by the client app. Also note that certain aspects of the context token are signed by ACS using the App Secret and can only be ready by the client app which also has a copy of the app secret.</a:t>
            </a:r>
          </a:p>
          <a:p>
            <a:pPr marL="228600" indent="-228600">
              <a:buFont typeface="+mj-lt"/>
              <a:buAutoNum type="arabicPeriod"/>
            </a:pPr>
            <a:endParaRPr lang="en-US" baseline="0" dirty="0" smtClean="0"/>
          </a:p>
          <a:p>
            <a:pPr marL="228600" indent="-228600">
              <a:buFont typeface="+mj-lt"/>
              <a:buAutoNum type="arabicPeriod"/>
            </a:pPr>
            <a:r>
              <a:rPr lang="en-US" baseline="0" dirty="0" smtClean="0"/>
              <a:t>SharePoint returns a page to the browser which contains a launcher (e.g. a clickable tile) allowing the user to redirect from the SharePoint site to the client app.</a:t>
            </a:r>
          </a:p>
          <a:p>
            <a:pPr marL="228600" indent="-228600">
              <a:buFont typeface="+mj-lt"/>
              <a:buAutoNum type="arabicPeriod"/>
            </a:pPr>
            <a:endParaRPr lang="en-US" baseline="0" dirty="0" smtClean="0"/>
          </a:p>
          <a:p>
            <a:pPr marL="228600" indent="-228600">
              <a:buFont typeface="+mj-lt"/>
              <a:buAutoNum type="arabicPeriod"/>
            </a:pPr>
            <a:r>
              <a:rPr lang="en-US" baseline="0" dirty="0" smtClean="0"/>
              <a:t>When the user clicks on the launcher, JavaScript behind the launcher issues an HTTP POST request to redirect the user to the client app. The body of this HTTP POST request contains the context token as named form parameter.</a:t>
            </a:r>
          </a:p>
          <a:p>
            <a:pPr marL="228600" indent="-228600">
              <a:buFont typeface="+mj-lt"/>
              <a:buAutoNum type="arabicPeriod"/>
            </a:pPr>
            <a:endParaRPr lang="en-US" baseline="0" dirty="0" smtClean="0"/>
          </a:p>
          <a:p>
            <a:pPr marL="228600" indent="-228600">
              <a:buFont typeface="+mj-lt"/>
              <a:buAutoNum type="arabicPeriod"/>
            </a:pPr>
            <a:r>
              <a:rPr lang="en-US" baseline="0" dirty="0" smtClean="0"/>
              <a:t>The client app reads the context token and exacts the refresh token from inside. The client app passes the refresh token to ACS in a request to create an OAuth token. Part of the message to ACS is signed with the App Secret.</a:t>
            </a:r>
          </a:p>
          <a:p>
            <a:pPr marL="228600" indent="-228600">
              <a:buFont typeface="+mj-lt"/>
              <a:buAutoNum type="arabicPeriod"/>
            </a:pPr>
            <a:endParaRPr lang="en-US" baseline="0" dirty="0" smtClean="0"/>
          </a:p>
          <a:p>
            <a:pPr marL="228600" indent="-228600">
              <a:buFont typeface="+mj-lt"/>
              <a:buAutoNum type="arabicPeriod"/>
            </a:pPr>
            <a:r>
              <a:rPr lang="en-US" baseline="0" dirty="0" smtClean="0"/>
              <a:t>ACS uses the App Secret to authenticate the client app request. If authentication succeeds, ACS creates and OAuth token and returns it back to the client app.</a:t>
            </a:r>
          </a:p>
          <a:p>
            <a:pPr marL="228600" indent="-228600">
              <a:buFont typeface="+mj-lt"/>
              <a:buAutoNum type="arabicPeriod"/>
            </a:pPr>
            <a:endParaRPr lang="en-US" baseline="0" dirty="0" smtClean="0"/>
          </a:p>
          <a:p>
            <a:pPr marL="228600" indent="-228600">
              <a:buFont typeface="+mj-lt"/>
              <a:buAutoNum type="arabicPeriod"/>
            </a:pPr>
            <a:r>
              <a:rPr lang="en-US" baseline="0" dirty="0" smtClean="0"/>
              <a:t>The client app uses the OAuth token to make CSOM calls and REST calls into SharePoint.</a:t>
            </a:r>
          </a:p>
          <a:p>
            <a:pPr marL="228600" indent="-228600">
              <a:buFont typeface="+mj-lt"/>
              <a:buAutoNum type="arabicPeriod"/>
            </a:pPr>
            <a:endParaRPr lang="en-US" baseline="0" dirty="0" smtClean="0"/>
          </a:p>
          <a:p>
            <a:pPr marL="228600" indent="-228600">
              <a:buFont typeface="+mj-lt"/>
              <a:buAutoNum type="arabicPeriod"/>
            </a:pPr>
            <a:r>
              <a:rPr lang="en-US" baseline="0" dirty="0" smtClean="0"/>
              <a:t>SharePoint Authenticates the client app and makes sure it has the proper permissions to ensure it is authorized to do whatever it is attempting to do. If the call is authenticated and authorized, SharePoint performs whatever work is requested by the CSOM and/or REST calls and returns any information requested back to the client app.</a:t>
            </a:r>
          </a:p>
          <a:p>
            <a:pPr marL="228600" indent="-228600">
              <a:buFont typeface="+mj-lt"/>
              <a:buAutoNum type="arabicPeriod"/>
            </a:pPr>
            <a:endParaRPr lang="en-US" baseline="0" dirty="0" smtClean="0"/>
          </a:p>
          <a:p>
            <a:pPr marL="228600" indent="-228600">
              <a:buFont typeface="+mj-lt"/>
              <a:buAutoNum type="arabicPeriod"/>
            </a:pPr>
            <a:r>
              <a:rPr lang="en-US" baseline="0" dirty="0" smtClean="0"/>
              <a:t>The client app returns a page back to the user which contains HTML generated from data returned by CSOM and REST calls into SharePoint.</a:t>
            </a:r>
          </a:p>
          <a:p>
            <a:pPr marL="228600" indent="-228600">
              <a:buFont typeface="+mj-lt"/>
              <a:buAutoNum type="arabicPeriod"/>
            </a:pPr>
            <a:endParaRPr lang="en-US" baseline="0" dirty="0" smtClean="0"/>
          </a:p>
          <a:p>
            <a:pPr marL="228600" indent="-228600">
              <a:buFont typeface="+mj-lt"/>
              <a:buAutoNum type="arabicPeriod"/>
            </a:pPr>
            <a:endParaRPr lang="en-US" dirty="0"/>
          </a:p>
        </p:txBody>
      </p:sp>
    </p:spTree>
    <p:extLst>
      <p:ext uri="{BB962C8B-B14F-4D97-AF65-F5344CB8AC3E}">
        <p14:creationId xmlns:p14="http://schemas.microsoft.com/office/powerpoint/2010/main" val="660599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OAuth with a developer-hosted app, the app manifest must include</a:t>
            </a:r>
            <a:r>
              <a:rPr lang="en-US" baseline="0" dirty="0" smtClean="0"/>
              <a:t> the App ID of a registered app principal in the </a:t>
            </a:r>
            <a:r>
              <a:rPr lang="en-US" b="1" baseline="0" dirty="0" err="1" smtClean="0"/>
              <a:t>ClientId</a:t>
            </a:r>
            <a:r>
              <a:rPr lang="en-US" baseline="0" dirty="0" smtClean="0"/>
              <a:t> attribute of the </a:t>
            </a:r>
            <a:r>
              <a:rPr lang="en-US" b="1" baseline="0" dirty="0" err="1" smtClean="0"/>
              <a:t>RemoteWebApplication</a:t>
            </a:r>
            <a:r>
              <a:rPr lang="en-US" baseline="0" dirty="0" smtClean="0"/>
              <a:t> element.</a:t>
            </a:r>
            <a:endParaRPr lang="en-US" dirty="0"/>
          </a:p>
        </p:txBody>
      </p:sp>
    </p:spTree>
    <p:extLst>
      <p:ext uri="{BB962C8B-B14F-4D97-AF65-F5344CB8AC3E}">
        <p14:creationId xmlns:p14="http://schemas.microsoft.com/office/powerpoint/2010/main" val="4067591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OAuth with a developer-hosted app, the app manifest must include</a:t>
            </a:r>
            <a:r>
              <a:rPr lang="en-US" baseline="0" dirty="0" smtClean="0"/>
              <a:t> the App ID of a registered app principal in the </a:t>
            </a:r>
            <a:r>
              <a:rPr lang="en-US" b="1" baseline="0" dirty="0" err="1" smtClean="0"/>
              <a:t>ClientId</a:t>
            </a:r>
            <a:r>
              <a:rPr lang="en-US" baseline="0" dirty="0" smtClean="0"/>
              <a:t> attribute of the </a:t>
            </a:r>
            <a:r>
              <a:rPr lang="en-US" b="1" baseline="0" dirty="0" err="1" smtClean="0"/>
              <a:t>RemoteWebApplication</a:t>
            </a:r>
            <a:r>
              <a:rPr lang="en-US" baseline="0" dirty="0" smtClean="0"/>
              <a:t> element.</a:t>
            </a:r>
            <a:endParaRPr lang="en-US" dirty="0"/>
          </a:p>
        </p:txBody>
      </p:sp>
    </p:spTree>
    <p:extLst>
      <p:ext uri="{BB962C8B-B14F-4D97-AF65-F5344CB8AC3E}">
        <p14:creationId xmlns:p14="http://schemas.microsoft.com/office/powerpoint/2010/main" val="64997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4251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968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0053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522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7079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4352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0230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6184086"/>
            <a:ext cx="1552931" cy="331014"/>
          </a:xfrm>
          <a:prstGeom prst="rect">
            <a:avLst/>
          </a:prstGeom>
        </p:spPr>
      </p:pic>
      <p:sp>
        <p:nvSpPr>
          <p:cNvPr id="3" name="Rectangle 2"/>
          <p:cNvSpPr/>
          <p:nvPr userDrawn="1"/>
        </p:nvSpPr>
        <p:spPr bwMode="gray">
          <a:xfrm>
            <a:off x="1082040" y="2626736"/>
            <a:ext cx="8220456" cy="680847"/>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4" name="Rectangle 3"/>
          <p:cNvSpPr/>
          <p:nvPr userDrawn="1"/>
        </p:nvSpPr>
        <p:spPr bwMode="gray">
          <a:xfrm>
            <a:off x="0" y="2895599"/>
            <a:ext cx="8071104" cy="674815"/>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5" name="Rectangle 4"/>
          <p:cNvSpPr/>
          <p:nvPr userDrawn="1"/>
        </p:nvSpPr>
        <p:spPr bwMode="gray">
          <a:xfrm>
            <a:off x="274638" y="3497263"/>
            <a:ext cx="8191182" cy="674815"/>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30151" y="2938012"/>
            <a:ext cx="4695936" cy="959618"/>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850" fill="hold"/>
                                        <p:tgtEl>
                                          <p:spTgt spid="3"/>
                                        </p:tgtEl>
                                        <p:attrNameLst>
                                          <p:attrName>ppt_x</p:attrName>
                                        </p:attrNameLst>
                                      </p:cBhvr>
                                      <p:tavLst>
                                        <p:tav tm="0">
                                          <p:val>
                                            <p:strVal val="0-#ppt_w/2"/>
                                          </p:val>
                                        </p:tav>
                                        <p:tav tm="100000">
                                          <p:val>
                                            <p:strVal val="#ppt_x"/>
                                          </p:val>
                                        </p:tav>
                                      </p:tavLst>
                                    </p:anim>
                                    <p:anim calcmode="lin" valueType="num">
                                      <p:cBhvr additive="base">
                                        <p:cTn id="8" dur="8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850" fill="hold"/>
                                        <p:tgtEl>
                                          <p:spTgt spid="4"/>
                                        </p:tgtEl>
                                        <p:attrNameLst>
                                          <p:attrName>ppt_x</p:attrName>
                                        </p:attrNameLst>
                                      </p:cBhvr>
                                      <p:tavLst>
                                        <p:tav tm="0">
                                          <p:val>
                                            <p:strVal val="1+#ppt_w/2"/>
                                          </p:val>
                                        </p:tav>
                                        <p:tav tm="100000">
                                          <p:val>
                                            <p:strVal val="#ppt_x"/>
                                          </p:val>
                                        </p:tav>
                                      </p:tavLst>
                                    </p:anim>
                                    <p:anim calcmode="lin" valueType="num">
                                      <p:cBhvr additive="base">
                                        <p:cTn id="12" dur="8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850" fill="hold"/>
                                        <p:tgtEl>
                                          <p:spTgt spid="5"/>
                                        </p:tgtEl>
                                        <p:attrNameLst>
                                          <p:attrName>ppt_x</p:attrName>
                                        </p:attrNameLst>
                                      </p:cBhvr>
                                      <p:tavLst>
                                        <p:tav tm="0">
                                          <p:val>
                                            <p:strVal val="0-#ppt_w/2"/>
                                          </p:val>
                                        </p:tav>
                                        <p:tav tm="100000">
                                          <p:val>
                                            <p:strVal val="#ppt_x"/>
                                          </p:val>
                                        </p:tav>
                                      </p:tavLst>
                                    </p:anim>
                                    <p:anim calcmode="lin" valueType="num">
                                      <p:cBhvr additive="base">
                                        <p:cTn id="16" dur="85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nodeType="withEffect">
                                  <p:stCondLst>
                                    <p:cond delay="58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childTnLst>
                                </p:cTn>
                              </p:par>
                              <p:par>
                                <p:cTn id="20" presetID="63" presetClass="path" presetSubtype="0" decel="100000" fill="hold" nodeType="withEffect">
                                  <p:stCondLst>
                                    <p:cond delay="580"/>
                                  </p:stCondLst>
                                  <p:childTnLst>
                                    <p:animMotion origin="layout" path="M -0.02409 1.50289E-6 L -4.16667E-7 1.50289E-6 " pathEditMode="relative" rAng="0" ptsTypes="AA">
                                      <p:cBhvr>
                                        <p:cTn id="21" dur="500" fill="hold"/>
                                        <p:tgtEl>
                                          <p:spTgt spid="8"/>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547077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385081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724281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1554848" y="479425"/>
            <a:ext cx="4960252" cy="930275"/>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11" name="Rectangle 10"/>
          <p:cNvSpPr/>
          <p:nvPr userDrawn="1"/>
        </p:nvSpPr>
        <p:spPr bwMode="gray">
          <a:xfrm>
            <a:off x="452526" y="665740"/>
            <a:ext cx="4943439" cy="930275"/>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12" name="Rectangle 11"/>
          <p:cNvSpPr/>
          <p:nvPr userDrawn="1"/>
        </p:nvSpPr>
        <p:spPr bwMode="gray">
          <a:xfrm>
            <a:off x="7035836" y="3771579"/>
            <a:ext cx="4943439" cy="640073"/>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13" name="Rectangle 12"/>
          <p:cNvSpPr/>
          <p:nvPr userDrawn="1"/>
        </p:nvSpPr>
        <p:spPr bwMode="gray">
          <a:xfrm>
            <a:off x="7198360" y="3937000"/>
            <a:ext cx="4963478" cy="954397"/>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14" name="Rectangle 13"/>
          <p:cNvSpPr/>
          <p:nvPr userDrawn="1"/>
        </p:nvSpPr>
        <p:spPr bwMode="gray">
          <a:xfrm>
            <a:off x="7035836" y="4791456"/>
            <a:ext cx="4943439" cy="1639824"/>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9757" y="600046"/>
            <a:ext cx="10285898" cy="6532600"/>
          </a:xfrm>
          <a:prstGeom prst="rect">
            <a:avLst/>
          </a:prstGeom>
          <a:effectLst>
            <a:outerShdw blurRad="127000" sx="101000" sy="101000" algn="ctr" rotWithShape="0">
              <a:prstClr val="black">
                <a:alpha val="20000"/>
              </a:prstClr>
            </a:outerShdw>
          </a:effectLst>
        </p:spPr>
      </p:pic>
      <p:sp>
        <p:nvSpPr>
          <p:cNvPr id="9" name="Title 1"/>
          <p:cNvSpPr>
            <a:spLocks noGrp="1"/>
          </p:cNvSpPr>
          <p:nvPr>
            <p:ph type="title" hasCustomPrompt="1"/>
          </p:nvPr>
        </p:nvSpPr>
        <p:spPr bwMode="ltGray">
          <a:xfrm>
            <a:off x="1931886" y="3060901"/>
            <a:ext cx="8214225" cy="1371600"/>
          </a:xfrm>
          <a:noFill/>
        </p:spPr>
        <p:txBody>
          <a:bodyPr vert="horz" wrap="square" lIns="146304" tIns="91440" rIns="146304" bIns="91440" rtlCol="0" anchor="t" anchorCtr="0">
            <a:noAutofit/>
          </a:bodyPr>
          <a:lstStyle>
            <a:lvl1pPr>
              <a:defRPr lang="en-US" sz="4400" spc="-100" baseline="0" dirty="0">
                <a:gradFill>
                  <a:gsLst>
                    <a:gs pos="0">
                      <a:schemeClr val="bg2">
                        <a:lumMod val="10000"/>
                      </a:schemeClr>
                    </a:gs>
                    <a:gs pos="100000">
                      <a:schemeClr val="bg2">
                        <a:lumMod val="10000"/>
                      </a:schemeClr>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1931886" y="4457379"/>
            <a:ext cx="8214226" cy="1371600"/>
          </a:xfrm>
        </p:spPr>
        <p:txBody>
          <a:bodyPr tIns="109728" bIns="109728">
            <a:noAutofit/>
          </a:bodyPr>
          <a:lstStyle>
            <a:lvl1pPr marL="0" indent="0">
              <a:spcBef>
                <a:spcPts val="0"/>
              </a:spcBef>
              <a:buNone/>
              <a:defRPr lang="en-US" sz="3200" b="0" kern="1200" cap="none" spc="-100" baseline="0" dirty="0">
                <a:ln w="3175">
                  <a:noFill/>
                </a:ln>
                <a:gradFill>
                  <a:gsLst>
                    <a:gs pos="0">
                      <a:schemeClr val="bg2">
                        <a:lumMod val="10000"/>
                      </a:schemeClr>
                    </a:gs>
                    <a:gs pos="100000">
                      <a:schemeClr val="bg2">
                        <a:lumMod val="10000"/>
                      </a:schemeClr>
                    </a:gs>
                  </a:gsLst>
                  <a:lin ang="5400000" scaled="0"/>
                </a:gradFill>
                <a:effectLst/>
                <a:latin typeface="+mj-lt"/>
                <a:ea typeface="+mn-ea"/>
                <a:cs typeface="Segoe UI" pitchFamily="34" charset="0"/>
              </a:defRPr>
            </a:lvl1pPr>
          </a:lstStyle>
          <a:p>
            <a:pPr lvl="0" algn="l" defTabSz="932742" rtl="0" eaLnBrk="1" latinLnBrk="0" hangingPunct="1">
              <a:lnSpc>
                <a:spcPct val="90000"/>
              </a:lnSpc>
              <a:spcBef>
                <a:spcPct val="0"/>
              </a:spcBef>
              <a:buNone/>
            </a:pPr>
            <a:r>
              <a:rPr lang="en-US" dirty="0" smtClean="0"/>
              <a:t>Speaker Name</a:t>
            </a:r>
            <a:endParaRPr lang="en-US" dirty="0"/>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11247438" y="479426"/>
            <a:ext cx="731837" cy="155994"/>
          </a:xfrm>
          <a:prstGeom prst="rect">
            <a:avLst/>
          </a:prstGeom>
        </p:spPr>
      </p:pic>
    </p:spTree>
    <p:extLst>
      <p:ext uri="{BB962C8B-B14F-4D97-AF65-F5344CB8AC3E}">
        <p14:creationId xmlns:p14="http://schemas.microsoft.com/office/powerpoint/2010/main" val="10938286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0-#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1+#ppt_w/2"/>
                                          </p:val>
                                        </p:tav>
                                        <p:tav tm="100000">
                                          <p:val>
                                            <p:strVal val="#ppt_x"/>
                                          </p:val>
                                        </p:tav>
                                      </p:tavLst>
                                    </p:anim>
                                    <p:anim calcmode="lin" valueType="num">
                                      <p:cBhvr additive="base">
                                        <p:cTn id="16" dur="7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7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750" fill="hold"/>
                                        <p:tgtEl>
                                          <p:spTgt spid="14"/>
                                        </p:tgtEl>
                                        <p:attrNameLst>
                                          <p:attrName>ppt_x</p:attrName>
                                        </p:attrNameLst>
                                      </p:cBhvr>
                                      <p:tavLst>
                                        <p:tav tm="0">
                                          <p:val>
                                            <p:strVal val="1+#ppt_w/2"/>
                                          </p:val>
                                        </p:tav>
                                        <p:tav tm="100000">
                                          <p:val>
                                            <p:strVal val="#ppt_x"/>
                                          </p:val>
                                        </p:tav>
                                      </p:tavLst>
                                    </p:anim>
                                    <p:anim calcmode="lin" valueType="num">
                                      <p:cBhvr additive="base">
                                        <p:cTn id="20" dur="75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11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750" fill="hold"/>
                                        <p:tgtEl>
                                          <p:spTgt spid="13"/>
                                        </p:tgtEl>
                                        <p:attrNameLst>
                                          <p:attrName>ppt_x</p:attrName>
                                        </p:attrNameLst>
                                      </p:cBhvr>
                                      <p:tavLst>
                                        <p:tav tm="0">
                                          <p:val>
                                            <p:strVal val="1+#ppt_w/2"/>
                                          </p:val>
                                        </p:tav>
                                        <p:tav tm="100000">
                                          <p:val>
                                            <p:strVal val="#ppt_x"/>
                                          </p:val>
                                        </p:tav>
                                      </p:tavLst>
                                    </p:anim>
                                    <p:anim calcmode="lin" valueType="num">
                                      <p:cBhvr additive="base">
                                        <p:cTn id="24" dur="750" fill="hold"/>
                                        <p:tgtEl>
                                          <p:spTgt spid="13"/>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58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childTnLst>
                                </p:cTn>
                              </p:par>
                              <p:par>
                                <p:cTn id="28" presetID="63" presetClass="path" presetSubtype="0" decel="100000" fill="hold" grpId="1" nodeType="withEffect">
                                  <p:stCondLst>
                                    <p:cond delay="580"/>
                                  </p:stCondLst>
                                  <p:childTnLst>
                                    <p:animMotion origin="layout" path="M -0.02413 -3.22742E-6 L 4.30431E-6 -3.22742E-6 " pathEditMode="relative" rAng="0" ptsTypes="AA">
                                      <p:cBhvr>
                                        <p:cTn id="29" dur="500" fill="hold"/>
                                        <p:tgtEl>
                                          <p:spTgt spid="9"/>
                                        </p:tgtEl>
                                        <p:attrNameLst>
                                          <p:attrName>ppt_x</p:attrName>
                                          <p:attrName>ppt_y</p:attrName>
                                        </p:attrNameLst>
                                      </p:cBhvr>
                                      <p:rCtr x="1200" y="0"/>
                                    </p:animMotion>
                                  </p:childTnLst>
                                </p:cTn>
                              </p:par>
                              <p:par>
                                <p:cTn id="30" presetID="10" presetClass="entr" presetSubtype="0" fill="hold" grpId="0" nodeType="withEffect">
                                  <p:stCondLst>
                                    <p:cond delay="68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750"/>
                                        <p:tgtEl>
                                          <p:spTgt spid="3"/>
                                        </p:tgtEl>
                                      </p:cBhvr>
                                    </p:animEffect>
                                  </p:childTnLst>
                                </p:cTn>
                              </p:par>
                              <p:par>
                                <p:cTn id="33" presetID="63" presetClass="path" presetSubtype="0" decel="100000" fill="hold" grpId="1" nodeType="withEffect">
                                  <p:stCondLst>
                                    <p:cond delay="680"/>
                                  </p:stCondLst>
                                  <p:childTnLst>
                                    <p:animMotion origin="layout" path="M -0.02413 -8.71539E-7 L 4.30431E-6 -8.71539E-7 " pathEditMode="relative" rAng="0" ptsTypes="AA">
                                      <p:cBhvr>
                                        <p:cTn id="34" dur="500" fill="hold"/>
                                        <p:tgtEl>
                                          <p:spTgt spid="3"/>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9" grpId="0"/>
      <p:bldP spid="9" grpId="1"/>
      <p:bldP spid="3" grpId="0">
        <p:tmplLst>
          <p:tmpl>
            <p:tnLst>
              <p:par>
                <p:cTn presetID="10" presetClass="entr" presetSubtype="0" fill="hold" nodeType="withEffect">
                  <p:stCondLst>
                    <p:cond delay="68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3" grpId="1">
        <p:tmplLst>
          <p:tmpl>
            <p:tnLst>
              <p:par>
                <p:cTn presetID="63" presetClass="path" presetSubtype="0" decel="100000" fill="hold" nodeType="withEffect">
                  <p:stCondLst>
                    <p:cond delay="680"/>
                  </p:stCondLst>
                  <p:childTnLst>
                    <p:animMotion origin="layout" path="M -0.02413 -8.71539E-7 L 4.30431E-6 -8.71539E-7 " pathEditMode="relative" rAng="0" ptsTypes="AA">
                      <p:cBhvr>
                        <p:cTn dur="500" fill="hold"/>
                        <p:tgtEl>
                          <p:spTgt spid="3"/>
                        </p:tgtEl>
                        <p:attrNameLst>
                          <p:attrName>ppt_x</p:attrName>
                          <p:attrName>ppt_y</p:attrName>
                        </p:attrNameLst>
                      </p:cBhvr>
                      <p:rCtr x="1200" y="0"/>
                    </p:animMotion>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5386034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18336336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12433338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206526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
        <p:nvSpPr>
          <p:cNvPr id="12" name="Rectangle 11"/>
          <p:cNvSpPr/>
          <p:nvPr userDrawn="1"/>
        </p:nvSpPr>
        <p:spPr bwMode="gray">
          <a:xfrm flipH="1">
            <a:off x="6675437" y="5741676"/>
            <a:ext cx="5090930" cy="421649"/>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13" name="Rectangle 12"/>
          <p:cNvSpPr/>
          <p:nvPr userDrawn="1"/>
        </p:nvSpPr>
        <p:spPr bwMode="gray">
          <a:xfrm flipH="1">
            <a:off x="7438038" y="5910383"/>
            <a:ext cx="4998437" cy="417913"/>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14" name="Rectangle 13"/>
          <p:cNvSpPr/>
          <p:nvPr userDrawn="1"/>
        </p:nvSpPr>
        <p:spPr bwMode="gray">
          <a:xfrm flipH="1">
            <a:off x="7193591" y="6282993"/>
            <a:ext cx="5072801" cy="417913"/>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Tree>
    <p:extLst>
      <p:ext uri="{BB962C8B-B14F-4D97-AF65-F5344CB8AC3E}">
        <p14:creationId xmlns:p14="http://schemas.microsoft.com/office/powerpoint/2010/main" val="2923861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850" fill="hold"/>
                                        <p:tgtEl>
                                          <p:spTgt spid="12"/>
                                        </p:tgtEl>
                                        <p:attrNameLst>
                                          <p:attrName>ppt_x</p:attrName>
                                        </p:attrNameLst>
                                      </p:cBhvr>
                                      <p:tavLst>
                                        <p:tav tm="0">
                                          <p:val>
                                            <p:strVal val="1+#ppt_w/2"/>
                                          </p:val>
                                        </p:tav>
                                        <p:tav tm="100000">
                                          <p:val>
                                            <p:strVal val="#ppt_x"/>
                                          </p:val>
                                        </p:tav>
                                      </p:tavLst>
                                    </p:anim>
                                    <p:anim calcmode="lin" valueType="num">
                                      <p:cBhvr additive="base">
                                        <p:cTn id="8" dur="8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850" fill="hold"/>
                                        <p:tgtEl>
                                          <p:spTgt spid="14"/>
                                        </p:tgtEl>
                                        <p:attrNameLst>
                                          <p:attrName>ppt_x</p:attrName>
                                        </p:attrNameLst>
                                      </p:cBhvr>
                                      <p:tavLst>
                                        <p:tav tm="0">
                                          <p:val>
                                            <p:strVal val="1+#ppt_w/2"/>
                                          </p:val>
                                        </p:tav>
                                        <p:tav tm="100000">
                                          <p:val>
                                            <p:strVal val="#ppt_x"/>
                                          </p:val>
                                        </p:tav>
                                      </p:tavLst>
                                    </p:anim>
                                    <p:anim calcmode="lin" valueType="num">
                                      <p:cBhvr additive="base">
                                        <p:cTn id="12" dur="85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850" fill="hold"/>
                                        <p:tgtEl>
                                          <p:spTgt spid="13"/>
                                        </p:tgtEl>
                                        <p:attrNameLst>
                                          <p:attrName>ppt_x</p:attrName>
                                        </p:attrNameLst>
                                      </p:cBhvr>
                                      <p:tavLst>
                                        <p:tav tm="0">
                                          <p:val>
                                            <p:strVal val="0-#ppt_w/2"/>
                                          </p:val>
                                        </p:tav>
                                        <p:tav tm="100000">
                                          <p:val>
                                            <p:strVal val="#ppt_x"/>
                                          </p:val>
                                        </p:tav>
                                      </p:tavLst>
                                    </p:anim>
                                    <p:anim calcmode="lin" valueType="num">
                                      <p:cBhvr additive="base">
                                        <p:cTn id="16" dur="850" fill="hold"/>
                                        <p:tgtEl>
                                          <p:spTgt spid="13"/>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8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750"/>
                                        <p:tgtEl>
                                          <p:spTgt spid="2"/>
                                        </p:tgtEl>
                                      </p:cBhvr>
                                    </p:animEffect>
                                  </p:childTnLst>
                                </p:cTn>
                              </p:par>
                              <p:par>
                                <p:cTn id="20" presetID="63" presetClass="path" presetSubtype="0" decel="100000" fill="hold" grpId="1" nodeType="withEffect">
                                  <p:stCondLst>
                                    <p:cond delay="580"/>
                                  </p:stCondLst>
                                  <p:childTnLst>
                                    <p:animMotion origin="layout" path="M -0.02409 1.50289E-6 L -4.16667E-7 1.50289E-6 " pathEditMode="relative" rAng="0" ptsTypes="AA">
                                      <p:cBhvr>
                                        <p:cTn id="21" dur="500" fill="hold"/>
                                        <p:tgtEl>
                                          <p:spTgt spid="2"/>
                                        </p:tgtEl>
                                        <p:attrNameLst>
                                          <p:attrName>ppt_x</p:attrName>
                                          <p:attrName>ppt_y</p:attrName>
                                        </p:attrNameLst>
                                      </p:cBhvr>
                                      <p:rCtr x="1198" y="0"/>
                                    </p:animMotion>
                                  </p:childTnLst>
                                </p:cTn>
                              </p:par>
                              <p:par>
                                <p:cTn id="22" presetID="10" presetClass="entr" presetSubtype="0" fill="hold" grpId="0" nodeType="withEffect">
                                  <p:stCondLst>
                                    <p:cond delay="68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childTnLst>
                                </p:cTn>
                              </p:par>
                              <p:par>
                                <p:cTn id="25" presetID="63" presetClass="path" presetSubtype="0" decel="100000" fill="hold" grpId="1" nodeType="withEffect">
                                  <p:stCondLst>
                                    <p:cond delay="680"/>
                                  </p:stCondLst>
                                  <p:childTnLst>
                                    <p:animMotion origin="layout" path="M -0.02409 1.50289E-6 L -4.16667E-7 1.50289E-6 " pathEditMode="relative" rAng="0" ptsTypes="AA">
                                      <p:cBhvr>
                                        <p:cTn id="26" dur="500" fill="hold"/>
                                        <p:tgtEl>
                                          <p:spTgt spid="5"/>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tmplLst>
          <p:tmpl>
            <p:tnLst>
              <p:par>
                <p:cTn presetID="10" presetClass="entr" presetSubtype="0" fill="hold" nodeType="withEffect">
                  <p:stCondLst>
                    <p:cond delay="680"/>
                  </p:stCondLst>
                  <p:childTnLst>
                    <p:set>
                      <p:cBhvr>
                        <p:cTn dur="1" fill="hold">
                          <p:stCondLst>
                            <p:cond delay="0"/>
                          </p:stCondLst>
                        </p:cTn>
                        <p:tgtEl>
                          <p:spTgt spid="5"/>
                        </p:tgtEl>
                        <p:attrNameLst>
                          <p:attrName>style.visibility</p:attrName>
                        </p:attrNameLst>
                      </p:cBhvr>
                      <p:to>
                        <p:strVal val="visible"/>
                      </p:to>
                    </p:set>
                    <p:animEffect transition="in" filter="fade">
                      <p:cBhvr>
                        <p:cTn dur="750"/>
                        <p:tgtEl>
                          <p:spTgt spid="5"/>
                        </p:tgtEl>
                      </p:cBhvr>
                    </p:animEffect>
                  </p:childTnLst>
                </p:cTn>
              </p:par>
            </p:tnLst>
          </p:tmpl>
        </p:tmplLst>
      </p:bldP>
      <p:bldP spid="5" grpId="1">
        <p:tmplLst>
          <p:tmpl>
            <p:tnLst>
              <p:par>
                <p:cTn presetID="63" presetClass="path" presetSubtype="0" decel="100000" fill="hold" nodeType="withEffect">
                  <p:stCondLst>
                    <p:cond delay="680"/>
                  </p:stCondLst>
                  <p:childTnLst>
                    <p:animMotion origin="layout" path="M -0.02409 1.50289E-6 L -4.16667E-7 1.50289E-6 " pathEditMode="relative" rAng="0" ptsTypes="AA">
                      <p:cBhvr>
                        <p:cTn dur="500" fill="hold"/>
                        <p:tgtEl>
                          <p:spTgt spid="5"/>
                        </p:tgtEl>
                        <p:attrNameLst>
                          <p:attrName>ppt_x</p:attrName>
                          <p:attrName>ppt_y</p:attrName>
                        </p:attrNameLst>
                      </p:cBhvr>
                      <p:rCtr x="1198" y="0"/>
                    </p:animMotion>
                  </p:childTnLst>
                </p:cTn>
              </p:par>
            </p:tnLst>
          </p:tmpl>
        </p:tmplLst>
      </p:bldP>
      <p:bldP spid="12" grpId="0" animBg="1"/>
      <p:bldP spid="13" grpId="0" animBg="1"/>
      <p:bldP spid="1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12436475" cy="6994526"/>
          </a:xfrm>
          <a:prstGeom prst="rect">
            <a:avLst/>
          </a:prstGeom>
        </p:spPr>
      </p:pic>
      <p:grpSp>
        <p:nvGrpSpPr>
          <p:cNvPr id="12" name="Group 11"/>
          <p:cNvGrpSpPr/>
          <p:nvPr userDrawn="1"/>
        </p:nvGrpSpPr>
        <p:grpSpPr bwMode="invGray">
          <a:xfrm>
            <a:off x="9741906" y="466301"/>
            <a:ext cx="2901844" cy="699453"/>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 name="TextBox 8"/>
            <p:cNvSpPr txBox="1"/>
            <p:nvPr userDrawn="1"/>
          </p:nvSpPr>
          <p:spPr bwMode="invGray">
            <a:xfrm>
              <a:off x="7467600" y="1676400"/>
              <a:ext cx="1447800" cy="59465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64"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64"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207275" y="4585300"/>
            <a:ext cx="9223719" cy="1165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1" name="Title 1"/>
          <p:cNvSpPr>
            <a:spLocks noGrp="1"/>
          </p:cNvSpPr>
          <p:nvPr>
            <p:ph type="title" hasCustomPrompt="1"/>
          </p:nvPr>
        </p:nvSpPr>
        <p:spPr bwMode="invGray">
          <a:xfrm>
            <a:off x="207275" y="4663017"/>
            <a:ext cx="8601895" cy="101032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406169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
        <p:nvSpPr>
          <p:cNvPr id="8" name="Rectangle 7"/>
          <p:cNvSpPr/>
          <p:nvPr userDrawn="1"/>
        </p:nvSpPr>
        <p:spPr bwMode="gray">
          <a:xfrm flipH="1">
            <a:off x="6675437" y="5741676"/>
            <a:ext cx="5090930" cy="421649"/>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9" name="Rectangle 8"/>
          <p:cNvSpPr/>
          <p:nvPr userDrawn="1"/>
        </p:nvSpPr>
        <p:spPr bwMode="gray">
          <a:xfrm flipH="1">
            <a:off x="7438038" y="5910383"/>
            <a:ext cx="4998437" cy="417913"/>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10" name="Rectangle 9"/>
          <p:cNvSpPr/>
          <p:nvPr userDrawn="1"/>
        </p:nvSpPr>
        <p:spPr bwMode="gray">
          <a:xfrm flipH="1">
            <a:off x="7193591" y="6282993"/>
            <a:ext cx="5072801" cy="417913"/>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Tree>
    <p:extLst>
      <p:ext uri="{BB962C8B-B14F-4D97-AF65-F5344CB8AC3E}">
        <p14:creationId xmlns:p14="http://schemas.microsoft.com/office/powerpoint/2010/main" val="21594122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8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63" presetClass="path" presetSubtype="0" decel="100000" fill="hold" grpId="1" nodeType="withEffect">
                                  <p:stCondLst>
                                    <p:cond delay="580"/>
                                  </p:stCondLst>
                                  <p:childTnLst>
                                    <p:animMotion origin="layout" path="M -0.02409 1.50289E-6 L -4.16667E-7 1.50289E-6 " pathEditMode="relative" rAng="0" ptsTypes="AA">
                                      <p:cBhvr>
                                        <p:cTn id="9" dur="500" fill="hold"/>
                                        <p:tgtEl>
                                          <p:spTgt spid="2"/>
                                        </p:tgtEl>
                                        <p:attrNameLst>
                                          <p:attrName>ppt_x</p:attrName>
                                          <p:attrName>ppt_y</p:attrName>
                                        </p:attrNameLst>
                                      </p:cBhvr>
                                      <p:rCtr x="1198" y="0"/>
                                    </p:animMotion>
                                  </p:childTnLst>
                                </p:cTn>
                              </p:par>
                              <p:par>
                                <p:cTn id="10" presetID="2" presetClass="entr" presetSubtype="2" decel="10000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850" fill="hold"/>
                                        <p:tgtEl>
                                          <p:spTgt spid="8"/>
                                        </p:tgtEl>
                                        <p:attrNameLst>
                                          <p:attrName>ppt_x</p:attrName>
                                        </p:attrNameLst>
                                      </p:cBhvr>
                                      <p:tavLst>
                                        <p:tav tm="0">
                                          <p:val>
                                            <p:strVal val="1+#ppt_w/2"/>
                                          </p:val>
                                        </p:tav>
                                        <p:tav tm="100000">
                                          <p:val>
                                            <p:strVal val="#ppt_x"/>
                                          </p:val>
                                        </p:tav>
                                      </p:tavLst>
                                    </p:anim>
                                    <p:anim calcmode="lin" valueType="num">
                                      <p:cBhvr additive="base">
                                        <p:cTn id="13" dur="85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850" fill="hold"/>
                                        <p:tgtEl>
                                          <p:spTgt spid="10"/>
                                        </p:tgtEl>
                                        <p:attrNameLst>
                                          <p:attrName>ppt_x</p:attrName>
                                        </p:attrNameLst>
                                      </p:cBhvr>
                                      <p:tavLst>
                                        <p:tav tm="0">
                                          <p:val>
                                            <p:strVal val="1+#ppt_w/2"/>
                                          </p:val>
                                        </p:tav>
                                        <p:tav tm="100000">
                                          <p:val>
                                            <p:strVal val="#ppt_x"/>
                                          </p:val>
                                        </p:tav>
                                      </p:tavLst>
                                    </p:anim>
                                    <p:anim calcmode="lin" valueType="num">
                                      <p:cBhvr additive="base">
                                        <p:cTn id="17" dur="85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850" fill="hold"/>
                                        <p:tgtEl>
                                          <p:spTgt spid="9"/>
                                        </p:tgtEl>
                                        <p:attrNameLst>
                                          <p:attrName>ppt_x</p:attrName>
                                        </p:attrNameLst>
                                      </p:cBhvr>
                                      <p:tavLst>
                                        <p:tav tm="0">
                                          <p:val>
                                            <p:strVal val="0-#ppt_w/2"/>
                                          </p:val>
                                        </p:tav>
                                        <p:tav tm="100000">
                                          <p:val>
                                            <p:strVal val="#ppt_x"/>
                                          </p:val>
                                        </p:tav>
                                      </p:tavLst>
                                    </p:anim>
                                    <p:anim calcmode="lin" valueType="num">
                                      <p:cBhvr additive="base">
                                        <p:cTn id="21" dur="8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animBg="1"/>
      <p:bldP spid="9" grpId="0" animBg="1"/>
      <p:bldP spid="10"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Texture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
        <p:nvSpPr>
          <p:cNvPr id="5" name="Rectangle 4"/>
          <p:cNvSpPr/>
          <p:nvPr userDrawn="1"/>
        </p:nvSpPr>
        <p:spPr bwMode="gray">
          <a:xfrm>
            <a:off x="693869" y="479425"/>
            <a:ext cx="3251060" cy="609723"/>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6" name="Rectangle 5"/>
          <p:cNvSpPr/>
          <p:nvPr userDrawn="1"/>
        </p:nvSpPr>
        <p:spPr bwMode="gray">
          <a:xfrm>
            <a:off x="-28617" y="601540"/>
            <a:ext cx="3240040" cy="609723"/>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8" name="Rectangle 7"/>
          <p:cNvSpPr/>
          <p:nvPr userDrawn="1"/>
        </p:nvSpPr>
        <p:spPr bwMode="gray">
          <a:xfrm flipH="1">
            <a:off x="6675437" y="5741676"/>
            <a:ext cx="5090930" cy="421649"/>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9" name="Rectangle 8"/>
          <p:cNvSpPr/>
          <p:nvPr userDrawn="1"/>
        </p:nvSpPr>
        <p:spPr bwMode="gray">
          <a:xfrm flipH="1">
            <a:off x="7438038" y="5910383"/>
            <a:ext cx="4998437" cy="417913"/>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
        <p:nvSpPr>
          <p:cNvPr id="10" name="Rectangle 9"/>
          <p:cNvSpPr/>
          <p:nvPr userDrawn="1"/>
        </p:nvSpPr>
        <p:spPr bwMode="gray">
          <a:xfrm flipH="1">
            <a:off x="7193591" y="6282993"/>
            <a:ext cx="5072801" cy="417913"/>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lvl="0" algn="ctr" defTabSz="932472" fontAlgn="base">
              <a:spcBef>
                <a:spcPct val="0"/>
              </a:spcBef>
              <a:spcAft>
                <a:spcPct val="0"/>
              </a:spcAft>
            </a:pPr>
            <a:endParaRPr lang="en-US" sz="2000" dirty="0">
              <a:gradFill>
                <a:gsLst>
                  <a:gs pos="0">
                    <a:schemeClr val="tx1">
                      <a:lumMod val="50000"/>
                    </a:schemeClr>
                  </a:gs>
                  <a:gs pos="100000">
                    <a:schemeClr val="tx1">
                      <a:lumMod val="50000"/>
                    </a:schemeClr>
                  </a:gs>
                </a:gsLst>
                <a:lin ang="5400000" scaled="0"/>
              </a:gradFill>
            </a:endParaRPr>
          </a:p>
        </p:txBody>
      </p:sp>
    </p:spTree>
    <p:extLst>
      <p:ext uri="{BB962C8B-B14F-4D97-AF65-F5344CB8AC3E}">
        <p14:creationId xmlns:p14="http://schemas.microsoft.com/office/powerpoint/2010/main" val="277732259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850" fill="hold"/>
                                        <p:tgtEl>
                                          <p:spTgt spid="6"/>
                                        </p:tgtEl>
                                        <p:attrNameLst>
                                          <p:attrName>ppt_x</p:attrName>
                                        </p:attrNameLst>
                                      </p:cBhvr>
                                      <p:tavLst>
                                        <p:tav tm="0">
                                          <p:val>
                                            <p:strVal val="0-#ppt_w/2"/>
                                          </p:val>
                                        </p:tav>
                                        <p:tav tm="100000">
                                          <p:val>
                                            <p:strVal val="#ppt_x"/>
                                          </p:val>
                                        </p:tav>
                                      </p:tavLst>
                                    </p:anim>
                                    <p:anim calcmode="lin" valueType="num">
                                      <p:cBhvr additive="base">
                                        <p:cTn id="8" dur="8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850" fill="hold"/>
                                        <p:tgtEl>
                                          <p:spTgt spid="5"/>
                                        </p:tgtEl>
                                        <p:attrNameLst>
                                          <p:attrName>ppt_x</p:attrName>
                                        </p:attrNameLst>
                                      </p:cBhvr>
                                      <p:tavLst>
                                        <p:tav tm="0">
                                          <p:val>
                                            <p:strVal val="1+#ppt_w/2"/>
                                          </p:val>
                                        </p:tav>
                                        <p:tav tm="100000">
                                          <p:val>
                                            <p:strVal val="#ppt_x"/>
                                          </p:val>
                                        </p:tav>
                                      </p:tavLst>
                                    </p:anim>
                                    <p:anim calcmode="lin" valueType="num">
                                      <p:cBhvr additive="base">
                                        <p:cTn id="12" dur="850" fill="hold"/>
                                        <p:tgtEl>
                                          <p:spTgt spid="5"/>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58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750"/>
                                        <p:tgtEl>
                                          <p:spTgt spid="2"/>
                                        </p:tgtEl>
                                      </p:cBhvr>
                                    </p:animEffect>
                                  </p:childTnLst>
                                </p:cTn>
                              </p:par>
                              <p:par>
                                <p:cTn id="16" presetID="63" presetClass="path" presetSubtype="0" decel="100000" fill="hold" grpId="1" nodeType="withEffect">
                                  <p:stCondLst>
                                    <p:cond delay="580"/>
                                  </p:stCondLst>
                                  <p:childTnLst>
                                    <p:animMotion origin="layout" path="M -0.02409 1.50289E-6 L -4.16667E-7 1.50289E-6 " pathEditMode="relative" rAng="0" ptsTypes="AA">
                                      <p:cBhvr>
                                        <p:cTn id="17" dur="500" fill="hold"/>
                                        <p:tgtEl>
                                          <p:spTgt spid="2"/>
                                        </p:tgtEl>
                                        <p:attrNameLst>
                                          <p:attrName>ppt_x</p:attrName>
                                          <p:attrName>ppt_y</p:attrName>
                                        </p:attrNameLst>
                                      </p:cBhvr>
                                      <p:rCtr x="1198" y="0"/>
                                    </p:animMotion>
                                  </p:childTnLst>
                                </p:cTn>
                              </p:par>
                              <p:par>
                                <p:cTn id="18" presetID="2" presetClass="entr" presetSubtype="2" decel="10000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850" fill="hold"/>
                                        <p:tgtEl>
                                          <p:spTgt spid="8"/>
                                        </p:tgtEl>
                                        <p:attrNameLst>
                                          <p:attrName>ppt_x</p:attrName>
                                        </p:attrNameLst>
                                      </p:cBhvr>
                                      <p:tavLst>
                                        <p:tav tm="0">
                                          <p:val>
                                            <p:strVal val="1+#ppt_w/2"/>
                                          </p:val>
                                        </p:tav>
                                        <p:tav tm="100000">
                                          <p:val>
                                            <p:strVal val="#ppt_x"/>
                                          </p:val>
                                        </p:tav>
                                      </p:tavLst>
                                    </p:anim>
                                    <p:anim calcmode="lin" valueType="num">
                                      <p:cBhvr additive="base">
                                        <p:cTn id="21" dur="85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850" fill="hold"/>
                                        <p:tgtEl>
                                          <p:spTgt spid="10"/>
                                        </p:tgtEl>
                                        <p:attrNameLst>
                                          <p:attrName>ppt_x</p:attrName>
                                        </p:attrNameLst>
                                      </p:cBhvr>
                                      <p:tavLst>
                                        <p:tav tm="0">
                                          <p:val>
                                            <p:strVal val="1+#ppt_w/2"/>
                                          </p:val>
                                        </p:tav>
                                        <p:tav tm="100000">
                                          <p:val>
                                            <p:strVal val="#ppt_x"/>
                                          </p:val>
                                        </p:tav>
                                      </p:tavLst>
                                    </p:anim>
                                    <p:anim calcmode="lin" valueType="num">
                                      <p:cBhvr additive="base">
                                        <p:cTn id="25" dur="85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850" fill="hold"/>
                                        <p:tgtEl>
                                          <p:spTgt spid="9"/>
                                        </p:tgtEl>
                                        <p:attrNameLst>
                                          <p:attrName>ppt_x</p:attrName>
                                        </p:attrNameLst>
                                      </p:cBhvr>
                                      <p:tavLst>
                                        <p:tav tm="0">
                                          <p:val>
                                            <p:strVal val="0-#ppt_w/2"/>
                                          </p:val>
                                        </p:tav>
                                        <p:tav tm="100000">
                                          <p:val>
                                            <p:strVal val="#ppt_x"/>
                                          </p:val>
                                        </p:tav>
                                      </p:tavLst>
                                    </p:anim>
                                    <p:anim calcmode="lin" valueType="num">
                                      <p:cBhvr additive="base">
                                        <p:cTn id="29" dur="8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animBg="1"/>
      <p:bldP spid="6" grpId="0" animBg="1"/>
      <p:bldP spid="8" grpId="0" animBg="1"/>
      <p:bldP spid="9" grpId="0" animBg="1"/>
      <p:bldP spid="10"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5" r:id="rId1"/>
    <p:sldLayoutId id="2147484187" r:id="rId2"/>
    <p:sldLayoutId id="2147484105" r:id="rId3"/>
    <p:sldLayoutId id="2147484182" r:id="rId4"/>
    <p:sldLayoutId id="2147484216" r:id="rId5"/>
    <p:sldLayoutId id="2147484130" r:id="rId6"/>
    <p:sldLayoutId id="2147484101" r:id="rId7"/>
    <p:sldLayoutId id="2147484102" r:id="rId8"/>
    <p:sldLayoutId id="2147484098" r:id="rId9"/>
    <p:sldLayoutId id="2147484212" r:id="rId10"/>
    <p:sldLayoutId id="2147484086" r:id="rId11"/>
    <p:sldLayoutId id="2147484211" r:id="rId12"/>
    <p:sldLayoutId id="2147484100" r:id="rId13"/>
    <p:sldLayoutId id="2147484213" r:id="rId14"/>
    <p:sldLayoutId id="2147484089" r:id="rId15"/>
    <p:sldLayoutId id="2147484215" r:id="rId16"/>
    <p:sldLayoutId id="2147484092" r:id="rId17"/>
    <p:sldLayoutId id="2147484190" r:id="rId18"/>
    <p:sldLayoutId id="2147484195" r:id="rId19"/>
    <p:sldLayoutId id="2147484209" r:id="rId20"/>
    <p:sldLayoutId id="2147484196" r:id="rId21"/>
    <p:sldLayoutId id="2147484208" r:id="rId22"/>
    <p:sldLayoutId id="2147484192" r:id="rId23"/>
    <p:sldLayoutId id="2147484093" r:id="rId24"/>
    <p:sldLayoutId id="2147484127" r:id="rId25"/>
    <p:sldLayoutId id="2147484128" r:id="rId26"/>
    <p:sldLayoutId id="2147484129" r:id="rId27"/>
    <p:sldLayoutId id="2147484203" r:id="rId28"/>
    <p:sldLayoutId id="2147484217" r:id="rId29"/>
    <p:sldLayoutId id="2147484218" r:id="rId3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17587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SharePoint 2013 Authentication Flow</a:t>
            </a:r>
            <a:endParaRPr lang="en-US" dirty="0"/>
          </a:p>
        </p:txBody>
      </p:sp>
      <p:pic>
        <p:nvPicPr>
          <p:cNvPr id="2" name="Picture 1"/>
          <p:cNvPicPr>
            <a:picLocks noChangeAspect="1"/>
          </p:cNvPicPr>
          <p:nvPr/>
        </p:nvPicPr>
        <p:blipFill>
          <a:blip r:embed="rId3"/>
          <a:stretch>
            <a:fillRect/>
          </a:stretch>
        </p:blipFill>
        <p:spPr>
          <a:xfrm>
            <a:off x="2410107" y="1212849"/>
            <a:ext cx="7149959" cy="5552253"/>
          </a:xfrm>
          <a:prstGeom prst="rect">
            <a:avLst/>
          </a:prstGeom>
        </p:spPr>
      </p:pic>
    </p:spTree>
    <p:extLst>
      <p:ext uri="{BB962C8B-B14F-4D97-AF65-F5344CB8AC3E}">
        <p14:creationId xmlns:p14="http://schemas.microsoft.com/office/powerpoint/2010/main" val="3421940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mtClean="0"/>
              <a:t>App Security Overview</a:t>
            </a:r>
          </a:p>
          <a:p>
            <a:r>
              <a:rPr lang="en-US" smtClean="0"/>
              <a:t>Configuring App Permissions</a:t>
            </a:r>
          </a:p>
          <a:p>
            <a:r>
              <a:rPr lang="en-US" smtClean="0"/>
              <a:t>Understanding App Security Principals</a:t>
            </a:r>
          </a:p>
          <a:p>
            <a:r>
              <a:rPr lang="en-US" smtClean="0"/>
              <a:t>Server-to-Server (S2S) Trust Configuration</a:t>
            </a:r>
          </a:p>
          <a:p>
            <a:r>
              <a:rPr lang="en-US" smtClean="0"/>
              <a:t>Programming with Access Tokens</a:t>
            </a:r>
            <a:endParaRPr lang="en-US" dirty="0" smtClean="0"/>
          </a:p>
        </p:txBody>
      </p:sp>
      <p:sp>
        <p:nvSpPr>
          <p:cNvPr id="2" name="Title 1"/>
          <p:cNvSpPr>
            <a:spLocks noGrp="1"/>
          </p:cNvSpPr>
          <p:nvPr>
            <p:ph type="title"/>
          </p:nvPr>
        </p:nvSpPr>
        <p:spPr/>
        <p:txBody>
          <a:bodyPr/>
          <a:lstStyle/>
          <a:p>
            <a:r>
              <a:rPr lang="en-US" smtClean="0"/>
              <a:t>Agenda</a:t>
            </a:r>
            <a:endParaRPr lang="en-US" dirty="0"/>
          </a:p>
        </p:txBody>
      </p:sp>
    </p:spTree>
    <p:extLst>
      <p:ext uri="{BB962C8B-B14F-4D97-AF65-F5344CB8AC3E}">
        <p14:creationId xmlns:p14="http://schemas.microsoft.com/office/powerpoint/2010/main" val="414469489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5349157"/>
          </a:xfrm>
        </p:spPr>
        <p:txBody>
          <a:bodyPr/>
          <a:lstStyle/>
          <a:p>
            <a:r>
              <a:rPr lang="en-US" dirty="0" smtClean="0"/>
              <a:t>App are granted permissions</a:t>
            </a:r>
          </a:p>
          <a:p>
            <a:pPr lvl="1"/>
            <a:r>
              <a:rPr lang="en-US" dirty="0" smtClean="0"/>
              <a:t>App permissions are different from user permissions</a:t>
            </a:r>
          </a:p>
          <a:p>
            <a:pPr lvl="1"/>
            <a:r>
              <a:rPr lang="en-US" dirty="0" smtClean="0"/>
              <a:t>App permissions are granted all-or-nothing</a:t>
            </a:r>
          </a:p>
          <a:p>
            <a:pPr lvl="1"/>
            <a:r>
              <a:rPr lang="en-US" dirty="0" smtClean="0"/>
              <a:t>App permissions have no permissions hierarchy</a:t>
            </a:r>
            <a:br>
              <a:rPr lang="en-US" dirty="0" smtClean="0"/>
            </a:br>
            <a:r>
              <a:rPr lang="en-US" sz="1800" i="1" dirty="0" smtClean="0"/>
              <a:t>this is different than user permissions which have a hierarchy inside a site collection</a:t>
            </a:r>
          </a:p>
          <a:p>
            <a:r>
              <a:rPr lang="en-US" dirty="0" smtClean="0"/>
              <a:t>An app has default permissions</a:t>
            </a:r>
          </a:p>
          <a:p>
            <a:pPr lvl="1"/>
            <a:r>
              <a:rPr lang="en-US" dirty="0" smtClean="0"/>
              <a:t>App has full control over app web</a:t>
            </a:r>
          </a:p>
          <a:p>
            <a:pPr lvl="1"/>
            <a:r>
              <a:rPr lang="en-US" dirty="0" smtClean="0"/>
              <a:t>App has access to incoming query string parameters</a:t>
            </a:r>
          </a:p>
          <a:p>
            <a:pPr lvl="1"/>
            <a:r>
              <a:rPr lang="en-US" dirty="0" smtClean="0"/>
              <a:t>App has no default access to host web</a:t>
            </a:r>
          </a:p>
          <a:p>
            <a:pPr lvl="1"/>
            <a:r>
              <a:rPr lang="en-US" dirty="0" smtClean="0"/>
              <a:t>App must include permission request in application manifest</a:t>
            </a:r>
          </a:p>
          <a:p>
            <a:pPr lvl="1"/>
            <a:r>
              <a:rPr lang="en-US" dirty="0" smtClean="0"/>
              <a:t>Installer must grant or deny permissions during installation</a:t>
            </a:r>
          </a:p>
          <a:p>
            <a:pPr lvl="1"/>
            <a:r>
              <a:rPr lang="en-US" dirty="0" smtClean="0"/>
              <a:t>If installer denies permissions, SharePoint cancels install</a:t>
            </a:r>
            <a:endParaRPr lang="en-US" dirty="0"/>
          </a:p>
        </p:txBody>
      </p:sp>
      <p:sp>
        <p:nvSpPr>
          <p:cNvPr id="2" name="Title 1"/>
          <p:cNvSpPr>
            <a:spLocks noGrp="1"/>
          </p:cNvSpPr>
          <p:nvPr>
            <p:ph type="title"/>
          </p:nvPr>
        </p:nvSpPr>
        <p:spPr/>
        <p:txBody>
          <a:bodyPr/>
          <a:lstStyle/>
          <a:p>
            <a:r>
              <a:rPr lang="en-US" smtClean="0"/>
              <a:t>App Permissions</a:t>
            </a:r>
            <a:endParaRPr lang="en-US" dirty="0"/>
          </a:p>
        </p:txBody>
      </p:sp>
    </p:spTree>
    <p:extLst>
      <p:ext uri="{BB962C8B-B14F-4D97-AF65-F5344CB8AC3E}">
        <p14:creationId xmlns:p14="http://schemas.microsoft.com/office/powerpoint/2010/main" val="3132443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type="body" sz="quarter" idx="10"/>
          </p:nvPr>
        </p:nvSpPr>
        <p:spPr/>
        <p:txBody>
          <a:bodyPr/>
          <a:lstStyle/>
          <a:p>
            <a:r>
              <a:rPr lang="en-US" smtClean="0"/>
              <a:t>Permissions requests are added to app manifest</a:t>
            </a:r>
          </a:p>
          <a:p>
            <a:pPr lvl="1"/>
            <a:r>
              <a:rPr lang="en-US" smtClean="0"/>
              <a:t>App manifest designer makes this relatively easy</a:t>
            </a:r>
            <a:endParaRPr lang="en-US" dirty="0"/>
          </a:p>
        </p:txBody>
      </p:sp>
      <p:sp>
        <p:nvSpPr>
          <p:cNvPr id="8" name="Title 7"/>
          <p:cNvSpPr>
            <a:spLocks noGrp="1"/>
          </p:cNvSpPr>
          <p:nvPr>
            <p:ph type="title"/>
          </p:nvPr>
        </p:nvSpPr>
        <p:spPr/>
        <p:txBody>
          <a:bodyPr/>
          <a:lstStyle/>
          <a:p>
            <a:r>
              <a:rPr lang="en-US" smtClean="0"/>
              <a:t>Adding Permission Requests</a:t>
            </a:r>
            <a:endParaRPr lang="en-US" dirty="0"/>
          </a:p>
        </p:txBody>
      </p:sp>
      <p:pic>
        <p:nvPicPr>
          <p:cNvPr id="6" name="Picture 5"/>
          <p:cNvPicPr>
            <a:picLocks noChangeAspect="1"/>
          </p:cNvPicPr>
          <p:nvPr/>
        </p:nvPicPr>
        <p:blipFill>
          <a:blip r:embed="rId3"/>
          <a:stretch>
            <a:fillRect/>
          </a:stretch>
        </p:blipFill>
        <p:spPr>
          <a:xfrm>
            <a:off x="2876408" y="2564659"/>
            <a:ext cx="4429866" cy="3739255"/>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5285634" y="4740734"/>
            <a:ext cx="5284752" cy="1931161"/>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AppPermissionRequests</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AppPermissionRequest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a:solidFill>
                  <a:srgbClr val="FF0000"/>
                </a:solidFill>
                <a:latin typeface="Consolas" panose="020B0609020204030204" pitchFamily="49" charset="0"/>
                <a:ea typeface="Calibri" panose="020F0502020204030204" pitchFamily="34" charset="0"/>
                <a:cs typeface="Consolas" panose="020B0609020204030204" pitchFamily="49" charset="0"/>
              </a:rPr>
              <a:t>Scope</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http://sharepoint/content/sitecollection/web</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a:solidFill>
                  <a:srgbClr val="FF0000"/>
                </a:solidFill>
                <a:latin typeface="Consolas" panose="020B0609020204030204" pitchFamily="49" charset="0"/>
                <a:ea typeface="Calibri" panose="020F0502020204030204" pitchFamily="34" charset="0"/>
                <a:cs typeface="Consolas" panose="020B0609020204030204" pitchFamily="49" charset="0"/>
              </a:rPr>
              <a:t>Right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Write</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AppPermissionRequest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a:solidFill>
                  <a:srgbClr val="FF0000"/>
                </a:solidFill>
                <a:latin typeface="Consolas" panose="020B0609020204030204" pitchFamily="49" charset="0"/>
                <a:ea typeface="Calibri" panose="020F0502020204030204" pitchFamily="34" charset="0"/>
                <a:cs typeface="Consolas" panose="020B0609020204030204" pitchFamily="49" charset="0"/>
              </a:rPr>
              <a:t>Scope</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http://sharepoint/content/sitecollection</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24" dirty="0">
                <a:solidFill>
                  <a:srgbClr val="FF0000"/>
                </a:solidFill>
                <a:latin typeface="Consolas" panose="020B0609020204030204" pitchFamily="49" charset="0"/>
                <a:ea typeface="Calibri" panose="020F0502020204030204" pitchFamily="34" charset="0"/>
                <a:cs typeface="Consolas" panose="020B0609020204030204" pitchFamily="49" charset="0"/>
              </a:rPr>
              <a:t>Right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Read</a:t>
            </a:r>
            <a:r>
              <a:rPr lang="en-US" sz="1224"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24" dirty="0" err="1">
                <a:solidFill>
                  <a:srgbClr val="A31515"/>
                </a:solidFill>
                <a:latin typeface="Consolas" panose="020B0609020204030204" pitchFamily="49" charset="0"/>
                <a:ea typeface="Calibri" panose="020F0502020204030204" pitchFamily="34" charset="0"/>
                <a:cs typeface="Consolas" panose="020B0609020204030204" pitchFamily="49" charset="0"/>
              </a:rPr>
              <a:t>AppPermissionRequests</a:t>
            </a:r>
            <a:r>
              <a:rPr lang="en-US" sz="1224"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24" kern="100" dirty="0">
              <a:latin typeface="Consolas" panose="020B0609020204030204" pitchFamily="49" charset="0"/>
              <a:ea typeface="Calibri" panose="020F0502020204030204" pitchFamily="34" charset="0"/>
              <a:cs typeface="Consolas" panose="020B0609020204030204" pitchFamily="49" charset="0"/>
            </a:endParaRPr>
          </a:p>
          <a:p>
            <a:endParaRPr lang="en-US" sz="1224"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43943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dirty="0" smtClean="0"/>
              <a:t>Used for two key scenarios</a:t>
            </a:r>
          </a:p>
          <a:p>
            <a:pPr lvl="1"/>
            <a:r>
              <a:rPr lang="en-US" dirty="0" smtClean="0"/>
              <a:t>To call into SharePoint with permissions greater than the current user (elevation)</a:t>
            </a:r>
          </a:p>
          <a:p>
            <a:pPr lvl="1"/>
            <a:r>
              <a:rPr lang="en-US" dirty="0" smtClean="0"/>
              <a:t>To call in to SharePoint when there is no current user</a:t>
            </a:r>
          </a:p>
          <a:p>
            <a:r>
              <a:rPr lang="en-US" dirty="0" smtClean="0"/>
              <a:t>Steps to accomplish this</a:t>
            </a:r>
          </a:p>
          <a:p>
            <a:pPr lvl="1"/>
            <a:r>
              <a:rPr lang="en-US" dirty="0" smtClean="0"/>
              <a:t>Add </a:t>
            </a:r>
            <a:r>
              <a:rPr lang="en-US" dirty="0" err="1" smtClean="0"/>
              <a:t>AllowAppOnlyPolicy</a:t>
            </a:r>
            <a:r>
              <a:rPr lang="en-US" dirty="0" smtClean="0"/>
              <a:t> to AppManifest.xml</a:t>
            </a:r>
          </a:p>
          <a:p>
            <a:pPr lvl="1"/>
            <a:r>
              <a:rPr lang="en-US" dirty="0" smtClean="0"/>
              <a:t>Write code to acquire an app only access token</a:t>
            </a:r>
          </a:p>
          <a:p>
            <a:pPr lvl="1"/>
            <a:endParaRPr lang="en-US" dirty="0"/>
          </a:p>
        </p:txBody>
      </p:sp>
      <p:sp>
        <p:nvSpPr>
          <p:cNvPr id="3" name="Title 2"/>
          <p:cNvSpPr>
            <a:spLocks noGrp="1"/>
          </p:cNvSpPr>
          <p:nvPr>
            <p:ph type="title"/>
          </p:nvPr>
        </p:nvSpPr>
        <p:spPr/>
        <p:txBody>
          <a:bodyPr/>
          <a:lstStyle/>
          <a:p>
            <a:r>
              <a:rPr lang="en-US" smtClean="0"/>
              <a:t>App-Only Permissions</a:t>
            </a:r>
            <a:endParaRPr lang="en-US" dirty="0"/>
          </a:p>
        </p:txBody>
      </p:sp>
      <p:pic>
        <p:nvPicPr>
          <p:cNvPr id="5" name="Picture 4"/>
          <p:cNvPicPr>
            <a:picLocks noChangeAspect="1"/>
          </p:cNvPicPr>
          <p:nvPr/>
        </p:nvPicPr>
        <p:blipFill>
          <a:blip r:embed="rId2"/>
          <a:stretch>
            <a:fillRect/>
          </a:stretch>
        </p:blipFill>
        <p:spPr>
          <a:xfrm>
            <a:off x="1833877" y="5187487"/>
            <a:ext cx="8535570" cy="1549974"/>
          </a:xfrm>
          <a:prstGeom prst="rect">
            <a:avLst/>
          </a:prstGeom>
          <a:ln>
            <a:solidFill>
              <a:schemeClr val="bg1">
                <a:lumMod val="65000"/>
              </a:schemeClr>
            </a:solidFill>
          </a:ln>
        </p:spPr>
      </p:pic>
      <p:sp>
        <p:nvSpPr>
          <p:cNvPr id="6" name="Rounded Rectangle 5"/>
          <p:cNvSpPr/>
          <p:nvPr/>
        </p:nvSpPr>
        <p:spPr bwMode="auto">
          <a:xfrm>
            <a:off x="3757590" y="5280720"/>
            <a:ext cx="2057108" cy="262276"/>
          </a:xfrm>
          <a:prstGeom prst="roundRect">
            <a:avLst/>
          </a:prstGeom>
          <a:noFill/>
          <a:ln>
            <a:solidFill>
              <a:srgbClr val="C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91" fontAlgn="base">
              <a:spcBef>
                <a:spcPct val="0"/>
              </a:spcBef>
              <a:spcAft>
                <a:spcPct val="0"/>
              </a:spcAft>
            </a:pPr>
            <a:endParaRPr lang="en-US" sz="15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566744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a:prstGeom prst="rect">
            <a:avLst/>
          </a:prstGeom>
        </p:spPr>
        <p:txBody>
          <a:bodyPr/>
          <a:lstStyle/>
          <a:p>
            <a:r>
              <a:rPr lang="en-US" dirty="0" smtClean="0"/>
              <a:t>App Permission Scope Defines</a:t>
            </a:r>
          </a:p>
          <a:p>
            <a:pPr lvl="1"/>
            <a:r>
              <a:rPr lang="en-US" dirty="0" smtClean="0"/>
              <a:t>Product</a:t>
            </a:r>
          </a:p>
          <a:p>
            <a:pPr lvl="1"/>
            <a:r>
              <a:rPr lang="en-US" dirty="0" smtClean="0"/>
              <a:t>Permission Provider</a:t>
            </a:r>
          </a:p>
          <a:p>
            <a:pPr lvl="1"/>
            <a:r>
              <a:rPr lang="en-US" dirty="0" smtClean="0"/>
              <a:t>Target object  - where grant is requested</a:t>
            </a:r>
          </a:p>
        </p:txBody>
      </p:sp>
      <p:sp>
        <p:nvSpPr>
          <p:cNvPr id="8" name="Title 7"/>
          <p:cNvSpPr>
            <a:spLocks noGrp="1"/>
          </p:cNvSpPr>
          <p:nvPr>
            <p:ph type="title"/>
          </p:nvPr>
        </p:nvSpPr>
        <p:spPr/>
        <p:txBody>
          <a:bodyPr/>
          <a:lstStyle/>
          <a:p>
            <a:r>
              <a:rPr lang="en-US" smtClean="0"/>
              <a:t>Permission Requests</a:t>
            </a:r>
            <a:endParaRPr lang="en-US" dirty="0"/>
          </a:p>
        </p:txBody>
      </p:sp>
      <p:sp>
        <p:nvSpPr>
          <p:cNvPr id="13" name="Content Placeholder 8"/>
          <p:cNvSpPr txBox="1">
            <a:spLocks/>
          </p:cNvSpPr>
          <p:nvPr/>
        </p:nvSpPr>
        <p:spPr>
          <a:xfrm>
            <a:off x="2000004" y="4017860"/>
            <a:ext cx="8648099" cy="134460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vert="horz" lIns="0" tIns="44839" rIns="89679" bIns="44839" rtlCol="0">
            <a:normAutofit/>
          </a:bodyPr>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None/>
            </a:pPr>
            <a:r>
              <a:rPr lang="en-US" sz="1836" dirty="0">
                <a:solidFill>
                  <a:srgbClr val="0000FF"/>
                </a:solidFill>
                <a:latin typeface="Consolas"/>
              </a:rPr>
              <a:t> &lt;</a:t>
            </a:r>
            <a:r>
              <a:rPr lang="en-US" sz="1836" dirty="0" err="1">
                <a:solidFill>
                  <a:srgbClr val="A31515"/>
                </a:solidFill>
                <a:latin typeface="Consolas"/>
              </a:rPr>
              <a:t>AppPermissionRequest</a:t>
            </a:r>
            <a:r>
              <a:rPr lang="en-US" sz="1836" dirty="0">
                <a:solidFill>
                  <a:srgbClr val="0000FF"/>
                </a:solidFill>
                <a:latin typeface="Consolas"/>
              </a:rPr>
              <a:t> </a:t>
            </a:r>
            <a:br>
              <a:rPr lang="en-US" sz="1836" dirty="0">
                <a:solidFill>
                  <a:srgbClr val="0000FF"/>
                </a:solidFill>
                <a:latin typeface="Consolas"/>
              </a:rPr>
            </a:br>
            <a:r>
              <a:rPr lang="en-US" sz="1836" dirty="0">
                <a:solidFill>
                  <a:srgbClr val="0000FF"/>
                </a:solidFill>
                <a:latin typeface="Consolas"/>
              </a:rPr>
              <a:t>   </a:t>
            </a:r>
            <a:r>
              <a:rPr lang="en-US" sz="1836" dirty="0">
                <a:solidFill>
                  <a:srgbClr val="FF0000"/>
                </a:solidFill>
                <a:latin typeface="Consolas"/>
              </a:rPr>
              <a:t>Scope</a:t>
            </a:r>
            <a:r>
              <a:rPr lang="en-US" sz="1836" dirty="0">
                <a:solidFill>
                  <a:srgbClr val="0000FF"/>
                </a:solidFill>
                <a:latin typeface="Consolas"/>
              </a:rPr>
              <a:t>=</a:t>
            </a:r>
            <a:r>
              <a:rPr lang="en-US" sz="1836" dirty="0">
                <a:solidFill>
                  <a:prstClr val="black"/>
                </a:solidFill>
                <a:latin typeface="Consolas"/>
              </a:rPr>
              <a:t>"</a:t>
            </a:r>
            <a:r>
              <a:rPr lang="en-US" sz="1836" dirty="0">
                <a:solidFill>
                  <a:srgbClr val="0000FF"/>
                </a:solidFill>
                <a:latin typeface="Consolas"/>
              </a:rPr>
              <a:t>http://sharepoint/content/sitecollection</a:t>
            </a:r>
            <a:r>
              <a:rPr lang="en-US" sz="1836" dirty="0">
                <a:solidFill>
                  <a:prstClr val="black"/>
                </a:solidFill>
                <a:latin typeface="Consolas"/>
              </a:rPr>
              <a:t>"</a:t>
            </a:r>
            <a:r>
              <a:rPr lang="en-US" sz="1836" dirty="0">
                <a:solidFill>
                  <a:srgbClr val="0000FF"/>
                </a:solidFill>
                <a:latin typeface="Consolas"/>
              </a:rPr>
              <a:t> </a:t>
            </a:r>
            <a:r>
              <a:rPr lang="en-US" sz="1836" dirty="0">
                <a:solidFill>
                  <a:srgbClr val="FF0000"/>
                </a:solidFill>
                <a:latin typeface="Consolas"/>
              </a:rPr>
              <a:t>Right</a:t>
            </a:r>
            <a:r>
              <a:rPr lang="en-US" sz="1836" dirty="0">
                <a:solidFill>
                  <a:srgbClr val="0000FF"/>
                </a:solidFill>
                <a:latin typeface="Consolas"/>
              </a:rPr>
              <a:t>=</a:t>
            </a:r>
            <a:r>
              <a:rPr lang="en-US" sz="1836" dirty="0">
                <a:solidFill>
                  <a:prstClr val="black"/>
                </a:solidFill>
                <a:latin typeface="Consolas"/>
              </a:rPr>
              <a:t>"</a:t>
            </a:r>
            <a:r>
              <a:rPr lang="en-US" sz="1836" dirty="0">
                <a:solidFill>
                  <a:srgbClr val="0000FF"/>
                </a:solidFill>
                <a:latin typeface="Consolas"/>
              </a:rPr>
              <a:t>Read</a:t>
            </a:r>
            <a:r>
              <a:rPr lang="en-US" sz="1836" dirty="0">
                <a:solidFill>
                  <a:prstClr val="black"/>
                </a:solidFill>
                <a:latin typeface="Consolas"/>
              </a:rPr>
              <a:t>" </a:t>
            </a:r>
            <a:r>
              <a:rPr lang="en-US" sz="1836" dirty="0">
                <a:solidFill>
                  <a:srgbClr val="0000FF"/>
                </a:solidFill>
                <a:latin typeface="Consolas"/>
              </a:rPr>
              <a:t>/&gt;</a:t>
            </a:r>
            <a:endParaRPr lang="en-US" sz="1836" dirty="0">
              <a:solidFill>
                <a:prstClr val="black"/>
              </a:solidFill>
              <a:latin typeface="Consolas"/>
            </a:endParaRPr>
          </a:p>
        </p:txBody>
      </p:sp>
      <p:sp>
        <p:nvSpPr>
          <p:cNvPr id="16" name="Right Brace 15"/>
          <p:cNvSpPr/>
          <p:nvPr/>
        </p:nvSpPr>
        <p:spPr>
          <a:xfrm rot="5400000">
            <a:off x="4464554" y="4126095"/>
            <a:ext cx="274433" cy="1192841"/>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lIns="89679" tIns="44839" rIns="89679" bIns="44839" rtlCol="0" anchor="ctr"/>
          <a:lstStyle/>
          <a:p>
            <a:pPr algn="ctr"/>
            <a:endParaRPr lang="en-US" sz="1377"/>
          </a:p>
        </p:txBody>
      </p:sp>
      <p:sp>
        <p:nvSpPr>
          <p:cNvPr id="17" name="Right Brace 16"/>
          <p:cNvSpPr/>
          <p:nvPr/>
        </p:nvSpPr>
        <p:spPr>
          <a:xfrm rot="5400000">
            <a:off x="5595732" y="4275201"/>
            <a:ext cx="274433" cy="894631"/>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lIns="89679" tIns="44839" rIns="89679" bIns="44839" rtlCol="0" anchor="ctr"/>
          <a:lstStyle/>
          <a:p>
            <a:pPr algn="ctr"/>
            <a:endParaRPr lang="en-US" sz="1377"/>
          </a:p>
        </p:txBody>
      </p:sp>
      <p:sp>
        <p:nvSpPr>
          <p:cNvPr id="18" name="Right Brace 17"/>
          <p:cNvSpPr/>
          <p:nvPr/>
        </p:nvSpPr>
        <p:spPr>
          <a:xfrm rot="5400000">
            <a:off x="6974199" y="3815689"/>
            <a:ext cx="274433" cy="1789261"/>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lIns="89679" tIns="44839" rIns="89679" bIns="44839" rtlCol="0" anchor="ctr"/>
          <a:lstStyle/>
          <a:p>
            <a:pPr algn="ctr"/>
            <a:endParaRPr lang="en-US" sz="1377"/>
          </a:p>
        </p:txBody>
      </p:sp>
      <p:sp>
        <p:nvSpPr>
          <p:cNvPr id="19" name="Right Brace 18"/>
          <p:cNvSpPr/>
          <p:nvPr/>
        </p:nvSpPr>
        <p:spPr>
          <a:xfrm rot="5400000">
            <a:off x="9131173" y="4426538"/>
            <a:ext cx="274433" cy="59642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lIns="89679" tIns="44839" rIns="89679" bIns="44839" rtlCol="0" anchor="ctr"/>
          <a:lstStyle/>
          <a:p>
            <a:pPr algn="ctr"/>
            <a:endParaRPr lang="en-US" sz="1377"/>
          </a:p>
        </p:txBody>
      </p:sp>
      <p:sp>
        <p:nvSpPr>
          <p:cNvPr id="20" name="TextBox 19"/>
          <p:cNvSpPr txBox="1"/>
          <p:nvPr/>
        </p:nvSpPr>
        <p:spPr>
          <a:xfrm>
            <a:off x="4294517" y="4894731"/>
            <a:ext cx="701013" cy="258623"/>
          </a:xfrm>
          <a:prstGeom prst="rect">
            <a:avLst/>
          </a:prstGeom>
          <a:noFill/>
        </p:spPr>
        <p:txBody>
          <a:bodyPr wrap="none" lIns="89679" tIns="44839" rIns="89679" bIns="44839" rtlCol="0">
            <a:spAutoFit/>
          </a:bodyPr>
          <a:lstStyle/>
          <a:p>
            <a:pPr algn="ctr"/>
            <a:r>
              <a:rPr lang="en-US" sz="1071" b="1" dirty="0"/>
              <a:t>Product</a:t>
            </a:r>
          </a:p>
        </p:txBody>
      </p:sp>
      <p:sp>
        <p:nvSpPr>
          <p:cNvPr id="21" name="TextBox 20"/>
          <p:cNvSpPr txBox="1"/>
          <p:nvPr/>
        </p:nvSpPr>
        <p:spPr>
          <a:xfrm>
            <a:off x="5293467" y="4892285"/>
            <a:ext cx="898838" cy="426693"/>
          </a:xfrm>
          <a:prstGeom prst="rect">
            <a:avLst/>
          </a:prstGeom>
          <a:noFill/>
        </p:spPr>
        <p:txBody>
          <a:bodyPr wrap="none" lIns="89679" tIns="44839" rIns="89679" bIns="44839" rtlCol="0">
            <a:spAutoFit/>
          </a:bodyPr>
          <a:lstStyle/>
          <a:p>
            <a:pPr algn="ctr"/>
            <a:r>
              <a:rPr lang="en-US" sz="1071" b="1" dirty="0"/>
              <a:t>Permission</a:t>
            </a:r>
          </a:p>
          <a:p>
            <a:pPr algn="ctr"/>
            <a:r>
              <a:rPr lang="en-US" sz="1071" b="1" dirty="0"/>
              <a:t>Provider</a:t>
            </a:r>
          </a:p>
        </p:txBody>
      </p:sp>
      <p:sp>
        <p:nvSpPr>
          <p:cNvPr id="22" name="TextBox 21"/>
          <p:cNvSpPr txBox="1"/>
          <p:nvPr/>
        </p:nvSpPr>
        <p:spPr>
          <a:xfrm>
            <a:off x="6801763" y="4852645"/>
            <a:ext cx="609458" cy="426693"/>
          </a:xfrm>
          <a:prstGeom prst="rect">
            <a:avLst/>
          </a:prstGeom>
          <a:noFill/>
        </p:spPr>
        <p:txBody>
          <a:bodyPr wrap="none" lIns="89679" tIns="44839" rIns="89679" bIns="44839" rtlCol="0">
            <a:spAutoFit/>
          </a:bodyPr>
          <a:lstStyle/>
          <a:p>
            <a:pPr algn="ctr"/>
            <a:r>
              <a:rPr lang="en-US" sz="1071" b="1" dirty="0"/>
              <a:t>Target</a:t>
            </a:r>
          </a:p>
          <a:p>
            <a:pPr algn="ctr"/>
            <a:r>
              <a:rPr lang="en-US" sz="1071" b="1" dirty="0"/>
              <a:t>Object</a:t>
            </a:r>
          </a:p>
        </p:txBody>
      </p:sp>
      <p:sp>
        <p:nvSpPr>
          <p:cNvPr id="23" name="TextBox 22"/>
          <p:cNvSpPr txBox="1"/>
          <p:nvPr/>
        </p:nvSpPr>
        <p:spPr>
          <a:xfrm>
            <a:off x="8849215" y="4867073"/>
            <a:ext cx="838347" cy="258623"/>
          </a:xfrm>
          <a:prstGeom prst="rect">
            <a:avLst/>
          </a:prstGeom>
          <a:noFill/>
        </p:spPr>
        <p:txBody>
          <a:bodyPr wrap="none" lIns="89679" tIns="44839" rIns="89679" bIns="44839" rtlCol="0">
            <a:spAutoFit/>
          </a:bodyPr>
          <a:lstStyle/>
          <a:p>
            <a:pPr algn="ctr"/>
            <a:r>
              <a:rPr lang="en-US" sz="1071" b="1" dirty="0"/>
              <a:t>Capability</a:t>
            </a:r>
          </a:p>
        </p:txBody>
      </p:sp>
    </p:spTree>
    <p:extLst>
      <p:ext uri="{BB962C8B-B14F-4D97-AF65-F5344CB8AC3E}">
        <p14:creationId xmlns:p14="http://schemas.microsoft.com/office/powerpoint/2010/main" val="4023164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lstStyle/>
          <a:p>
            <a:r>
              <a:rPr lang="en-US" smtClean="0"/>
              <a:t>User prompted to trust the app during installation</a:t>
            </a:r>
          </a:p>
          <a:p>
            <a:pPr lvl="1"/>
            <a:r>
              <a:rPr lang="en-US" smtClean="0"/>
              <a:t>Trust It grants requested permissions to app</a:t>
            </a:r>
          </a:p>
          <a:p>
            <a:pPr lvl="1"/>
            <a:r>
              <a:rPr lang="en-US" smtClean="0"/>
              <a:t>Cancel prevents app from being installed</a:t>
            </a:r>
          </a:p>
          <a:p>
            <a:pPr lvl="1"/>
            <a:endParaRPr lang="en-US" smtClean="0"/>
          </a:p>
          <a:p>
            <a:pPr lvl="1"/>
            <a:endParaRPr lang="en-US" smtClean="0"/>
          </a:p>
          <a:p>
            <a:pPr lvl="1"/>
            <a:endParaRPr lang="en-US" dirty="0"/>
          </a:p>
        </p:txBody>
      </p:sp>
      <p:sp>
        <p:nvSpPr>
          <p:cNvPr id="2" name="Title 1"/>
          <p:cNvSpPr>
            <a:spLocks noGrp="1"/>
          </p:cNvSpPr>
          <p:nvPr>
            <p:ph type="title"/>
          </p:nvPr>
        </p:nvSpPr>
        <p:spPr/>
        <p:txBody>
          <a:bodyPr/>
          <a:lstStyle/>
          <a:p>
            <a:r>
              <a:rPr lang="en-US" smtClean="0"/>
              <a:t>Granting Consent in SharePoint 2013</a:t>
            </a:r>
            <a:endParaRPr lang="en-US" dirty="0"/>
          </a:p>
        </p:txBody>
      </p:sp>
      <p:pic>
        <p:nvPicPr>
          <p:cNvPr id="4" name="Picture 3"/>
          <p:cNvPicPr>
            <a:picLocks noChangeAspect="1"/>
          </p:cNvPicPr>
          <p:nvPr/>
        </p:nvPicPr>
        <p:blipFill>
          <a:blip r:embed="rId3"/>
          <a:stretch>
            <a:fillRect/>
          </a:stretch>
        </p:blipFill>
        <p:spPr>
          <a:xfrm>
            <a:off x="2720975" y="3186394"/>
            <a:ext cx="6994525" cy="24417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216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Adding Permissions Request to the App Manifest</a:t>
            </a:r>
            <a:endParaRPr lang="en-US" sz="6000" dirty="0"/>
          </a:p>
        </p:txBody>
      </p:sp>
      <p:sp>
        <p:nvSpPr>
          <p:cNvPr id="3" name="Text Placeholder 2"/>
          <p:cNvSpPr>
            <a:spLocks noGrp="1"/>
          </p:cNvSpPr>
          <p:nvPr>
            <p:ph type="body" sz="quarter" idx="12"/>
          </p:nvPr>
        </p:nvSpPr>
        <p:spPr/>
        <p:txBody>
          <a:bodyPr/>
          <a:lstStyle/>
          <a:p>
            <a:r>
              <a:rPr lang="en-US" dirty="0" smtClean="0"/>
              <a:t>Ted Pattison</a:t>
            </a:r>
            <a:endParaRPr lang="en-US" dirty="0"/>
          </a:p>
        </p:txBody>
      </p:sp>
    </p:spTree>
    <p:extLst>
      <p:ext uri="{BB962C8B-B14F-4D97-AF65-F5344CB8AC3E}">
        <p14:creationId xmlns:p14="http://schemas.microsoft.com/office/powerpoint/2010/main" val="954086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mtClean="0"/>
              <a:t>App Security Overview</a:t>
            </a:r>
          </a:p>
          <a:p>
            <a:r>
              <a:rPr lang="en-US" smtClean="0"/>
              <a:t>Configuring App Permissions</a:t>
            </a:r>
          </a:p>
          <a:p>
            <a:r>
              <a:rPr lang="en-US" smtClean="0"/>
              <a:t>Understanding App Security Principals</a:t>
            </a:r>
          </a:p>
          <a:p>
            <a:r>
              <a:rPr lang="en-US" smtClean="0"/>
              <a:t>Server-to-Server (S2S) Trust Configuration</a:t>
            </a:r>
          </a:p>
          <a:p>
            <a:r>
              <a:rPr lang="en-US" smtClean="0"/>
              <a:t>Programming with Access Tokens</a:t>
            </a:r>
            <a:endParaRPr lang="en-US" dirty="0" smtClean="0"/>
          </a:p>
        </p:txBody>
      </p:sp>
      <p:sp>
        <p:nvSpPr>
          <p:cNvPr id="2" name="Title 1"/>
          <p:cNvSpPr>
            <a:spLocks noGrp="1"/>
          </p:cNvSpPr>
          <p:nvPr>
            <p:ph type="title"/>
          </p:nvPr>
        </p:nvSpPr>
        <p:spPr/>
        <p:txBody>
          <a:bodyPr/>
          <a:lstStyle/>
          <a:p>
            <a:r>
              <a:rPr lang="en-US" smtClean="0"/>
              <a:t>Agenda</a:t>
            </a:r>
            <a:endParaRPr lang="en-US" dirty="0"/>
          </a:p>
        </p:txBody>
      </p:sp>
    </p:spTree>
    <p:extLst>
      <p:ext uri="{BB962C8B-B14F-4D97-AF65-F5344CB8AC3E}">
        <p14:creationId xmlns:p14="http://schemas.microsoft.com/office/powerpoint/2010/main" val="197947193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65893"/>
          </a:xfrm>
        </p:spPr>
        <p:txBody>
          <a:bodyPr/>
          <a:lstStyle/>
          <a:p>
            <a:r>
              <a:rPr lang="en-US" dirty="0" smtClean="0"/>
              <a:t>External authentication requires app principals</a:t>
            </a:r>
          </a:p>
          <a:p>
            <a:pPr lvl="1"/>
            <a:r>
              <a:rPr lang="en-US" dirty="0" smtClean="0"/>
              <a:t>App principal is a tenancy-scoped account for app identity</a:t>
            </a:r>
          </a:p>
          <a:p>
            <a:pPr lvl="1"/>
            <a:r>
              <a:rPr lang="en-US" dirty="0" smtClean="0"/>
              <a:t>App principal identified using a GUID</a:t>
            </a:r>
          </a:p>
          <a:p>
            <a:pPr lvl="1"/>
            <a:r>
              <a:rPr lang="en-US" dirty="0" smtClean="0"/>
              <a:t>App principals must be created in SharePoint host</a:t>
            </a:r>
          </a:p>
          <a:p>
            <a:pPr lvl="1"/>
            <a:endParaRPr lang="en-US" dirty="0" smtClean="0"/>
          </a:p>
          <a:p>
            <a:r>
              <a:rPr lang="en-US" dirty="0" smtClean="0"/>
              <a:t>App principal properties</a:t>
            </a:r>
          </a:p>
          <a:p>
            <a:pPr lvl="1"/>
            <a:r>
              <a:rPr lang="en-US" b="1" dirty="0" smtClean="0">
                <a:solidFill>
                  <a:srgbClr val="C00000"/>
                </a:solidFill>
              </a:rPr>
              <a:t>Client ID</a:t>
            </a:r>
            <a:r>
              <a:rPr lang="en-US" dirty="0" smtClean="0"/>
              <a:t>: GUID-based identifier for app principal</a:t>
            </a:r>
          </a:p>
          <a:p>
            <a:pPr lvl="1"/>
            <a:r>
              <a:rPr lang="en-US" b="1" dirty="0" smtClean="0">
                <a:solidFill>
                  <a:srgbClr val="C00000"/>
                </a:solidFill>
              </a:rPr>
              <a:t>Client Secret</a:t>
            </a:r>
            <a:r>
              <a:rPr lang="en-US" dirty="0" smtClean="0"/>
              <a:t>: (not used in S2S)</a:t>
            </a:r>
          </a:p>
          <a:p>
            <a:pPr lvl="1"/>
            <a:r>
              <a:rPr lang="en-US" b="1" dirty="0" smtClean="0">
                <a:solidFill>
                  <a:srgbClr val="C00000"/>
                </a:solidFill>
              </a:rPr>
              <a:t>App Host Domain</a:t>
            </a:r>
            <a:r>
              <a:rPr lang="en-US" dirty="0" smtClean="0"/>
              <a:t>: Base URL of remote web</a:t>
            </a:r>
          </a:p>
          <a:p>
            <a:pPr lvl="1"/>
            <a:r>
              <a:rPr lang="en-US" b="1" dirty="0" smtClean="0">
                <a:solidFill>
                  <a:srgbClr val="C00000"/>
                </a:solidFill>
              </a:rPr>
              <a:t>Redirect URL</a:t>
            </a:r>
            <a:r>
              <a:rPr lang="en-US" dirty="0" smtClean="0"/>
              <a:t>: URL to a page used to configure on-the-fly security</a:t>
            </a:r>
            <a:endParaRPr lang="en-US" dirty="0"/>
          </a:p>
        </p:txBody>
      </p:sp>
      <p:sp>
        <p:nvSpPr>
          <p:cNvPr id="3" name="Title 2"/>
          <p:cNvSpPr>
            <a:spLocks noGrp="1"/>
          </p:cNvSpPr>
          <p:nvPr>
            <p:ph type="title"/>
          </p:nvPr>
        </p:nvSpPr>
        <p:spPr/>
        <p:txBody>
          <a:bodyPr/>
          <a:lstStyle/>
          <a:p>
            <a:r>
              <a:rPr lang="en-US" smtClean="0"/>
              <a:t>App Principals</a:t>
            </a:r>
            <a:endParaRPr lang="en-US" dirty="0"/>
          </a:p>
        </p:txBody>
      </p:sp>
    </p:spTree>
    <p:extLst>
      <p:ext uri="{BB962C8B-B14F-4D97-AF65-F5344CB8AC3E}">
        <p14:creationId xmlns:p14="http://schemas.microsoft.com/office/powerpoint/2010/main" val="32027482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Deep dive: SharePoint and Office App Security Model (OAuth &amp; S2S)</a:t>
            </a:r>
          </a:p>
        </p:txBody>
      </p:sp>
      <p:sp>
        <p:nvSpPr>
          <p:cNvPr id="5" name="Text Placeholder 4"/>
          <p:cNvSpPr>
            <a:spLocks noGrp="1"/>
          </p:cNvSpPr>
          <p:nvPr>
            <p:ph type="body" sz="quarter" idx="14"/>
          </p:nvPr>
        </p:nvSpPr>
        <p:spPr/>
        <p:txBody>
          <a:bodyPr/>
          <a:lstStyle/>
          <a:p>
            <a:r>
              <a:rPr lang="en-US" dirty="0"/>
              <a:t>Ted Pattison</a:t>
            </a:r>
          </a:p>
          <a:p>
            <a:r>
              <a:rPr lang="en-US" sz="2000" b="1" dirty="0"/>
              <a:t>Instructor/Author</a:t>
            </a:r>
          </a:p>
          <a:p>
            <a:r>
              <a:rPr lang="en-US" sz="2000" b="1" dirty="0"/>
              <a:t>Critical Path Training</a:t>
            </a:r>
          </a:p>
        </p:txBody>
      </p:sp>
    </p:spTree>
    <p:extLst>
      <p:ext uri="{BB962C8B-B14F-4D97-AF65-F5344CB8AC3E}">
        <p14:creationId xmlns:p14="http://schemas.microsoft.com/office/powerpoint/2010/main" val="1255344354"/>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 to know the built-in app management pages</a:t>
            </a:r>
          </a:p>
          <a:p>
            <a:pPr lvl="1"/>
            <a:r>
              <a:rPr lang="en-US" dirty="0" smtClean="0"/>
              <a:t>AppRegNew.aspx</a:t>
            </a:r>
          </a:p>
          <a:p>
            <a:pPr lvl="1"/>
            <a:r>
              <a:rPr lang="en-US" dirty="0" smtClean="0"/>
              <a:t>AppInv.com</a:t>
            </a:r>
          </a:p>
          <a:p>
            <a:pPr lvl="1"/>
            <a:r>
              <a:rPr lang="en-US" dirty="0" smtClean="0"/>
              <a:t>AppPrincipals.aspx</a:t>
            </a:r>
          </a:p>
          <a:p>
            <a:pPr lvl="1"/>
            <a:endParaRPr lang="en-US" dirty="0" smtClean="0"/>
          </a:p>
          <a:p>
            <a:r>
              <a:rPr lang="en-US" dirty="0" smtClean="0"/>
              <a:t>There is also management support using PowerShell</a:t>
            </a:r>
          </a:p>
          <a:p>
            <a:pPr lvl="1"/>
            <a:r>
              <a:rPr lang="en-US" dirty="0" smtClean="0"/>
              <a:t>Use PowerShell </a:t>
            </a:r>
            <a:r>
              <a:rPr lang="en-US" dirty="0" err="1" smtClean="0"/>
              <a:t>cmdlets</a:t>
            </a:r>
            <a:r>
              <a:rPr lang="en-US" dirty="0" smtClean="0"/>
              <a:t> to administer SharePoint apps and app principals </a:t>
            </a:r>
          </a:p>
          <a:p>
            <a:pPr lvl="1"/>
            <a:endParaRPr lang="en-US" dirty="0"/>
          </a:p>
        </p:txBody>
      </p:sp>
      <p:sp>
        <p:nvSpPr>
          <p:cNvPr id="3" name="Title 2"/>
          <p:cNvSpPr>
            <a:spLocks noGrp="1"/>
          </p:cNvSpPr>
          <p:nvPr>
            <p:ph type="title"/>
          </p:nvPr>
        </p:nvSpPr>
        <p:spPr/>
        <p:txBody>
          <a:bodyPr/>
          <a:lstStyle/>
          <a:p>
            <a:r>
              <a:rPr lang="en-US" smtClean="0"/>
              <a:t>Managing App Principals in Office 365</a:t>
            </a:r>
            <a:endParaRPr lang="en-US" dirty="0"/>
          </a:p>
        </p:txBody>
      </p:sp>
    </p:spTree>
    <p:extLst>
      <p:ext uri="{BB962C8B-B14F-4D97-AF65-F5344CB8AC3E}">
        <p14:creationId xmlns:p14="http://schemas.microsoft.com/office/powerpoint/2010/main" val="237705420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AppRegNew.aspx</a:t>
            </a:r>
            <a:endParaRPr lang="en-US" dirty="0"/>
          </a:p>
        </p:txBody>
      </p:sp>
      <p:pic>
        <p:nvPicPr>
          <p:cNvPr id="3" name="Picture 2"/>
          <p:cNvPicPr>
            <a:picLocks noChangeAspect="1"/>
          </p:cNvPicPr>
          <p:nvPr/>
        </p:nvPicPr>
        <p:blipFill>
          <a:blip r:embed="rId2"/>
          <a:stretch>
            <a:fillRect/>
          </a:stretch>
        </p:blipFill>
        <p:spPr>
          <a:xfrm>
            <a:off x="1875453" y="1840148"/>
            <a:ext cx="6514176" cy="4182572"/>
          </a:xfrm>
          <a:prstGeom prst="rect">
            <a:avLst/>
          </a:prstGeom>
        </p:spPr>
      </p:pic>
      <p:pic>
        <p:nvPicPr>
          <p:cNvPr id="5" name="Picture 4"/>
          <p:cNvPicPr>
            <a:picLocks noChangeAspect="1"/>
          </p:cNvPicPr>
          <p:nvPr/>
        </p:nvPicPr>
        <p:blipFill rotWithShape="1">
          <a:blip r:embed="rId3"/>
          <a:srcRect b="8882"/>
          <a:stretch/>
        </p:blipFill>
        <p:spPr>
          <a:xfrm>
            <a:off x="1890929" y="1857312"/>
            <a:ext cx="6495013" cy="4102810"/>
          </a:xfrm>
          <a:prstGeom prst="rect">
            <a:avLst/>
          </a:prstGeom>
          <a:ln>
            <a:solidFill>
              <a:schemeClr val="bg1">
                <a:lumMod val="50000"/>
              </a:schemeClr>
            </a:solidFill>
          </a:ln>
        </p:spPr>
      </p:pic>
    </p:spTree>
    <p:extLst>
      <p:ext uri="{BB962C8B-B14F-4D97-AF65-F5344CB8AC3E}">
        <p14:creationId xmlns:p14="http://schemas.microsoft.com/office/powerpoint/2010/main" val="5640028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AppInv.aspx</a:t>
            </a:r>
            <a:endParaRPr lang="en-US" dirty="0"/>
          </a:p>
        </p:txBody>
      </p:sp>
      <p:pic>
        <p:nvPicPr>
          <p:cNvPr id="3" name="Picture 2"/>
          <p:cNvPicPr>
            <a:picLocks noChangeAspect="1"/>
          </p:cNvPicPr>
          <p:nvPr/>
        </p:nvPicPr>
        <p:blipFill>
          <a:blip r:embed="rId2"/>
          <a:stretch>
            <a:fillRect/>
          </a:stretch>
        </p:blipFill>
        <p:spPr>
          <a:xfrm>
            <a:off x="1875453" y="1840149"/>
            <a:ext cx="5976220" cy="4227310"/>
          </a:xfrm>
          <a:prstGeom prst="rect">
            <a:avLst/>
          </a:prstGeom>
        </p:spPr>
      </p:pic>
      <p:pic>
        <p:nvPicPr>
          <p:cNvPr id="4" name="Picture 3"/>
          <p:cNvPicPr>
            <a:picLocks noChangeAspect="1"/>
          </p:cNvPicPr>
          <p:nvPr/>
        </p:nvPicPr>
        <p:blipFill>
          <a:blip r:embed="rId3"/>
          <a:stretch>
            <a:fillRect/>
          </a:stretch>
        </p:blipFill>
        <p:spPr>
          <a:xfrm>
            <a:off x="1881405" y="1840148"/>
            <a:ext cx="5985571" cy="4227310"/>
          </a:xfrm>
          <a:prstGeom prst="rect">
            <a:avLst/>
          </a:prstGeom>
        </p:spPr>
      </p:pic>
      <p:pic>
        <p:nvPicPr>
          <p:cNvPr id="5" name="Picture 4"/>
          <p:cNvPicPr>
            <a:picLocks noChangeAspect="1"/>
          </p:cNvPicPr>
          <p:nvPr/>
        </p:nvPicPr>
        <p:blipFill>
          <a:blip r:embed="rId4"/>
          <a:stretch>
            <a:fillRect/>
          </a:stretch>
        </p:blipFill>
        <p:spPr>
          <a:xfrm>
            <a:off x="1887356" y="1840148"/>
            <a:ext cx="5985573" cy="4227311"/>
          </a:xfrm>
          <a:prstGeom prst="rect">
            <a:avLst/>
          </a:prstGeom>
        </p:spPr>
      </p:pic>
    </p:spTree>
    <p:extLst>
      <p:ext uri="{BB962C8B-B14F-4D97-AF65-F5344CB8AC3E}">
        <p14:creationId xmlns:p14="http://schemas.microsoft.com/office/powerpoint/2010/main" val="724804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AppPrincipals.aspx</a:t>
            </a:r>
            <a:endParaRPr lang="en-US" dirty="0"/>
          </a:p>
        </p:txBody>
      </p:sp>
      <p:pic>
        <p:nvPicPr>
          <p:cNvPr id="3" name="Picture 2"/>
          <p:cNvPicPr>
            <a:picLocks noChangeAspect="1"/>
          </p:cNvPicPr>
          <p:nvPr/>
        </p:nvPicPr>
        <p:blipFill>
          <a:blip r:embed="rId2"/>
          <a:stretch>
            <a:fillRect/>
          </a:stretch>
        </p:blipFill>
        <p:spPr>
          <a:xfrm>
            <a:off x="1818312" y="1868718"/>
            <a:ext cx="7299074" cy="4085645"/>
          </a:xfrm>
          <a:prstGeom prst="rect">
            <a:avLst/>
          </a:prstGeom>
          <a:ln>
            <a:solidFill>
              <a:schemeClr val="bg1">
                <a:lumMod val="85000"/>
              </a:schemeClr>
            </a:solidFill>
          </a:ln>
        </p:spPr>
      </p:pic>
    </p:spTree>
    <p:extLst>
      <p:ext uri="{BB962C8B-B14F-4D97-AF65-F5344CB8AC3E}">
        <p14:creationId xmlns:p14="http://schemas.microsoft.com/office/powerpoint/2010/main" val="216723023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smtClean="0"/>
              <a:t>Can be done several different ways</a:t>
            </a:r>
          </a:p>
          <a:p>
            <a:pPr lvl="1"/>
            <a:r>
              <a:rPr lang="en-US" smtClean="0"/>
              <a:t>Use built-in page named </a:t>
            </a:r>
            <a:r>
              <a:rPr lang="en-US" smtClean="0">
                <a:solidFill>
                  <a:srgbClr val="822F08"/>
                </a:solidFill>
              </a:rPr>
              <a:t>AppRegNew.aspx</a:t>
            </a:r>
          </a:p>
          <a:p>
            <a:pPr lvl="1"/>
            <a:r>
              <a:rPr lang="en-US" smtClean="0"/>
              <a:t>Use </a:t>
            </a:r>
            <a:r>
              <a:rPr lang="en-US" smtClean="0">
                <a:solidFill>
                  <a:srgbClr val="822F08"/>
                </a:solidFill>
              </a:rPr>
              <a:t>Register-SPAppPrincipal</a:t>
            </a:r>
          </a:p>
          <a:p>
            <a:pPr lvl="1"/>
            <a:r>
              <a:rPr lang="en-US" smtClean="0"/>
              <a:t>Use </a:t>
            </a:r>
            <a:r>
              <a:rPr lang="en-US" smtClean="0">
                <a:solidFill>
                  <a:srgbClr val="822F08"/>
                </a:solidFill>
              </a:rPr>
              <a:t>SPAppPrincipalManager</a:t>
            </a:r>
          </a:p>
          <a:p>
            <a:pPr lvl="1"/>
            <a:r>
              <a:rPr lang="en-US" smtClean="0"/>
              <a:t>Let Visual Studio do it for you when developing</a:t>
            </a:r>
            <a:endParaRPr lang="en-US" dirty="0"/>
          </a:p>
        </p:txBody>
      </p:sp>
      <p:sp>
        <p:nvSpPr>
          <p:cNvPr id="3" name="Title 2"/>
          <p:cNvSpPr>
            <a:spLocks noGrp="1"/>
          </p:cNvSpPr>
          <p:nvPr>
            <p:ph type="title"/>
          </p:nvPr>
        </p:nvSpPr>
        <p:spPr/>
        <p:txBody>
          <a:bodyPr/>
          <a:lstStyle/>
          <a:p>
            <a:r>
              <a:rPr lang="en-US" dirty="0" smtClean="0"/>
              <a:t>Creating </a:t>
            </a:r>
            <a:r>
              <a:rPr lang="en-US" dirty="0" smtClean="0"/>
              <a:t>App Principal with PowerShell</a:t>
            </a:r>
            <a:endParaRPr lang="en-US" dirty="0"/>
          </a:p>
        </p:txBody>
      </p:sp>
      <p:pic>
        <p:nvPicPr>
          <p:cNvPr id="5" name="Picture 4"/>
          <p:cNvPicPr>
            <a:picLocks noChangeAspect="1"/>
          </p:cNvPicPr>
          <p:nvPr/>
        </p:nvPicPr>
        <p:blipFill>
          <a:blip r:embed="rId2"/>
          <a:stretch>
            <a:fillRect/>
          </a:stretch>
        </p:blipFill>
        <p:spPr>
          <a:xfrm>
            <a:off x="1036637" y="3802062"/>
            <a:ext cx="7010185" cy="2642376"/>
          </a:xfrm>
          <a:prstGeom prst="rect">
            <a:avLst/>
          </a:prstGeom>
          <a:ln>
            <a:solidFill>
              <a:schemeClr val="bg1">
                <a:lumMod val="85000"/>
              </a:schemeClr>
            </a:solidFill>
          </a:ln>
        </p:spPr>
      </p:pic>
    </p:spTree>
    <p:extLst>
      <p:ext uri="{BB962C8B-B14F-4D97-AF65-F5344CB8AC3E}">
        <p14:creationId xmlns:p14="http://schemas.microsoft.com/office/powerpoint/2010/main" val="118612458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SPAppPrincipalManager</a:t>
            </a:r>
            <a:endParaRPr lang="en-US" dirty="0"/>
          </a:p>
        </p:txBody>
      </p:sp>
      <p:pic>
        <p:nvPicPr>
          <p:cNvPr id="3" name="Picture 2"/>
          <p:cNvPicPr>
            <a:picLocks noChangeAspect="1"/>
          </p:cNvPicPr>
          <p:nvPr/>
        </p:nvPicPr>
        <p:blipFill>
          <a:blip r:embed="rId2"/>
          <a:stretch>
            <a:fillRect/>
          </a:stretch>
        </p:blipFill>
        <p:spPr>
          <a:xfrm>
            <a:off x="579437" y="1398905"/>
            <a:ext cx="9028796" cy="5051601"/>
          </a:xfrm>
          <a:prstGeom prst="rect">
            <a:avLst/>
          </a:prstGeom>
          <a:ln>
            <a:solidFill>
              <a:schemeClr val="bg1">
                <a:lumMod val="85000"/>
              </a:schemeClr>
            </a:solidFill>
          </a:ln>
        </p:spPr>
      </p:pic>
    </p:spTree>
    <p:extLst>
      <p:ext uri="{BB962C8B-B14F-4D97-AF65-F5344CB8AC3E}">
        <p14:creationId xmlns:p14="http://schemas.microsoft.com/office/powerpoint/2010/main" val="35856939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Registering an App Principal</a:t>
            </a:r>
            <a:endParaRPr lang="en-US" dirty="0"/>
          </a:p>
        </p:txBody>
      </p:sp>
      <p:sp>
        <p:nvSpPr>
          <p:cNvPr id="2" name="Text Placeholder 1"/>
          <p:cNvSpPr>
            <a:spLocks noGrp="1"/>
          </p:cNvSpPr>
          <p:nvPr>
            <p:ph type="body" sz="quarter" idx="12"/>
          </p:nvPr>
        </p:nvSpPr>
        <p:spPr/>
        <p:txBody>
          <a:bodyPr/>
          <a:lstStyle/>
          <a:p>
            <a:r>
              <a:rPr lang="en-US" dirty="0" smtClean="0"/>
              <a:t>Ted Pattison</a:t>
            </a:r>
            <a:endParaRPr lang="en-US" dirty="0"/>
          </a:p>
        </p:txBody>
      </p:sp>
    </p:spTree>
    <p:extLst>
      <p:ext uri="{BB962C8B-B14F-4D97-AF65-F5344CB8AC3E}">
        <p14:creationId xmlns:p14="http://schemas.microsoft.com/office/powerpoint/2010/main" val="314523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mtClean="0"/>
              <a:t>App Security Overview</a:t>
            </a:r>
          </a:p>
          <a:p>
            <a:r>
              <a:rPr lang="en-US" smtClean="0"/>
              <a:t>Configuring App Permissions</a:t>
            </a:r>
          </a:p>
          <a:p>
            <a:r>
              <a:rPr lang="en-US" smtClean="0"/>
              <a:t>Understanding App Security Principals</a:t>
            </a:r>
          </a:p>
          <a:p>
            <a:r>
              <a:rPr lang="en-US" smtClean="0"/>
              <a:t>Server-to-Server (S2S) Trust Configuration</a:t>
            </a:r>
          </a:p>
          <a:p>
            <a:r>
              <a:rPr lang="en-US" smtClean="0"/>
              <a:t>Programming with Access Tokens</a:t>
            </a:r>
            <a:endParaRPr lang="en-US" dirty="0" smtClean="0"/>
          </a:p>
        </p:txBody>
      </p:sp>
      <p:sp>
        <p:nvSpPr>
          <p:cNvPr id="2" name="Title 1"/>
          <p:cNvSpPr>
            <a:spLocks noGrp="1"/>
          </p:cNvSpPr>
          <p:nvPr>
            <p:ph type="title"/>
          </p:nvPr>
        </p:nvSpPr>
        <p:spPr/>
        <p:txBody>
          <a:bodyPr/>
          <a:lstStyle/>
          <a:p>
            <a:r>
              <a:rPr lang="en-US" smtClean="0"/>
              <a:t>Agenda</a:t>
            </a:r>
            <a:endParaRPr lang="en-US" dirty="0"/>
          </a:p>
        </p:txBody>
      </p:sp>
    </p:spTree>
    <p:extLst>
      <p:ext uri="{BB962C8B-B14F-4D97-AF65-F5344CB8AC3E}">
        <p14:creationId xmlns:p14="http://schemas.microsoft.com/office/powerpoint/2010/main" val="250228599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mtClean="0"/>
              <a:t>Trusted connection between app and SharePoint</a:t>
            </a:r>
          </a:p>
          <a:p>
            <a:pPr lvl="1"/>
            <a:r>
              <a:rPr lang="en-US" smtClean="0"/>
              <a:t>Eliminates need for ACS when running apps in on-premises farm</a:t>
            </a:r>
          </a:p>
          <a:p>
            <a:pPr lvl="1"/>
            <a:r>
              <a:rPr lang="en-US" smtClean="0"/>
              <a:t>Trust between servers configured using SSL certificates</a:t>
            </a:r>
          </a:p>
          <a:p>
            <a:pPr lvl="1"/>
            <a:r>
              <a:rPr lang="en-US" smtClean="0"/>
              <a:t>App code requires access to private key of SSL certificate</a:t>
            </a:r>
          </a:p>
          <a:p>
            <a:pPr lvl="1"/>
            <a:r>
              <a:rPr lang="en-US" smtClean="0"/>
              <a:t>Requires creating Security Token Service on SharePoint server(s)</a:t>
            </a:r>
          </a:p>
          <a:p>
            <a:endParaRPr lang="en-US" smtClean="0"/>
          </a:p>
          <a:p>
            <a:endParaRPr lang="en-US" dirty="0"/>
          </a:p>
        </p:txBody>
      </p:sp>
      <p:sp>
        <p:nvSpPr>
          <p:cNvPr id="2" name="Title 1"/>
          <p:cNvSpPr>
            <a:spLocks noGrp="1"/>
          </p:cNvSpPr>
          <p:nvPr>
            <p:ph type="title"/>
          </p:nvPr>
        </p:nvSpPr>
        <p:spPr/>
        <p:txBody>
          <a:bodyPr/>
          <a:lstStyle/>
          <a:p>
            <a:r>
              <a:rPr lang="en-US" smtClean="0"/>
              <a:t>What is a Server-to-server (S2S) Trust</a:t>
            </a:r>
            <a:endParaRPr lang="en-US" dirty="0"/>
          </a:p>
        </p:txBody>
      </p:sp>
      <p:grpSp>
        <p:nvGrpSpPr>
          <p:cNvPr id="23" name="Group 22"/>
          <p:cNvGrpSpPr/>
          <p:nvPr/>
        </p:nvGrpSpPr>
        <p:grpSpPr>
          <a:xfrm>
            <a:off x="2798692" y="3808130"/>
            <a:ext cx="3589421" cy="2075274"/>
            <a:chOff x="2653654" y="3687393"/>
            <a:chExt cx="3637492" cy="2103066"/>
          </a:xfrm>
        </p:grpSpPr>
        <p:sp>
          <p:nvSpPr>
            <p:cNvPr id="21" name="Rectangle 20"/>
            <p:cNvSpPr/>
            <p:nvPr/>
          </p:nvSpPr>
          <p:spPr bwMode="auto">
            <a:xfrm>
              <a:off x="2653654" y="3687393"/>
              <a:ext cx="3637492" cy="2103066"/>
            </a:xfrm>
            <a:prstGeom prst="rect">
              <a:avLst/>
            </a:prstGeom>
            <a:solidFill>
              <a:schemeClr val="bg1">
                <a:lumMod val="8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4930" tIns="20986" rIns="104930" bIns="26231" numCol="1" rtlCol="0" anchor="t" anchorCtr="0" compatLnSpc="1">
              <a:prstTxWarp prst="textNoShape">
                <a:avLst/>
              </a:prstTxWarp>
            </a:bodyPr>
            <a:lstStyle/>
            <a:p>
              <a:pPr algn="ctr" defTabSz="524506" fontAlgn="base">
                <a:spcBef>
                  <a:spcPct val="0"/>
                </a:spcBef>
                <a:spcAft>
                  <a:spcPct val="0"/>
                </a:spcAft>
              </a:pPr>
              <a:r>
                <a:rPr lang="en-US" sz="918" dirty="0">
                  <a:solidFill>
                    <a:schemeClr val="tx1"/>
                  </a:solidFill>
                  <a:latin typeface="Segoe Condensed" pitchFamily="34" charset="0"/>
                </a:rPr>
                <a:t>On-premises Farm</a:t>
              </a:r>
            </a:p>
          </p:txBody>
        </p:sp>
        <p:sp>
          <p:nvSpPr>
            <p:cNvPr id="22" name="Rectangle 21"/>
            <p:cNvSpPr/>
            <p:nvPr/>
          </p:nvSpPr>
          <p:spPr bwMode="auto">
            <a:xfrm>
              <a:off x="4668923" y="4469204"/>
              <a:ext cx="503653" cy="705955"/>
            </a:xfrm>
            <a:prstGeom prst="rect">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4930" tIns="104930" rIns="104930" bIns="26231" numCol="1" rtlCol="0" anchor="t" anchorCtr="0" compatLnSpc="1">
              <a:prstTxWarp prst="textNoShape">
                <a:avLst/>
              </a:prstTxWarp>
            </a:bodyPr>
            <a:lstStyle/>
            <a:p>
              <a:pPr algn="ctr" defTabSz="524506" fontAlgn="base">
                <a:spcBef>
                  <a:spcPct val="0"/>
                </a:spcBef>
                <a:spcAft>
                  <a:spcPct val="0"/>
                </a:spcAft>
              </a:pPr>
              <a:endParaRPr lang="en-US" sz="1530" dirty="0">
                <a:gradFill>
                  <a:gsLst>
                    <a:gs pos="0">
                      <a:srgbClr val="FFFFFF"/>
                    </a:gs>
                    <a:gs pos="100000">
                      <a:srgbClr val="FFFFFF"/>
                    </a:gs>
                  </a:gsLst>
                  <a:lin ang="5400000" scaled="0"/>
                </a:gradFill>
                <a:latin typeface="Segoe Condensed" pitchFamily="34" charset="0"/>
              </a:endParaRPr>
            </a:p>
          </p:txBody>
        </p:sp>
        <p:cxnSp>
          <p:nvCxnSpPr>
            <p:cNvPr id="5" name="Straight Arrow Connector 4"/>
            <p:cNvCxnSpPr>
              <a:stCxn id="14" idx="3"/>
              <a:endCxn id="13" idx="1"/>
            </p:cNvCxnSpPr>
            <p:nvPr/>
          </p:nvCxnSpPr>
          <p:spPr>
            <a:xfrm flipV="1">
              <a:off x="3444800" y="4213008"/>
              <a:ext cx="1106207" cy="529465"/>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044007" y="4323149"/>
              <a:ext cx="141522" cy="166617"/>
            </a:xfrm>
            <a:prstGeom prst="ellipse">
              <a:avLst/>
            </a:prstGeom>
          </p:spPr>
          <p:style>
            <a:lnRef idx="1">
              <a:schemeClr val="accent2"/>
            </a:lnRef>
            <a:fillRef idx="2">
              <a:schemeClr val="accent2"/>
            </a:fillRef>
            <a:effectRef idx="1">
              <a:schemeClr val="accent2"/>
            </a:effectRef>
            <a:fontRef idx="minor">
              <a:schemeClr val="dk1"/>
            </a:fontRef>
          </p:style>
          <p:txBody>
            <a:bodyPr lIns="67250" tIns="33624" rIns="67250" bIns="33624" rtlCol="0" anchor="ctr"/>
            <a:lstStyle/>
            <a:p>
              <a:pPr algn="ctr"/>
              <a:r>
                <a:rPr lang="en-US" sz="804" b="1" dirty="0">
                  <a:solidFill>
                    <a:prstClr val="black"/>
                  </a:solidFill>
                </a:rPr>
                <a:t>1</a:t>
              </a:r>
            </a:p>
          </p:txBody>
        </p:sp>
        <p:cxnSp>
          <p:nvCxnSpPr>
            <p:cNvPr id="7" name="Straight Arrow Connector 6"/>
            <p:cNvCxnSpPr>
              <a:stCxn id="15" idx="1"/>
              <a:endCxn id="14" idx="3"/>
            </p:cNvCxnSpPr>
            <p:nvPr/>
          </p:nvCxnSpPr>
          <p:spPr>
            <a:xfrm flipH="1" flipV="1">
              <a:off x="3444799" y="4742474"/>
              <a:ext cx="1106297" cy="605485"/>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054453" y="5029104"/>
              <a:ext cx="141522" cy="166617"/>
            </a:xfrm>
            <a:prstGeom prst="ellipse">
              <a:avLst/>
            </a:prstGeom>
          </p:spPr>
          <p:style>
            <a:lnRef idx="1">
              <a:schemeClr val="accent2"/>
            </a:lnRef>
            <a:fillRef idx="2">
              <a:schemeClr val="accent2"/>
            </a:fillRef>
            <a:effectRef idx="1">
              <a:schemeClr val="accent2"/>
            </a:effectRef>
            <a:fontRef idx="minor">
              <a:schemeClr val="dk1"/>
            </a:fontRef>
          </p:style>
          <p:txBody>
            <a:bodyPr lIns="67250" tIns="33624" rIns="67250" bIns="33624" rtlCol="0" anchor="ctr"/>
            <a:lstStyle/>
            <a:p>
              <a:pPr algn="ctr"/>
              <a:r>
                <a:rPr lang="en-US" sz="804" b="1" dirty="0">
                  <a:solidFill>
                    <a:prstClr val="black"/>
                  </a:solidFill>
                </a:rPr>
                <a:t>2</a:t>
              </a:r>
            </a:p>
          </p:txBody>
        </p:sp>
        <p:grpSp>
          <p:nvGrpSpPr>
            <p:cNvPr id="18" name="Group 17"/>
            <p:cNvGrpSpPr/>
            <p:nvPr/>
          </p:nvGrpSpPr>
          <p:grpSpPr>
            <a:xfrm>
              <a:off x="4731279" y="4554531"/>
              <a:ext cx="369816" cy="486151"/>
              <a:chOff x="4461636" y="4735284"/>
              <a:chExt cx="520196" cy="811319"/>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1867" y="5171280"/>
                <a:ext cx="375323" cy="375323"/>
              </a:xfrm>
              <a:prstGeom prst="rect">
                <a:avLst/>
              </a:prstGeom>
            </p:spPr>
          </p:pic>
          <p:cxnSp>
            <p:nvCxnSpPr>
              <p:cNvPr id="9" name="Straight Arrow Connector 8"/>
              <p:cNvCxnSpPr/>
              <p:nvPr/>
            </p:nvCxnSpPr>
            <p:spPr>
              <a:xfrm flipH="1">
                <a:off x="4559359" y="4735284"/>
                <a:ext cx="1" cy="76127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884563" y="4770220"/>
                <a:ext cx="1" cy="726334"/>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793185" y="4928889"/>
                <a:ext cx="188647" cy="222098"/>
              </a:xfrm>
              <a:prstGeom prst="ellipse">
                <a:avLst/>
              </a:prstGeom>
            </p:spPr>
            <p:style>
              <a:lnRef idx="1">
                <a:schemeClr val="accent2"/>
              </a:lnRef>
              <a:fillRef idx="2">
                <a:schemeClr val="accent2"/>
              </a:fillRef>
              <a:effectRef idx="1">
                <a:schemeClr val="accent2"/>
              </a:effectRef>
              <a:fontRef idx="minor">
                <a:schemeClr val="dk1"/>
              </a:fontRef>
            </p:style>
            <p:txBody>
              <a:bodyPr lIns="67250" tIns="33624" rIns="67250" bIns="33624" rtlCol="0" anchor="ctr"/>
              <a:lstStyle/>
              <a:p>
                <a:pPr algn="ctr"/>
                <a:r>
                  <a:rPr lang="en-US" sz="765" b="1" dirty="0">
                    <a:solidFill>
                      <a:prstClr val="black"/>
                    </a:solidFill>
                  </a:rPr>
                  <a:t>4</a:t>
                </a:r>
              </a:p>
            </p:txBody>
          </p:sp>
          <p:sp>
            <p:nvSpPr>
              <p:cNvPr id="12" name="Oval 11"/>
              <p:cNvSpPr/>
              <p:nvPr/>
            </p:nvSpPr>
            <p:spPr>
              <a:xfrm>
                <a:off x="4461636" y="4928889"/>
                <a:ext cx="188647" cy="222098"/>
              </a:xfrm>
              <a:prstGeom prst="ellipse">
                <a:avLst/>
              </a:prstGeom>
            </p:spPr>
            <p:style>
              <a:lnRef idx="1">
                <a:schemeClr val="accent2"/>
              </a:lnRef>
              <a:fillRef idx="2">
                <a:schemeClr val="accent2"/>
              </a:fillRef>
              <a:effectRef idx="1">
                <a:schemeClr val="accent2"/>
              </a:effectRef>
              <a:fontRef idx="minor">
                <a:schemeClr val="dk1"/>
              </a:fontRef>
            </p:style>
            <p:txBody>
              <a:bodyPr lIns="67250" tIns="33624" rIns="67250" bIns="33624" rtlCol="0" anchor="ctr"/>
              <a:lstStyle/>
              <a:p>
                <a:pPr algn="ctr"/>
                <a:r>
                  <a:rPr lang="en-US" sz="765" b="1" dirty="0">
                    <a:solidFill>
                      <a:prstClr val="black"/>
                    </a:solidFill>
                  </a:rPr>
                  <a:t>3</a:t>
                </a:r>
              </a:p>
            </p:txBody>
          </p:sp>
        </p:grpSp>
        <p:sp>
          <p:nvSpPr>
            <p:cNvPr id="13" name="Rectangle 12"/>
            <p:cNvSpPr/>
            <p:nvPr/>
          </p:nvSpPr>
          <p:spPr bwMode="auto">
            <a:xfrm>
              <a:off x="4551007" y="3905604"/>
              <a:ext cx="727455" cy="6148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2465" tIns="41971" rIns="52465" bIns="26231" numCol="1" rtlCol="0" anchor="ctr" anchorCtr="0" compatLnSpc="1">
              <a:prstTxWarp prst="textNoShape">
                <a:avLst/>
              </a:prstTxWarp>
            </a:bodyPr>
            <a:lstStyle/>
            <a:p>
              <a:pPr algn="ctr" defTabSz="524506" fontAlgn="base">
                <a:spcBef>
                  <a:spcPts val="345"/>
                </a:spcBef>
                <a:spcAft>
                  <a:spcPts val="345"/>
                </a:spcAft>
              </a:pPr>
              <a:r>
                <a:rPr lang="en-US" sz="765" dirty="0">
                  <a:gradFill>
                    <a:gsLst>
                      <a:gs pos="0">
                        <a:srgbClr val="FFFFFF"/>
                      </a:gs>
                      <a:gs pos="100000">
                        <a:srgbClr val="FFFFFF"/>
                      </a:gs>
                    </a:gsLst>
                    <a:lin ang="5400000" scaled="0"/>
                  </a:gradFill>
                  <a:latin typeface="Arial" pitchFamily="34" charset="0"/>
                  <a:cs typeface="Arial" pitchFamily="34" charset="0"/>
                </a:rPr>
                <a:t>SharePoint Web Server</a:t>
              </a:r>
            </a:p>
          </p:txBody>
        </p:sp>
        <p:sp>
          <p:nvSpPr>
            <p:cNvPr id="14" name="Rectangle 13"/>
            <p:cNvSpPr/>
            <p:nvPr/>
          </p:nvSpPr>
          <p:spPr bwMode="auto">
            <a:xfrm>
              <a:off x="2829243" y="4468214"/>
              <a:ext cx="615556" cy="548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2465" tIns="41971" rIns="52465" bIns="26231" numCol="1" rtlCol="0" anchor="ctr" anchorCtr="1" compatLnSpc="1">
              <a:prstTxWarp prst="textNoShape">
                <a:avLst/>
              </a:prstTxWarp>
            </a:bodyPr>
            <a:lstStyle/>
            <a:p>
              <a:pPr algn="ctr" defTabSz="524506" fontAlgn="base">
                <a:spcBef>
                  <a:spcPts val="345"/>
                </a:spcBef>
                <a:spcAft>
                  <a:spcPts val="345"/>
                </a:spcAft>
              </a:pPr>
              <a:r>
                <a:rPr lang="en-US" sz="765" dirty="0">
                  <a:gradFill>
                    <a:gsLst>
                      <a:gs pos="0">
                        <a:srgbClr val="FFFFFF"/>
                      </a:gs>
                      <a:gs pos="100000">
                        <a:srgbClr val="FFFFFF"/>
                      </a:gs>
                    </a:gsLst>
                    <a:lin ang="5400000" scaled="0"/>
                  </a:gradFill>
                  <a:latin typeface="Arial" pitchFamily="34" charset="0"/>
                  <a:cs typeface="Arial" pitchFamily="34" charset="0"/>
                </a:rPr>
                <a:t>User</a:t>
              </a:r>
            </a:p>
          </p:txBody>
        </p:sp>
        <p:sp>
          <p:nvSpPr>
            <p:cNvPr id="15" name="Rectangle 14"/>
            <p:cNvSpPr/>
            <p:nvPr/>
          </p:nvSpPr>
          <p:spPr bwMode="auto">
            <a:xfrm>
              <a:off x="4551096" y="5040554"/>
              <a:ext cx="727455" cy="6148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2465" tIns="41971" rIns="52465" bIns="26231" numCol="1" rtlCol="0" anchor="ctr" anchorCtr="1" compatLnSpc="1">
              <a:prstTxWarp prst="textNoShape">
                <a:avLst/>
              </a:prstTxWarp>
            </a:bodyPr>
            <a:lstStyle/>
            <a:p>
              <a:pPr algn="ctr" defTabSz="524506" fontAlgn="base">
                <a:spcBef>
                  <a:spcPts val="345"/>
                </a:spcBef>
                <a:spcAft>
                  <a:spcPts val="345"/>
                </a:spcAft>
              </a:pPr>
              <a:r>
                <a:rPr lang="en-US" sz="765" dirty="0">
                  <a:gradFill>
                    <a:gsLst>
                      <a:gs pos="0">
                        <a:srgbClr val="FFFFFF"/>
                      </a:gs>
                      <a:gs pos="100000">
                        <a:srgbClr val="FFFFFF"/>
                      </a:gs>
                    </a:gsLst>
                    <a:lin ang="5400000" scaled="0"/>
                  </a:gradFill>
                  <a:latin typeface="Arial" pitchFamily="34" charset="0"/>
                  <a:cs typeface="Arial" pitchFamily="34" charset="0"/>
                </a:rPr>
                <a:t>Client App</a:t>
              </a:r>
            </a:p>
          </p:txBody>
        </p:sp>
        <p:sp>
          <p:nvSpPr>
            <p:cNvPr id="16" name="Oval 15"/>
            <p:cNvSpPr/>
            <p:nvPr/>
          </p:nvSpPr>
          <p:spPr bwMode="auto">
            <a:xfrm>
              <a:off x="5345489" y="4048092"/>
              <a:ext cx="730539" cy="320860"/>
            </a:xfrm>
            <a:prstGeom prst="ellipse">
              <a:avLst/>
            </a:prstGeom>
            <a:solidFill>
              <a:schemeClr val="accent5">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524506" fontAlgn="base">
                <a:spcBef>
                  <a:spcPct val="0"/>
                </a:spcBef>
                <a:spcAft>
                  <a:spcPct val="0"/>
                </a:spcAft>
              </a:pPr>
              <a:r>
                <a:rPr lang="en-US" sz="688" b="1" dirty="0">
                  <a:solidFill>
                    <a:schemeClr val="tx1"/>
                  </a:solidFill>
                  <a:latin typeface="Segoe Condensed" pitchFamily="34" charset="0"/>
                </a:rPr>
                <a:t>S2S STS</a:t>
              </a:r>
            </a:p>
          </p:txBody>
        </p:sp>
        <p:sp>
          <p:nvSpPr>
            <p:cNvPr id="17" name="Oval 16"/>
            <p:cNvSpPr/>
            <p:nvPr/>
          </p:nvSpPr>
          <p:spPr bwMode="auto">
            <a:xfrm>
              <a:off x="5323683" y="5125698"/>
              <a:ext cx="856904" cy="438778"/>
            </a:xfrm>
            <a:prstGeom prst="ellipse">
              <a:avLst/>
            </a:prstGeom>
            <a:solidFill>
              <a:schemeClr val="accent5">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524506" fontAlgn="base">
                <a:spcBef>
                  <a:spcPct val="0"/>
                </a:spcBef>
                <a:spcAft>
                  <a:spcPct val="0"/>
                </a:spcAft>
              </a:pPr>
              <a:r>
                <a:rPr lang="en-US" sz="688" b="1" dirty="0">
                  <a:solidFill>
                    <a:schemeClr val="tx1"/>
                  </a:solidFill>
                  <a:latin typeface="Segoe Condensed" pitchFamily="34" charset="0"/>
                </a:rPr>
                <a:t>SSL Cert </a:t>
              </a:r>
            </a:p>
            <a:p>
              <a:pPr algn="ctr" defTabSz="524506" fontAlgn="base">
                <a:spcBef>
                  <a:spcPct val="0"/>
                </a:spcBef>
                <a:spcAft>
                  <a:spcPct val="0"/>
                </a:spcAft>
              </a:pPr>
              <a:r>
                <a:rPr lang="en-US" sz="688" dirty="0">
                  <a:solidFill>
                    <a:schemeClr val="tx1"/>
                  </a:solidFill>
                  <a:latin typeface="Segoe Condensed" pitchFamily="34" charset="0"/>
                </a:rPr>
                <a:t>Public/Private key pair (.</a:t>
              </a:r>
              <a:r>
                <a:rPr lang="en-US" sz="688" dirty="0" err="1">
                  <a:solidFill>
                    <a:schemeClr val="tx1"/>
                  </a:solidFill>
                  <a:latin typeface="Segoe Condensed" pitchFamily="34" charset="0"/>
                </a:rPr>
                <a:t>pfx</a:t>
              </a:r>
              <a:r>
                <a:rPr lang="en-US" sz="688" dirty="0">
                  <a:solidFill>
                    <a:schemeClr val="tx1"/>
                  </a:solidFill>
                  <a:latin typeface="Segoe Condensed" pitchFamily="34" charset="0"/>
                </a:rPr>
                <a:t>)</a:t>
              </a:r>
            </a:p>
          </p:txBody>
        </p:sp>
      </p:grpSp>
    </p:spTree>
    <p:extLst>
      <p:ext uri="{BB962C8B-B14F-4D97-AF65-F5344CB8AC3E}">
        <p14:creationId xmlns:p14="http://schemas.microsoft.com/office/powerpoint/2010/main" val="23933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App must authenticate the user</a:t>
            </a:r>
          </a:p>
          <a:p>
            <a:pPr lvl="1"/>
            <a:r>
              <a:rPr lang="en-US" smtClean="0"/>
              <a:t>App passed user identity to SharePoint farm with user identity</a:t>
            </a:r>
          </a:p>
          <a:p>
            <a:pPr lvl="1"/>
            <a:r>
              <a:rPr lang="en-US" smtClean="0"/>
              <a:t>SharePoint farm trusts that the app is telling the trust about user identity</a:t>
            </a:r>
          </a:p>
          <a:p>
            <a:pPr lvl="1"/>
            <a:endParaRPr lang="en-US" smtClean="0"/>
          </a:p>
          <a:p>
            <a:r>
              <a:rPr lang="en-US" smtClean="0"/>
              <a:t>“High Trust” is very different from “Full Trust”</a:t>
            </a:r>
          </a:p>
          <a:p>
            <a:pPr lvl="1"/>
            <a:r>
              <a:rPr lang="en-US" smtClean="0"/>
              <a:t>Full trust code is not limited by permissions – it can do anything</a:t>
            </a:r>
          </a:p>
          <a:p>
            <a:pPr lvl="1"/>
            <a:r>
              <a:rPr lang="en-US" smtClean="0"/>
              <a:t>High trust app has set of permissions that say what it can do</a:t>
            </a:r>
            <a:endParaRPr lang="en-US" dirty="0"/>
          </a:p>
        </p:txBody>
      </p:sp>
      <p:sp>
        <p:nvSpPr>
          <p:cNvPr id="3" name="Title 2"/>
          <p:cNvSpPr>
            <a:spLocks noGrp="1"/>
          </p:cNvSpPr>
          <p:nvPr>
            <p:ph type="title"/>
          </p:nvPr>
        </p:nvSpPr>
        <p:spPr/>
        <p:txBody>
          <a:bodyPr/>
          <a:lstStyle/>
          <a:p>
            <a:r>
              <a:rPr lang="en-US" smtClean="0"/>
              <a:t>Why Is It Called a “High Trust” App</a:t>
            </a:r>
            <a:endParaRPr lang="en-US" dirty="0"/>
          </a:p>
        </p:txBody>
      </p:sp>
    </p:spTree>
    <p:extLst>
      <p:ext uri="{BB962C8B-B14F-4D97-AF65-F5344CB8AC3E}">
        <p14:creationId xmlns:p14="http://schemas.microsoft.com/office/powerpoint/2010/main" val="39602640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mtClean="0"/>
              <a:t>App Security Overview</a:t>
            </a:r>
          </a:p>
          <a:p>
            <a:r>
              <a:rPr lang="en-US" smtClean="0"/>
              <a:t>Configuring App Permissions</a:t>
            </a:r>
          </a:p>
          <a:p>
            <a:r>
              <a:rPr lang="en-US" smtClean="0"/>
              <a:t>Understanding App Security Principals</a:t>
            </a:r>
          </a:p>
          <a:p>
            <a:r>
              <a:rPr lang="en-US" smtClean="0"/>
              <a:t>Server-to-Server (S2S) Trust Configuration</a:t>
            </a:r>
          </a:p>
          <a:p>
            <a:r>
              <a:rPr lang="en-US" smtClean="0"/>
              <a:t>Programming with Access Tokens</a:t>
            </a:r>
            <a:endParaRPr lang="en-US" dirty="0" smtClean="0"/>
          </a:p>
        </p:txBody>
      </p:sp>
      <p:sp>
        <p:nvSpPr>
          <p:cNvPr id="2" name="Title 1"/>
          <p:cNvSpPr>
            <a:spLocks noGrp="1"/>
          </p:cNvSpPr>
          <p:nvPr>
            <p:ph type="title"/>
          </p:nvPr>
        </p:nvSpPr>
        <p:spPr/>
        <p:txBody>
          <a:bodyPr/>
          <a:lstStyle/>
          <a:p>
            <a:r>
              <a:rPr lang="en-US" smtClean="0"/>
              <a:t>Agenda</a:t>
            </a:r>
            <a:endParaRPr lang="en-US" dirty="0"/>
          </a:p>
        </p:txBody>
      </p:sp>
    </p:spTree>
    <p:extLst>
      <p:ext uri="{BB962C8B-B14F-4D97-AF65-F5344CB8AC3E}">
        <p14:creationId xmlns:p14="http://schemas.microsoft.com/office/powerpoint/2010/main" val="96208924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Exchange 2013</a:t>
            </a:r>
          </a:p>
          <a:p>
            <a:r>
              <a:rPr lang="en-US" smtClean="0"/>
              <a:t>Workflow Manager 1.0</a:t>
            </a:r>
          </a:p>
          <a:p>
            <a:r>
              <a:rPr lang="en-US" smtClean="0"/>
              <a:t>Your custom SharePoint Apps</a:t>
            </a:r>
          </a:p>
          <a:p>
            <a:r>
              <a:rPr lang="en-US" smtClean="0"/>
              <a:t>Your custom Web Applications (non-SharePoint)</a:t>
            </a:r>
            <a:endParaRPr lang="en-US" dirty="0"/>
          </a:p>
        </p:txBody>
      </p:sp>
      <p:sp>
        <p:nvSpPr>
          <p:cNvPr id="3" name="Title 2"/>
          <p:cNvSpPr>
            <a:spLocks noGrp="1"/>
          </p:cNvSpPr>
          <p:nvPr>
            <p:ph type="title"/>
          </p:nvPr>
        </p:nvSpPr>
        <p:spPr/>
        <p:txBody>
          <a:bodyPr/>
          <a:lstStyle/>
          <a:p>
            <a:r>
              <a:rPr lang="en-US" smtClean="0"/>
              <a:t>Examples of Applications with S2S Trusts</a:t>
            </a:r>
            <a:endParaRPr lang="en-US" dirty="0"/>
          </a:p>
        </p:txBody>
      </p:sp>
    </p:spTree>
    <p:extLst>
      <p:ext uri="{BB962C8B-B14F-4D97-AF65-F5344CB8AC3E}">
        <p14:creationId xmlns:p14="http://schemas.microsoft.com/office/powerpoint/2010/main" val="22447149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App has x.509 certificate with public/private key pair</a:t>
            </a:r>
          </a:p>
          <a:p>
            <a:pPr lvl="1"/>
            <a:r>
              <a:rPr lang="en-US" smtClean="0"/>
              <a:t>Private key used to sign certain aspects in access token</a:t>
            </a:r>
          </a:p>
          <a:p>
            <a:r>
              <a:rPr lang="en-US" smtClean="0"/>
              <a:t>Public key registered with SharePoint farm</a:t>
            </a:r>
          </a:p>
          <a:p>
            <a:pPr lvl="1"/>
            <a:r>
              <a:rPr lang="en-US" smtClean="0"/>
              <a:t>This creates a trusted security token issuer</a:t>
            </a:r>
          </a:p>
          <a:p>
            <a:r>
              <a:rPr lang="en-US" smtClean="0"/>
              <a:t>App creates access token to call into SharePoint</a:t>
            </a:r>
          </a:p>
          <a:p>
            <a:pPr lvl="1"/>
            <a:r>
              <a:rPr lang="en-US" smtClean="0"/>
              <a:t>App creates access token with a specific client ID and signs it with private key</a:t>
            </a:r>
          </a:p>
          <a:p>
            <a:pPr lvl="1"/>
            <a:r>
              <a:rPr lang="en-US" smtClean="0"/>
              <a:t>Trusted security token issuer validates signature </a:t>
            </a:r>
          </a:p>
          <a:p>
            <a:r>
              <a:rPr lang="en-US" smtClean="0"/>
              <a:t>SharePoint establishes app identity</a:t>
            </a:r>
          </a:p>
          <a:p>
            <a:pPr lvl="1"/>
            <a:r>
              <a:rPr lang="en-US" smtClean="0"/>
              <a:t>App identity maps to a specific client ID</a:t>
            </a:r>
          </a:p>
          <a:p>
            <a:pPr lvl="1"/>
            <a:r>
              <a:rPr lang="en-US" smtClean="0"/>
              <a:t>You can have many client IDs associated with a single x.509 certificate</a:t>
            </a:r>
            <a:endParaRPr lang="en-US" dirty="0"/>
          </a:p>
        </p:txBody>
      </p:sp>
      <p:sp>
        <p:nvSpPr>
          <p:cNvPr id="3" name="Title 2"/>
          <p:cNvSpPr>
            <a:spLocks noGrp="1"/>
          </p:cNvSpPr>
          <p:nvPr>
            <p:ph type="title"/>
          </p:nvPr>
        </p:nvSpPr>
        <p:spPr/>
        <p:txBody>
          <a:bodyPr/>
          <a:lstStyle/>
          <a:p>
            <a:r>
              <a:rPr lang="en-US" smtClean="0"/>
              <a:t>Architecture of an S2S Trust</a:t>
            </a:r>
            <a:endParaRPr lang="en-US" dirty="0"/>
          </a:p>
        </p:txBody>
      </p:sp>
    </p:spTree>
    <p:extLst>
      <p:ext uri="{BB962C8B-B14F-4D97-AF65-F5344CB8AC3E}">
        <p14:creationId xmlns:p14="http://schemas.microsoft.com/office/powerpoint/2010/main" val="410618848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mtClean="0"/>
              <a:t>Steps to configure an S2S trust</a:t>
            </a:r>
          </a:p>
          <a:p>
            <a:pPr lvl="1"/>
            <a:r>
              <a:rPr lang="en-US" smtClean="0"/>
              <a:t>Create an x509 certificate</a:t>
            </a:r>
          </a:p>
          <a:p>
            <a:pPr lvl="1"/>
            <a:r>
              <a:rPr lang="en-US" smtClean="0"/>
              <a:t>Make certificate’s public key accessible to SharePoint</a:t>
            </a:r>
          </a:p>
          <a:p>
            <a:pPr lvl="1"/>
            <a:r>
              <a:rPr lang="en-US" smtClean="0"/>
              <a:t>Use PowerShell to create a trusted security token issuer based on public key</a:t>
            </a:r>
          </a:p>
          <a:p>
            <a:pPr lvl="1"/>
            <a:r>
              <a:rPr lang="en-US" smtClean="0"/>
              <a:t>Develop provider-hosted app which has access to private key file </a:t>
            </a:r>
          </a:p>
          <a:p>
            <a:pPr lvl="1"/>
            <a:r>
              <a:rPr lang="en-US" smtClean="0"/>
              <a:t>Create S2S access tokens with the help of TokenHelper class</a:t>
            </a:r>
          </a:p>
          <a:p>
            <a:pPr lvl="1"/>
            <a:r>
              <a:rPr lang="en-US" smtClean="0"/>
              <a:t>Pass access token with calling into SharePoint using CSOM or REST API</a:t>
            </a:r>
          </a:p>
          <a:p>
            <a:pPr lvl="1"/>
            <a:endParaRPr lang="en-US" smtClean="0"/>
          </a:p>
          <a:p>
            <a:r>
              <a:rPr lang="en-US" smtClean="0"/>
              <a:t>Two ways to make a certificate available</a:t>
            </a:r>
          </a:p>
          <a:p>
            <a:pPr lvl="1"/>
            <a:r>
              <a:rPr lang="en-US" smtClean="0"/>
              <a:t>Pass file path of certificate to SharePoint </a:t>
            </a:r>
          </a:p>
          <a:p>
            <a:pPr lvl="1"/>
            <a:r>
              <a:rPr lang="en-US" smtClean="0"/>
              <a:t>Expose certificate from app as metadata endpoint</a:t>
            </a:r>
            <a:endParaRPr lang="en-US" dirty="0"/>
          </a:p>
        </p:txBody>
      </p:sp>
      <p:sp>
        <p:nvSpPr>
          <p:cNvPr id="2" name="Title 1"/>
          <p:cNvSpPr>
            <a:spLocks noGrp="1"/>
          </p:cNvSpPr>
          <p:nvPr>
            <p:ph type="title"/>
          </p:nvPr>
        </p:nvSpPr>
        <p:spPr/>
        <p:txBody>
          <a:bodyPr/>
          <a:lstStyle/>
          <a:p>
            <a:r>
              <a:rPr lang="en-US" smtClean="0"/>
              <a:t>Configuring a Server-to-Server Trust</a:t>
            </a:r>
            <a:endParaRPr lang="en-US" dirty="0"/>
          </a:p>
        </p:txBody>
      </p:sp>
    </p:spTree>
    <p:extLst>
      <p:ext uri="{BB962C8B-B14F-4D97-AF65-F5344CB8AC3E}">
        <p14:creationId xmlns:p14="http://schemas.microsoft.com/office/powerpoint/2010/main" val="106697574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Certificates</a:t>
            </a:r>
            <a:endParaRPr lang="en-US" dirty="0"/>
          </a:p>
        </p:txBody>
      </p:sp>
      <p:pic>
        <p:nvPicPr>
          <p:cNvPr id="3" name="Picture 2"/>
          <p:cNvPicPr>
            <a:picLocks noChangeAspect="1"/>
          </p:cNvPicPr>
          <p:nvPr/>
        </p:nvPicPr>
        <p:blipFill>
          <a:blip r:embed="rId3"/>
          <a:stretch>
            <a:fillRect/>
          </a:stretch>
        </p:blipFill>
        <p:spPr>
          <a:xfrm>
            <a:off x="274639" y="1363662"/>
            <a:ext cx="11233026" cy="4774294"/>
          </a:xfrm>
          <a:prstGeom prst="rect">
            <a:avLst/>
          </a:prstGeom>
          <a:ln>
            <a:solidFill>
              <a:schemeClr val="bg1">
                <a:lumMod val="85000"/>
              </a:schemeClr>
            </a:solidFill>
          </a:ln>
        </p:spPr>
      </p:pic>
    </p:spTree>
    <p:extLst>
      <p:ext uri="{BB962C8B-B14F-4D97-AF65-F5344CB8AC3E}">
        <p14:creationId xmlns:p14="http://schemas.microsoft.com/office/powerpoint/2010/main" val="117531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2308324"/>
          </a:xfrm>
        </p:spPr>
        <p:txBody>
          <a:bodyPr/>
          <a:lstStyle/>
          <a:p>
            <a:r>
              <a:rPr lang="en-US" sz="3600" dirty="0" smtClean="0"/>
              <a:t>Steps to creating security token issuer in SharePoint farm</a:t>
            </a:r>
          </a:p>
          <a:p>
            <a:pPr lvl="1"/>
            <a:r>
              <a:rPr lang="en-US" dirty="0" smtClean="0"/>
              <a:t>Get the authentication realm (aka tenancy)</a:t>
            </a:r>
          </a:p>
          <a:p>
            <a:pPr lvl="1"/>
            <a:r>
              <a:rPr lang="en-US" dirty="0" smtClean="0"/>
              <a:t>Create realm-qualified app identifier</a:t>
            </a:r>
          </a:p>
          <a:p>
            <a:pPr lvl="1"/>
            <a:r>
              <a:rPr lang="en-US" dirty="0" smtClean="0"/>
              <a:t>Create certificate object using .</a:t>
            </a:r>
            <a:r>
              <a:rPr lang="en-US" dirty="0" err="1" smtClean="0"/>
              <a:t>pfx</a:t>
            </a:r>
            <a:r>
              <a:rPr lang="en-US" dirty="0" smtClean="0"/>
              <a:t> file containing password-protected private key </a:t>
            </a:r>
          </a:p>
          <a:p>
            <a:pPr lvl="1"/>
            <a:r>
              <a:rPr lang="en-US" dirty="0" smtClean="0"/>
              <a:t>Call New-</a:t>
            </a:r>
            <a:r>
              <a:rPr lang="en-US" dirty="0" err="1" smtClean="0"/>
              <a:t>SPTrustedSecurityTokenIssuer</a:t>
            </a:r>
            <a:endParaRPr lang="en-US" dirty="0"/>
          </a:p>
        </p:txBody>
      </p:sp>
      <p:sp>
        <p:nvSpPr>
          <p:cNvPr id="2" name="Title 1"/>
          <p:cNvSpPr>
            <a:spLocks noGrp="1"/>
          </p:cNvSpPr>
          <p:nvPr>
            <p:ph type="title"/>
          </p:nvPr>
        </p:nvSpPr>
        <p:spPr/>
        <p:txBody>
          <a:bodyPr/>
          <a:lstStyle/>
          <a:p>
            <a:r>
              <a:rPr lang="en-US" smtClean="0"/>
              <a:t>Creating the Secure Token Issuer</a:t>
            </a:r>
            <a:endParaRPr lang="en-US" dirty="0"/>
          </a:p>
        </p:txBody>
      </p:sp>
      <p:pic>
        <p:nvPicPr>
          <p:cNvPr id="7" name="Picture 6"/>
          <p:cNvPicPr>
            <a:picLocks noChangeAspect="1"/>
          </p:cNvPicPr>
          <p:nvPr/>
        </p:nvPicPr>
        <p:blipFill>
          <a:blip r:embed="rId3"/>
          <a:stretch>
            <a:fillRect/>
          </a:stretch>
        </p:blipFill>
        <p:spPr>
          <a:xfrm>
            <a:off x="1036637" y="3521174"/>
            <a:ext cx="9381411" cy="3328888"/>
          </a:xfrm>
          <a:prstGeom prst="rect">
            <a:avLst/>
          </a:prstGeom>
          <a:ln>
            <a:solidFill>
              <a:schemeClr val="bg1">
                <a:lumMod val="85000"/>
              </a:schemeClr>
            </a:solidFill>
          </a:ln>
        </p:spPr>
      </p:pic>
    </p:spTree>
    <p:extLst>
      <p:ext uri="{BB962C8B-B14F-4D97-AF65-F5344CB8AC3E}">
        <p14:creationId xmlns:p14="http://schemas.microsoft.com/office/powerpoint/2010/main" val="1650363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a:t>
            </a:r>
            <a:r>
              <a:rPr lang="en-US" dirty="0"/>
              <a:t>Secure Token Issuer</a:t>
            </a:r>
          </a:p>
        </p:txBody>
      </p:sp>
      <p:sp>
        <p:nvSpPr>
          <p:cNvPr id="3" name="Text Placeholder 2"/>
          <p:cNvSpPr>
            <a:spLocks noGrp="1"/>
          </p:cNvSpPr>
          <p:nvPr>
            <p:ph type="body" sz="quarter" idx="12"/>
          </p:nvPr>
        </p:nvSpPr>
        <p:spPr/>
        <p:txBody>
          <a:bodyPr/>
          <a:lstStyle/>
          <a:p>
            <a:r>
              <a:rPr lang="en-US" dirty="0" smtClean="0"/>
              <a:t>Ted Pattison</a:t>
            </a:r>
            <a:endParaRPr lang="en-US" dirty="0"/>
          </a:p>
        </p:txBody>
      </p:sp>
    </p:spTree>
    <p:extLst>
      <p:ext uri="{BB962C8B-B14F-4D97-AF65-F5344CB8AC3E}">
        <p14:creationId xmlns:p14="http://schemas.microsoft.com/office/powerpoint/2010/main" val="1327891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mtClean="0"/>
              <a:t>App Security Overview</a:t>
            </a:r>
          </a:p>
          <a:p>
            <a:r>
              <a:rPr lang="en-US" smtClean="0"/>
              <a:t>Configuring App Permissions</a:t>
            </a:r>
          </a:p>
          <a:p>
            <a:r>
              <a:rPr lang="en-US" smtClean="0"/>
              <a:t>Understanding App Security Principals</a:t>
            </a:r>
          </a:p>
          <a:p>
            <a:r>
              <a:rPr lang="en-US" smtClean="0"/>
              <a:t>Server-to-Server (S2S) Trust Configuration</a:t>
            </a:r>
          </a:p>
          <a:p>
            <a:r>
              <a:rPr lang="en-US" smtClean="0"/>
              <a:t>Programming with Access Tokens</a:t>
            </a:r>
            <a:endParaRPr lang="en-US" dirty="0" smtClean="0"/>
          </a:p>
        </p:txBody>
      </p:sp>
      <p:sp>
        <p:nvSpPr>
          <p:cNvPr id="2" name="Title 1"/>
          <p:cNvSpPr>
            <a:spLocks noGrp="1"/>
          </p:cNvSpPr>
          <p:nvPr>
            <p:ph type="title"/>
          </p:nvPr>
        </p:nvSpPr>
        <p:spPr/>
        <p:txBody>
          <a:bodyPr/>
          <a:lstStyle/>
          <a:p>
            <a:r>
              <a:rPr lang="en-US" smtClean="0"/>
              <a:t>Agenda</a:t>
            </a:r>
            <a:endParaRPr lang="en-US" dirty="0"/>
          </a:p>
        </p:txBody>
      </p:sp>
    </p:spTree>
    <p:extLst>
      <p:ext uri="{BB962C8B-B14F-4D97-AF65-F5344CB8AC3E}">
        <p14:creationId xmlns:p14="http://schemas.microsoft.com/office/powerpoint/2010/main" val="422510299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What is developer responsible for with S2S app?</a:t>
            </a:r>
          </a:p>
          <a:p>
            <a:pPr lvl="1"/>
            <a:r>
              <a:rPr lang="en-US" smtClean="0"/>
              <a:t>Expose an endpoint to SharePoint to discover service metadata</a:t>
            </a:r>
          </a:p>
          <a:p>
            <a:pPr lvl="1"/>
            <a:r>
              <a:rPr lang="en-US" smtClean="0"/>
              <a:t>Authenticate the user (can use Windows Auth, FBA,  etc.)</a:t>
            </a:r>
          </a:p>
          <a:p>
            <a:pPr lvl="1"/>
            <a:r>
              <a:rPr lang="en-US" smtClean="0"/>
              <a:t>Create security tokens to send to SharePoint server</a:t>
            </a:r>
          </a:p>
          <a:p>
            <a:endParaRPr lang="en-US" smtClean="0"/>
          </a:p>
          <a:p>
            <a:r>
              <a:rPr lang="en-US" smtClean="0"/>
              <a:t>Details of creating the S2S security token</a:t>
            </a:r>
          </a:p>
          <a:p>
            <a:pPr lvl="1"/>
            <a:r>
              <a:rPr lang="en-US" smtClean="0"/>
              <a:t>S2S token like OAuth token but differs from OAuth specification</a:t>
            </a:r>
          </a:p>
          <a:p>
            <a:pPr lvl="1"/>
            <a:r>
              <a:rPr lang="en-US" smtClean="0"/>
              <a:t>Security token must contain app identity</a:t>
            </a:r>
          </a:p>
          <a:p>
            <a:pPr lvl="1"/>
            <a:r>
              <a:rPr lang="en-US" smtClean="0"/>
              <a:t>Security token can optionally include user identity</a:t>
            </a:r>
          </a:p>
          <a:p>
            <a:pPr lvl="1"/>
            <a:r>
              <a:rPr lang="en-US" smtClean="0"/>
              <a:t>Security token must be signed using private key of SSL certificate</a:t>
            </a:r>
            <a:endParaRPr lang="en-US" dirty="0"/>
          </a:p>
        </p:txBody>
      </p:sp>
      <p:sp>
        <p:nvSpPr>
          <p:cNvPr id="3" name="Title 2"/>
          <p:cNvSpPr>
            <a:spLocks noGrp="1"/>
          </p:cNvSpPr>
          <p:nvPr>
            <p:ph type="title"/>
          </p:nvPr>
        </p:nvSpPr>
        <p:spPr/>
        <p:txBody>
          <a:bodyPr/>
          <a:lstStyle/>
          <a:p>
            <a:r>
              <a:rPr lang="en-US" smtClean="0"/>
              <a:t>Developing Apps that use S2S Trusts</a:t>
            </a:r>
            <a:endParaRPr lang="en-US" dirty="0"/>
          </a:p>
        </p:txBody>
      </p:sp>
    </p:spTree>
    <p:extLst>
      <p:ext uri="{BB962C8B-B14F-4D97-AF65-F5344CB8AC3E}">
        <p14:creationId xmlns:p14="http://schemas.microsoft.com/office/powerpoint/2010/main" val="112835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998175" y="2297282"/>
            <a:ext cx="8441900" cy="2799953"/>
          </a:xfrm>
          <a:prstGeom prst="rect">
            <a:avLst/>
          </a:prstGeom>
          <a:ln>
            <a:solidFill>
              <a:schemeClr val="bg1">
                <a:lumMod val="85000"/>
              </a:schemeClr>
            </a:solidFill>
          </a:ln>
        </p:spPr>
      </p:pic>
      <p:sp>
        <p:nvSpPr>
          <p:cNvPr id="3" name="Title 2"/>
          <p:cNvSpPr>
            <a:spLocks noGrp="1"/>
          </p:cNvSpPr>
          <p:nvPr>
            <p:ph type="title"/>
          </p:nvPr>
        </p:nvSpPr>
        <p:spPr/>
        <p:txBody>
          <a:bodyPr/>
          <a:lstStyle/>
          <a:p>
            <a:r>
              <a:rPr lang="en-US" smtClean="0"/>
              <a:t>App Manifest for a Provider-hosted App</a:t>
            </a:r>
            <a:endParaRPr lang="en-US" dirty="0"/>
          </a:p>
        </p:txBody>
      </p:sp>
      <p:sp>
        <p:nvSpPr>
          <p:cNvPr id="4" name="Rounded Rectangle 3"/>
          <p:cNvSpPr/>
          <p:nvPr/>
        </p:nvSpPr>
        <p:spPr bwMode="auto">
          <a:xfrm>
            <a:off x="3475427" y="3668688"/>
            <a:ext cx="2399959" cy="285710"/>
          </a:xfrm>
          <a:prstGeom prst="roundRect">
            <a:avLst/>
          </a:prstGeom>
          <a:noFill/>
          <a:ln w="28575">
            <a:solidFill>
              <a:srgbClr val="C00000"/>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4930" tIns="104930" rIns="104930" bIns="26231" numCol="1" rtlCol="0" anchor="t" anchorCtr="0" compatLnSpc="1">
            <a:prstTxWarp prst="textNoShape">
              <a:avLst/>
            </a:prstTxWarp>
          </a:bodyPr>
          <a:lstStyle/>
          <a:p>
            <a:pPr algn="ctr" defTabSz="524506" fontAlgn="base">
              <a:spcBef>
                <a:spcPct val="0"/>
              </a:spcBef>
              <a:spcAft>
                <a:spcPct val="0"/>
              </a:spcAft>
            </a:pPr>
            <a:endParaRPr lang="en-US" sz="1263" dirty="0">
              <a:gradFill>
                <a:gsLst>
                  <a:gs pos="0">
                    <a:srgbClr val="FFFFFF"/>
                  </a:gs>
                  <a:gs pos="100000">
                    <a:srgbClr val="FFFFFF"/>
                  </a:gs>
                </a:gsLst>
                <a:lin ang="5400000" scaled="0"/>
              </a:gradFill>
              <a:latin typeface="Segoe Condensed" pitchFamily="34" charset="0"/>
            </a:endParaRPr>
          </a:p>
        </p:txBody>
      </p:sp>
      <p:sp>
        <p:nvSpPr>
          <p:cNvPr id="7" name="Rounded Rectangle 6"/>
          <p:cNvSpPr/>
          <p:nvPr/>
        </p:nvSpPr>
        <p:spPr bwMode="auto">
          <a:xfrm>
            <a:off x="2275446" y="4210346"/>
            <a:ext cx="7028453" cy="544038"/>
          </a:xfrm>
          <a:prstGeom prst="roundRect">
            <a:avLst/>
          </a:prstGeom>
          <a:noFill/>
          <a:ln w="28575">
            <a:solidFill>
              <a:srgbClr val="C00000"/>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4930" tIns="104930" rIns="104930" bIns="26231" numCol="1" rtlCol="0" anchor="t" anchorCtr="0" compatLnSpc="1">
            <a:prstTxWarp prst="textNoShape">
              <a:avLst/>
            </a:prstTxWarp>
          </a:bodyPr>
          <a:lstStyle/>
          <a:p>
            <a:pPr algn="ctr" defTabSz="524506" fontAlgn="base">
              <a:spcBef>
                <a:spcPct val="0"/>
              </a:spcBef>
              <a:spcAft>
                <a:spcPct val="0"/>
              </a:spcAft>
            </a:pPr>
            <a:endParaRPr lang="en-US" sz="1263" dirty="0">
              <a:gradFill>
                <a:gsLst>
                  <a:gs pos="0">
                    <a:srgbClr val="FFFFFF"/>
                  </a:gs>
                  <a:gs pos="100000">
                    <a:srgbClr val="FFFFFF"/>
                  </a:gs>
                </a:gsLst>
                <a:lin ang="5400000" scaled="0"/>
              </a:gradFill>
              <a:latin typeface="Segoe Condensed" pitchFamily="34" charset="0"/>
            </a:endParaRPr>
          </a:p>
        </p:txBody>
      </p:sp>
    </p:spTree>
    <p:extLst>
      <p:ext uri="{BB962C8B-B14F-4D97-AF65-F5344CB8AC3E}">
        <p14:creationId xmlns:p14="http://schemas.microsoft.com/office/powerpoint/2010/main" val="40469946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Web.config for a Provider-hosted App</a:t>
            </a:r>
            <a:endParaRPr lang="en-US" dirty="0"/>
          </a:p>
        </p:txBody>
      </p:sp>
      <p:sp>
        <p:nvSpPr>
          <p:cNvPr id="7" name="Rounded Rectangle 6"/>
          <p:cNvSpPr/>
          <p:nvPr/>
        </p:nvSpPr>
        <p:spPr bwMode="auto">
          <a:xfrm>
            <a:off x="2332589" y="3493096"/>
            <a:ext cx="7828439" cy="861294"/>
          </a:xfrm>
          <a:prstGeom prst="roundRect">
            <a:avLst/>
          </a:prstGeom>
          <a:noFill/>
          <a:ln w="28575">
            <a:solidFill>
              <a:srgbClr val="C00000"/>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4930" tIns="104930" rIns="104930" bIns="26231" numCol="1" rtlCol="0" anchor="t" anchorCtr="0" compatLnSpc="1">
            <a:prstTxWarp prst="textNoShape">
              <a:avLst/>
            </a:prstTxWarp>
          </a:bodyPr>
          <a:lstStyle/>
          <a:p>
            <a:pPr algn="ctr" defTabSz="524506" fontAlgn="base">
              <a:spcBef>
                <a:spcPct val="0"/>
              </a:spcBef>
              <a:spcAft>
                <a:spcPct val="0"/>
              </a:spcAft>
            </a:pPr>
            <a:endParaRPr lang="en-US" sz="1263" dirty="0">
              <a:gradFill>
                <a:gsLst>
                  <a:gs pos="0">
                    <a:srgbClr val="FFFFFF"/>
                  </a:gs>
                  <a:gs pos="100000">
                    <a:srgbClr val="FFFFFF"/>
                  </a:gs>
                </a:gsLst>
                <a:lin ang="5400000" scaled="0"/>
              </a:gradFill>
              <a:latin typeface="Segoe Condensed" pitchFamily="34" charset="0"/>
            </a:endParaRPr>
          </a:p>
        </p:txBody>
      </p:sp>
    </p:spTree>
    <p:extLst>
      <p:ext uri="{BB962C8B-B14F-4D97-AF65-F5344CB8AC3E}">
        <p14:creationId xmlns:p14="http://schemas.microsoft.com/office/powerpoint/2010/main" val="82677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What is a security principal?</a:t>
            </a:r>
          </a:p>
          <a:p>
            <a:pPr lvl="1"/>
            <a:r>
              <a:rPr lang="en-US" smtClean="0"/>
              <a:t>An entity that is understood by a security system</a:t>
            </a:r>
          </a:p>
          <a:p>
            <a:pPr lvl="1"/>
            <a:r>
              <a:rPr lang="en-US" smtClean="0"/>
              <a:t>An entity for which you can configure authorized access to resources</a:t>
            </a:r>
          </a:p>
          <a:p>
            <a:pPr lvl="1"/>
            <a:endParaRPr lang="en-US" smtClean="0"/>
          </a:p>
          <a:p>
            <a:r>
              <a:rPr lang="en-US" smtClean="0"/>
              <a:t>Examples of security principals</a:t>
            </a:r>
          </a:p>
          <a:p>
            <a:pPr lvl="1"/>
            <a:r>
              <a:rPr lang="en-US" smtClean="0"/>
              <a:t>User with an account in Active Directory</a:t>
            </a:r>
          </a:p>
          <a:p>
            <a:pPr lvl="1"/>
            <a:r>
              <a:rPr lang="en-US" smtClean="0"/>
              <a:t>User with account in another identity management system (FBA)</a:t>
            </a:r>
          </a:p>
          <a:p>
            <a:pPr lvl="1"/>
            <a:r>
              <a:rPr lang="en-US" smtClean="0"/>
              <a:t>Active Directory group or an FBA role</a:t>
            </a:r>
          </a:p>
          <a:p>
            <a:pPr lvl="1"/>
            <a:r>
              <a:rPr lang="en-US" smtClean="0"/>
              <a:t>Computer which has been added to an Active Directory domain</a:t>
            </a:r>
          </a:p>
          <a:p>
            <a:pPr lvl="1"/>
            <a:r>
              <a:rPr lang="en-US" smtClean="0"/>
              <a:t>SharePoint app (as of SharePoint 2013)</a:t>
            </a:r>
            <a:endParaRPr lang="en-US" dirty="0"/>
          </a:p>
        </p:txBody>
      </p:sp>
      <p:sp>
        <p:nvSpPr>
          <p:cNvPr id="3" name="Title 2"/>
          <p:cNvSpPr>
            <a:spLocks noGrp="1"/>
          </p:cNvSpPr>
          <p:nvPr>
            <p:ph type="title"/>
          </p:nvPr>
        </p:nvSpPr>
        <p:spPr/>
        <p:txBody>
          <a:bodyPr/>
          <a:lstStyle/>
          <a:p>
            <a:r>
              <a:rPr lang="en-US" smtClean="0"/>
              <a:t>Let’s start with a basic question</a:t>
            </a:r>
            <a:endParaRPr lang="en-US" dirty="0"/>
          </a:p>
        </p:txBody>
      </p:sp>
    </p:spTree>
    <p:extLst>
      <p:ext uri="{BB962C8B-B14F-4D97-AF65-F5344CB8AC3E}">
        <p14:creationId xmlns:p14="http://schemas.microsoft.com/office/powerpoint/2010/main" val="209191831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74638" y="1212850"/>
            <a:ext cx="11887200" cy="4881336"/>
          </a:xfrm>
        </p:spPr>
        <p:txBody>
          <a:bodyPr/>
          <a:lstStyle/>
          <a:p>
            <a:r>
              <a:rPr lang="en-US" sz="3600" dirty="0" smtClean="0"/>
              <a:t>TokenHelper class provides methods for S2S Apps</a:t>
            </a:r>
          </a:p>
          <a:p>
            <a:pPr lvl="1"/>
            <a:r>
              <a:rPr lang="en-US" sz="2000" dirty="0" smtClean="0"/>
              <a:t>GetS2SClientContextWithWindowsIdentity for CSOM calls</a:t>
            </a:r>
          </a:p>
          <a:p>
            <a:pPr lvl="1"/>
            <a:r>
              <a:rPr lang="en-US" sz="2000" dirty="0" smtClean="0"/>
              <a:t>GetS2SAccessTokenWithWindowsIdentity for REST calls</a:t>
            </a:r>
          </a:p>
          <a:p>
            <a:pPr lvl="1"/>
            <a:endParaRPr lang="en-US" sz="2000" dirty="0" smtClean="0"/>
          </a:p>
          <a:p>
            <a:pPr lvl="1"/>
            <a:endParaRPr lang="en-US" sz="2000" dirty="0" smtClean="0"/>
          </a:p>
          <a:p>
            <a:pPr lvl="1"/>
            <a:endParaRPr lang="en-US" sz="2000" dirty="0" smtClean="0"/>
          </a:p>
          <a:p>
            <a:pPr lvl="1"/>
            <a:endParaRPr lang="en-US" sz="2000" dirty="0" smtClean="0"/>
          </a:p>
          <a:p>
            <a:endParaRPr lang="en-US" sz="3600" dirty="0" smtClean="0"/>
          </a:p>
          <a:p>
            <a:endParaRPr lang="en-US" sz="3600" dirty="0" smtClean="0"/>
          </a:p>
          <a:p>
            <a:r>
              <a:rPr lang="en-US" sz="3600" dirty="0" smtClean="0"/>
              <a:t>TokenHelper class only supports Windows authentication</a:t>
            </a:r>
          </a:p>
          <a:p>
            <a:pPr lvl="1"/>
            <a:r>
              <a:rPr lang="en-US" sz="2000" dirty="0" smtClean="0"/>
              <a:t>You must implement support for other types of authentication</a:t>
            </a:r>
            <a:endParaRPr lang="en-US" sz="2000" dirty="0"/>
          </a:p>
        </p:txBody>
      </p:sp>
      <p:sp>
        <p:nvSpPr>
          <p:cNvPr id="3" name="Title 2"/>
          <p:cNvSpPr>
            <a:spLocks noGrp="1"/>
          </p:cNvSpPr>
          <p:nvPr>
            <p:ph type="title"/>
          </p:nvPr>
        </p:nvSpPr>
        <p:spPr/>
        <p:txBody>
          <a:bodyPr/>
          <a:lstStyle/>
          <a:p>
            <a:r>
              <a:rPr lang="en-US" smtClean="0"/>
              <a:t>Calling to SharePoint from S2S Apps</a:t>
            </a:r>
            <a:endParaRPr lang="en-US" dirty="0"/>
          </a:p>
        </p:txBody>
      </p:sp>
      <p:pic>
        <p:nvPicPr>
          <p:cNvPr id="6" name="Picture 5"/>
          <p:cNvPicPr>
            <a:picLocks noChangeAspect="1"/>
          </p:cNvPicPr>
          <p:nvPr/>
        </p:nvPicPr>
        <p:blipFill>
          <a:blip r:embed="rId3"/>
          <a:stretch>
            <a:fillRect/>
          </a:stretch>
        </p:blipFill>
        <p:spPr>
          <a:xfrm>
            <a:off x="1036637" y="2534075"/>
            <a:ext cx="7486778" cy="2417934"/>
          </a:xfrm>
          <a:prstGeom prst="rect">
            <a:avLst/>
          </a:prstGeom>
          <a:ln>
            <a:solidFill>
              <a:schemeClr val="bg1">
                <a:lumMod val="85000"/>
              </a:schemeClr>
            </a:solidFill>
          </a:ln>
        </p:spPr>
      </p:pic>
    </p:spTree>
    <p:extLst>
      <p:ext uri="{BB962C8B-B14F-4D97-AF65-F5344CB8AC3E}">
        <p14:creationId xmlns:p14="http://schemas.microsoft.com/office/powerpoint/2010/main" val="400599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Creating a Provider-hosted App which uses S2S Authentication</a:t>
            </a:r>
            <a:endParaRPr lang="en-US" sz="6000" dirty="0"/>
          </a:p>
        </p:txBody>
      </p:sp>
      <p:sp>
        <p:nvSpPr>
          <p:cNvPr id="3" name="Text Placeholder 2"/>
          <p:cNvSpPr>
            <a:spLocks noGrp="1"/>
          </p:cNvSpPr>
          <p:nvPr>
            <p:ph type="body" sz="quarter" idx="12"/>
          </p:nvPr>
        </p:nvSpPr>
        <p:spPr/>
        <p:txBody>
          <a:bodyPr/>
          <a:lstStyle/>
          <a:p>
            <a:r>
              <a:rPr lang="en-US" dirty="0" smtClean="0"/>
              <a:t>Ted Pattison</a:t>
            </a:r>
            <a:endParaRPr lang="en-US" dirty="0"/>
          </a:p>
        </p:txBody>
      </p:sp>
    </p:spTree>
    <p:extLst>
      <p:ext uri="{BB962C8B-B14F-4D97-AF65-F5344CB8AC3E}">
        <p14:creationId xmlns:p14="http://schemas.microsoft.com/office/powerpoint/2010/main" val="20727549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mtClean="0"/>
              <a:t>App Security Overview</a:t>
            </a:r>
          </a:p>
          <a:p>
            <a:r>
              <a:rPr lang="en-US" smtClean="0"/>
              <a:t>Configuring App Permissions</a:t>
            </a:r>
          </a:p>
          <a:p>
            <a:r>
              <a:rPr lang="en-US" smtClean="0"/>
              <a:t>Understanding App Security Principals</a:t>
            </a:r>
          </a:p>
          <a:p>
            <a:r>
              <a:rPr lang="en-US" smtClean="0"/>
              <a:t>Server-to-Server (S2S) Trust Configuration</a:t>
            </a:r>
          </a:p>
          <a:p>
            <a:r>
              <a:rPr lang="en-US" smtClean="0"/>
              <a:t>Programming with Access Tokens</a:t>
            </a:r>
            <a:endParaRPr lang="en-US" dirty="0" smtClean="0"/>
          </a:p>
        </p:txBody>
      </p:sp>
      <p:sp>
        <p:nvSpPr>
          <p:cNvPr id="2" name="Title 1"/>
          <p:cNvSpPr>
            <a:spLocks noGrp="1"/>
          </p:cNvSpPr>
          <p:nvPr>
            <p:ph type="title"/>
          </p:nvPr>
        </p:nvSpPr>
        <p:spPr/>
        <p:txBody>
          <a:bodyPr/>
          <a:lstStyle/>
          <a:p>
            <a:r>
              <a:rPr lang="en-US" smtClean="0"/>
              <a:t>Summary</a:t>
            </a:r>
            <a:endParaRPr lang="en-US" dirty="0"/>
          </a:p>
        </p:txBody>
      </p:sp>
    </p:spTree>
    <p:extLst>
      <p:ext uri="{BB962C8B-B14F-4D97-AF65-F5344CB8AC3E}">
        <p14:creationId xmlns:p14="http://schemas.microsoft.com/office/powerpoint/2010/main" val="649181044"/>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3" y="3146782"/>
            <a:ext cx="3288507" cy="700960"/>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a:t>
            </a:r>
            <a:r>
              <a:rPr lang="en-US" sz="700" dirty="0" smtClean="0">
                <a:gradFill>
                  <a:gsLst>
                    <a:gs pos="0">
                      <a:schemeClr val="tx1"/>
                    </a:gs>
                    <a:gs pos="100000">
                      <a:schemeClr val="tx1"/>
                    </a:gs>
                  </a:gsLst>
                  <a:lin ang="5400000" scaled="0"/>
                </a:gradFill>
                <a:cs typeface="Segoe UI" pitchFamily="34" charset="0"/>
              </a:rPr>
              <a:t>and </a:t>
            </a:r>
            <a:r>
              <a:rPr lang="en-US" sz="700" dirty="0">
                <a:gradFill>
                  <a:gsLst>
                    <a:gs pos="0">
                      <a:schemeClr val="tx1"/>
                    </a:gs>
                    <a:gs pos="100000">
                      <a:schemeClr val="tx1"/>
                    </a:gs>
                  </a:gsLst>
                  <a:lin ang="5400000" scaled="0"/>
                </a:gradFill>
                <a:cs typeface="Segoe UI" pitchFamily="34" charset="0"/>
              </a:rPr>
              <a:t>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5731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OAuth Is Used for External Authentication</a:t>
            </a:r>
            <a:endParaRPr lang="en-US" dirty="0"/>
          </a:p>
        </p:txBody>
      </p:sp>
      <p:sp>
        <p:nvSpPr>
          <p:cNvPr id="2" name="Text Placeholder 1"/>
          <p:cNvSpPr>
            <a:spLocks noGrp="1"/>
          </p:cNvSpPr>
          <p:nvPr>
            <p:ph idx="4294967295"/>
          </p:nvPr>
        </p:nvSpPr>
        <p:spPr>
          <a:xfrm>
            <a:off x="1943805" y="1476622"/>
            <a:ext cx="8548864" cy="5284752"/>
          </a:xfrm>
          <a:prstGeom prst="rect">
            <a:avLst/>
          </a:prstGeom>
        </p:spPr>
        <p:txBody>
          <a:bodyPr>
            <a:normAutofit/>
          </a:bodyPr>
          <a:lstStyle/>
          <a:p>
            <a:r>
              <a:rPr lang="en-US" sz="2448" dirty="0"/>
              <a:t>In which scenarios is OAuth used?</a:t>
            </a:r>
          </a:p>
          <a:p>
            <a:pPr lvl="1"/>
            <a:r>
              <a:rPr lang="en-US" sz="2040" dirty="0"/>
              <a:t>Calls to SharePoint from server-side code running in remote web</a:t>
            </a:r>
          </a:p>
          <a:p>
            <a:endParaRPr lang="en-US" sz="2448" dirty="0"/>
          </a:p>
          <a:p>
            <a:r>
              <a:rPr lang="en-US" sz="2448" dirty="0"/>
              <a:t>How does it work?</a:t>
            </a:r>
          </a:p>
          <a:p>
            <a:pPr lvl="1"/>
            <a:r>
              <a:rPr lang="en-US" sz="2040" dirty="0"/>
              <a:t>Incoming calls requires access token with app identity</a:t>
            </a:r>
          </a:p>
          <a:p>
            <a:pPr lvl="1"/>
            <a:r>
              <a:rPr lang="en-US" sz="2040" dirty="0"/>
              <a:t>Access token can optionally carry a user identity as well</a:t>
            </a:r>
          </a:p>
          <a:p>
            <a:pPr lvl="1"/>
            <a:r>
              <a:rPr lang="en-US" sz="2040" dirty="0"/>
              <a:t>Call does not need to target URL inside app web</a:t>
            </a:r>
          </a:p>
          <a:p>
            <a:pPr lvl="1"/>
            <a:r>
              <a:rPr lang="en-US" sz="2040" dirty="0"/>
              <a:t>Call can target any CSOM or REST endpoint in any site</a:t>
            </a:r>
          </a:p>
          <a:p>
            <a:pPr lvl="1"/>
            <a:r>
              <a:rPr lang="en-US" sz="2040" dirty="0"/>
              <a:t>Your app code is required to create and manage security tokens</a:t>
            </a:r>
          </a:p>
        </p:txBody>
      </p:sp>
    </p:spTree>
    <p:extLst>
      <p:ext uri="{BB962C8B-B14F-4D97-AF65-F5344CB8AC3E}">
        <p14:creationId xmlns:p14="http://schemas.microsoft.com/office/powerpoint/2010/main" val="3182578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Tokens used in OAuth</a:t>
            </a:r>
            <a:endParaRPr lang="en-US" dirty="0"/>
          </a:p>
        </p:txBody>
      </p:sp>
      <p:sp>
        <p:nvSpPr>
          <p:cNvPr id="2" name="Text Placeholder 1"/>
          <p:cNvSpPr>
            <a:spLocks noGrp="1"/>
          </p:cNvSpPr>
          <p:nvPr>
            <p:ph idx="4294967295"/>
          </p:nvPr>
        </p:nvSpPr>
        <p:spPr>
          <a:xfrm>
            <a:off x="1943805" y="1476622"/>
            <a:ext cx="8548864" cy="5284752"/>
          </a:xfrm>
          <a:prstGeom prst="rect">
            <a:avLst/>
          </a:prstGeom>
        </p:spPr>
        <p:txBody>
          <a:bodyPr/>
          <a:lstStyle/>
          <a:p>
            <a:r>
              <a:rPr lang="en-US" dirty="0" smtClean="0"/>
              <a:t>Context Token</a:t>
            </a:r>
          </a:p>
          <a:p>
            <a:pPr lvl="1"/>
            <a:r>
              <a:rPr lang="en-US" dirty="0" smtClean="0"/>
              <a:t>Contextual information passed to app</a:t>
            </a:r>
          </a:p>
          <a:p>
            <a:r>
              <a:rPr lang="en-US" dirty="0" smtClean="0"/>
              <a:t>Refresh Token</a:t>
            </a:r>
          </a:p>
          <a:p>
            <a:pPr lvl="1"/>
            <a:r>
              <a:rPr lang="en-US" dirty="0" smtClean="0"/>
              <a:t>Used by client app to acquire an access token</a:t>
            </a:r>
          </a:p>
          <a:p>
            <a:r>
              <a:rPr lang="en-US" dirty="0"/>
              <a:t>Access </a:t>
            </a:r>
            <a:r>
              <a:rPr lang="en-US" dirty="0" smtClean="0"/>
              <a:t>Token</a:t>
            </a:r>
          </a:p>
          <a:p>
            <a:pPr lvl="1"/>
            <a:r>
              <a:rPr lang="en-US" dirty="0" smtClean="0"/>
              <a:t>Token passed to SharePoint to app when using external authentication</a:t>
            </a:r>
            <a:endParaRPr lang="en-US" dirty="0"/>
          </a:p>
          <a:p>
            <a:r>
              <a:rPr lang="en-US" dirty="0" smtClean="0"/>
              <a:t>Authorization Code</a:t>
            </a:r>
          </a:p>
          <a:p>
            <a:pPr lvl="1"/>
            <a:r>
              <a:rPr lang="en-US" dirty="0" smtClean="0"/>
              <a:t>Used to register an app with on the fly permissions</a:t>
            </a:r>
            <a:endParaRPr lang="en-US" dirty="0"/>
          </a:p>
        </p:txBody>
      </p:sp>
    </p:spTree>
    <p:extLst>
      <p:ext uri="{BB962C8B-B14F-4D97-AF65-F5344CB8AC3E}">
        <p14:creationId xmlns:p14="http://schemas.microsoft.com/office/powerpoint/2010/main" val="16944727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OAuth Protocol Flow in SharePoint 2013</a:t>
            </a:r>
            <a:endParaRPr lang="en-US" dirty="0"/>
          </a:p>
        </p:txBody>
      </p:sp>
      <p:cxnSp>
        <p:nvCxnSpPr>
          <p:cNvPr id="7" name="Straight Arrow Connector 6"/>
          <p:cNvCxnSpPr/>
          <p:nvPr/>
        </p:nvCxnSpPr>
        <p:spPr>
          <a:xfrm flipV="1">
            <a:off x="2947258" y="2591115"/>
            <a:ext cx="834284" cy="556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258385" y="2728422"/>
            <a:ext cx="214078" cy="252038"/>
          </a:xfrm>
          <a:prstGeom prst="ellipse">
            <a:avLst/>
          </a:prstGeom>
        </p:spPr>
        <p:style>
          <a:lnRef idx="1">
            <a:schemeClr val="accent2"/>
          </a:lnRef>
          <a:fillRef idx="2">
            <a:schemeClr val="accent2"/>
          </a:fillRef>
          <a:effectRef idx="1">
            <a:schemeClr val="accent2"/>
          </a:effectRef>
          <a:fontRef idx="minor">
            <a:schemeClr val="dk1"/>
          </a:fontRef>
        </p:style>
        <p:txBody>
          <a:bodyPr lIns="89679" tIns="44839" rIns="89679" bIns="44839" rtlCol="0" anchor="ctr"/>
          <a:lstStyle/>
          <a:p>
            <a:pPr algn="ctr"/>
            <a:r>
              <a:rPr lang="en-US" sz="1224" b="1" dirty="0">
                <a:solidFill>
                  <a:prstClr val="black"/>
                </a:solidFill>
              </a:rPr>
              <a:t>1</a:t>
            </a:r>
          </a:p>
        </p:txBody>
      </p:sp>
      <p:cxnSp>
        <p:nvCxnSpPr>
          <p:cNvPr id="11" name="Straight Arrow Connector 10"/>
          <p:cNvCxnSpPr/>
          <p:nvPr/>
        </p:nvCxnSpPr>
        <p:spPr>
          <a:xfrm flipV="1">
            <a:off x="2955367" y="2933527"/>
            <a:ext cx="834284" cy="556857"/>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288094" y="3104733"/>
            <a:ext cx="214078" cy="252038"/>
          </a:xfrm>
          <a:prstGeom prst="ellipse">
            <a:avLst/>
          </a:prstGeom>
        </p:spPr>
        <p:style>
          <a:lnRef idx="1">
            <a:schemeClr val="accent2"/>
          </a:lnRef>
          <a:fillRef idx="2">
            <a:schemeClr val="accent2"/>
          </a:fillRef>
          <a:effectRef idx="1">
            <a:schemeClr val="accent2"/>
          </a:effectRef>
          <a:fontRef idx="minor">
            <a:schemeClr val="dk1"/>
          </a:fontRef>
        </p:style>
        <p:txBody>
          <a:bodyPr lIns="89679" tIns="44839" rIns="89679" bIns="44839" rtlCol="0" anchor="ctr"/>
          <a:lstStyle/>
          <a:p>
            <a:pPr algn="ctr"/>
            <a:r>
              <a:rPr lang="en-US" sz="1224" b="1" dirty="0">
                <a:solidFill>
                  <a:prstClr val="black"/>
                </a:solidFill>
              </a:rPr>
              <a:t>4</a:t>
            </a:r>
          </a:p>
        </p:txBody>
      </p:sp>
      <p:cxnSp>
        <p:nvCxnSpPr>
          <p:cNvPr id="13" name="Straight Arrow Connector 12"/>
          <p:cNvCxnSpPr/>
          <p:nvPr/>
        </p:nvCxnSpPr>
        <p:spPr>
          <a:xfrm>
            <a:off x="4974422" y="2913076"/>
            <a:ext cx="834284" cy="556857"/>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989731" y="2570666"/>
            <a:ext cx="834284" cy="556857"/>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298609" y="3086932"/>
            <a:ext cx="214078" cy="252038"/>
          </a:xfrm>
          <a:prstGeom prst="ellipse">
            <a:avLst/>
          </a:prstGeom>
        </p:spPr>
        <p:style>
          <a:lnRef idx="1">
            <a:schemeClr val="accent2"/>
          </a:lnRef>
          <a:fillRef idx="2">
            <a:schemeClr val="accent2"/>
          </a:fillRef>
          <a:effectRef idx="1">
            <a:schemeClr val="accent2"/>
          </a:effectRef>
          <a:fontRef idx="minor">
            <a:schemeClr val="dk1"/>
          </a:fontRef>
        </p:style>
        <p:txBody>
          <a:bodyPr lIns="89679" tIns="44839" rIns="89679" bIns="44839" rtlCol="0" anchor="ctr"/>
          <a:lstStyle/>
          <a:p>
            <a:pPr algn="ctr"/>
            <a:r>
              <a:rPr lang="en-US" sz="1071" b="1" dirty="0">
                <a:solidFill>
                  <a:prstClr val="black"/>
                </a:solidFill>
              </a:rPr>
              <a:t>3</a:t>
            </a:r>
          </a:p>
        </p:txBody>
      </p:sp>
      <p:sp>
        <p:nvSpPr>
          <p:cNvPr id="14" name="Oval 13"/>
          <p:cNvSpPr/>
          <p:nvPr/>
        </p:nvSpPr>
        <p:spPr>
          <a:xfrm>
            <a:off x="5299951" y="2707973"/>
            <a:ext cx="214078" cy="252038"/>
          </a:xfrm>
          <a:prstGeom prst="ellipse">
            <a:avLst/>
          </a:prstGeom>
        </p:spPr>
        <p:style>
          <a:lnRef idx="1">
            <a:schemeClr val="accent2"/>
          </a:lnRef>
          <a:fillRef idx="2">
            <a:schemeClr val="accent2"/>
          </a:fillRef>
          <a:effectRef idx="1">
            <a:schemeClr val="accent2"/>
          </a:effectRef>
          <a:fontRef idx="minor">
            <a:schemeClr val="dk1"/>
          </a:fontRef>
        </p:style>
        <p:txBody>
          <a:bodyPr lIns="89679" tIns="44839" rIns="89679" bIns="44839" rtlCol="0" anchor="ctr"/>
          <a:lstStyle/>
          <a:p>
            <a:pPr algn="ctr"/>
            <a:r>
              <a:rPr lang="en-US" sz="1071" b="1" dirty="0">
                <a:solidFill>
                  <a:prstClr val="black"/>
                </a:solidFill>
              </a:rPr>
              <a:t>2</a:t>
            </a:r>
          </a:p>
        </p:txBody>
      </p:sp>
      <p:cxnSp>
        <p:nvCxnSpPr>
          <p:cNvPr id="19" name="Straight Arrow Connector 18"/>
          <p:cNvCxnSpPr/>
          <p:nvPr/>
        </p:nvCxnSpPr>
        <p:spPr>
          <a:xfrm>
            <a:off x="2924170" y="4338955"/>
            <a:ext cx="834284" cy="556857"/>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939479" y="3996543"/>
            <a:ext cx="834284" cy="556857"/>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249698" y="4167750"/>
            <a:ext cx="214078" cy="252038"/>
          </a:xfrm>
          <a:prstGeom prst="ellipse">
            <a:avLst/>
          </a:prstGeom>
        </p:spPr>
        <p:style>
          <a:lnRef idx="1">
            <a:schemeClr val="accent2"/>
          </a:lnRef>
          <a:fillRef idx="2">
            <a:schemeClr val="accent2"/>
          </a:fillRef>
          <a:effectRef idx="1">
            <a:schemeClr val="accent2"/>
          </a:effectRef>
          <a:fontRef idx="minor">
            <a:schemeClr val="dk1"/>
          </a:fontRef>
        </p:style>
        <p:txBody>
          <a:bodyPr lIns="89679" tIns="44839" rIns="89679" bIns="44839" rtlCol="0" anchor="ctr"/>
          <a:lstStyle/>
          <a:p>
            <a:pPr algn="ctr"/>
            <a:r>
              <a:rPr lang="en-US" sz="1071" b="1" dirty="0">
                <a:solidFill>
                  <a:prstClr val="black"/>
                </a:solidFill>
              </a:rPr>
              <a:t>5</a:t>
            </a:r>
          </a:p>
        </p:txBody>
      </p:sp>
      <p:cxnSp>
        <p:nvCxnSpPr>
          <p:cNvPr id="23" name="Straight Arrow Connector 22"/>
          <p:cNvCxnSpPr/>
          <p:nvPr/>
        </p:nvCxnSpPr>
        <p:spPr>
          <a:xfrm flipV="1">
            <a:off x="4984939" y="3998390"/>
            <a:ext cx="834284" cy="556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310467" y="4169595"/>
            <a:ext cx="214078" cy="252038"/>
          </a:xfrm>
          <a:prstGeom prst="ellipse">
            <a:avLst/>
          </a:prstGeom>
        </p:spPr>
        <p:style>
          <a:lnRef idx="1">
            <a:schemeClr val="accent2"/>
          </a:lnRef>
          <a:fillRef idx="2">
            <a:schemeClr val="accent2"/>
          </a:fillRef>
          <a:effectRef idx="1">
            <a:schemeClr val="accent2"/>
          </a:effectRef>
          <a:fontRef idx="minor">
            <a:schemeClr val="dk1"/>
          </a:fontRef>
        </p:style>
        <p:txBody>
          <a:bodyPr lIns="89679" tIns="44839" rIns="89679" bIns="44839" rtlCol="0" anchor="ctr"/>
          <a:lstStyle/>
          <a:p>
            <a:pPr algn="ctr"/>
            <a:r>
              <a:rPr lang="en-US" sz="1071" b="1" dirty="0">
                <a:solidFill>
                  <a:prstClr val="black"/>
                </a:solidFill>
              </a:rPr>
              <a:t>6</a:t>
            </a:r>
          </a:p>
        </p:txBody>
      </p:sp>
      <p:cxnSp>
        <p:nvCxnSpPr>
          <p:cNvPr id="25" name="Straight Arrow Connector 24"/>
          <p:cNvCxnSpPr/>
          <p:nvPr/>
        </p:nvCxnSpPr>
        <p:spPr>
          <a:xfrm flipV="1">
            <a:off x="5000247" y="4340800"/>
            <a:ext cx="834284" cy="556857"/>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325775" y="4512006"/>
            <a:ext cx="214078" cy="252038"/>
          </a:xfrm>
          <a:prstGeom prst="ellipse">
            <a:avLst/>
          </a:prstGeom>
        </p:spPr>
        <p:style>
          <a:lnRef idx="1">
            <a:schemeClr val="accent2"/>
          </a:lnRef>
          <a:fillRef idx="2">
            <a:schemeClr val="accent2"/>
          </a:fillRef>
          <a:effectRef idx="1">
            <a:schemeClr val="accent2"/>
          </a:effectRef>
          <a:fontRef idx="minor">
            <a:schemeClr val="dk1"/>
          </a:fontRef>
        </p:style>
        <p:txBody>
          <a:bodyPr lIns="89679" tIns="44839" rIns="89679" bIns="44839" rtlCol="0" anchor="ctr"/>
          <a:lstStyle/>
          <a:p>
            <a:pPr algn="ctr"/>
            <a:r>
              <a:rPr lang="en-US" sz="1071" b="1" dirty="0">
                <a:solidFill>
                  <a:prstClr val="black"/>
                </a:solidFill>
              </a:rPr>
              <a:t>7</a:t>
            </a:r>
          </a:p>
        </p:txBody>
      </p:sp>
      <p:cxnSp>
        <p:nvCxnSpPr>
          <p:cNvPr id="27" name="Straight Arrow Connector 26"/>
          <p:cNvCxnSpPr/>
          <p:nvPr/>
        </p:nvCxnSpPr>
        <p:spPr>
          <a:xfrm flipH="1">
            <a:off x="4266301" y="3279068"/>
            <a:ext cx="1" cy="86389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553468" y="3318714"/>
            <a:ext cx="1" cy="824247"/>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449773" y="3602975"/>
            <a:ext cx="214078" cy="252038"/>
          </a:xfrm>
          <a:prstGeom prst="ellipse">
            <a:avLst/>
          </a:prstGeom>
        </p:spPr>
        <p:style>
          <a:lnRef idx="1">
            <a:schemeClr val="accent2"/>
          </a:lnRef>
          <a:fillRef idx="2">
            <a:schemeClr val="accent2"/>
          </a:fillRef>
          <a:effectRef idx="1">
            <a:schemeClr val="accent2"/>
          </a:effectRef>
          <a:fontRef idx="minor">
            <a:schemeClr val="dk1"/>
          </a:fontRef>
        </p:style>
        <p:txBody>
          <a:bodyPr lIns="89679" tIns="44839" rIns="89679" bIns="44839" rtlCol="0" anchor="ctr"/>
          <a:lstStyle/>
          <a:p>
            <a:pPr algn="ctr"/>
            <a:r>
              <a:rPr lang="en-US" sz="1071" b="1" dirty="0">
                <a:solidFill>
                  <a:prstClr val="black"/>
                </a:solidFill>
              </a:rPr>
              <a:t>9</a:t>
            </a:r>
          </a:p>
        </p:txBody>
      </p:sp>
      <p:sp>
        <p:nvSpPr>
          <p:cNvPr id="30" name="Oval 29"/>
          <p:cNvSpPr/>
          <p:nvPr/>
        </p:nvSpPr>
        <p:spPr>
          <a:xfrm>
            <a:off x="4155403" y="3602975"/>
            <a:ext cx="214078" cy="252038"/>
          </a:xfrm>
          <a:prstGeom prst="ellipse">
            <a:avLst/>
          </a:prstGeom>
        </p:spPr>
        <p:style>
          <a:lnRef idx="1">
            <a:schemeClr val="accent2"/>
          </a:lnRef>
          <a:fillRef idx="2">
            <a:schemeClr val="accent2"/>
          </a:fillRef>
          <a:effectRef idx="1">
            <a:schemeClr val="accent2"/>
          </a:effectRef>
          <a:fontRef idx="minor">
            <a:schemeClr val="dk1"/>
          </a:fontRef>
        </p:style>
        <p:txBody>
          <a:bodyPr lIns="89679" tIns="44839" rIns="89679" bIns="44839" rtlCol="0" anchor="ctr"/>
          <a:lstStyle/>
          <a:p>
            <a:pPr algn="ctr"/>
            <a:r>
              <a:rPr lang="en-US" sz="1071" b="1" dirty="0">
                <a:solidFill>
                  <a:prstClr val="black"/>
                </a:solidFill>
              </a:rPr>
              <a:t>8</a:t>
            </a:r>
          </a:p>
        </p:txBody>
      </p:sp>
      <p:sp>
        <p:nvSpPr>
          <p:cNvPr id="36" name="Oval 35"/>
          <p:cNvSpPr/>
          <p:nvPr/>
        </p:nvSpPr>
        <p:spPr>
          <a:xfrm>
            <a:off x="3262372" y="4516868"/>
            <a:ext cx="239800" cy="252038"/>
          </a:xfrm>
          <a:prstGeom prst="ellipse">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071" b="1" dirty="0">
                <a:solidFill>
                  <a:prstClr val="black"/>
                </a:solidFill>
              </a:rPr>
              <a:t>10</a:t>
            </a:r>
          </a:p>
        </p:txBody>
      </p:sp>
      <p:sp>
        <p:nvSpPr>
          <p:cNvPr id="37" name="Rectangle 36"/>
          <p:cNvSpPr/>
          <p:nvPr/>
        </p:nvSpPr>
        <p:spPr bwMode="auto">
          <a:xfrm>
            <a:off x="3837476" y="2292379"/>
            <a:ext cx="1100408" cy="930009"/>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64" tIns="55970" rIns="69964" bIns="34980" numCol="1" rtlCol="0" anchor="t" anchorCtr="0" compatLnSpc="1">
            <a:prstTxWarp prst="textNoShape">
              <a:avLst/>
            </a:prstTxWarp>
          </a:bodyPr>
          <a:lstStyle/>
          <a:p>
            <a:pPr algn="ctr" defTabSz="699404" fontAlgn="base">
              <a:spcBef>
                <a:spcPts val="459"/>
              </a:spcBef>
              <a:spcAft>
                <a:spcPts val="459"/>
              </a:spcAft>
            </a:pPr>
            <a:r>
              <a:rPr lang="en-US" sz="1071" dirty="0">
                <a:gradFill>
                  <a:gsLst>
                    <a:gs pos="0">
                      <a:srgbClr val="FFFFFF"/>
                    </a:gs>
                    <a:gs pos="100000">
                      <a:srgbClr val="FFFFFF"/>
                    </a:gs>
                  </a:gsLst>
                  <a:lin ang="5400000" scaled="0"/>
                </a:gradFill>
                <a:latin typeface="Arial" pitchFamily="34" charset="0"/>
                <a:cs typeface="Arial" pitchFamily="34" charset="0"/>
              </a:rPr>
              <a:t>Content Server</a:t>
            </a:r>
          </a:p>
          <a:p>
            <a:pPr algn="ctr" defTabSz="699404" fontAlgn="base">
              <a:spcBef>
                <a:spcPct val="0"/>
              </a:spcBef>
              <a:spcAft>
                <a:spcPct val="0"/>
              </a:spcAft>
            </a:pPr>
            <a:r>
              <a:rPr lang="en-US" sz="841" i="1" dirty="0">
                <a:gradFill>
                  <a:gsLst>
                    <a:gs pos="0">
                      <a:srgbClr val="FFFFFF"/>
                    </a:gs>
                    <a:gs pos="100000">
                      <a:srgbClr val="FFFFFF"/>
                    </a:gs>
                  </a:gsLst>
                  <a:lin ang="5400000" scaled="0"/>
                </a:gradFill>
                <a:latin typeface="Arial" pitchFamily="34" charset="0"/>
                <a:cs typeface="Arial" pitchFamily="34" charset="0"/>
              </a:rPr>
              <a:t>SharePoint 2013</a:t>
            </a:r>
          </a:p>
          <a:p>
            <a:pPr algn="ctr" defTabSz="699404" fontAlgn="base">
              <a:spcBef>
                <a:spcPct val="0"/>
              </a:spcBef>
              <a:spcAft>
                <a:spcPct val="0"/>
              </a:spcAft>
            </a:pPr>
            <a:r>
              <a:rPr lang="en-US" sz="841" i="1" dirty="0">
                <a:gradFill>
                  <a:gsLst>
                    <a:gs pos="0">
                      <a:srgbClr val="FFFFFF"/>
                    </a:gs>
                    <a:gs pos="100000">
                      <a:srgbClr val="FFFFFF"/>
                    </a:gs>
                  </a:gsLst>
                  <a:lin ang="5400000" scaled="0"/>
                </a:gradFill>
                <a:latin typeface="Arial" pitchFamily="34" charset="0"/>
                <a:cs typeface="Arial" pitchFamily="34" charset="0"/>
              </a:rPr>
              <a:t>Web Server</a:t>
            </a:r>
            <a:endParaRPr lang="en-US" sz="918" i="1" dirty="0">
              <a:gradFill>
                <a:gsLst>
                  <a:gs pos="0">
                    <a:srgbClr val="FFFFFF"/>
                  </a:gs>
                  <a:gs pos="100000">
                    <a:srgbClr val="FFFFFF"/>
                  </a:gs>
                </a:gsLst>
                <a:lin ang="5400000" scaled="0"/>
              </a:gradFill>
              <a:latin typeface="Arial" pitchFamily="34" charset="0"/>
              <a:cs typeface="Arial" pitchFamily="34" charset="0"/>
            </a:endParaRPr>
          </a:p>
        </p:txBody>
      </p:sp>
      <p:sp>
        <p:nvSpPr>
          <p:cNvPr id="38" name="Rectangle 37"/>
          <p:cNvSpPr/>
          <p:nvPr/>
        </p:nvSpPr>
        <p:spPr bwMode="auto">
          <a:xfrm>
            <a:off x="1787797" y="3168599"/>
            <a:ext cx="1100408" cy="113518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64" tIns="55970" rIns="69964" bIns="34980" numCol="1" rtlCol="0" anchor="t" anchorCtr="0" compatLnSpc="1">
            <a:prstTxWarp prst="textNoShape">
              <a:avLst/>
            </a:prstTxWarp>
          </a:bodyPr>
          <a:lstStyle/>
          <a:p>
            <a:pPr algn="ctr" defTabSz="699404" fontAlgn="base">
              <a:spcBef>
                <a:spcPts val="459"/>
              </a:spcBef>
              <a:spcAft>
                <a:spcPts val="459"/>
              </a:spcAft>
            </a:pPr>
            <a:r>
              <a:rPr lang="en-US" sz="1071" dirty="0">
                <a:gradFill>
                  <a:gsLst>
                    <a:gs pos="0">
                      <a:srgbClr val="FFFFFF"/>
                    </a:gs>
                    <a:gs pos="100000">
                      <a:srgbClr val="FFFFFF"/>
                    </a:gs>
                  </a:gsLst>
                  <a:lin ang="5400000" scaled="0"/>
                </a:gradFill>
                <a:latin typeface="Arial" pitchFamily="34" charset="0"/>
                <a:cs typeface="Arial" pitchFamily="34" charset="0"/>
              </a:rPr>
              <a:t>User</a:t>
            </a:r>
          </a:p>
          <a:p>
            <a:pPr marL="131182" indent="-83810" defTabSz="699404" fontAlgn="base">
              <a:spcBef>
                <a:spcPct val="0"/>
              </a:spcBef>
              <a:spcAft>
                <a:spcPct val="0"/>
              </a:spcAft>
              <a:buFont typeface="Arial" pitchFamily="34" charset="0"/>
              <a:buChar char="•"/>
            </a:pPr>
            <a:r>
              <a:rPr lang="en-US" sz="841" i="1" dirty="0">
                <a:gradFill>
                  <a:gsLst>
                    <a:gs pos="0">
                      <a:srgbClr val="FFFFFF"/>
                    </a:gs>
                    <a:gs pos="100000">
                      <a:srgbClr val="FFFFFF"/>
                    </a:gs>
                  </a:gsLst>
                  <a:lin ang="5400000" scaled="0"/>
                </a:gradFill>
                <a:latin typeface="Arial" pitchFamily="34" charset="0"/>
                <a:cs typeface="Arial" pitchFamily="34" charset="0"/>
              </a:rPr>
              <a:t>desktop computer</a:t>
            </a:r>
          </a:p>
          <a:p>
            <a:pPr marL="131182" indent="-83810" defTabSz="699404" fontAlgn="base">
              <a:spcBef>
                <a:spcPct val="0"/>
              </a:spcBef>
              <a:spcAft>
                <a:spcPct val="0"/>
              </a:spcAft>
              <a:buFont typeface="Arial" pitchFamily="34" charset="0"/>
              <a:buChar char="•"/>
            </a:pPr>
            <a:r>
              <a:rPr lang="en-US" sz="841" i="1" dirty="0">
                <a:gradFill>
                  <a:gsLst>
                    <a:gs pos="0">
                      <a:srgbClr val="FFFFFF"/>
                    </a:gs>
                    <a:gs pos="100000">
                      <a:srgbClr val="FFFFFF"/>
                    </a:gs>
                  </a:gsLst>
                  <a:lin ang="5400000" scaled="0"/>
                </a:gradFill>
                <a:latin typeface="Arial" pitchFamily="34" charset="0"/>
                <a:cs typeface="Arial" pitchFamily="34" charset="0"/>
              </a:rPr>
              <a:t>laptop computer</a:t>
            </a:r>
          </a:p>
          <a:p>
            <a:pPr marL="131182" indent="-83810" defTabSz="699404" fontAlgn="base">
              <a:spcBef>
                <a:spcPct val="0"/>
              </a:spcBef>
              <a:spcAft>
                <a:spcPct val="0"/>
              </a:spcAft>
              <a:buFont typeface="Arial" pitchFamily="34" charset="0"/>
              <a:buChar char="•"/>
            </a:pPr>
            <a:r>
              <a:rPr lang="en-US" sz="841" i="1" dirty="0">
                <a:gradFill>
                  <a:gsLst>
                    <a:gs pos="0">
                      <a:srgbClr val="FFFFFF"/>
                    </a:gs>
                    <a:gs pos="100000">
                      <a:srgbClr val="FFFFFF"/>
                    </a:gs>
                  </a:gsLst>
                  <a:lin ang="5400000" scaled="0"/>
                </a:gradFill>
                <a:latin typeface="Arial" pitchFamily="34" charset="0"/>
                <a:cs typeface="Arial" pitchFamily="34" charset="0"/>
              </a:rPr>
              <a:t>mobile device</a:t>
            </a:r>
          </a:p>
          <a:p>
            <a:pPr marL="131182" indent="-83810" defTabSz="699404" fontAlgn="base">
              <a:spcBef>
                <a:spcPct val="0"/>
              </a:spcBef>
              <a:spcAft>
                <a:spcPct val="0"/>
              </a:spcAft>
              <a:buFont typeface="Arial" pitchFamily="34" charset="0"/>
              <a:buChar char="•"/>
            </a:pPr>
            <a:r>
              <a:rPr lang="en-US" sz="841" i="1" dirty="0">
                <a:gradFill>
                  <a:gsLst>
                    <a:gs pos="0">
                      <a:srgbClr val="FFFFFF"/>
                    </a:gs>
                    <a:gs pos="100000">
                      <a:srgbClr val="FFFFFF"/>
                    </a:gs>
                  </a:gsLst>
                  <a:lin ang="5400000" scaled="0"/>
                </a:gradFill>
                <a:latin typeface="Arial" pitchFamily="34" charset="0"/>
                <a:cs typeface="Arial" pitchFamily="34" charset="0"/>
              </a:rPr>
              <a:t>tablet or </a:t>
            </a:r>
            <a:r>
              <a:rPr lang="en-US" sz="841" i="1" dirty="0" err="1">
                <a:gradFill>
                  <a:gsLst>
                    <a:gs pos="0">
                      <a:srgbClr val="FFFFFF"/>
                    </a:gs>
                    <a:gs pos="100000">
                      <a:srgbClr val="FFFFFF"/>
                    </a:gs>
                  </a:gsLst>
                  <a:lin ang="5400000" scaled="0"/>
                </a:gradFill>
                <a:latin typeface="Arial" pitchFamily="34" charset="0"/>
                <a:cs typeface="Arial" pitchFamily="34" charset="0"/>
              </a:rPr>
              <a:t>iPad</a:t>
            </a:r>
            <a:endParaRPr lang="en-US" sz="918" i="1" dirty="0">
              <a:gradFill>
                <a:gsLst>
                  <a:gs pos="0">
                    <a:srgbClr val="FFFFFF"/>
                  </a:gs>
                  <a:gs pos="100000">
                    <a:srgbClr val="FFFFFF"/>
                  </a:gs>
                </a:gsLst>
                <a:lin ang="5400000" scaled="0"/>
              </a:gradFill>
              <a:latin typeface="Arial" pitchFamily="34" charset="0"/>
              <a:cs typeface="Arial" pitchFamily="34" charset="0"/>
            </a:endParaRPr>
          </a:p>
        </p:txBody>
      </p:sp>
      <p:sp>
        <p:nvSpPr>
          <p:cNvPr id="39" name="Rectangle 38"/>
          <p:cNvSpPr/>
          <p:nvPr/>
        </p:nvSpPr>
        <p:spPr bwMode="auto">
          <a:xfrm>
            <a:off x="3832673" y="4235982"/>
            <a:ext cx="1100408" cy="930009"/>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64" tIns="55970" rIns="69964" bIns="34980" numCol="1" rtlCol="0" anchor="t" anchorCtr="0" compatLnSpc="1">
            <a:prstTxWarp prst="textNoShape">
              <a:avLst/>
            </a:prstTxWarp>
          </a:bodyPr>
          <a:lstStyle/>
          <a:p>
            <a:pPr algn="ctr" defTabSz="699404" fontAlgn="base">
              <a:spcBef>
                <a:spcPts val="459"/>
              </a:spcBef>
              <a:spcAft>
                <a:spcPts val="459"/>
              </a:spcAft>
            </a:pPr>
            <a:r>
              <a:rPr lang="en-US" sz="1071" dirty="0">
                <a:gradFill>
                  <a:gsLst>
                    <a:gs pos="0">
                      <a:srgbClr val="FFFFFF"/>
                    </a:gs>
                    <a:gs pos="100000">
                      <a:srgbClr val="FFFFFF"/>
                    </a:gs>
                  </a:gsLst>
                  <a:lin ang="5400000" scaled="0"/>
                </a:gradFill>
                <a:latin typeface="Arial" pitchFamily="34" charset="0"/>
                <a:cs typeface="Arial" pitchFamily="34" charset="0"/>
              </a:rPr>
              <a:t>Client App</a:t>
            </a:r>
          </a:p>
          <a:p>
            <a:pPr algn="ctr" defTabSz="699404" fontAlgn="base">
              <a:spcBef>
                <a:spcPct val="0"/>
              </a:spcBef>
              <a:spcAft>
                <a:spcPct val="0"/>
              </a:spcAft>
            </a:pPr>
            <a:r>
              <a:rPr lang="en-US" sz="841" i="1" dirty="0">
                <a:gradFill>
                  <a:gsLst>
                    <a:gs pos="0">
                      <a:srgbClr val="FFFFFF"/>
                    </a:gs>
                    <a:gs pos="100000">
                      <a:srgbClr val="FFFFFF"/>
                    </a:gs>
                  </a:gsLst>
                  <a:lin ang="5400000" scaled="0"/>
                </a:gradFill>
                <a:latin typeface="Arial" pitchFamily="34" charset="0"/>
                <a:cs typeface="Arial" pitchFamily="34" charset="0"/>
              </a:rPr>
              <a:t>Web Server running remote  app  code</a:t>
            </a:r>
          </a:p>
          <a:p>
            <a:pPr algn="ctr" defTabSz="699404" fontAlgn="base">
              <a:spcBef>
                <a:spcPct val="0"/>
              </a:spcBef>
              <a:spcAft>
                <a:spcPct val="0"/>
              </a:spcAft>
            </a:pPr>
            <a:endParaRPr lang="en-US" sz="841" i="1" dirty="0">
              <a:gradFill>
                <a:gsLst>
                  <a:gs pos="0">
                    <a:srgbClr val="FFFFFF"/>
                  </a:gs>
                  <a:gs pos="100000">
                    <a:srgbClr val="FFFFFF"/>
                  </a:gs>
                </a:gsLst>
                <a:lin ang="5400000" scaled="0"/>
              </a:gradFill>
              <a:latin typeface="Arial" pitchFamily="34" charset="0"/>
              <a:cs typeface="Arial" pitchFamily="34" charset="0"/>
            </a:endParaRPr>
          </a:p>
          <a:p>
            <a:pPr algn="ctr" defTabSz="699404" fontAlgn="base">
              <a:spcBef>
                <a:spcPct val="0"/>
              </a:spcBef>
              <a:spcAft>
                <a:spcPct val="0"/>
              </a:spcAft>
            </a:pPr>
            <a:endParaRPr lang="en-US" sz="918" i="1" dirty="0">
              <a:gradFill>
                <a:gsLst>
                  <a:gs pos="0">
                    <a:srgbClr val="FFFFFF"/>
                  </a:gs>
                  <a:gs pos="100000">
                    <a:srgbClr val="FFFFFF"/>
                  </a:gs>
                </a:gsLst>
                <a:lin ang="5400000" scaled="0"/>
              </a:gradFill>
              <a:latin typeface="Arial" pitchFamily="34" charset="0"/>
              <a:cs typeface="Arial" pitchFamily="34" charset="0"/>
            </a:endParaRPr>
          </a:p>
        </p:txBody>
      </p:sp>
      <p:sp>
        <p:nvSpPr>
          <p:cNvPr id="43" name="Rectangle 42"/>
          <p:cNvSpPr/>
          <p:nvPr/>
        </p:nvSpPr>
        <p:spPr bwMode="auto">
          <a:xfrm>
            <a:off x="5911845" y="3216805"/>
            <a:ext cx="1476816" cy="106001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9964" tIns="55970" rIns="69964" bIns="34980" numCol="1" rtlCol="0" anchor="t" anchorCtr="0" compatLnSpc="1">
            <a:prstTxWarp prst="textNoShape">
              <a:avLst/>
            </a:prstTxWarp>
          </a:bodyPr>
          <a:lstStyle/>
          <a:p>
            <a:pPr algn="ctr" defTabSz="699404" fontAlgn="base">
              <a:spcBef>
                <a:spcPts val="459"/>
              </a:spcBef>
              <a:spcAft>
                <a:spcPts val="459"/>
              </a:spcAft>
            </a:pPr>
            <a:r>
              <a:rPr lang="en-US" sz="1071" dirty="0">
                <a:gradFill>
                  <a:gsLst>
                    <a:gs pos="0">
                      <a:srgbClr val="FFFFFF"/>
                    </a:gs>
                    <a:gs pos="100000">
                      <a:srgbClr val="FFFFFF"/>
                    </a:gs>
                  </a:gsLst>
                  <a:lin ang="5400000" scaled="0"/>
                </a:gradFill>
                <a:latin typeface="Arial" pitchFamily="34" charset="0"/>
                <a:cs typeface="Arial" pitchFamily="34" charset="0"/>
              </a:rPr>
              <a:t>Authentication Server</a:t>
            </a:r>
          </a:p>
          <a:p>
            <a:pPr defTabSz="699404" fontAlgn="base">
              <a:spcBef>
                <a:spcPct val="0"/>
              </a:spcBef>
              <a:spcAft>
                <a:spcPct val="0"/>
              </a:spcAft>
            </a:pPr>
            <a:r>
              <a:rPr lang="en-US" sz="841" i="1" dirty="0">
                <a:gradFill>
                  <a:gsLst>
                    <a:gs pos="0">
                      <a:srgbClr val="FFFFFF"/>
                    </a:gs>
                    <a:gs pos="100000">
                      <a:srgbClr val="FFFFFF"/>
                    </a:gs>
                  </a:gsLst>
                  <a:lin ang="5400000" scaled="0"/>
                </a:gradFill>
                <a:latin typeface="Arial" pitchFamily="34" charset="0"/>
                <a:cs typeface="Arial" pitchFamily="34" charset="0"/>
              </a:rPr>
              <a:t>Trusted ACS server that authenticates applications and creates OAuth tokens</a:t>
            </a:r>
            <a:endParaRPr lang="en-US" sz="918" i="1" dirty="0">
              <a:gradFill>
                <a:gsLst>
                  <a:gs pos="0">
                    <a:srgbClr val="FFFFFF"/>
                  </a:gs>
                  <a:gs pos="100000">
                    <a:srgbClr val="FFFFFF"/>
                  </a:gs>
                </a:gsLst>
                <a:lin ang="5400000" scaled="0"/>
              </a:gradFill>
              <a:latin typeface="Arial" pitchFamily="34" charset="0"/>
              <a:cs typeface="Arial" pitchFamily="34" charset="0"/>
            </a:endParaRPr>
          </a:p>
        </p:txBody>
      </p:sp>
      <p:sp>
        <p:nvSpPr>
          <p:cNvPr id="45" name="Oval 44"/>
          <p:cNvSpPr/>
          <p:nvPr/>
        </p:nvSpPr>
        <p:spPr>
          <a:xfrm>
            <a:off x="7852135" y="2017987"/>
            <a:ext cx="236434" cy="214307"/>
          </a:xfrm>
          <a:prstGeom prst="ellipse">
            <a:avLst/>
          </a:prstGeom>
        </p:spPr>
        <p:style>
          <a:lnRef idx="1">
            <a:schemeClr val="accent2"/>
          </a:lnRef>
          <a:fillRef idx="2">
            <a:schemeClr val="accent2"/>
          </a:fillRef>
          <a:effectRef idx="1">
            <a:schemeClr val="accent2"/>
          </a:effectRef>
          <a:fontRef idx="minor">
            <a:schemeClr val="dk1"/>
          </a:fontRef>
        </p:style>
        <p:txBody>
          <a:bodyPr lIns="89679" tIns="44839" rIns="89679" bIns="44839" rtlCol="0" anchor="ctr"/>
          <a:lstStyle/>
          <a:p>
            <a:pPr algn="ctr"/>
            <a:r>
              <a:rPr lang="en-US" sz="804" b="1" dirty="0">
                <a:solidFill>
                  <a:prstClr val="black"/>
                </a:solidFill>
                <a:latin typeface="Arial" pitchFamily="34" charset="0"/>
                <a:cs typeface="Arial" pitchFamily="34" charset="0"/>
              </a:rPr>
              <a:t>1</a:t>
            </a:r>
          </a:p>
        </p:txBody>
      </p:sp>
      <p:sp>
        <p:nvSpPr>
          <p:cNvPr id="46" name="TextBox 45"/>
          <p:cNvSpPr txBox="1"/>
          <p:nvPr/>
        </p:nvSpPr>
        <p:spPr>
          <a:xfrm>
            <a:off x="8189613" y="2078172"/>
            <a:ext cx="2079995" cy="225134"/>
          </a:xfrm>
          <a:prstGeom prst="rect">
            <a:avLst/>
          </a:prstGeom>
          <a:noFill/>
        </p:spPr>
        <p:txBody>
          <a:bodyPr wrap="none" lIns="0" tIns="0" rIns="0" bIns="0" rtlCol="0">
            <a:noAutofit/>
          </a:bodyPr>
          <a:lstStyle/>
          <a:p>
            <a:r>
              <a:rPr lang="en-US" sz="918" dirty="0">
                <a:gradFill>
                  <a:gsLst>
                    <a:gs pos="0">
                      <a:schemeClr val="tx1"/>
                    </a:gs>
                    <a:gs pos="86000">
                      <a:schemeClr val="tx1"/>
                    </a:gs>
                  </a:gsLst>
                  <a:lin ang="5400000" scaled="0"/>
                </a:gradFill>
                <a:latin typeface="Arial" pitchFamily="34" charset="0"/>
                <a:cs typeface="Arial" pitchFamily="34" charset="0"/>
              </a:rPr>
              <a:t>SharePoint authenticates user using claims</a:t>
            </a:r>
          </a:p>
        </p:txBody>
      </p:sp>
      <p:sp>
        <p:nvSpPr>
          <p:cNvPr id="47" name="Oval 46"/>
          <p:cNvSpPr/>
          <p:nvPr/>
        </p:nvSpPr>
        <p:spPr>
          <a:xfrm>
            <a:off x="7852135" y="2291231"/>
            <a:ext cx="236434" cy="214307"/>
          </a:xfrm>
          <a:prstGeom prst="ellipse">
            <a:avLst/>
          </a:prstGeom>
        </p:spPr>
        <p:style>
          <a:lnRef idx="1">
            <a:schemeClr val="accent2"/>
          </a:lnRef>
          <a:fillRef idx="2">
            <a:schemeClr val="accent2"/>
          </a:fillRef>
          <a:effectRef idx="1">
            <a:schemeClr val="accent2"/>
          </a:effectRef>
          <a:fontRef idx="minor">
            <a:schemeClr val="dk1"/>
          </a:fontRef>
        </p:style>
        <p:txBody>
          <a:bodyPr lIns="89679" tIns="44839" rIns="89679" bIns="44839" rtlCol="0" anchor="ctr"/>
          <a:lstStyle/>
          <a:p>
            <a:pPr algn="ctr"/>
            <a:r>
              <a:rPr lang="en-US" sz="804" b="1" dirty="0">
                <a:solidFill>
                  <a:prstClr val="black"/>
                </a:solidFill>
                <a:latin typeface="Arial" pitchFamily="34" charset="0"/>
                <a:cs typeface="Arial" pitchFamily="34" charset="0"/>
              </a:rPr>
              <a:t>2</a:t>
            </a:r>
          </a:p>
        </p:txBody>
      </p:sp>
      <p:sp>
        <p:nvSpPr>
          <p:cNvPr id="48" name="TextBox 47"/>
          <p:cNvSpPr txBox="1"/>
          <p:nvPr/>
        </p:nvSpPr>
        <p:spPr>
          <a:xfrm>
            <a:off x="8189613" y="2339548"/>
            <a:ext cx="2079995" cy="225134"/>
          </a:xfrm>
          <a:prstGeom prst="rect">
            <a:avLst/>
          </a:prstGeom>
          <a:noFill/>
        </p:spPr>
        <p:txBody>
          <a:bodyPr wrap="none" lIns="0" tIns="0" rIns="0" bIns="0" rtlCol="0">
            <a:noAutofit/>
          </a:bodyPr>
          <a:lstStyle/>
          <a:p>
            <a:r>
              <a:rPr lang="en-US" sz="918" dirty="0">
                <a:gradFill>
                  <a:gsLst>
                    <a:gs pos="0">
                      <a:schemeClr val="tx1"/>
                    </a:gs>
                    <a:gs pos="86000">
                      <a:schemeClr val="tx1"/>
                    </a:gs>
                  </a:gsLst>
                  <a:lin ang="5400000" scaled="0"/>
                </a:gradFill>
                <a:latin typeface="Arial" pitchFamily="34" charset="0"/>
                <a:cs typeface="Arial" pitchFamily="34" charset="0"/>
              </a:rPr>
              <a:t>SharePoint requests context token for user</a:t>
            </a:r>
          </a:p>
        </p:txBody>
      </p:sp>
      <p:sp>
        <p:nvSpPr>
          <p:cNvPr id="49" name="Oval 48"/>
          <p:cNvSpPr/>
          <p:nvPr/>
        </p:nvSpPr>
        <p:spPr>
          <a:xfrm>
            <a:off x="7852135" y="2573178"/>
            <a:ext cx="236434" cy="214307"/>
          </a:xfrm>
          <a:prstGeom prst="ellipse">
            <a:avLst/>
          </a:prstGeom>
        </p:spPr>
        <p:style>
          <a:lnRef idx="1">
            <a:schemeClr val="accent2"/>
          </a:lnRef>
          <a:fillRef idx="2">
            <a:schemeClr val="accent2"/>
          </a:fillRef>
          <a:effectRef idx="1">
            <a:schemeClr val="accent2"/>
          </a:effectRef>
          <a:fontRef idx="minor">
            <a:schemeClr val="dk1"/>
          </a:fontRef>
        </p:style>
        <p:txBody>
          <a:bodyPr lIns="89679" tIns="44839" rIns="89679" bIns="44839" rtlCol="0" anchor="ctr"/>
          <a:lstStyle/>
          <a:p>
            <a:pPr algn="ctr"/>
            <a:r>
              <a:rPr lang="en-US" sz="804" b="1" dirty="0">
                <a:solidFill>
                  <a:prstClr val="black"/>
                </a:solidFill>
                <a:latin typeface="Arial" pitchFamily="34" charset="0"/>
                <a:cs typeface="Arial" pitchFamily="34" charset="0"/>
              </a:rPr>
              <a:t>3</a:t>
            </a:r>
          </a:p>
        </p:txBody>
      </p:sp>
      <p:sp>
        <p:nvSpPr>
          <p:cNvPr id="50" name="TextBox 49"/>
          <p:cNvSpPr txBox="1"/>
          <p:nvPr/>
        </p:nvSpPr>
        <p:spPr>
          <a:xfrm>
            <a:off x="8189613" y="2619548"/>
            <a:ext cx="2079995" cy="225134"/>
          </a:xfrm>
          <a:prstGeom prst="rect">
            <a:avLst/>
          </a:prstGeom>
          <a:noFill/>
        </p:spPr>
        <p:txBody>
          <a:bodyPr wrap="none" lIns="0" tIns="0" rIns="0" bIns="0" rtlCol="0">
            <a:noAutofit/>
          </a:bodyPr>
          <a:lstStyle/>
          <a:p>
            <a:r>
              <a:rPr lang="en-US" sz="918" dirty="0">
                <a:gradFill>
                  <a:gsLst>
                    <a:gs pos="0">
                      <a:schemeClr val="tx1"/>
                    </a:gs>
                    <a:gs pos="86000">
                      <a:schemeClr val="tx1"/>
                    </a:gs>
                  </a:gsLst>
                  <a:lin ang="5400000" scaled="0"/>
                </a:gradFill>
                <a:latin typeface="Arial" pitchFamily="34" charset="0"/>
                <a:cs typeface="Arial" pitchFamily="34" charset="0"/>
              </a:rPr>
              <a:t>ACS returns context token</a:t>
            </a:r>
          </a:p>
        </p:txBody>
      </p:sp>
      <p:sp>
        <p:nvSpPr>
          <p:cNvPr id="51" name="Oval 50"/>
          <p:cNvSpPr/>
          <p:nvPr/>
        </p:nvSpPr>
        <p:spPr>
          <a:xfrm>
            <a:off x="7858369" y="2844682"/>
            <a:ext cx="236434" cy="214307"/>
          </a:xfrm>
          <a:prstGeom prst="ellipse">
            <a:avLst/>
          </a:prstGeom>
        </p:spPr>
        <p:style>
          <a:lnRef idx="1">
            <a:schemeClr val="accent2"/>
          </a:lnRef>
          <a:fillRef idx="2">
            <a:schemeClr val="accent2"/>
          </a:fillRef>
          <a:effectRef idx="1">
            <a:schemeClr val="accent2"/>
          </a:effectRef>
          <a:fontRef idx="minor">
            <a:schemeClr val="dk1"/>
          </a:fontRef>
        </p:style>
        <p:txBody>
          <a:bodyPr lIns="89679" tIns="44839" rIns="89679" bIns="44839" rtlCol="0" anchor="ctr"/>
          <a:lstStyle/>
          <a:p>
            <a:pPr algn="ctr"/>
            <a:r>
              <a:rPr lang="en-US" sz="804" b="1" dirty="0">
                <a:solidFill>
                  <a:prstClr val="black"/>
                </a:solidFill>
                <a:latin typeface="Arial" pitchFamily="34" charset="0"/>
                <a:cs typeface="Arial" pitchFamily="34" charset="0"/>
              </a:rPr>
              <a:t>4</a:t>
            </a:r>
          </a:p>
        </p:txBody>
      </p:sp>
      <p:sp>
        <p:nvSpPr>
          <p:cNvPr id="52" name="TextBox 51"/>
          <p:cNvSpPr txBox="1"/>
          <p:nvPr/>
        </p:nvSpPr>
        <p:spPr>
          <a:xfrm>
            <a:off x="8189613" y="2877360"/>
            <a:ext cx="2079995" cy="225134"/>
          </a:xfrm>
          <a:prstGeom prst="rect">
            <a:avLst/>
          </a:prstGeom>
          <a:noFill/>
        </p:spPr>
        <p:txBody>
          <a:bodyPr wrap="none" lIns="0" tIns="0" rIns="0" bIns="0" rtlCol="0">
            <a:noAutofit/>
          </a:bodyPr>
          <a:lstStyle/>
          <a:p>
            <a:r>
              <a:rPr lang="en-US" sz="918" dirty="0">
                <a:gradFill>
                  <a:gsLst>
                    <a:gs pos="0">
                      <a:schemeClr val="tx1"/>
                    </a:gs>
                    <a:gs pos="86000">
                      <a:schemeClr val="tx1"/>
                    </a:gs>
                  </a:gsLst>
                  <a:lin ang="5400000" scaled="0"/>
                </a:gradFill>
                <a:latin typeface="Arial" pitchFamily="34" charset="0"/>
                <a:cs typeface="Arial" pitchFamily="34" charset="0"/>
              </a:rPr>
              <a:t>SharePoint pass context token to User</a:t>
            </a:r>
          </a:p>
        </p:txBody>
      </p:sp>
      <p:sp>
        <p:nvSpPr>
          <p:cNvPr id="53" name="Oval 52"/>
          <p:cNvSpPr/>
          <p:nvPr/>
        </p:nvSpPr>
        <p:spPr>
          <a:xfrm>
            <a:off x="7852135" y="3126630"/>
            <a:ext cx="236434" cy="214307"/>
          </a:xfrm>
          <a:prstGeom prst="ellipse">
            <a:avLst/>
          </a:prstGeom>
        </p:spPr>
        <p:style>
          <a:lnRef idx="1">
            <a:schemeClr val="accent2"/>
          </a:lnRef>
          <a:fillRef idx="2">
            <a:schemeClr val="accent2"/>
          </a:fillRef>
          <a:effectRef idx="1">
            <a:schemeClr val="accent2"/>
          </a:effectRef>
          <a:fontRef idx="minor">
            <a:schemeClr val="dk1"/>
          </a:fontRef>
        </p:style>
        <p:txBody>
          <a:bodyPr lIns="89679" tIns="44839" rIns="89679" bIns="44839" rtlCol="0" anchor="ctr"/>
          <a:lstStyle/>
          <a:p>
            <a:pPr algn="ctr"/>
            <a:r>
              <a:rPr lang="en-US" sz="804" b="1" dirty="0">
                <a:solidFill>
                  <a:prstClr val="black"/>
                </a:solidFill>
                <a:latin typeface="Arial" pitchFamily="34" charset="0"/>
                <a:cs typeface="Arial" pitchFamily="34" charset="0"/>
              </a:rPr>
              <a:t>5</a:t>
            </a:r>
          </a:p>
        </p:txBody>
      </p:sp>
      <p:sp>
        <p:nvSpPr>
          <p:cNvPr id="54" name="TextBox 53"/>
          <p:cNvSpPr txBox="1"/>
          <p:nvPr/>
        </p:nvSpPr>
        <p:spPr>
          <a:xfrm>
            <a:off x="8189613" y="3166500"/>
            <a:ext cx="2079995" cy="225134"/>
          </a:xfrm>
          <a:prstGeom prst="rect">
            <a:avLst/>
          </a:prstGeom>
          <a:noFill/>
        </p:spPr>
        <p:txBody>
          <a:bodyPr wrap="none" lIns="0" tIns="0" rIns="0" bIns="0" rtlCol="0">
            <a:noAutofit/>
          </a:bodyPr>
          <a:lstStyle/>
          <a:p>
            <a:r>
              <a:rPr lang="en-US" sz="918" dirty="0">
                <a:gradFill>
                  <a:gsLst>
                    <a:gs pos="0">
                      <a:schemeClr val="tx1"/>
                    </a:gs>
                    <a:gs pos="86000">
                      <a:schemeClr val="tx1"/>
                    </a:gs>
                  </a:gsLst>
                  <a:lin ang="5400000" scaled="0"/>
                </a:gradFill>
                <a:latin typeface="Arial" pitchFamily="34" charset="0"/>
                <a:cs typeface="Arial" pitchFamily="34" charset="0"/>
              </a:rPr>
              <a:t>User POSTS to app passing context token</a:t>
            </a:r>
          </a:p>
        </p:txBody>
      </p:sp>
      <p:sp>
        <p:nvSpPr>
          <p:cNvPr id="55" name="Oval 54"/>
          <p:cNvSpPr/>
          <p:nvPr/>
        </p:nvSpPr>
        <p:spPr>
          <a:xfrm>
            <a:off x="7857464" y="3449760"/>
            <a:ext cx="236434" cy="214307"/>
          </a:xfrm>
          <a:prstGeom prst="ellipse">
            <a:avLst/>
          </a:prstGeom>
        </p:spPr>
        <p:style>
          <a:lnRef idx="1">
            <a:schemeClr val="accent2"/>
          </a:lnRef>
          <a:fillRef idx="2">
            <a:schemeClr val="accent2"/>
          </a:fillRef>
          <a:effectRef idx="1">
            <a:schemeClr val="accent2"/>
          </a:effectRef>
          <a:fontRef idx="minor">
            <a:schemeClr val="dk1"/>
          </a:fontRef>
        </p:style>
        <p:txBody>
          <a:bodyPr lIns="89679" tIns="44839" rIns="89679" bIns="44839" rtlCol="0" anchor="ctr"/>
          <a:lstStyle/>
          <a:p>
            <a:pPr algn="ctr"/>
            <a:r>
              <a:rPr lang="en-US" sz="804" b="1" dirty="0">
                <a:solidFill>
                  <a:prstClr val="black"/>
                </a:solidFill>
                <a:latin typeface="Arial" pitchFamily="34" charset="0"/>
                <a:cs typeface="Arial" pitchFamily="34" charset="0"/>
              </a:rPr>
              <a:t>6</a:t>
            </a:r>
          </a:p>
        </p:txBody>
      </p:sp>
      <p:sp>
        <p:nvSpPr>
          <p:cNvPr id="56" name="TextBox 55"/>
          <p:cNvSpPr txBox="1"/>
          <p:nvPr/>
        </p:nvSpPr>
        <p:spPr>
          <a:xfrm>
            <a:off x="8192330" y="3415149"/>
            <a:ext cx="2079995" cy="225134"/>
          </a:xfrm>
          <a:prstGeom prst="rect">
            <a:avLst/>
          </a:prstGeom>
          <a:noFill/>
        </p:spPr>
        <p:txBody>
          <a:bodyPr wrap="none" lIns="0" tIns="0" rIns="0" bIns="0" rtlCol="0">
            <a:noAutofit/>
          </a:bodyPr>
          <a:lstStyle/>
          <a:p>
            <a:r>
              <a:rPr lang="en-US" sz="918" dirty="0">
                <a:gradFill>
                  <a:gsLst>
                    <a:gs pos="0">
                      <a:schemeClr val="tx1"/>
                    </a:gs>
                    <a:gs pos="86000">
                      <a:schemeClr val="tx1"/>
                    </a:gs>
                  </a:gsLst>
                  <a:lin ang="5400000" scaled="0"/>
                </a:gradFill>
                <a:latin typeface="Arial" pitchFamily="34" charset="0"/>
                <a:cs typeface="Arial" pitchFamily="34" charset="0"/>
              </a:rPr>
              <a:t>Client app is able to pull refresh token out</a:t>
            </a:r>
          </a:p>
          <a:p>
            <a:r>
              <a:rPr lang="en-US" sz="918" dirty="0">
                <a:gradFill>
                  <a:gsLst>
                    <a:gs pos="0">
                      <a:schemeClr val="tx1"/>
                    </a:gs>
                    <a:gs pos="86000">
                      <a:schemeClr val="tx1"/>
                    </a:gs>
                  </a:gsLst>
                  <a:lin ang="5400000" scaled="0"/>
                </a:gradFill>
                <a:latin typeface="Arial" pitchFamily="34" charset="0"/>
                <a:cs typeface="Arial" pitchFamily="34" charset="0"/>
              </a:rPr>
              <a:t>of context token. Client app then passes </a:t>
            </a:r>
          </a:p>
          <a:p>
            <a:r>
              <a:rPr lang="en-US" sz="918" dirty="0">
                <a:gradFill>
                  <a:gsLst>
                    <a:gs pos="0">
                      <a:schemeClr val="tx1"/>
                    </a:gs>
                    <a:gs pos="86000">
                      <a:schemeClr val="tx1"/>
                    </a:gs>
                  </a:gsLst>
                  <a:lin ang="5400000" scaled="0"/>
                </a:gradFill>
                <a:latin typeface="Arial" pitchFamily="34" charset="0"/>
                <a:cs typeface="Arial" pitchFamily="34" charset="0"/>
              </a:rPr>
              <a:t>refresh token to ACS to request OAuth token</a:t>
            </a:r>
          </a:p>
        </p:txBody>
      </p:sp>
      <p:sp>
        <p:nvSpPr>
          <p:cNvPr id="57" name="Oval 56"/>
          <p:cNvSpPr/>
          <p:nvPr/>
        </p:nvSpPr>
        <p:spPr>
          <a:xfrm>
            <a:off x="7852054" y="3899145"/>
            <a:ext cx="236434" cy="214307"/>
          </a:xfrm>
          <a:prstGeom prst="ellipse">
            <a:avLst/>
          </a:prstGeom>
        </p:spPr>
        <p:style>
          <a:lnRef idx="1">
            <a:schemeClr val="accent2"/>
          </a:lnRef>
          <a:fillRef idx="2">
            <a:schemeClr val="accent2"/>
          </a:fillRef>
          <a:effectRef idx="1">
            <a:schemeClr val="accent2"/>
          </a:effectRef>
          <a:fontRef idx="minor">
            <a:schemeClr val="dk1"/>
          </a:fontRef>
        </p:style>
        <p:txBody>
          <a:bodyPr lIns="89679" tIns="44839" rIns="89679" bIns="44839" rtlCol="0" anchor="ctr"/>
          <a:lstStyle/>
          <a:p>
            <a:pPr algn="ctr"/>
            <a:r>
              <a:rPr lang="en-US" sz="804" b="1" dirty="0">
                <a:solidFill>
                  <a:prstClr val="black"/>
                </a:solidFill>
                <a:latin typeface="Arial" pitchFamily="34" charset="0"/>
                <a:cs typeface="Arial" pitchFamily="34" charset="0"/>
              </a:rPr>
              <a:t>7</a:t>
            </a:r>
          </a:p>
        </p:txBody>
      </p:sp>
      <p:sp>
        <p:nvSpPr>
          <p:cNvPr id="58" name="TextBox 57"/>
          <p:cNvSpPr txBox="1"/>
          <p:nvPr/>
        </p:nvSpPr>
        <p:spPr>
          <a:xfrm>
            <a:off x="8191786" y="3924666"/>
            <a:ext cx="2079995" cy="225134"/>
          </a:xfrm>
          <a:prstGeom prst="rect">
            <a:avLst/>
          </a:prstGeom>
          <a:noFill/>
        </p:spPr>
        <p:txBody>
          <a:bodyPr wrap="none" lIns="0" tIns="0" rIns="0" bIns="0" rtlCol="0">
            <a:noAutofit/>
          </a:bodyPr>
          <a:lstStyle/>
          <a:p>
            <a:r>
              <a:rPr lang="en-US" sz="918" dirty="0">
                <a:gradFill>
                  <a:gsLst>
                    <a:gs pos="0">
                      <a:schemeClr val="tx1"/>
                    </a:gs>
                    <a:gs pos="86000">
                      <a:schemeClr val="tx1"/>
                    </a:gs>
                  </a:gsLst>
                  <a:lin ang="5400000" scaled="0"/>
                </a:gradFill>
                <a:latin typeface="Arial" pitchFamily="34" charset="0"/>
                <a:cs typeface="Arial" pitchFamily="34" charset="0"/>
              </a:rPr>
              <a:t>ACS returns OAuth token to client app</a:t>
            </a:r>
          </a:p>
        </p:txBody>
      </p:sp>
      <p:sp>
        <p:nvSpPr>
          <p:cNvPr id="59" name="Oval 58"/>
          <p:cNvSpPr/>
          <p:nvPr/>
        </p:nvSpPr>
        <p:spPr>
          <a:xfrm>
            <a:off x="7860649" y="4247653"/>
            <a:ext cx="236434" cy="214307"/>
          </a:xfrm>
          <a:prstGeom prst="ellipse">
            <a:avLst/>
          </a:prstGeom>
        </p:spPr>
        <p:style>
          <a:lnRef idx="1">
            <a:schemeClr val="accent2"/>
          </a:lnRef>
          <a:fillRef idx="2">
            <a:schemeClr val="accent2"/>
          </a:fillRef>
          <a:effectRef idx="1">
            <a:schemeClr val="accent2"/>
          </a:effectRef>
          <a:fontRef idx="minor">
            <a:schemeClr val="dk1"/>
          </a:fontRef>
        </p:style>
        <p:txBody>
          <a:bodyPr lIns="89679" tIns="44839" rIns="89679" bIns="44839" rtlCol="0" anchor="ctr"/>
          <a:lstStyle/>
          <a:p>
            <a:pPr algn="ctr"/>
            <a:r>
              <a:rPr lang="en-US" sz="804" b="1" dirty="0">
                <a:solidFill>
                  <a:prstClr val="black"/>
                </a:solidFill>
                <a:latin typeface="Arial" pitchFamily="34" charset="0"/>
                <a:cs typeface="Arial" pitchFamily="34" charset="0"/>
              </a:rPr>
              <a:t>8</a:t>
            </a:r>
          </a:p>
        </p:txBody>
      </p:sp>
      <p:sp>
        <p:nvSpPr>
          <p:cNvPr id="60" name="TextBox 59"/>
          <p:cNvSpPr txBox="1"/>
          <p:nvPr/>
        </p:nvSpPr>
        <p:spPr>
          <a:xfrm>
            <a:off x="8192330" y="4235982"/>
            <a:ext cx="2079995" cy="225134"/>
          </a:xfrm>
          <a:prstGeom prst="rect">
            <a:avLst/>
          </a:prstGeom>
          <a:noFill/>
        </p:spPr>
        <p:txBody>
          <a:bodyPr wrap="none" lIns="0" tIns="0" rIns="0" bIns="0" rtlCol="0">
            <a:noAutofit/>
          </a:bodyPr>
          <a:lstStyle/>
          <a:p>
            <a:r>
              <a:rPr lang="en-US" sz="918" dirty="0">
                <a:gradFill>
                  <a:gsLst>
                    <a:gs pos="0">
                      <a:schemeClr val="tx1"/>
                    </a:gs>
                    <a:gs pos="86000">
                      <a:schemeClr val="tx1"/>
                    </a:gs>
                  </a:gsLst>
                  <a:lin ang="5400000" scaled="0"/>
                </a:gradFill>
                <a:latin typeface="Arial" pitchFamily="34" charset="0"/>
                <a:cs typeface="Arial" pitchFamily="34" charset="0"/>
              </a:rPr>
              <a:t>Client App makes CSOM/REST calls to </a:t>
            </a:r>
            <a:br>
              <a:rPr lang="en-US" sz="918" dirty="0">
                <a:gradFill>
                  <a:gsLst>
                    <a:gs pos="0">
                      <a:schemeClr val="tx1"/>
                    </a:gs>
                    <a:gs pos="86000">
                      <a:schemeClr val="tx1"/>
                    </a:gs>
                  </a:gsLst>
                  <a:lin ang="5400000" scaled="0"/>
                </a:gradFill>
                <a:latin typeface="Arial" pitchFamily="34" charset="0"/>
                <a:cs typeface="Arial" pitchFamily="34" charset="0"/>
              </a:rPr>
            </a:br>
            <a:r>
              <a:rPr lang="en-US" sz="918" dirty="0">
                <a:gradFill>
                  <a:gsLst>
                    <a:gs pos="0">
                      <a:schemeClr val="tx1"/>
                    </a:gs>
                    <a:gs pos="86000">
                      <a:schemeClr val="tx1"/>
                    </a:gs>
                  </a:gsLst>
                  <a:lin ang="5400000" scaled="0"/>
                </a:gradFill>
                <a:latin typeface="Arial" pitchFamily="34" charset="0"/>
                <a:cs typeface="Arial" pitchFamily="34" charset="0"/>
              </a:rPr>
              <a:t>SharePoint site passing OAuth token</a:t>
            </a:r>
          </a:p>
        </p:txBody>
      </p:sp>
      <p:sp>
        <p:nvSpPr>
          <p:cNvPr id="61" name="Oval 60"/>
          <p:cNvSpPr/>
          <p:nvPr/>
        </p:nvSpPr>
        <p:spPr>
          <a:xfrm>
            <a:off x="7850294" y="4562839"/>
            <a:ext cx="236434" cy="214307"/>
          </a:xfrm>
          <a:prstGeom prst="ellipse">
            <a:avLst/>
          </a:prstGeom>
        </p:spPr>
        <p:style>
          <a:lnRef idx="1">
            <a:schemeClr val="accent2"/>
          </a:lnRef>
          <a:fillRef idx="2">
            <a:schemeClr val="accent2"/>
          </a:fillRef>
          <a:effectRef idx="1">
            <a:schemeClr val="accent2"/>
          </a:effectRef>
          <a:fontRef idx="minor">
            <a:schemeClr val="dk1"/>
          </a:fontRef>
        </p:style>
        <p:txBody>
          <a:bodyPr lIns="89679" tIns="44839" rIns="89679" bIns="44839" rtlCol="0" anchor="ctr"/>
          <a:lstStyle/>
          <a:p>
            <a:pPr algn="ctr"/>
            <a:r>
              <a:rPr lang="en-US" sz="804" b="1" dirty="0">
                <a:solidFill>
                  <a:prstClr val="black"/>
                </a:solidFill>
                <a:latin typeface="Arial" pitchFamily="34" charset="0"/>
                <a:cs typeface="Arial" pitchFamily="34" charset="0"/>
              </a:rPr>
              <a:t>9</a:t>
            </a:r>
          </a:p>
        </p:txBody>
      </p:sp>
      <p:sp>
        <p:nvSpPr>
          <p:cNvPr id="62" name="TextBox 61"/>
          <p:cNvSpPr txBox="1"/>
          <p:nvPr/>
        </p:nvSpPr>
        <p:spPr>
          <a:xfrm>
            <a:off x="8192330" y="4628258"/>
            <a:ext cx="2079995" cy="225134"/>
          </a:xfrm>
          <a:prstGeom prst="rect">
            <a:avLst/>
          </a:prstGeom>
          <a:noFill/>
        </p:spPr>
        <p:txBody>
          <a:bodyPr wrap="none" lIns="0" tIns="0" rIns="0" bIns="0" rtlCol="0">
            <a:noAutofit/>
          </a:bodyPr>
          <a:lstStyle/>
          <a:p>
            <a:r>
              <a:rPr lang="en-US" sz="918" dirty="0">
                <a:gradFill>
                  <a:gsLst>
                    <a:gs pos="0">
                      <a:schemeClr val="tx1"/>
                    </a:gs>
                    <a:gs pos="86000">
                      <a:schemeClr val="tx1"/>
                    </a:gs>
                  </a:gsLst>
                  <a:lin ang="5400000" scaled="0"/>
                </a:gradFill>
                <a:latin typeface="Arial" pitchFamily="34" charset="0"/>
                <a:cs typeface="Arial" pitchFamily="34" charset="0"/>
              </a:rPr>
              <a:t>SharePoint returns site content to app</a:t>
            </a:r>
          </a:p>
        </p:txBody>
      </p:sp>
      <p:sp>
        <p:nvSpPr>
          <p:cNvPr id="63" name="Oval 62"/>
          <p:cNvSpPr/>
          <p:nvPr/>
        </p:nvSpPr>
        <p:spPr>
          <a:xfrm>
            <a:off x="7850293" y="4860041"/>
            <a:ext cx="236434" cy="214307"/>
          </a:xfrm>
          <a:prstGeom prst="ellipse">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804" b="1" dirty="0">
                <a:solidFill>
                  <a:prstClr val="black"/>
                </a:solidFill>
                <a:latin typeface="Arial" pitchFamily="34" charset="0"/>
                <a:cs typeface="Arial" pitchFamily="34" charset="0"/>
              </a:rPr>
              <a:t>10</a:t>
            </a:r>
          </a:p>
        </p:txBody>
      </p:sp>
      <p:sp>
        <p:nvSpPr>
          <p:cNvPr id="64" name="TextBox 63"/>
          <p:cNvSpPr txBox="1"/>
          <p:nvPr/>
        </p:nvSpPr>
        <p:spPr>
          <a:xfrm>
            <a:off x="8192330" y="4907966"/>
            <a:ext cx="2079995" cy="225134"/>
          </a:xfrm>
          <a:prstGeom prst="rect">
            <a:avLst/>
          </a:prstGeom>
          <a:noFill/>
        </p:spPr>
        <p:txBody>
          <a:bodyPr wrap="none" lIns="0" tIns="0" rIns="0" bIns="0" rtlCol="0">
            <a:noAutofit/>
          </a:bodyPr>
          <a:lstStyle/>
          <a:p>
            <a:r>
              <a:rPr lang="en-US" sz="918" dirty="0">
                <a:gradFill>
                  <a:gsLst>
                    <a:gs pos="0">
                      <a:schemeClr val="tx1"/>
                    </a:gs>
                    <a:gs pos="86000">
                      <a:schemeClr val="tx1"/>
                    </a:gs>
                  </a:gsLst>
                  <a:lin ang="5400000" scaled="0"/>
                </a:gradFill>
                <a:latin typeface="Arial" pitchFamily="34" charset="0"/>
                <a:cs typeface="Arial" pitchFamily="34" charset="0"/>
              </a:rPr>
              <a:t>Client App returns HTML to user device</a:t>
            </a:r>
          </a:p>
        </p:txBody>
      </p:sp>
    </p:spTree>
    <p:extLst>
      <p:ext uri="{BB962C8B-B14F-4D97-AF65-F5344CB8AC3E}">
        <p14:creationId xmlns:p14="http://schemas.microsoft.com/office/powerpoint/2010/main" val="6233918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2" grpId="0" animBg="1"/>
      <p:bldP spid="16" grpId="0" animBg="1"/>
      <p:bldP spid="14" grpId="0" animBg="1"/>
      <p:bldP spid="22" grpId="0" animBg="1"/>
      <p:bldP spid="24" grpId="0" animBg="1"/>
      <p:bldP spid="26" grpId="0" animBg="1"/>
      <p:bldP spid="29" grpId="0" animBg="1"/>
      <p:bldP spid="30" grpId="0" animBg="1"/>
      <p:bldP spid="36" grpId="0" animBg="1"/>
      <p:bldP spid="45" grpId="0" animBg="1"/>
      <p:bldP spid="46" grpId="0"/>
      <p:bldP spid="47" grpId="0" animBg="1"/>
      <p:bldP spid="48" grpId="0"/>
      <p:bldP spid="49" grpId="0" animBg="1"/>
      <p:bldP spid="50" grpId="0"/>
      <p:bldP spid="51" grpId="0" animBg="1"/>
      <p:bldP spid="52" grpId="0"/>
      <p:bldP spid="53" grpId="0" animBg="1"/>
      <p:bldP spid="54" grpId="0"/>
      <p:bldP spid="55" grpId="0" animBg="1"/>
      <p:bldP spid="56" grpId="0"/>
      <p:bldP spid="57" grpId="0" animBg="1"/>
      <p:bldP spid="58" grpId="0"/>
      <p:bldP spid="59" grpId="0" animBg="1"/>
      <p:bldP spid="60" grpId="0"/>
      <p:bldP spid="61" grpId="0" animBg="1"/>
      <p:bldP spid="62" grpId="0"/>
      <p:bldP spid="63" grpId="0" animBg="1"/>
      <p:bldP spid="6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Data Sent to Start Page</a:t>
            </a:r>
            <a:endParaRPr lang="en-US" dirty="0"/>
          </a:p>
        </p:txBody>
      </p:sp>
      <p:pic>
        <p:nvPicPr>
          <p:cNvPr id="3" name="Picture 2"/>
          <p:cNvPicPr>
            <a:picLocks noChangeAspect="1"/>
          </p:cNvPicPr>
          <p:nvPr/>
        </p:nvPicPr>
        <p:blipFill>
          <a:blip r:embed="rId2"/>
          <a:stretch>
            <a:fillRect/>
          </a:stretch>
        </p:blipFill>
        <p:spPr>
          <a:xfrm>
            <a:off x="1710654" y="1243470"/>
            <a:ext cx="8975480" cy="4585300"/>
          </a:xfrm>
          <a:prstGeom prst="rect">
            <a:avLst/>
          </a:prstGeom>
        </p:spPr>
      </p:pic>
    </p:spTree>
    <p:extLst>
      <p:ext uri="{BB962C8B-B14F-4D97-AF65-F5344CB8AC3E}">
        <p14:creationId xmlns:p14="http://schemas.microsoft.com/office/powerpoint/2010/main" val="15952532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Token</a:t>
            </a:r>
            <a:endParaRPr lang="en-US" dirty="0"/>
          </a:p>
        </p:txBody>
      </p:sp>
      <p:pic>
        <p:nvPicPr>
          <p:cNvPr id="3" name="Picture 2"/>
          <p:cNvPicPr>
            <a:picLocks noChangeAspect="1"/>
          </p:cNvPicPr>
          <p:nvPr/>
        </p:nvPicPr>
        <p:blipFill>
          <a:blip r:embed="rId2"/>
          <a:stretch>
            <a:fillRect/>
          </a:stretch>
        </p:blipFill>
        <p:spPr>
          <a:xfrm>
            <a:off x="1751920" y="1165754"/>
            <a:ext cx="8896183" cy="5051601"/>
          </a:xfrm>
          <a:prstGeom prst="rect">
            <a:avLst/>
          </a:prstGeom>
        </p:spPr>
      </p:pic>
    </p:spTree>
    <p:extLst>
      <p:ext uri="{BB962C8B-B14F-4D97-AF65-F5344CB8AC3E}">
        <p14:creationId xmlns:p14="http://schemas.microsoft.com/office/powerpoint/2010/main" val="13133125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 Token</a:t>
            </a:r>
            <a:endParaRPr lang="en-US" dirty="0"/>
          </a:p>
        </p:txBody>
      </p:sp>
      <p:pic>
        <p:nvPicPr>
          <p:cNvPr id="4" name="Picture 3"/>
          <p:cNvPicPr>
            <a:picLocks noChangeAspect="1"/>
          </p:cNvPicPr>
          <p:nvPr/>
        </p:nvPicPr>
        <p:blipFill>
          <a:blip r:embed="rId2"/>
          <a:stretch>
            <a:fillRect/>
          </a:stretch>
        </p:blipFill>
        <p:spPr>
          <a:xfrm>
            <a:off x="1739350" y="1165754"/>
            <a:ext cx="8882524" cy="3652696"/>
          </a:xfrm>
          <a:prstGeom prst="rect">
            <a:avLst/>
          </a:prstGeom>
        </p:spPr>
      </p:pic>
    </p:spTree>
    <p:extLst>
      <p:ext uri="{BB962C8B-B14F-4D97-AF65-F5344CB8AC3E}">
        <p14:creationId xmlns:p14="http://schemas.microsoft.com/office/powerpoint/2010/main" val="1280625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quarter" idx="10"/>
          </p:nvPr>
        </p:nvSpPr>
        <p:spPr/>
        <p:txBody>
          <a:bodyPr/>
          <a:lstStyle/>
          <a:p>
            <a:r>
              <a:rPr lang="en-US" smtClean="0"/>
              <a:t>SharePoint user authentication based on claims</a:t>
            </a:r>
          </a:p>
          <a:p>
            <a:pPr lvl="1"/>
            <a:r>
              <a:rPr lang="en-US" smtClean="0"/>
              <a:t>Works in SharePoint 2013 just as it does in SharePoint 2010</a:t>
            </a:r>
          </a:p>
          <a:p>
            <a:pPr lvl="1"/>
            <a:r>
              <a:rPr lang="en-US" smtClean="0"/>
              <a:t>User authentication results in creation of a claims token</a:t>
            </a:r>
          </a:p>
          <a:p>
            <a:pPr lvl="1"/>
            <a:r>
              <a:rPr lang="en-US" smtClean="0"/>
              <a:t>Claims token tracks name value pairs related to token subject</a:t>
            </a:r>
          </a:p>
          <a:p>
            <a:pPr lvl="1"/>
            <a:r>
              <a:rPr lang="en-US" smtClean="0"/>
              <a:t>Claims token stored in memory using FEDAUTH token format</a:t>
            </a:r>
            <a:endParaRPr lang="en-US" dirty="0"/>
          </a:p>
        </p:txBody>
      </p:sp>
      <p:sp>
        <p:nvSpPr>
          <p:cNvPr id="2" name="Title 1"/>
          <p:cNvSpPr>
            <a:spLocks noGrp="1"/>
          </p:cNvSpPr>
          <p:nvPr>
            <p:ph type="title"/>
          </p:nvPr>
        </p:nvSpPr>
        <p:spPr/>
        <p:txBody>
          <a:bodyPr/>
          <a:lstStyle/>
          <a:p>
            <a:r>
              <a:rPr lang="en-US" dirty="0" smtClean="0"/>
              <a:t>User Authentication </a:t>
            </a:r>
            <a:r>
              <a:rPr lang="en-US" dirty="0" smtClean="0"/>
              <a:t>in SharePoint 2013</a:t>
            </a:r>
            <a:endParaRPr lang="en-US" dirty="0"/>
          </a:p>
        </p:txBody>
      </p:sp>
      <p:pic>
        <p:nvPicPr>
          <p:cNvPr id="12" name="Picture 11"/>
          <p:cNvPicPr>
            <a:picLocks noChangeAspect="1"/>
          </p:cNvPicPr>
          <p:nvPr/>
        </p:nvPicPr>
        <p:blipFill>
          <a:blip r:embed="rId3"/>
          <a:stretch>
            <a:fillRect/>
          </a:stretch>
        </p:blipFill>
        <p:spPr>
          <a:xfrm>
            <a:off x="1036637" y="3649662"/>
            <a:ext cx="6366070" cy="3102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42869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Create a new cloud-hosted app project</a:t>
            </a:r>
          </a:p>
          <a:p>
            <a:pPr lvl="1"/>
            <a:r>
              <a:rPr lang="en-US" smtClean="0"/>
              <a:t>Can be either provider-hosted or autohosted</a:t>
            </a:r>
          </a:p>
          <a:p>
            <a:pPr lvl="1"/>
            <a:r>
              <a:rPr lang="en-US" smtClean="0"/>
              <a:t>SharePoint-hosted Apps will never use OAuth</a:t>
            </a:r>
          </a:p>
          <a:p>
            <a:r>
              <a:rPr lang="en-US" smtClean="0"/>
              <a:t>Register an App Principal</a:t>
            </a:r>
          </a:p>
          <a:p>
            <a:pPr lvl="1"/>
            <a:r>
              <a:rPr lang="en-US" smtClean="0"/>
              <a:t>Registration handled automatically in autohosted apps</a:t>
            </a:r>
          </a:p>
          <a:p>
            <a:pPr lvl="1"/>
            <a:r>
              <a:rPr lang="en-US" smtClean="0"/>
              <a:t>Registration requires explicit steps for provider-hosted apps</a:t>
            </a:r>
          </a:p>
          <a:p>
            <a:pPr lvl="1"/>
            <a:r>
              <a:rPr lang="en-US" smtClean="0"/>
              <a:t>Registration requires extra steps for apps published to Office Store</a:t>
            </a:r>
          </a:p>
          <a:p>
            <a:r>
              <a:rPr lang="en-US" smtClean="0"/>
              <a:t>Add code in remote web to manage tokens</a:t>
            </a:r>
          </a:p>
          <a:p>
            <a:pPr lvl="1"/>
            <a:r>
              <a:rPr lang="en-US" smtClean="0"/>
              <a:t>Code required to retrieve access tokens from ACS</a:t>
            </a:r>
          </a:p>
          <a:p>
            <a:pPr lvl="1"/>
            <a:r>
              <a:rPr lang="en-US" smtClean="0"/>
              <a:t>Explicit code required to create and manage access tokens</a:t>
            </a:r>
            <a:endParaRPr lang="en-US" dirty="0"/>
          </a:p>
        </p:txBody>
      </p:sp>
      <p:sp>
        <p:nvSpPr>
          <p:cNvPr id="3" name="Title 2"/>
          <p:cNvSpPr>
            <a:spLocks noGrp="1"/>
          </p:cNvSpPr>
          <p:nvPr>
            <p:ph type="title"/>
          </p:nvPr>
        </p:nvSpPr>
        <p:spPr/>
        <p:txBody>
          <a:bodyPr/>
          <a:lstStyle/>
          <a:p>
            <a:r>
              <a:rPr lang="en-US" smtClean="0"/>
              <a:t>Steps to using OAuth in Office 365</a:t>
            </a:r>
            <a:endParaRPr lang="en-US" dirty="0"/>
          </a:p>
        </p:txBody>
      </p:sp>
    </p:spTree>
    <p:extLst>
      <p:ext uri="{BB962C8B-B14F-4D97-AF65-F5344CB8AC3E}">
        <p14:creationId xmlns:p14="http://schemas.microsoft.com/office/powerpoint/2010/main" val="20907402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External authentication requires app principals</a:t>
            </a:r>
          </a:p>
          <a:p>
            <a:pPr lvl="1"/>
            <a:r>
              <a:rPr lang="en-US" smtClean="0"/>
              <a:t>App principal provides tenancy-scoped app identity</a:t>
            </a:r>
          </a:p>
          <a:p>
            <a:pPr lvl="1"/>
            <a:r>
              <a:rPr lang="en-US" smtClean="0"/>
              <a:t>App principals must be registered with SharePoint</a:t>
            </a:r>
          </a:p>
          <a:p>
            <a:pPr lvl="1"/>
            <a:r>
              <a:rPr lang="en-US" smtClean="0"/>
              <a:t>Account for App Principal is created in ACS</a:t>
            </a:r>
          </a:p>
          <a:p>
            <a:pPr lvl="1"/>
            <a:endParaRPr lang="en-US" smtClean="0"/>
          </a:p>
          <a:p>
            <a:r>
              <a:rPr lang="en-US" smtClean="0"/>
              <a:t>App principal properties</a:t>
            </a:r>
          </a:p>
          <a:p>
            <a:pPr lvl="1"/>
            <a:r>
              <a:rPr lang="en-US" smtClean="0"/>
              <a:t>Client ID: GUID-based identifier (aka App ID)</a:t>
            </a:r>
          </a:p>
          <a:p>
            <a:pPr lvl="1"/>
            <a:r>
              <a:rPr lang="en-US" smtClean="0"/>
              <a:t>Client Secret: Signs tokens sent between app and ACS</a:t>
            </a:r>
          </a:p>
          <a:p>
            <a:pPr lvl="1"/>
            <a:r>
              <a:rPr lang="en-US" smtClean="0"/>
              <a:t>App Host Domain: Base URL of remote web</a:t>
            </a:r>
          </a:p>
          <a:p>
            <a:pPr lvl="1"/>
            <a:r>
              <a:rPr lang="en-US" smtClean="0"/>
              <a:t>Redirect URL: URL to a page used to configure on-the-fly security</a:t>
            </a:r>
            <a:endParaRPr lang="en-US" dirty="0"/>
          </a:p>
        </p:txBody>
      </p:sp>
      <p:sp>
        <p:nvSpPr>
          <p:cNvPr id="3" name="Title 2"/>
          <p:cNvSpPr>
            <a:spLocks noGrp="1"/>
          </p:cNvSpPr>
          <p:nvPr>
            <p:ph type="title"/>
          </p:nvPr>
        </p:nvSpPr>
        <p:spPr/>
        <p:txBody>
          <a:bodyPr/>
          <a:lstStyle/>
          <a:p>
            <a:r>
              <a:rPr lang="en-US" smtClean="0"/>
              <a:t>App Principals</a:t>
            </a:r>
            <a:endParaRPr lang="en-US" dirty="0"/>
          </a:p>
        </p:txBody>
      </p:sp>
    </p:spTree>
    <p:extLst>
      <p:ext uri="{BB962C8B-B14F-4D97-AF65-F5344CB8AC3E}">
        <p14:creationId xmlns:p14="http://schemas.microsoft.com/office/powerpoint/2010/main" val="2131100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Get to know the built-in app management pages</a:t>
            </a:r>
          </a:p>
          <a:p>
            <a:pPr lvl="1"/>
            <a:r>
              <a:rPr lang="en-US" smtClean="0"/>
              <a:t>AppRegNew.aspx</a:t>
            </a:r>
          </a:p>
          <a:p>
            <a:pPr lvl="1"/>
            <a:r>
              <a:rPr lang="en-US" smtClean="0"/>
              <a:t>AppInv.com</a:t>
            </a:r>
          </a:p>
          <a:p>
            <a:pPr lvl="1"/>
            <a:r>
              <a:rPr lang="en-US" smtClean="0"/>
              <a:t>AppPrincipals.aspx</a:t>
            </a:r>
          </a:p>
          <a:p>
            <a:pPr lvl="1"/>
            <a:endParaRPr lang="en-US" smtClean="0"/>
          </a:p>
          <a:p>
            <a:r>
              <a:rPr lang="en-US" smtClean="0"/>
              <a:t>There is also management support using PowerShell</a:t>
            </a:r>
          </a:p>
          <a:p>
            <a:pPr lvl="1"/>
            <a:r>
              <a:rPr lang="en-US" smtClean="0"/>
              <a:t>Download and install Windows PowerShell for SharePoint Online </a:t>
            </a:r>
          </a:p>
          <a:p>
            <a:pPr lvl="1"/>
            <a:r>
              <a:rPr lang="en-US" smtClean="0"/>
              <a:t>Use PowerShell cmdlets to connect to Office 365 tenancy</a:t>
            </a:r>
          </a:p>
          <a:p>
            <a:pPr lvl="1"/>
            <a:r>
              <a:rPr lang="en-US" smtClean="0"/>
              <a:t>Use PowerShell cmdlets to administer SharePoint app principals </a:t>
            </a:r>
          </a:p>
          <a:p>
            <a:pPr lvl="1"/>
            <a:endParaRPr lang="en-US" dirty="0"/>
          </a:p>
        </p:txBody>
      </p:sp>
      <p:sp>
        <p:nvSpPr>
          <p:cNvPr id="3" name="Title 2"/>
          <p:cNvSpPr>
            <a:spLocks noGrp="1"/>
          </p:cNvSpPr>
          <p:nvPr>
            <p:ph type="title"/>
          </p:nvPr>
        </p:nvSpPr>
        <p:spPr/>
        <p:txBody>
          <a:bodyPr/>
          <a:lstStyle/>
          <a:p>
            <a:r>
              <a:rPr lang="en-US" smtClean="0"/>
              <a:t>Managing App Principals in Office 365</a:t>
            </a:r>
            <a:endParaRPr lang="en-US" dirty="0"/>
          </a:p>
        </p:txBody>
      </p:sp>
    </p:spTree>
    <p:extLst>
      <p:ext uri="{BB962C8B-B14F-4D97-AF65-F5344CB8AC3E}">
        <p14:creationId xmlns:p14="http://schemas.microsoft.com/office/powerpoint/2010/main" val="41635611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Client ID from Seller Dashboard</a:t>
            </a:r>
            <a:endParaRPr lang="en-US" dirty="0"/>
          </a:p>
        </p:txBody>
      </p:sp>
      <p:sp>
        <p:nvSpPr>
          <p:cNvPr id="3" name="Text Placeholder 2"/>
          <p:cNvSpPr>
            <a:spLocks noGrp="1"/>
          </p:cNvSpPr>
          <p:nvPr>
            <p:ph idx="4294967295"/>
          </p:nvPr>
        </p:nvSpPr>
        <p:spPr>
          <a:xfrm>
            <a:off x="1943805" y="1476622"/>
            <a:ext cx="8548864" cy="5284752"/>
          </a:xfrm>
          <a:prstGeom prst="rect">
            <a:avLst/>
          </a:prstGeom>
        </p:spPr>
        <p:txBody>
          <a:bodyPr/>
          <a:lstStyle/>
          <a:p>
            <a:r>
              <a:rPr lang="en-US" dirty="0" smtClean="0"/>
              <a:t>Required when publishing apps to Office Store</a:t>
            </a:r>
          </a:p>
          <a:p>
            <a:pPr lvl="1"/>
            <a:r>
              <a:rPr lang="en-US" dirty="0" smtClean="0"/>
              <a:t>Create a new reseller account</a:t>
            </a:r>
          </a:p>
          <a:p>
            <a:pPr lvl="1"/>
            <a:r>
              <a:rPr lang="en-US" dirty="0" smtClean="0"/>
              <a:t>Create client ID with required information</a:t>
            </a:r>
          </a:p>
          <a:p>
            <a:pPr lvl="1"/>
            <a:r>
              <a:rPr lang="en-US" dirty="0" smtClean="0"/>
              <a:t>Seller Dashboard generates Client Secret for you</a:t>
            </a:r>
          </a:p>
          <a:p>
            <a:pPr lvl="1"/>
            <a:endParaRPr lang="en-US" dirty="0"/>
          </a:p>
        </p:txBody>
      </p:sp>
      <p:pic>
        <p:nvPicPr>
          <p:cNvPr id="5" name="Picture 4"/>
          <p:cNvPicPr>
            <a:picLocks noChangeAspect="1"/>
          </p:cNvPicPr>
          <p:nvPr/>
        </p:nvPicPr>
        <p:blipFill>
          <a:blip r:embed="rId2"/>
          <a:stretch>
            <a:fillRect/>
          </a:stretch>
        </p:blipFill>
        <p:spPr>
          <a:xfrm>
            <a:off x="2148070" y="3497262"/>
            <a:ext cx="3769305" cy="2685669"/>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6287607" y="3497262"/>
            <a:ext cx="3816477" cy="2685669"/>
          </a:xfrm>
          <a:prstGeom prst="rect">
            <a:avLst/>
          </a:prstGeom>
          <a:ln>
            <a:solidFill>
              <a:schemeClr val="bg1">
                <a:lumMod val="50000"/>
              </a:schemeClr>
            </a:solidFill>
          </a:ln>
        </p:spPr>
      </p:pic>
    </p:spTree>
    <p:extLst>
      <p:ext uri="{BB962C8B-B14F-4D97-AF65-F5344CB8AC3E}">
        <p14:creationId xmlns:p14="http://schemas.microsoft.com/office/powerpoint/2010/main" val="30140997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Manifest for an Autohosted App</a:t>
            </a:r>
            <a:endParaRPr lang="en-US" dirty="0"/>
          </a:p>
        </p:txBody>
      </p:sp>
      <p:pic>
        <p:nvPicPr>
          <p:cNvPr id="4" name="Picture 3"/>
          <p:cNvPicPr>
            <a:picLocks noChangeAspect="1"/>
          </p:cNvPicPr>
          <p:nvPr/>
        </p:nvPicPr>
        <p:blipFill>
          <a:blip r:embed="rId2"/>
          <a:stretch>
            <a:fillRect/>
          </a:stretch>
        </p:blipFill>
        <p:spPr>
          <a:xfrm>
            <a:off x="2104021" y="2125857"/>
            <a:ext cx="7717581" cy="3657081"/>
          </a:xfrm>
          <a:prstGeom prst="rect">
            <a:avLst/>
          </a:prstGeom>
          <a:ln>
            <a:solidFill>
              <a:schemeClr val="bg1">
                <a:lumMod val="85000"/>
              </a:schemeClr>
            </a:solidFill>
          </a:ln>
        </p:spPr>
      </p:pic>
      <p:sp>
        <p:nvSpPr>
          <p:cNvPr id="5" name="Rounded Rectangle 4"/>
          <p:cNvSpPr/>
          <p:nvPr/>
        </p:nvSpPr>
        <p:spPr bwMode="auto">
          <a:xfrm>
            <a:off x="2275446" y="4068681"/>
            <a:ext cx="3314230" cy="685703"/>
          </a:xfrm>
          <a:prstGeom prst="roundRect">
            <a:avLst/>
          </a:prstGeom>
          <a:noFill/>
          <a:ln>
            <a:solidFill>
              <a:srgbClr val="C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91" fontAlgn="base">
              <a:spcBef>
                <a:spcPct val="0"/>
              </a:spcBef>
              <a:spcAft>
                <a:spcPct val="0"/>
              </a:spcAft>
            </a:pPr>
            <a:endParaRPr lang="en-US" sz="15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12719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7054" y="2196093"/>
            <a:ext cx="8144143" cy="1872588"/>
          </a:xfrm>
          <a:prstGeom prst="rect">
            <a:avLst/>
          </a:prstGeom>
          <a:ln>
            <a:solidFill>
              <a:schemeClr val="bg1">
                <a:lumMod val="85000"/>
              </a:schemeClr>
            </a:solidFill>
          </a:ln>
        </p:spPr>
      </p:pic>
      <p:sp>
        <p:nvSpPr>
          <p:cNvPr id="3" name="Title 2"/>
          <p:cNvSpPr>
            <a:spLocks noGrp="1"/>
          </p:cNvSpPr>
          <p:nvPr>
            <p:ph type="title"/>
          </p:nvPr>
        </p:nvSpPr>
        <p:spPr/>
        <p:txBody>
          <a:bodyPr/>
          <a:lstStyle/>
          <a:p>
            <a:r>
              <a:rPr lang="en-US" dirty="0" smtClean="0"/>
              <a:t>Web.config for an Autohosted App</a:t>
            </a:r>
            <a:endParaRPr lang="en-US" dirty="0"/>
          </a:p>
        </p:txBody>
      </p:sp>
      <p:pic>
        <p:nvPicPr>
          <p:cNvPr id="7" name="Picture 6"/>
          <p:cNvPicPr>
            <a:picLocks noChangeAspect="1"/>
          </p:cNvPicPr>
          <p:nvPr/>
        </p:nvPicPr>
        <p:blipFill>
          <a:blip r:embed="rId3"/>
          <a:stretch>
            <a:fillRect/>
          </a:stretch>
        </p:blipFill>
        <p:spPr>
          <a:xfrm>
            <a:off x="2218305" y="2264544"/>
            <a:ext cx="7347201" cy="1632712"/>
          </a:xfrm>
          <a:prstGeom prst="rect">
            <a:avLst/>
          </a:prstGeom>
        </p:spPr>
      </p:pic>
      <p:sp>
        <p:nvSpPr>
          <p:cNvPr id="5" name="Rounded Rectangle 4"/>
          <p:cNvSpPr/>
          <p:nvPr/>
        </p:nvSpPr>
        <p:spPr bwMode="auto">
          <a:xfrm>
            <a:off x="4305175" y="3324647"/>
            <a:ext cx="3953505" cy="203568"/>
          </a:xfrm>
          <a:prstGeom prst="roundRect">
            <a:avLst/>
          </a:prstGeom>
          <a:noFill/>
          <a:ln>
            <a:solidFill>
              <a:srgbClr val="C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91" fontAlgn="base">
              <a:spcBef>
                <a:spcPct val="0"/>
              </a:spcBef>
              <a:spcAft>
                <a:spcPct val="0"/>
              </a:spcAft>
            </a:pPr>
            <a:endParaRPr lang="en-US" sz="15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1790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998175" y="2297282"/>
            <a:ext cx="8441900" cy="2799953"/>
          </a:xfrm>
          <a:prstGeom prst="rect">
            <a:avLst/>
          </a:prstGeom>
          <a:ln>
            <a:solidFill>
              <a:schemeClr val="bg1">
                <a:lumMod val="85000"/>
              </a:schemeClr>
            </a:solidFill>
          </a:ln>
        </p:spPr>
      </p:pic>
      <p:sp>
        <p:nvSpPr>
          <p:cNvPr id="3" name="Title 2"/>
          <p:cNvSpPr>
            <a:spLocks noGrp="1"/>
          </p:cNvSpPr>
          <p:nvPr>
            <p:ph type="title"/>
          </p:nvPr>
        </p:nvSpPr>
        <p:spPr/>
        <p:txBody>
          <a:bodyPr/>
          <a:lstStyle/>
          <a:p>
            <a:r>
              <a:rPr lang="en-US" smtClean="0"/>
              <a:t>App Manifest for a Provider-hosted App</a:t>
            </a:r>
            <a:endParaRPr lang="en-US" dirty="0"/>
          </a:p>
        </p:txBody>
      </p:sp>
      <p:sp>
        <p:nvSpPr>
          <p:cNvPr id="4" name="Rounded Rectangle 3"/>
          <p:cNvSpPr/>
          <p:nvPr/>
        </p:nvSpPr>
        <p:spPr bwMode="auto">
          <a:xfrm>
            <a:off x="3475427" y="3668688"/>
            <a:ext cx="2399959" cy="285710"/>
          </a:xfrm>
          <a:prstGeom prst="roundRect">
            <a:avLst/>
          </a:prstGeom>
          <a:noFill/>
          <a:ln w="28575">
            <a:solidFill>
              <a:srgbClr val="C00000"/>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4930" tIns="104930" rIns="104930" bIns="26231" numCol="1" rtlCol="0" anchor="t" anchorCtr="0" compatLnSpc="1">
            <a:prstTxWarp prst="textNoShape">
              <a:avLst/>
            </a:prstTxWarp>
          </a:bodyPr>
          <a:lstStyle/>
          <a:p>
            <a:pPr algn="ctr" defTabSz="524506" fontAlgn="base">
              <a:spcBef>
                <a:spcPct val="0"/>
              </a:spcBef>
              <a:spcAft>
                <a:spcPct val="0"/>
              </a:spcAft>
            </a:pPr>
            <a:endParaRPr lang="en-US" sz="1263" dirty="0">
              <a:gradFill>
                <a:gsLst>
                  <a:gs pos="0">
                    <a:srgbClr val="FFFFFF"/>
                  </a:gs>
                  <a:gs pos="100000">
                    <a:srgbClr val="FFFFFF"/>
                  </a:gs>
                </a:gsLst>
                <a:lin ang="5400000" scaled="0"/>
              </a:gradFill>
              <a:latin typeface="Segoe Condensed" pitchFamily="34" charset="0"/>
            </a:endParaRPr>
          </a:p>
        </p:txBody>
      </p:sp>
      <p:sp>
        <p:nvSpPr>
          <p:cNvPr id="7" name="Rounded Rectangle 6"/>
          <p:cNvSpPr/>
          <p:nvPr/>
        </p:nvSpPr>
        <p:spPr bwMode="auto">
          <a:xfrm>
            <a:off x="2275446" y="4210346"/>
            <a:ext cx="7028453" cy="544038"/>
          </a:xfrm>
          <a:prstGeom prst="roundRect">
            <a:avLst/>
          </a:prstGeom>
          <a:noFill/>
          <a:ln w="28575">
            <a:solidFill>
              <a:srgbClr val="C00000"/>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4930" tIns="104930" rIns="104930" bIns="26231" numCol="1" rtlCol="0" anchor="t" anchorCtr="0" compatLnSpc="1">
            <a:prstTxWarp prst="textNoShape">
              <a:avLst/>
            </a:prstTxWarp>
          </a:bodyPr>
          <a:lstStyle/>
          <a:p>
            <a:pPr algn="ctr" defTabSz="524506" fontAlgn="base">
              <a:spcBef>
                <a:spcPct val="0"/>
              </a:spcBef>
              <a:spcAft>
                <a:spcPct val="0"/>
              </a:spcAft>
            </a:pPr>
            <a:endParaRPr lang="en-US" sz="1263" dirty="0">
              <a:gradFill>
                <a:gsLst>
                  <a:gs pos="0">
                    <a:srgbClr val="FFFFFF"/>
                  </a:gs>
                  <a:gs pos="100000">
                    <a:srgbClr val="FFFFFF"/>
                  </a:gs>
                </a:gsLst>
                <a:lin ang="5400000" scaled="0"/>
              </a:gradFill>
              <a:latin typeface="Segoe Condensed" pitchFamily="34" charset="0"/>
            </a:endParaRPr>
          </a:p>
        </p:txBody>
      </p:sp>
    </p:spTree>
    <p:extLst>
      <p:ext uri="{BB962C8B-B14F-4D97-AF65-F5344CB8AC3E}">
        <p14:creationId xmlns:p14="http://schemas.microsoft.com/office/powerpoint/2010/main" val="216778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04020" y="2403233"/>
            <a:ext cx="8270892" cy="2179725"/>
          </a:xfrm>
          <a:prstGeom prst="rect">
            <a:avLst/>
          </a:prstGeom>
          <a:ln>
            <a:solidFill>
              <a:schemeClr val="bg1">
                <a:lumMod val="85000"/>
              </a:schemeClr>
            </a:solidFill>
          </a:ln>
        </p:spPr>
      </p:pic>
      <p:sp>
        <p:nvSpPr>
          <p:cNvPr id="3" name="Title 2"/>
          <p:cNvSpPr>
            <a:spLocks noGrp="1"/>
          </p:cNvSpPr>
          <p:nvPr>
            <p:ph type="title"/>
          </p:nvPr>
        </p:nvSpPr>
        <p:spPr/>
        <p:txBody>
          <a:bodyPr/>
          <a:lstStyle/>
          <a:p>
            <a:r>
              <a:rPr lang="en-US" dirty="0" smtClean="0"/>
              <a:t>Web.config for a Provider-hosted App</a:t>
            </a:r>
            <a:endParaRPr lang="en-US" dirty="0"/>
          </a:p>
        </p:txBody>
      </p:sp>
      <p:sp>
        <p:nvSpPr>
          <p:cNvPr id="7" name="Rounded Rectangle 6"/>
          <p:cNvSpPr/>
          <p:nvPr/>
        </p:nvSpPr>
        <p:spPr bwMode="auto">
          <a:xfrm>
            <a:off x="2332589" y="3493096"/>
            <a:ext cx="7828439" cy="861294"/>
          </a:xfrm>
          <a:prstGeom prst="roundRect">
            <a:avLst/>
          </a:prstGeom>
          <a:noFill/>
          <a:ln w="28575">
            <a:solidFill>
              <a:srgbClr val="C00000"/>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4930" tIns="104930" rIns="104930" bIns="26231" numCol="1" rtlCol="0" anchor="t" anchorCtr="0" compatLnSpc="1">
            <a:prstTxWarp prst="textNoShape">
              <a:avLst/>
            </a:prstTxWarp>
          </a:bodyPr>
          <a:lstStyle/>
          <a:p>
            <a:pPr algn="ctr" defTabSz="524506" fontAlgn="base">
              <a:spcBef>
                <a:spcPct val="0"/>
              </a:spcBef>
              <a:spcAft>
                <a:spcPct val="0"/>
              </a:spcAft>
            </a:pPr>
            <a:endParaRPr lang="en-US" sz="1263" dirty="0">
              <a:gradFill>
                <a:gsLst>
                  <a:gs pos="0">
                    <a:srgbClr val="FFFFFF"/>
                  </a:gs>
                  <a:gs pos="100000">
                    <a:srgbClr val="FFFFFF"/>
                  </a:gs>
                </a:gsLst>
                <a:lin ang="5400000" scaled="0"/>
              </a:gradFill>
              <a:latin typeface="Segoe Condensed" pitchFamily="34" charset="0"/>
            </a:endParaRPr>
          </a:p>
        </p:txBody>
      </p:sp>
    </p:spTree>
    <p:extLst>
      <p:ext uri="{BB962C8B-B14F-4D97-AF65-F5344CB8AC3E}">
        <p14:creationId xmlns:p14="http://schemas.microsoft.com/office/powerpoint/2010/main" val="1942503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OAuth Access Tokens</a:t>
            </a:r>
            <a:endParaRPr lang="en-US" dirty="0"/>
          </a:p>
        </p:txBody>
      </p:sp>
      <p:pic>
        <p:nvPicPr>
          <p:cNvPr id="6" name="Picture 5"/>
          <p:cNvPicPr>
            <a:picLocks noChangeAspect="1"/>
          </p:cNvPicPr>
          <p:nvPr/>
        </p:nvPicPr>
        <p:blipFill>
          <a:blip r:embed="rId2"/>
          <a:stretch>
            <a:fillRect/>
          </a:stretch>
        </p:blipFill>
        <p:spPr>
          <a:xfrm>
            <a:off x="2220672" y="1476621"/>
            <a:ext cx="7761980" cy="4521070"/>
          </a:xfrm>
          <a:prstGeom prst="rect">
            <a:avLst/>
          </a:prstGeom>
          <a:ln>
            <a:solidFill>
              <a:schemeClr val="bg1">
                <a:lumMod val="50000"/>
              </a:schemeClr>
            </a:solidFill>
          </a:ln>
        </p:spPr>
      </p:pic>
    </p:spTree>
    <p:extLst>
      <p:ext uri="{BB962C8B-B14F-4D97-AF65-F5344CB8AC3E}">
        <p14:creationId xmlns:p14="http://schemas.microsoft.com/office/powerpoint/2010/main" val="1499349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REST Calls with OAuth</a:t>
            </a:r>
            <a:endParaRPr lang="en-US" dirty="0"/>
          </a:p>
        </p:txBody>
      </p:sp>
      <p:pic>
        <p:nvPicPr>
          <p:cNvPr id="4" name="Picture 3"/>
          <p:cNvPicPr>
            <a:picLocks noChangeAspect="1"/>
          </p:cNvPicPr>
          <p:nvPr/>
        </p:nvPicPr>
        <p:blipFill>
          <a:blip r:embed="rId2"/>
          <a:stretch>
            <a:fillRect/>
          </a:stretch>
        </p:blipFill>
        <p:spPr>
          <a:xfrm>
            <a:off x="2099239" y="1476622"/>
            <a:ext cx="8166245" cy="3428514"/>
          </a:xfrm>
          <a:prstGeom prst="rect">
            <a:avLst/>
          </a:prstGeom>
          <a:ln>
            <a:solidFill>
              <a:schemeClr val="bg1">
                <a:lumMod val="85000"/>
              </a:schemeClr>
            </a:solidFill>
          </a:ln>
        </p:spPr>
      </p:pic>
    </p:spTree>
    <p:extLst>
      <p:ext uri="{BB962C8B-B14F-4D97-AF65-F5344CB8AC3E}">
        <p14:creationId xmlns:p14="http://schemas.microsoft.com/office/powerpoint/2010/main" val="16211219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smtClean="0"/>
              <a:t>Code in farm solutions considered fully-trusted</a:t>
            </a:r>
          </a:p>
          <a:p>
            <a:pPr lvl="1"/>
            <a:r>
              <a:rPr lang="en-US" smtClean="0"/>
              <a:t>By default, code runs with permissions of current user</a:t>
            </a:r>
          </a:p>
          <a:p>
            <a:pPr lvl="1"/>
            <a:r>
              <a:rPr lang="en-US" smtClean="0"/>
              <a:t>Developer can call SPSecurity.RunWithElevatedPrivledges</a:t>
            </a:r>
          </a:p>
          <a:p>
            <a:pPr lvl="1"/>
            <a:r>
              <a:rPr lang="en-US" smtClean="0"/>
              <a:t>Code runs as all-powerful SHAREPOINT\SYSTEM account</a:t>
            </a:r>
          </a:p>
          <a:p>
            <a:pPr lvl="1"/>
            <a:r>
              <a:rPr lang="en-US" smtClean="0"/>
              <a:t>Code reverts to Windows identity of host application pool</a:t>
            </a:r>
          </a:p>
          <a:p>
            <a:pPr lvl="1"/>
            <a:endParaRPr lang="en-US" smtClean="0"/>
          </a:p>
          <a:p>
            <a:r>
              <a:rPr lang="en-US" smtClean="0"/>
              <a:t>Sandbox solution code runs as current user</a:t>
            </a:r>
          </a:p>
          <a:p>
            <a:pPr lvl="1"/>
            <a:r>
              <a:rPr lang="en-US" smtClean="0"/>
              <a:t>Code always runs with permissions of current user</a:t>
            </a:r>
          </a:p>
          <a:p>
            <a:pPr lvl="1"/>
            <a:r>
              <a:rPr lang="en-US" smtClean="0"/>
              <a:t>Activation code runs as site administrator</a:t>
            </a:r>
          </a:p>
          <a:p>
            <a:pPr lvl="1"/>
            <a:r>
              <a:rPr lang="en-US" smtClean="0"/>
              <a:t>No ability to elevate permissions if user is visitor</a:t>
            </a:r>
            <a:endParaRPr lang="en-US" dirty="0"/>
          </a:p>
        </p:txBody>
      </p:sp>
      <p:sp>
        <p:nvSpPr>
          <p:cNvPr id="3" name="Title 2"/>
          <p:cNvSpPr>
            <a:spLocks noGrp="1"/>
          </p:cNvSpPr>
          <p:nvPr>
            <p:ph type="title"/>
          </p:nvPr>
        </p:nvSpPr>
        <p:spPr/>
        <p:txBody>
          <a:bodyPr/>
          <a:lstStyle/>
          <a:p>
            <a:r>
              <a:rPr lang="en-US" smtClean="0"/>
              <a:t>Security Problems in SharePoint 2010</a:t>
            </a:r>
            <a:endParaRPr lang="en-US" dirty="0"/>
          </a:p>
        </p:txBody>
      </p:sp>
    </p:spTree>
    <p:extLst>
      <p:ext uri="{BB962C8B-B14F-4D97-AF65-F5344CB8AC3E}">
        <p14:creationId xmlns:p14="http://schemas.microsoft.com/office/powerpoint/2010/main" val="127356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CSOM Calls with OAuth</a:t>
            </a:r>
            <a:endParaRPr lang="en-US" dirty="0"/>
          </a:p>
        </p:txBody>
      </p:sp>
      <p:pic>
        <p:nvPicPr>
          <p:cNvPr id="6" name="Picture 5"/>
          <p:cNvPicPr>
            <a:picLocks noChangeAspect="1"/>
          </p:cNvPicPr>
          <p:nvPr/>
        </p:nvPicPr>
        <p:blipFill>
          <a:blip r:embed="rId2"/>
          <a:stretch>
            <a:fillRect/>
          </a:stretch>
        </p:blipFill>
        <p:spPr>
          <a:xfrm>
            <a:off x="2161163" y="2011574"/>
            <a:ext cx="8457001" cy="2571385"/>
          </a:xfrm>
          <a:prstGeom prst="rect">
            <a:avLst/>
          </a:prstGeom>
          <a:ln>
            <a:solidFill>
              <a:schemeClr val="bg1">
                <a:lumMod val="85000"/>
              </a:schemeClr>
            </a:solidFill>
          </a:ln>
        </p:spPr>
      </p:pic>
    </p:spTree>
    <p:extLst>
      <p:ext uri="{BB962C8B-B14F-4D97-AF65-F5344CB8AC3E}">
        <p14:creationId xmlns:p14="http://schemas.microsoft.com/office/powerpoint/2010/main" val="3852766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Requesting Permissions on the Fly</a:t>
            </a:r>
            <a:endParaRPr lang="en-US" dirty="0"/>
          </a:p>
        </p:txBody>
      </p:sp>
      <p:sp>
        <p:nvSpPr>
          <p:cNvPr id="2" name="Text Placeholder 1"/>
          <p:cNvSpPr>
            <a:spLocks noGrp="1"/>
          </p:cNvSpPr>
          <p:nvPr>
            <p:ph type="body" sz="quarter" idx="4294967295"/>
          </p:nvPr>
        </p:nvSpPr>
        <p:spPr>
          <a:xfrm>
            <a:off x="1943805" y="1476622"/>
            <a:ext cx="8548864" cy="5284752"/>
          </a:xfrm>
          <a:prstGeom prst="rect">
            <a:avLst/>
          </a:prstGeom>
        </p:spPr>
        <p:txBody>
          <a:bodyPr>
            <a:normAutofit/>
          </a:bodyPr>
          <a:lstStyle/>
          <a:p>
            <a:r>
              <a:rPr lang="en-US" sz="2448" dirty="0"/>
              <a:t>Request permission without installing an app</a:t>
            </a:r>
          </a:p>
          <a:p>
            <a:pPr lvl="1"/>
            <a:r>
              <a:rPr lang="en-US" sz="2040" dirty="0"/>
              <a:t>Navigate to page to begin request for authorization code</a:t>
            </a:r>
          </a:p>
          <a:p>
            <a:pPr lvl="1"/>
            <a:endParaRPr lang="en-US" sz="2040" dirty="0"/>
          </a:p>
          <a:p>
            <a:pPr lvl="1"/>
            <a:endParaRPr lang="en-US" sz="2040" dirty="0"/>
          </a:p>
          <a:p>
            <a:pPr lvl="1"/>
            <a:endParaRPr lang="en-US" sz="2040" dirty="0"/>
          </a:p>
          <a:p>
            <a:pPr lvl="1"/>
            <a:endParaRPr lang="en-US" sz="2040" dirty="0"/>
          </a:p>
          <a:p>
            <a:pPr lvl="1"/>
            <a:endParaRPr lang="en-US" sz="2040" dirty="0"/>
          </a:p>
          <a:p>
            <a:pPr lvl="1"/>
            <a:r>
              <a:rPr lang="en-US" sz="2040" dirty="0"/>
              <a:t>Call </a:t>
            </a:r>
            <a:r>
              <a:rPr lang="en-US" sz="2040" dirty="0" err="1"/>
              <a:t>GetAuthorizationUrl</a:t>
            </a:r>
            <a:r>
              <a:rPr lang="en-US" sz="2040" dirty="0"/>
              <a:t> redirect user using </a:t>
            </a:r>
            <a:r>
              <a:rPr lang="en-US" sz="2040" dirty="0" err="1"/>
              <a:t>Response.Redirect</a:t>
            </a:r>
            <a:endParaRPr lang="en-US" sz="2040" dirty="0"/>
          </a:p>
        </p:txBody>
      </p:sp>
      <p:pic>
        <p:nvPicPr>
          <p:cNvPr id="4" name="Picture 3"/>
          <p:cNvPicPr>
            <a:picLocks noChangeAspect="1"/>
          </p:cNvPicPr>
          <p:nvPr/>
        </p:nvPicPr>
        <p:blipFill>
          <a:blip r:embed="rId2"/>
          <a:stretch>
            <a:fillRect/>
          </a:stretch>
        </p:blipFill>
        <p:spPr>
          <a:xfrm>
            <a:off x="2873145" y="2782100"/>
            <a:ext cx="6457034" cy="1147917"/>
          </a:xfrm>
          <a:prstGeom prst="rect">
            <a:avLst/>
          </a:prstGeom>
          <a:ln>
            <a:solidFill>
              <a:schemeClr val="bg1">
                <a:lumMod val="85000"/>
              </a:schemeClr>
            </a:solidFill>
          </a:ln>
        </p:spPr>
      </p:pic>
      <p:pic>
        <p:nvPicPr>
          <p:cNvPr id="5" name="Picture 4"/>
          <p:cNvPicPr>
            <a:picLocks noChangeAspect="1"/>
          </p:cNvPicPr>
          <p:nvPr/>
        </p:nvPicPr>
        <p:blipFill>
          <a:blip r:embed="rId3"/>
          <a:stretch>
            <a:fillRect/>
          </a:stretch>
        </p:blipFill>
        <p:spPr>
          <a:xfrm>
            <a:off x="2100016" y="4896167"/>
            <a:ext cx="8407001" cy="1485689"/>
          </a:xfrm>
          <a:prstGeom prst="rect">
            <a:avLst/>
          </a:prstGeom>
          <a:ln>
            <a:solidFill>
              <a:schemeClr val="bg1">
                <a:lumMod val="85000"/>
              </a:schemeClr>
            </a:solidFill>
          </a:ln>
        </p:spPr>
      </p:pic>
    </p:spTree>
    <p:extLst>
      <p:ext uri="{BB962C8B-B14F-4D97-AF65-F5344CB8AC3E}">
        <p14:creationId xmlns:p14="http://schemas.microsoft.com/office/powerpoint/2010/main" val="18231126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 by a Privileged User</a:t>
            </a:r>
            <a:endParaRPr lang="en-US" dirty="0"/>
          </a:p>
        </p:txBody>
      </p:sp>
      <p:pic>
        <p:nvPicPr>
          <p:cNvPr id="3" name="Picture 2"/>
          <p:cNvPicPr>
            <a:picLocks noChangeAspect="1"/>
          </p:cNvPicPr>
          <p:nvPr/>
        </p:nvPicPr>
        <p:blipFill>
          <a:blip r:embed="rId2"/>
          <a:stretch>
            <a:fillRect/>
          </a:stretch>
        </p:blipFill>
        <p:spPr>
          <a:xfrm>
            <a:off x="3304001" y="2240140"/>
            <a:ext cx="5101190" cy="2114250"/>
          </a:xfrm>
          <a:prstGeom prst="rect">
            <a:avLst/>
          </a:prstGeom>
          <a:ln>
            <a:solidFill>
              <a:schemeClr val="bg1">
                <a:lumMod val="85000"/>
              </a:schemeClr>
            </a:solidFill>
          </a:ln>
        </p:spPr>
      </p:pic>
    </p:spTree>
    <p:extLst>
      <p:ext uri="{BB962C8B-B14F-4D97-AF65-F5344CB8AC3E}">
        <p14:creationId xmlns:p14="http://schemas.microsoft.com/office/powerpoint/2010/main" val="19536127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Authorization Code</a:t>
            </a:r>
            <a:endParaRPr lang="en-US" dirty="0"/>
          </a:p>
        </p:txBody>
      </p:sp>
      <p:pic>
        <p:nvPicPr>
          <p:cNvPr id="3" name="Picture 2"/>
          <p:cNvPicPr>
            <a:picLocks noChangeAspect="1"/>
          </p:cNvPicPr>
          <p:nvPr/>
        </p:nvPicPr>
        <p:blipFill>
          <a:blip r:embed="rId2"/>
          <a:stretch>
            <a:fillRect/>
          </a:stretch>
        </p:blipFill>
        <p:spPr>
          <a:xfrm>
            <a:off x="2174937" y="1787490"/>
            <a:ext cx="8314145" cy="3578511"/>
          </a:xfrm>
          <a:prstGeom prst="rect">
            <a:avLst/>
          </a:prstGeom>
          <a:ln>
            <a:solidFill>
              <a:schemeClr val="bg1">
                <a:lumMod val="85000"/>
              </a:schemeClr>
            </a:solidFill>
          </a:ln>
        </p:spPr>
      </p:pic>
    </p:spTree>
    <p:extLst>
      <p:ext uri="{BB962C8B-B14F-4D97-AF65-F5344CB8AC3E}">
        <p14:creationId xmlns:p14="http://schemas.microsoft.com/office/powerpoint/2010/main" val="17977613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98182"/>
          </a:xfrm>
        </p:spPr>
        <p:txBody>
          <a:bodyPr/>
          <a:lstStyle/>
          <a:p>
            <a:r>
              <a:rPr lang="en-US" sz="3600" dirty="0" smtClean="0"/>
              <a:t>SharePoint 2013 supports App Authentication</a:t>
            </a:r>
          </a:p>
          <a:p>
            <a:pPr lvl="1"/>
            <a:r>
              <a:rPr lang="en-US" dirty="0" smtClean="0"/>
              <a:t>Apps promoted to first class security principals</a:t>
            </a:r>
          </a:p>
          <a:p>
            <a:pPr lvl="1"/>
            <a:r>
              <a:rPr lang="en-US" dirty="0" smtClean="0"/>
              <a:t>App authentication makes it possible for app authorization</a:t>
            </a:r>
          </a:p>
          <a:p>
            <a:pPr lvl="1"/>
            <a:r>
              <a:rPr lang="en-US" dirty="0" smtClean="0"/>
              <a:t>App authentication only supported in CSOM / REST API endpoints</a:t>
            </a:r>
          </a:p>
          <a:p>
            <a:pPr lvl="1"/>
            <a:r>
              <a:rPr lang="en-US" dirty="0" smtClean="0"/>
              <a:t>App authentication not supported in custom web services</a:t>
            </a:r>
          </a:p>
          <a:p>
            <a:pPr lvl="1"/>
            <a:endParaRPr lang="en-US" dirty="0" smtClean="0"/>
          </a:p>
          <a:p>
            <a:r>
              <a:rPr lang="en-US" sz="3600" dirty="0" smtClean="0"/>
              <a:t>SharePoint 2013 uses 3 basic types of app authentication</a:t>
            </a:r>
          </a:p>
          <a:p>
            <a:pPr lvl="1"/>
            <a:r>
              <a:rPr lang="en-US" dirty="0" smtClean="0"/>
              <a:t>Internal authentication</a:t>
            </a:r>
          </a:p>
          <a:p>
            <a:pPr lvl="1"/>
            <a:r>
              <a:rPr lang="en-US" dirty="0" smtClean="0"/>
              <a:t>External authentication using Server-to-Server (S2S) Trusts</a:t>
            </a:r>
          </a:p>
          <a:p>
            <a:pPr lvl="1"/>
            <a:r>
              <a:rPr lang="en-US" dirty="0" smtClean="0"/>
              <a:t>External authentication using OAuth</a:t>
            </a:r>
            <a:endParaRPr lang="en-US" dirty="0"/>
          </a:p>
        </p:txBody>
      </p:sp>
      <p:sp>
        <p:nvSpPr>
          <p:cNvPr id="3" name="Title 2"/>
          <p:cNvSpPr>
            <a:spLocks noGrp="1"/>
          </p:cNvSpPr>
          <p:nvPr>
            <p:ph type="title"/>
          </p:nvPr>
        </p:nvSpPr>
        <p:spPr/>
        <p:txBody>
          <a:bodyPr/>
          <a:lstStyle/>
          <a:p>
            <a:r>
              <a:rPr lang="en-US" smtClean="0"/>
              <a:t>App Authentication in SharePoint 2013</a:t>
            </a:r>
            <a:endParaRPr lang="en-US" dirty="0"/>
          </a:p>
        </p:txBody>
      </p:sp>
    </p:spTree>
    <p:extLst>
      <p:ext uri="{BB962C8B-B14F-4D97-AF65-F5344CB8AC3E}">
        <p14:creationId xmlns:p14="http://schemas.microsoft.com/office/powerpoint/2010/main" val="1796468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10493"/>
          </a:xfrm>
        </p:spPr>
        <p:txBody>
          <a:bodyPr/>
          <a:lstStyle/>
          <a:p>
            <a:r>
              <a:rPr lang="en-US" sz="3600" dirty="0" smtClean="0"/>
              <a:t>Internal authentication is used if the following are true</a:t>
            </a:r>
          </a:p>
          <a:p>
            <a:pPr lvl="1"/>
            <a:r>
              <a:rPr lang="en-US" dirty="0" smtClean="0"/>
              <a:t>Incoming call targets a CSOM or REST API endpoint</a:t>
            </a:r>
          </a:p>
          <a:p>
            <a:pPr lvl="1"/>
            <a:r>
              <a:rPr lang="en-US" dirty="0" smtClean="0"/>
              <a:t>Incoming call carries claims token with established user identity</a:t>
            </a:r>
          </a:p>
          <a:p>
            <a:pPr lvl="1"/>
            <a:r>
              <a:rPr lang="en-US" dirty="0" smtClean="0"/>
              <a:t>Incoming call targets URL of an exiting app web</a:t>
            </a:r>
          </a:p>
          <a:p>
            <a:pPr lvl="1"/>
            <a:endParaRPr lang="en-US" dirty="0" smtClean="0"/>
          </a:p>
          <a:p>
            <a:r>
              <a:rPr lang="en-US" sz="3600" dirty="0" smtClean="0"/>
              <a:t>Important points about using internal authentication</a:t>
            </a:r>
          </a:p>
          <a:p>
            <a:pPr lvl="1"/>
            <a:r>
              <a:rPr lang="en-US" dirty="0" smtClean="0"/>
              <a:t>It just works – no need to program in terms of access tokens</a:t>
            </a:r>
          </a:p>
          <a:p>
            <a:pPr lvl="1"/>
            <a:r>
              <a:rPr lang="en-US" dirty="0" smtClean="0"/>
              <a:t>It’s always used with client-side calls from pages in the app web</a:t>
            </a:r>
          </a:p>
          <a:p>
            <a:pPr lvl="1"/>
            <a:r>
              <a:rPr lang="en-US" dirty="0" smtClean="0"/>
              <a:t>It can be used from remote web pages using cross domain library</a:t>
            </a:r>
          </a:p>
          <a:p>
            <a:pPr lvl="1"/>
            <a:r>
              <a:rPr lang="en-US" dirty="0" smtClean="0"/>
              <a:t>It does not support app-only authentication to elevate </a:t>
            </a:r>
            <a:r>
              <a:rPr lang="en-US" dirty="0" err="1" smtClean="0"/>
              <a:t>privledge</a:t>
            </a:r>
            <a:endParaRPr lang="en-US" dirty="0"/>
          </a:p>
        </p:txBody>
      </p:sp>
      <p:sp>
        <p:nvSpPr>
          <p:cNvPr id="3" name="Title 2"/>
          <p:cNvSpPr>
            <a:spLocks noGrp="1"/>
          </p:cNvSpPr>
          <p:nvPr>
            <p:ph type="title"/>
          </p:nvPr>
        </p:nvSpPr>
        <p:spPr/>
        <p:txBody>
          <a:bodyPr/>
          <a:lstStyle/>
          <a:p>
            <a:r>
              <a:rPr lang="en-US" smtClean="0"/>
              <a:t>Internal Authentication</a:t>
            </a:r>
            <a:endParaRPr lang="en-US" dirty="0"/>
          </a:p>
        </p:txBody>
      </p:sp>
    </p:spTree>
    <p:extLst>
      <p:ext uri="{BB962C8B-B14F-4D97-AF65-F5344CB8AC3E}">
        <p14:creationId xmlns:p14="http://schemas.microsoft.com/office/powerpoint/2010/main" val="30236826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7470"/>
          </a:xfrm>
        </p:spPr>
        <p:txBody>
          <a:bodyPr/>
          <a:lstStyle/>
          <a:p>
            <a:r>
              <a:rPr lang="en-US" sz="3600" dirty="0" smtClean="0"/>
              <a:t>In which scenarios does external authentication occur?</a:t>
            </a:r>
          </a:p>
          <a:p>
            <a:pPr lvl="1"/>
            <a:r>
              <a:rPr lang="en-US" dirty="0" smtClean="0"/>
              <a:t>When server-side code in the remote web issues CSOM or REST API calls against the SharePoint host</a:t>
            </a:r>
          </a:p>
          <a:p>
            <a:pPr lvl="1"/>
            <a:r>
              <a:rPr lang="en-US" dirty="0" smtClean="0"/>
              <a:t>Incoming calls free to target host web and other sites in tenancy</a:t>
            </a:r>
          </a:p>
          <a:p>
            <a:endParaRPr lang="en-US" dirty="0" smtClean="0"/>
          </a:p>
          <a:p>
            <a:r>
              <a:rPr lang="en-US" sz="3600" dirty="0" smtClean="0"/>
              <a:t>How does it work?</a:t>
            </a:r>
          </a:p>
          <a:p>
            <a:pPr lvl="1"/>
            <a:r>
              <a:rPr lang="en-US" dirty="0" smtClean="0"/>
              <a:t>App code must written to create and manage access tokens</a:t>
            </a:r>
          </a:p>
          <a:p>
            <a:pPr lvl="1"/>
            <a:r>
              <a:rPr lang="en-US" dirty="0" smtClean="0"/>
              <a:t>Access token carries app identity</a:t>
            </a:r>
          </a:p>
          <a:p>
            <a:pPr lvl="1"/>
            <a:r>
              <a:rPr lang="en-US" dirty="0" smtClean="0"/>
              <a:t>Access token can (and usually does) carry user identity as well</a:t>
            </a:r>
          </a:p>
          <a:p>
            <a:pPr lvl="1"/>
            <a:r>
              <a:rPr lang="en-US" dirty="0" smtClean="0"/>
              <a:t>App must transmit access token when calling to SharePoint</a:t>
            </a:r>
            <a:endParaRPr lang="en-US" dirty="0"/>
          </a:p>
        </p:txBody>
      </p:sp>
      <p:sp>
        <p:nvSpPr>
          <p:cNvPr id="3" name="Title 2"/>
          <p:cNvSpPr>
            <a:spLocks noGrp="1"/>
          </p:cNvSpPr>
          <p:nvPr>
            <p:ph type="title"/>
          </p:nvPr>
        </p:nvSpPr>
        <p:spPr/>
        <p:txBody>
          <a:bodyPr/>
          <a:lstStyle/>
          <a:p>
            <a:r>
              <a:rPr lang="en-US" smtClean="0"/>
              <a:t>External Authentication</a:t>
            </a:r>
            <a:endParaRPr lang="en-US" dirty="0"/>
          </a:p>
        </p:txBody>
      </p:sp>
    </p:spTree>
    <p:extLst>
      <p:ext uri="{BB962C8B-B14F-4D97-AF65-F5344CB8AC3E}">
        <p14:creationId xmlns:p14="http://schemas.microsoft.com/office/powerpoint/2010/main" val="295265818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499_SPC_2014_Dev_Template_16x9">
  <a:themeElements>
    <a:clrScheme name="SPC 2014">
      <a:dk1>
        <a:srgbClr val="505050"/>
      </a:dk1>
      <a:lt1>
        <a:srgbClr val="FFFFFF"/>
      </a:lt1>
      <a:dk2>
        <a:srgbClr val="0072C6"/>
      </a:dk2>
      <a:lt2>
        <a:srgbClr val="E6E6E6"/>
      </a:lt2>
      <a:accent1>
        <a:srgbClr val="00188F"/>
      </a:accent1>
      <a:accent2>
        <a:srgbClr val="00BCF2"/>
      </a:accent2>
      <a:accent3>
        <a:srgbClr val="6DC2E9"/>
      </a:accent3>
      <a:accent4>
        <a:srgbClr val="DC3C00"/>
      </a:accent4>
      <a:accent5>
        <a:srgbClr val="007233"/>
      </a:accent5>
      <a:accent6>
        <a:srgbClr val="442359"/>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harePoint_Conference_2014_Dev_Template" id="{3CEC72EA-3862-4FAE-8E59-14FEC61C09A5}" vid="{D22EE48B-31ED-4E29-97C6-F232FE185A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7D6ECE57105F458030C254D346CD3D" ma:contentTypeVersion="1" ma:contentTypeDescription="Create a new document." ma:contentTypeScope="" ma:versionID="b24978ea1fde52b5ea26c32396ad43cc">
  <xsd:schema xmlns:xsd="http://www.w3.org/2001/XMLSchema" xmlns:xs="http://www.w3.org/2001/XMLSchema" xmlns:p="http://schemas.microsoft.com/office/2006/metadata/properties" xmlns:ns3="4304480f-1873-4e50-9541-9e4e1375c8eb" targetNamespace="http://schemas.microsoft.com/office/2006/metadata/properties" ma:root="true" ma:fieldsID="108d86171c3f48da7fb7795e0aba65fe" ns3:_="">
    <xsd:import namespace="4304480f-1873-4e50-9541-9e4e1375c8eb"/>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04480f-1873-4e50-9541-9e4e1375c8e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4E4F66F4-EBA8-420F-9FFB-D952208156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04480f-1873-4e50-9541-9e4e1375c8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4304480f-1873-4e50-9541-9e4e1375c8eb"/>
    <ds:schemaRef ds:uri="http://schemas.microsoft.com/office/2006/documentManagement/types"/>
    <ds:schemaRef ds:uri="http://purl.org/dc/dcmitype/"/>
    <ds:schemaRef ds:uri="http://www.w3.org/XML/1998/namespace"/>
    <ds:schemaRef ds:uri="http://purl.org/dc/elements/1.1/"/>
    <ds:schemaRef ds:uri="http://schemas.openxmlformats.org/package/2006/metadata/core-propertie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SharePoint_Conference_2014_Dev_Template</Template>
  <TotalTime>260</TotalTime>
  <Words>3051</Words>
  <Application>Microsoft Office PowerPoint</Application>
  <PresentationFormat>Custom</PresentationFormat>
  <Paragraphs>428</Paragraphs>
  <Slides>63</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Calibri</vt:lpstr>
      <vt:lpstr>Consolas</vt:lpstr>
      <vt:lpstr>Segoe Condensed</vt:lpstr>
      <vt:lpstr>Segoe UI</vt:lpstr>
      <vt:lpstr>Segoe UI Light</vt:lpstr>
      <vt:lpstr>Wingdings</vt:lpstr>
      <vt:lpstr>5-30499_SPC_2014_Dev_Template_16x9</vt:lpstr>
      <vt:lpstr>PowerPoint Presentation</vt:lpstr>
      <vt:lpstr>Deep dive: SharePoint and Office App Security Model (OAuth &amp; S2S)</vt:lpstr>
      <vt:lpstr>Agenda</vt:lpstr>
      <vt:lpstr>Let’s start with a basic question</vt:lpstr>
      <vt:lpstr>User Authentication in SharePoint 2013</vt:lpstr>
      <vt:lpstr>Security Problems in SharePoint 2010</vt:lpstr>
      <vt:lpstr>App Authentication in SharePoint 2013</vt:lpstr>
      <vt:lpstr>Internal Authentication</vt:lpstr>
      <vt:lpstr>External Authentication</vt:lpstr>
      <vt:lpstr>SharePoint 2013 Authentication Flow</vt:lpstr>
      <vt:lpstr>Agenda</vt:lpstr>
      <vt:lpstr>App Permissions</vt:lpstr>
      <vt:lpstr>Adding Permission Requests</vt:lpstr>
      <vt:lpstr>App-Only Permissions</vt:lpstr>
      <vt:lpstr>Permission Requests</vt:lpstr>
      <vt:lpstr>Granting Consent in SharePoint 2013</vt:lpstr>
      <vt:lpstr>Adding Permissions Request to the App Manifest</vt:lpstr>
      <vt:lpstr>Agenda</vt:lpstr>
      <vt:lpstr>App Principals</vt:lpstr>
      <vt:lpstr>Managing App Principals in Office 365</vt:lpstr>
      <vt:lpstr>AppRegNew.aspx</vt:lpstr>
      <vt:lpstr>AppInv.aspx</vt:lpstr>
      <vt:lpstr>AppPrincipals.aspx</vt:lpstr>
      <vt:lpstr>Creating App Principal with PowerShell</vt:lpstr>
      <vt:lpstr>Using SPAppPrincipalManager</vt:lpstr>
      <vt:lpstr>Registering an App Principal</vt:lpstr>
      <vt:lpstr>Agenda</vt:lpstr>
      <vt:lpstr>What is a Server-to-server (S2S) Trust</vt:lpstr>
      <vt:lpstr>Why Is It Called a “High Trust” App</vt:lpstr>
      <vt:lpstr>Examples of Applications with S2S Trusts</vt:lpstr>
      <vt:lpstr>Architecture of an S2S Trust</vt:lpstr>
      <vt:lpstr>Configuring a Server-to-Server Trust</vt:lpstr>
      <vt:lpstr>Creating Certificates</vt:lpstr>
      <vt:lpstr>Creating the Secure Token Issuer</vt:lpstr>
      <vt:lpstr>Configuring a Secure Token Issuer</vt:lpstr>
      <vt:lpstr>Agenda</vt:lpstr>
      <vt:lpstr>Developing Apps that use S2S Trusts</vt:lpstr>
      <vt:lpstr>App Manifest for a Provider-hosted App</vt:lpstr>
      <vt:lpstr>Web.config for a Provider-hosted App</vt:lpstr>
      <vt:lpstr>Calling to SharePoint from S2S Apps</vt:lpstr>
      <vt:lpstr>Creating a Provider-hosted App which uses S2S Authentication</vt:lpstr>
      <vt:lpstr>Summary</vt:lpstr>
      <vt:lpstr>PowerPoint Presentation</vt:lpstr>
      <vt:lpstr>OAuth Is Used for External Authentication</vt:lpstr>
      <vt:lpstr>Security Tokens used in OAuth</vt:lpstr>
      <vt:lpstr>OAuth Protocol Flow in SharePoint 2013</vt:lpstr>
      <vt:lpstr>POST Data Sent to Start Page</vt:lpstr>
      <vt:lpstr>Context Token</vt:lpstr>
      <vt:lpstr>Access Token</vt:lpstr>
      <vt:lpstr>Steps to using OAuth in Office 365</vt:lpstr>
      <vt:lpstr>App Principals</vt:lpstr>
      <vt:lpstr>Managing App Principals in Office 365</vt:lpstr>
      <vt:lpstr>Getting Client ID from Seller Dashboard</vt:lpstr>
      <vt:lpstr>App Manifest for an Autohosted App</vt:lpstr>
      <vt:lpstr>Web.config for an Autohosted App</vt:lpstr>
      <vt:lpstr>App Manifest for a Provider-hosted App</vt:lpstr>
      <vt:lpstr>Web.config for a Provider-hosted App</vt:lpstr>
      <vt:lpstr>Programming with OAuth Access Tokens</vt:lpstr>
      <vt:lpstr>Making REST Calls with OAuth</vt:lpstr>
      <vt:lpstr>Making CSOM Calls with OAuth</vt:lpstr>
      <vt:lpstr>Requesting Permissions on the Fly</vt:lpstr>
      <vt:lpstr>Authorization by a Privileged User</vt:lpstr>
      <vt:lpstr>Using the Authorization Code</vt:lpstr>
    </vt:vector>
  </TitlesOfParts>
  <Manager>&lt;Speech writer name goes here&gt;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SharePoint Conference 2014 Executive</dc:subject>
  <dc:creator>Ted Pattison</dc:creator>
  <cp:keywords>SharePoint Conference 2014 Executive</cp:keywords>
  <dc:description>Template by: Mitchell Derrey, Silver Fox Productions, Inc.
Formatting by: 
Event Dates: March 2-6, 2014
Event Location: Las Vegas, NV
Audience Type: Internal/External</dc:description>
  <cp:lastModifiedBy>Windows User</cp:lastModifiedBy>
  <cp:revision>9</cp:revision>
  <dcterms:created xsi:type="dcterms:W3CDTF">2014-02-12T15:39:20Z</dcterms:created>
  <dcterms:modified xsi:type="dcterms:W3CDTF">2014-02-24T23:58:01Z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0x010100967D6ECE57105F458030C254D346CD3D</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