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279" r:id="rId6"/>
    <p:sldId id="278" r:id="rId7"/>
    <p:sldId id="311" r:id="rId8"/>
    <p:sldId id="306" r:id="rId9"/>
    <p:sldId id="321" r:id="rId10"/>
    <p:sldId id="338" r:id="rId11"/>
    <p:sldId id="322" r:id="rId12"/>
    <p:sldId id="307" r:id="rId13"/>
    <p:sldId id="308" r:id="rId14"/>
    <p:sldId id="323" r:id="rId15"/>
    <p:sldId id="309" r:id="rId16"/>
    <p:sldId id="310" r:id="rId17"/>
    <p:sldId id="324" r:id="rId18"/>
    <p:sldId id="318" r:id="rId19"/>
    <p:sldId id="337" r:id="rId20"/>
    <p:sldId id="313" r:id="rId21"/>
    <p:sldId id="314" r:id="rId22"/>
    <p:sldId id="315" r:id="rId23"/>
    <p:sldId id="316" r:id="rId24"/>
    <p:sldId id="317" r:id="rId25"/>
    <p:sldId id="329" r:id="rId26"/>
    <p:sldId id="332" r:id="rId27"/>
    <p:sldId id="286" r:id="rId28"/>
    <p:sldId id="287" r:id="rId29"/>
    <p:sldId id="288" r:id="rId30"/>
    <p:sldId id="328" r:id="rId31"/>
    <p:sldId id="296" r:id="rId32"/>
    <p:sldId id="333" r:id="rId33"/>
    <p:sldId id="291" r:id="rId34"/>
    <p:sldId id="293" r:id="rId35"/>
    <p:sldId id="330" r:id="rId36"/>
    <p:sldId id="334" r:id="rId37"/>
    <p:sldId id="299" r:id="rId38"/>
    <p:sldId id="300" r:id="rId39"/>
    <p:sldId id="305" r:id="rId40"/>
    <p:sldId id="331" r:id="rId41"/>
    <p:sldId id="320" r:id="rId42"/>
    <p:sldId id="33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0677" autoAdjust="0"/>
  </p:normalViewPr>
  <p:slideViewPr>
    <p:cSldViewPr>
      <p:cViewPr varScale="1">
        <p:scale>
          <a:sx n="47" d="100"/>
          <a:sy n="47" d="100"/>
        </p:scale>
        <p:origin x="-2418" y="-90"/>
      </p:cViewPr>
      <p:guideLst>
        <p:guide orient="horz" pos="2160"/>
        <p:guide pos="2880"/>
      </p:guideLst>
    </p:cSldViewPr>
  </p:slideViewPr>
  <p:notesTextViewPr>
    <p:cViewPr>
      <p:scale>
        <a:sx n="100" d="100"/>
        <a:sy n="100" d="100"/>
      </p:scale>
      <p:origin x="0" y="792"/>
    </p:cViewPr>
  </p:notesTextViewPr>
  <p:sorterViewPr>
    <p:cViewPr varScale="1">
      <p:scale>
        <a:sx n="1" d="1"/>
        <a:sy n="1" d="1"/>
      </p:scale>
      <p:origin x="0" y="-7044"/>
    </p:cViewPr>
  </p:sorterViewPr>
  <p:notesViewPr>
    <p:cSldViewPr>
      <p:cViewPr varScale="1">
        <p:scale>
          <a:sx n="92" d="100"/>
          <a:sy n="92" d="100"/>
        </p:scale>
        <p:origin x="398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9A5B87-090F-4A2D-A635-DC3E58EEE9BC}"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5A942F97-DDB4-4175-A1E4-867DA1FF5711}">
      <dgm:prSet/>
      <dgm:spPr/>
      <dgm:t>
        <a:bodyPr/>
        <a:lstStyle/>
        <a:p>
          <a:pPr rtl="0"/>
          <a:r>
            <a:rPr lang="en-US" dirty="0" smtClean="0"/>
            <a:t>SharePoint Designer 2013</a:t>
          </a:r>
          <a:endParaRPr lang="en-US" dirty="0"/>
        </a:p>
      </dgm:t>
    </dgm:pt>
    <dgm:pt modelId="{CC0B5BAA-FF96-4C9D-8E8A-8FD4E3C5F21D}" type="parTrans" cxnId="{DFBD640A-41B2-439B-97D3-2B5BBC7CA597}">
      <dgm:prSet/>
      <dgm:spPr/>
      <dgm:t>
        <a:bodyPr/>
        <a:lstStyle/>
        <a:p>
          <a:endParaRPr lang="en-US"/>
        </a:p>
      </dgm:t>
    </dgm:pt>
    <dgm:pt modelId="{9AC4DB7F-4C12-405C-9156-39ACF8496750}" type="sibTrans" cxnId="{DFBD640A-41B2-439B-97D3-2B5BBC7CA597}">
      <dgm:prSet/>
      <dgm:spPr/>
      <dgm:t>
        <a:bodyPr/>
        <a:lstStyle/>
        <a:p>
          <a:endParaRPr lang="en-US"/>
        </a:p>
      </dgm:t>
    </dgm:pt>
    <dgm:pt modelId="{A007DC1E-CEBB-40D9-A4AA-6D329D8821EF}">
      <dgm:prSet/>
      <dgm:spPr/>
      <dgm:t>
        <a:bodyPr/>
        <a:lstStyle/>
        <a:p>
          <a:pPr rtl="0"/>
          <a:r>
            <a:rPr lang="en-US" dirty="0" smtClean="0"/>
            <a:t>Creating ECTs to external systems</a:t>
          </a:r>
          <a:br>
            <a:rPr lang="en-US" dirty="0" smtClean="0"/>
          </a:br>
          <a:r>
            <a:rPr lang="en-US" dirty="0" smtClean="0"/>
            <a:t>(databases / Web services)</a:t>
          </a:r>
          <a:endParaRPr lang="en-US" dirty="0"/>
        </a:p>
      </dgm:t>
    </dgm:pt>
    <dgm:pt modelId="{8CC4726C-F9C0-4EC2-B632-100CA289E3C8}" type="parTrans" cxnId="{8045E115-EEB0-4748-BEB9-F83BD911E81E}">
      <dgm:prSet/>
      <dgm:spPr/>
      <dgm:t>
        <a:bodyPr/>
        <a:lstStyle/>
        <a:p>
          <a:endParaRPr lang="en-US"/>
        </a:p>
      </dgm:t>
    </dgm:pt>
    <dgm:pt modelId="{887452CB-672B-47CB-A1A1-B2F4128FA943}" type="sibTrans" cxnId="{8045E115-EEB0-4748-BEB9-F83BD911E81E}">
      <dgm:prSet/>
      <dgm:spPr/>
      <dgm:t>
        <a:bodyPr/>
        <a:lstStyle/>
        <a:p>
          <a:endParaRPr lang="en-US"/>
        </a:p>
      </dgm:t>
    </dgm:pt>
    <dgm:pt modelId="{83C7EA3C-EFBC-4F2F-AA5B-E1AB5290A3B5}">
      <dgm:prSet/>
      <dgm:spPr/>
      <dgm:t>
        <a:bodyPr/>
        <a:lstStyle/>
        <a:p>
          <a:pPr rtl="0"/>
          <a:r>
            <a:rPr lang="en-US" smtClean="0"/>
            <a:t>Map operations for external systems</a:t>
          </a:r>
          <a:endParaRPr lang="en-US"/>
        </a:p>
      </dgm:t>
    </dgm:pt>
    <dgm:pt modelId="{1D279A16-602B-4AFE-AE5E-8E00EFB71C01}" type="parTrans" cxnId="{359CC8FC-DA0A-4C04-AB57-DDB8A5CD533C}">
      <dgm:prSet/>
      <dgm:spPr/>
      <dgm:t>
        <a:bodyPr/>
        <a:lstStyle/>
        <a:p>
          <a:endParaRPr lang="en-US"/>
        </a:p>
      </dgm:t>
    </dgm:pt>
    <dgm:pt modelId="{F8133BF7-71E9-493D-B96E-F554B60038DF}" type="sibTrans" cxnId="{359CC8FC-DA0A-4C04-AB57-DDB8A5CD533C}">
      <dgm:prSet/>
      <dgm:spPr/>
      <dgm:t>
        <a:bodyPr/>
        <a:lstStyle/>
        <a:p>
          <a:endParaRPr lang="en-US"/>
        </a:p>
      </dgm:t>
    </dgm:pt>
    <dgm:pt modelId="{6E087B4E-60DA-4243-9310-DDDADCEC66E2}">
      <dgm:prSet/>
      <dgm:spPr/>
      <dgm:t>
        <a:bodyPr/>
        <a:lstStyle/>
        <a:p>
          <a:pPr rtl="0"/>
          <a:r>
            <a:rPr lang="en-US" dirty="0" smtClean="0"/>
            <a:t>Reuse existing connections (custom connector)</a:t>
          </a:r>
          <a:endParaRPr lang="en-US" dirty="0"/>
        </a:p>
      </dgm:t>
    </dgm:pt>
    <dgm:pt modelId="{56FE78C6-F540-4344-8CAE-C0CFC86DCD8F}" type="parTrans" cxnId="{B41F5EFE-C622-4E65-B02E-6028AD4BE44A}">
      <dgm:prSet/>
      <dgm:spPr/>
      <dgm:t>
        <a:bodyPr/>
        <a:lstStyle/>
        <a:p>
          <a:endParaRPr lang="en-US"/>
        </a:p>
      </dgm:t>
    </dgm:pt>
    <dgm:pt modelId="{39FEB1F9-87E7-46ED-9283-39D6359B773D}" type="sibTrans" cxnId="{B41F5EFE-C622-4E65-B02E-6028AD4BE44A}">
      <dgm:prSet/>
      <dgm:spPr/>
      <dgm:t>
        <a:bodyPr/>
        <a:lstStyle/>
        <a:p>
          <a:endParaRPr lang="en-US"/>
        </a:p>
      </dgm:t>
    </dgm:pt>
    <dgm:pt modelId="{4CE254F6-0B50-4DD8-8F0B-18CA263B136A}">
      <dgm:prSet/>
      <dgm:spPr/>
      <dgm:t>
        <a:bodyPr/>
        <a:lstStyle/>
        <a:p>
          <a:pPr rtl="0"/>
          <a:r>
            <a:rPr lang="en-US" dirty="0" smtClean="0"/>
            <a:t>Surface external data </a:t>
          </a:r>
          <a:br>
            <a:rPr lang="en-US" dirty="0" smtClean="0"/>
          </a:br>
          <a:r>
            <a:rPr lang="en-US" dirty="0" smtClean="0"/>
            <a:t>(external lists / Office clients)</a:t>
          </a:r>
          <a:endParaRPr lang="en-US" dirty="0"/>
        </a:p>
      </dgm:t>
    </dgm:pt>
    <dgm:pt modelId="{2D495D38-E672-48EC-AEDE-5902400624BE}" type="parTrans" cxnId="{EC01E2F2-F8FD-45D2-A19E-55E0F828827B}">
      <dgm:prSet/>
      <dgm:spPr/>
      <dgm:t>
        <a:bodyPr/>
        <a:lstStyle/>
        <a:p>
          <a:endParaRPr lang="en-US"/>
        </a:p>
      </dgm:t>
    </dgm:pt>
    <dgm:pt modelId="{CFAD95AC-3855-4FE4-8F1C-8188AD1AF729}" type="sibTrans" cxnId="{EC01E2F2-F8FD-45D2-A19E-55E0F828827B}">
      <dgm:prSet/>
      <dgm:spPr/>
      <dgm:t>
        <a:bodyPr/>
        <a:lstStyle/>
        <a:p>
          <a:endParaRPr lang="en-US"/>
        </a:p>
      </dgm:t>
    </dgm:pt>
    <dgm:pt modelId="{B22CD570-7C35-4AA8-80AC-C5986866B8E4}">
      <dgm:prSet/>
      <dgm:spPr/>
      <dgm:t>
        <a:bodyPr/>
        <a:lstStyle/>
        <a:p>
          <a:pPr rtl="0"/>
          <a:r>
            <a:rPr lang="en-US" dirty="0" smtClean="0"/>
            <a:t>Visual Studio 2012</a:t>
          </a:r>
          <a:endParaRPr lang="en-US" dirty="0"/>
        </a:p>
      </dgm:t>
    </dgm:pt>
    <dgm:pt modelId="{5F991DF7-785C-4158-AD36-63F0EF38272A}" type="parTrans" cxnId="{E47E1E52-112E-4BB5-B60D-944CDEF5F6C4}">
      <dgm:prSet/>
      <dgm:spPr/>
      <dgm:t>
        <a:bodyPr/>
        <a:lstStyle/>
        <a:p>
          <a:endParaRPr lang="en-US"/>
        </a:p>
      </dgm:t>
    </dgm:pt>
    <dgm:pt modelId="{5CB9FC9B-AB4A-4139-99AB-A001E6D28B51}" type="sibTrans" cxnId="{E47E1E52-112E-4BB5-B60D-944CDEF5F6C4}">
      <dgm:prSet/>
      <dgm:spPr/>
      <dgm:t>
        <a:bodyPr/>
        <a:lstStyle/>
        <a:p>
          <a:endParaRPr lang="en-US"/>
        </a:p>
      </dgm:t>
    </dgm:pt>
    <dgm:pt modelId="{E64D5422-AF9E-4B20-BC05-AD1109FBE63B}">
      <dgm:prSet/>
      <dgm:spPr/>
      <dgm:t>
        <a:bodyPr/>
        <a:lstStyle/>
        <a:p>
          <a:pPr rtl="0"/>
          <a:r>
            <a:rPr lang="en-US" dirty="0" smtClean="0"/>
            <a:t>Create .NET Assembly Connector</a:t>
          </a:r>
          <a:endParaRPr lang="en-US" dirty="0"/>
        </a:p>
      </dgm:t>
    </dgm:pt>
    <dgm:pt modelId="{C9FFDB30-D565-4361-804B-779D796DF021}" type="parTrans" cxnId="{B28E2EC4-93AE-426C-98E8-D42AF48E8D64}">
      <dgm:prSet/>
      <dgm:spPr/>
      <dgm:t>
        <a:bodyPr/>
        <a:lstStyle/>
        <a:p>
          <a:endParaRPr lang="en-US"/>
        </a:p>
      </dgm:t>
    </dgm:pt>
    <dgm:pt modelId="{C839554A-B55A-4913-AE09-A07B6ECB26D2}" type="sibTrans" cxnId="{B28E2EC4-93AE-426C-98E8-D42AF48E8D64}">
      <dgm:prSet/>
      <dgm:spPr/>
      <dgm:t>
        <a:bodyPr/>
        <a:lstStyle/>
        <a:p>
          <a:endParaRPr lang="en-US"/>
        </a:p>
      </dgm:t>
    </dgm:pt>
    <dgm:pt modelId="{1BC358BD-9C05-4C13-AE48-ABD88CDCE5B8}">
      <dgm:prSet/>
      <dgm:spPr/>
      <dgm:t>
        <a:bodyPr/>
        <a:lstStyle/>
        <a:p>
          <a:pPr rtl="0"/>
          <a:r>
            <a:rPr lang="en-US" dirty="0" smtClean="0"/>
            <a:t>Aggregate data across multiple external systems</a:t>
          </a:r>
          <a:endParaRPr lang="en-US" dirty="0"/>
        </a:p>
      </dgm:t>
    </dgm:pt>
    <dgm:pt modelId="{617EF8FE-9A34-45C1-8BB5-8D42EB9AC39F}" type="parTrans" cxnId="{EF7DF6B5-C0E2-493C-A056-12073B9ED23D}">
      <dgm:prSet/>
      <dgm:spPr/>
      <dgm:t>
        <a:bodyPr/>
        <a:lstStyle/>
        <a:p>
          <a:endParaRPr lang="en-US"/>
        </a:p>
      </dgm:t>
    </dgm:pt>
    <dgm:pt modelId="{46A3B53E-B462-4E3D-9B41-F6F1E68E2B35}" type="sibTrans" cxnId="{EF7DF6B5-C0E2-493C-A056-12073B9ED23D}">
      <dgm:prSet/>
      <dgm:spPr/>
      <dgm:t>
        <a:bodyPr/>
        <a:lstStyle/>
        <a:p>
          <a:endParaRPr lang="en-US"/>
        </a:p>
      </dgm:t>
    </dgm:pt>
    <dgm:pt modelId="{3BA5D29F-FF16-4A42-8DC2-54AB313F359A}">
      <dgm:prSet/>
      <dgm:spPr/>
      <dgm:t>
        <a:bodyPr/>
        <a:lstStyle/>
        <a:p>
          <a:pPr rtl="0"/>
          <a:r>
            <a:rPr lang="en-US" dirty="0" smtClean="0"/>
            <a:t>Customizable data transformations</a:t>
          </a:r>
          <a:endParaRPr lang="en-US" dirty="0"/>
        </a:p>
      </dgm:t>
    </dgm:pt>
    <dgm:pt modelId="{9FD725E5-ACA4-4868-9819-D3C7D78AE036}" type="parTrans" cxnId="{DA501752-8A2A-44F3-BA93-7926D6515044}">
      <dgm:prSet/>
      <dgm:spPr/>
      <dgm:t>
        <a:bodyPr/>
        <a:lstStyle/>
        <a:p>
          <a:endParaRPr lang="en-US"/>
        </a:p>
      </dgm:t>
    </dgm:pt>
    <dgm:pt modelId="{33EFA6EE-3498-4CD2-8CE5-BD3433A1695F}" type="sibTrans" cxnId="{DA501752-8A2A-44F3-BA93-7926D6515044}">
      <dgm:prSet/>
      <dgm:spPr/>
      <dgm:t>
        <a:bodyPr/>
        <a:lstStyle/>
        <a:p>
          <a:endParaRPr lang="en-US"/>
        </a:p>
      </dgm:t>
    </dgm:pt>
    <dgm:pt modelId="{2C80094F-B6EC-4B1C-AE24-AB54BE7196EC}">
      <dgm:prSet/>
      <dgm:spPr/>
      <dgm:t>
        <a:bodyPr/>
        <a:lstStyle/>
        <a:p>
          <a:pPr rtl="0"/>
          <a:r>
            <a:rPr lang="en-US" dirty="0" smtClean="0"/>
            <a:t>Create Custom Connectors</a:t>
          </a:r>
          <a:endParaRPr lang="en-US" dirty="0"/>
        </a:p>
      </dgm:t>
    </dgm:pt>
    <dgm:pt modelId="{65E7DDBF-36D4-4FE6-BA93-8F4925EF07C5}" type="parTrans" cxnId="{121FC07E-C56D-4D26-9A6A-3AF1F2927E5F}">
      <dgm:prSet/>
      <dgm:spPr/>
      <dgm:t>
        <a:bodyPr/>
        <a:lstStyle/>
        <a:p>
          <a:endParaRPr lang="en-US"/>
        </a:p>
      </dgm:t>
    </dgm:pt>
    <dgm:pt modelId="{2C2F6349-7760-40A4-92DB-CDEC14CDB3FA}" type="sibTrans" cxnId="{121FC07E-C56D-4D26-9A6A-3AF1F2927E5F}">
      <dgm:prSet/>
      <dgm:spPr/>
      <dgm:t>
        <a:bodyPr/>
        <a:lstStyle/>
        <a:p>
          <a:endParaRPr lang="en-US"/>
        </a:p>
      </dgm:t>
    </dgm:pt>
    <dgm:pt modelId="{5B2AE15F-BA82-48C6-B065-6F363898931A}">
      <dgm:prSet/>
      <dgm:spPr/>
      <dgm:t>
        <a:bodyPr/>
        <a:lstStyle/>
        <a:p>
          <a:pPr rtl="0"/>
          <a:r>
            <a:rPr lang="en-US" dirty="0" smtClean="0"/>
            <a:t>Create ECTs to </a:t>
          </a:r>
          <a:r>
            <a:rPr lang="en-US" dirty="0" err="1" smtClean="0"/>
            <a:t>OData</a:t>
          </a:r>
          <a:r>
            <a:rPr lang="en-US" dirty="0" smtClean="0"/>
            <a:t> source</a:t>
          </a:r>
          <a:endParaRPr lang="en-US" dirty="0"/>
        </a:p>
      </dgm:t>
    </dgm:pt>
    <dgm:pt modelId="{FF282A6B-24B4-4F10-9166-D7F9EA721A9B}" type="parTrans" cxnId="{9DB91805-8E23-4FE1-813B-52D804CF016B}">
      <dgm:prSet/>
      <dgm:spPr/>
      <dgm:t>
        <a:bodyPr/>
        <a:lstStyle/>
        <a:p>
          <a:endParaRPr lang="en-US"/>
        </a:p>
      </dgm:t>
    </dgm:pt>
    <dgm:pt modelId="{AFB01092-5718-4717-B75E-4D7CCA25C50D}" type="sibTrans" cxnId="{9DB91805-8E23-4FE1-813B-52D804CF016B}">
      <dgm:prSet/>
      <dgm:spPr/>
      <dgm:t>
        <a:bodyPr/>
        <a:lstStyle/>
        <a:p>
          <a:endParaRPr lang="en-US"/>
        </a:p>
      </dgm:t>
    </dgm:pt>
    <dgm:pt modelId="{A5E11473-D673-4F09-A3F9-3F24BBD77019}">
      <dgm:prSet/>
      <dgm:spPr/>
      <dgm:t>
        <a:bodyPr/>
        <a:lstStyle/>
        <a:p>
          <a:pPr rtl="0"/>
          <a:r>
            <a:rPr lang="en-US" dirty="0" smtClean="0"/>
            <a:t>Include ECTs within SharePoint Apps</a:t>
          </a:r>
          <a:endParaRPr lang="en-US" dirty="0"/>
        </a:p>
      </dgm:t>
    </dgm:pt>
    <dgm:pt modelId="{D35F0BC7-B306-4BD4-911F-89B6E83160D9}" type="parTrans" cxnId="{30D20079-FF97-4D8C-A3E4-9CCD38B3BE81}">
      <dgm:prSet/>
      <dgm:spPr/>
      <dgm:t>
        <a:bodyPr/>
        <a:lstStyle/>
        <a:p>
          <a:endParaRPr lang="en-US"/>
        </a:p>
      </dgm:t>
    </dgm:pt>
    <dgm:pt modelId="{12B476DC-C29E-4FB8-B3C5-A7BFC63D9399}" type="sibTrans" cxnId="{30D20079-FF97-4D8C-A3E4-9CCD38B3BE81}">
      <dgm:prSet/>
      <dgm:spPr/>
      <dgm:t>
        <a:bodyPr/>
        <a:lstStyle/>
        <a:p>
          <a:endParaRPr lang="en-US"/>
        </a:p>
      </dgm:t>
    </dgm:pt>
    <dgm:pt modelId="{28F548D5-E1E1-4B5C-BF7E-91D36DAABE04}">
      <dgm:prSet/>
      <dgm:spPr/>
      <dgm:t>
        <a:bodyPr/>
        <a:lstStyle/>
        <a:p>
          <a:pPr rtl="0"/>
          <a:r>
            <a:rPr lang="en-US" dirty="0" smtClean="0"/>
            <a:t>ECTs that support Notifications / External Events</a:t>
          </a:r>
          <a:endParaRPr lang="en-US" dirty="0"/>
        </a:p>
      </dgm:t>
    </dgm:pt>
    <dgm:pt modelId="{6D0A8E2B-0EA0-4AE2-8FC0-6FB60F609D29}" type="parTrans" cxnId="{C7520902-7AFF-4220-B930-D72444F5E444}">
      <dgm:prSet/>
      <dgm:spPr/>
      <dgm:t>
        <a:bodyPr/>
        <a:lstStyle/>
        <a:p>
          <a:endParaRPr lang="en-US"/>
        </a:p>
      </dgm:t>
    </dgm:pt>
    <dgm:pt modelId="{55131122-7BC0-44B4-A8E3-85D15E24B823}" type="sibTrans" cxnId="{C7520902-7AFF-4220-B930-D72444F5E444}">
      <dgm:prSet/>
      <dgm:spPr/>
      <dgm:t>
        <a:bodyPr/>
        <a:lstStyle/>
        <a:p>
          <a:endParaRPr lang="en-US"/>
        </a:p>
      </dgm:t>
    </dgm:pt>
    <dgm:pt modelId="{82196B29-EB88-4C86-90A4-284F38573C08}" type="pres">
      <dgm:prSet presAssocID="{509A5B87-090F-4A2D-A635-DC3E58EEE9BC}" presName="Name0" presStyleCnt="0">
        <dgm:presLayoutVars>
          <dgm:dir/>
          <dgm:animLvl val="lvl"/>
          <dgm:resizeHandles val="exact"/>
        </dgm:presLayoutVars>
      </dgm:prSet>
      <dgm:spPr/>
      <dgm:t>
        <a:bodyPr/>
        <a:lstStyle/>
        <a:p>
          <a:endParaRPr lang="en-US"/>
        </a:p>
      </dgm:t>
    </dgm:pt>
    <dgm:pt modelId="{FCC6A540-4DD2-4F85-BBAF-2DC3F1D70DBD}" type="pres">
      <dgm:prSet presAssocID="{5A942F97-DDB4-4175-A1E4-867DA1FF5711}" presName="linNode" presStyleCnt="0"/>
      <dgm:spPr/>
      <dgm:t>
        <a:bodyPr/>
        <a:lstStyle/>
        <a:p>
          <a:endParaRPr lang="en-US"/>
        </a:p>
      </dgm:t>
    </dgm:pt>
    <dgm:pt modelId="{CDF40233-2C8E-4CC3-977D-8B3239E88366}" type="pres">
      <dgm:prSet presAssocID="{5A942F97-DDB4-4175-A1E4-867DA1FF5711}" presName="parentText" presStyleLbl="node1" presStyleIdx="0" presStyleCnt="2">
        <dgm:presLayoutVars>
          <dgm:chMax val="1"/>
          <dgm:bulletEnabled val="1"/>
        </dgm:presLayoutVars>
      </dgm:prSet>
      <dgm:spPr/>
      <dgm:t>
        <a:bodyPr/>
        <a:lstStyle/>
        <a:p>
          <a:endParaRPr lang="en-US"/>
        </a:p>
      </dgm:t>
    </dgm:pt>
    <dgm:pt modelId="{F064F2C2-E155-49DA-8472-1927B2EA9D5B}" type="pres">
      <dgm:prSet presAssocID="{5A942F97-DDB4-4175-A1E4-867DA1FF5711}" presName="descendantText" presStyleLbl="alignAccFollowNode1" presStyleIdx="0" presStyleCnt="2">
        <dgm:presLayoutVars>
          <dgm:bulletEnabled val="1"/>
        </dgm:presLayoutVars>
      </dgm:prSet>
      <dgm:spPr/>
      <dgm:t>
        <a:bodyPr/>
        <a:lstStyle/>
        <a:p>
          <a:endParaRPr lang="en-US"/>
        </a:p>
      </dgm:t>
    </dgm:pt>
    <dgm:pt modelId="{4CCD4CB3-3466-415B-AAC3-2DD8C3B85F86}" type="pres">
      <dgm:prSet presAssocID="{9AC4DB7F-4C12-405C-9156-39ACF8496750}" presName="sp" presStyleCnt="0"/>
      <dgm:spPr/>
      <dgm:t>
        <a:bodyPr/>
        <a:lstStyle/>
        <a:p>
          <a:endParaRPr lang="en-US"/>
        </a:p>
      </dgm:t>
    </dgm:pt>
    <dgm:pt modelId="{BE1086DB-8D1B-4E0C-BB33-6D7925E401B9}" type="pres">
      <dgm:prSet presAssocID="{B22CD570-7C35-4AA8-80AC-C5986866B8E4}" presName="linNode" presStyleCnt="0"/>
      <dgm:spPr/>
      <dgm:t>
        <a:bodyPr/>
        <a:lstStyle/>
        <a:p>
          <a:endParaRPr lang="en-US"/>
        </a:p>
      </dgm:t>
    </dgm:pt>
    <dgm:pt modelId="{51A8F780-5E0E-4CAC-9E5C-146F0A3A2F75}" type="pres">
      <dgm:prSet presAssocID="{B22CD570-7C35-4AA8-80AC-C5986866B8E4}" presName="parentText" presStyleLbl="node1" presStyleIdx="1" presStyleCnt="2">
        <dgm:presLayoutVars>
          <dgm:chMax val="1"/>
          <dgm:bulletEnabled val="1"/>
        </dgm:presLayoutVars>
      </dgm:prSet>
      <dgm:spPr/>
      <dgm:t>
        <a:bodyPr/>
        <a:lstStyle/>
        <a:p>
          <a:endParaRPr lang="en-US"/>
        </a:p>
      </dgm:t>
    </dgm:pt>
    <dgm:pt modelId="{1170832F-4DB2-4465-88DE-0A608CE6FFB4}" type="pres">
      <dgm:prSet presAssocID="{B22CD570-7C35-4AA8-80AC-C5986866B8E4}" presName="descendantText" presStyleLbl="alignAccFollowNode1" presStyleIdx="1" presStyleCnt="2">
        <dgm:presLayoutVars>
          <dgm:bulletEnabled val="1"/>
        </dgm:presLayoutVars>
      </dgm:prSet>
      <dgm:spPr/>
      <dgm:t>
        <a:bodyPr/>
        <a:lstStyle/>
        <a:p>
          <a:endParaRPr lang="en-US"/>
        </a:p>
      </dgm:t>
    </dgm:pt>
  </dgm:ptLst>
  <dgm:cxnLst>
    <dgm:cxn modelId="{30D20079-FF97-4D8C-A3E4-9CCD38B3BE81}" srcId="{B22CD570-7C35-4AA8-80AC-C5986866B8E4}" destId="{A5E11473-D673-4F09-A3F9-3F24BBD77019}" srcOrd="3" destOrd="0" parTransId="{D35F0BC7-B306-4BD4-911F-89B6E83160D9}" sibTransId="{12B476DC-C29E-4FB8-B3C5-A7BFC63D9399}"/>
    <dgm:cxn modelId="{8045E115-EEB0-4748-BEB9-F83BD911E81E}" srcId="{5A942F97-DDB4-4175-A1E4-867DA1FF5711}" destId="{A007DC1E-CEBB-40D9-A4AA-6D329D8821EF}" srcOrd="0" destOrd="0" parTransId="{8CC4726C-F9C0-4EC2-B632-100CA289E3C8}" sibTransId="{887452CB-672B-47CB-A1A1-B2F4128FA943}"/>
    <dgm:cxn modelId="{A663989A-616F-47C8-A38A-E55BE8741344}" type="presOf" srcId="{E64D5422-AF9E-4B20-BC05-AD1109FBE63B}" destId="{1170832F-4DB2-4465-88DE-0A608CE6FFB4}" srcOrd="0" destOrd="1" presId="urn:microsoft.com/office/officeart/2005/8/layout/vList5"/>
    <dgm:cxn modelId="{B71A2AC4-6BAE-4D11-A5FA-C9B3ADB65761}" type="presOf" srcId="{509A5B87-090F-4A2D-A635-DC3E58EEE9BC}" destId="{82196B29-EB88-4C86-90A4-284F38573C08}" srcOrd="0" destOrd="0" presId="urn:microsoft.com/office/officeart/2005/8/layout/vList5"/>
    <dgm:cxn modelId="{359CC8FC-DA0A-4C04-AB57-DDB8A5CD533C}" srcId="{5A942F97-DDB4-4175-A1E4-867DA1FF5711}" destId="{83C7EA3C-EFBC-4F2F-AA5B-E1AB5290A3B5}" srcOrd="1" destOrd="0" parTransId="{1D279A16-602B-4AFE-AE5E-8E00EFB71C01}" sibTransId="{F8133BF7-71E9-493D-B96E-F554B60038DF}"/>
    <dgm:cxn modelId="{9B9748C1-145A-4758-AADE-8385CD74B2B5}" type="presOf" srcId="{1BC358BD-9C05-4C13-AE48-ABD88CDCE5B8}" destId="{1170832F-4DB2-4465-88DE-0A608CE6FFB4}" srcOrd="0" destOrd="5" presId="urn:microsoft.com/office/officeart/2005/8/layout/vList5"/>
    <dgm:cxn modelId="{7F734E1E-7A9D-4482-9FD5-8FBA06371E57}" type="presOf" srcId="{2C80094F-B6EC-4B1C-AE24-AB54BE7196EC}" destId="{1170832F-4DB2-4465-88DE-0A608CE6FFB4}" srcOrd="0" destOrd="0" presId="urn:microsoft.com/office/officeart/2005/8/layout/vList5"/>
    <dgm:cxn modelId="{15DC6B37-8108-420C-B0DB-355DAF88EA5C}" type="presOf" srcId="{5A942F97-DDB4-4175-A1E4-867DA1FF5711}" destId="{CDF40233-2C8E-4CC3-977D-8B3239E88366}" srcOrd="0" destOrd="0" presId="urn:microsoft.com/office/officeart/2005/8/layout/vList5"/>
    <dgm:cxn modelId="{9DB91805-8E23-4FE1-813B-52D804CF016B}" srcId="{B22CD570-7C35-4AA8-80AC-C5986866B8E4}" destId="{5B2AE15F-BA82-48C6-B065-6F363898931A}" srcOrd="2" destOrd="0" parTransId="{FF282A6B-24B4-4F10-9166-D7F9EA721A9B}" sibTransId="{AFB01092-5718-4717-B75E-4D7CCA25C50D}"/>
    <dgm:cxn modelId="{EF7DF6B5-C0E2-493C-A056-12073B9ED23D}" srcId="{B22CD570-7C35-4AA8-80AC-C5986866B8E4}" destId="{1BC358BD-9C05-4C13-AE48-ABD88CDCE5B8}" srcOrd="5" destOrd="0" parTransId="{617EF8FE-9A34-45C1-8BB5-8D42EB9AC39F}" sibTransId="{46A3B53E-B462-4E3D-9B41-F6F1E68E2B35}"/>
    <dgm:cxn modelId="{67C4FEF7-C980-4216-9CFA-16B40EFAA148}" type="presOf" srcId="{A5E11473-D673-4F09-A3F9-3F24BBD77019}" destId="{1170832F-4DB2-4465-88DE-0A608CE6FFB4}" srcOrd="0" destOrd="3" presId="urn:microsoft.com/office/officeart/2005/8/layout/vList5"/>
    <dgm:cxn modelId="{B41F5EFE-C622-4E65-B02E-6028AD4BE44A}" srcId="{5A942F97-DDB4-4175-A1E4-867DA1FF5711}" destId="{6E087B4E-60DA-4243-9310-DDDADCEC66E2}" srcOrd="2" destOrd="0" parTransId="{56FE78C6-F540-4344-8CAE-C0CFC86DCD8F}" sibTransId="{39FEB1F9-87E7-46ED-9283-39D6359B773D}"/>
    <dgm:cxn modelId="{DA501752-8A2A-44F3-BA93-7926D6515044}" srcId="{B22CD570-7C35-4AA8-80AC-C5986866B8E4}" destId="{3BA5D29F-FF16-4A42-8DC2-54AB313F359A}" srcOrd="6" destOrd="0" parTransId="{9FD725E5-ACA4-4868-9819-D3C7D78AE036}" sibTransId="{33EFA6EE-3498-4CD2-8CE5-BD3433A1695F}"/>
    <dgm:cxn modelId="{EDA8B5E1-0375-4217-9E8B-C91AD867C42B}" type="presOf" srcId="{4CE254F6-0B50-4DD8-8F0B-18CA263B136A}" destId="{F064F2C2-E155-49DA-8472-1927B2EA9D5B}" srcOrd="0" destOrd="3" presId="urn:microsoft.com/office/officeart/2005/8/layout/vList5"/>
    <dgm:cxn modelId="{B28E2EC4-93AE-426C-98E8-D42AF48E8D64}" srcId="{B22CD570-7C35-4AA8-80AC-C5986866B8E4}" destId="{E64D5422-AF9E-4B20-BC05-AD1109FBE63B}" srcOrd="1" destOrd="0" parTransId="{C9FFDB30-D565-4361-804B-779D796DF021}" sibTransId="{C839554A-B55A-4913-AE09-A07B6ECB26D2}"/>
    <dgm:cxn modelId="{121FC07E-C56D-4D26-9A6A-3AF1F2927E5F}" srcId="{B22CD570-7C35-4AA8-80AC-C5986866B8E4}" destId="{2C80094F-B6EC-4B1C-AE24-AB54BE7196EC}" srcOrd="0" destOrd="0" parTransId="{65E7DDBF-36D4-4FE6-BA93-8F4925EF07C5}" sibTransId="{2C2F6349-7760-40A4-92DB-CDEC14CDB3FA}"/>
    <dgm:cxn modelId="{EC01E2F2-F8FD-45D2-A19E-55E0F828827B}" srcId="{5A942F97-DDB4-4175-A1E4-867DA1FF5711}" destId="{4CE254F6-0B50-4DD8-8F0B-18CA263B136A}" srcOrd="3" destOrd="0" parTransId="{2D495D38-E672-48EC-AEDE-5902400624BE}" sibTransId="{CFAD95AC-3855-4FE4-8F1C-8188AD1AF729}"/>
    <dgm:cxn modelId="{0944817E-CE44-413C-A7AA-543F27D78A0C}" type="presOf" srcId="{3BA5D29F-FF16-4A42-8DC2-54AB313F359A}" destId="{1170832F-4DB2-4465-88DE-0A608CE6FFB4}" srcOrd="0" destOrd="6" presId="urn:microsoft.com/office/officeart/2005/8/layout/vList5"/>
    <dgm:cxn modelId="{C7520902-7AFF-4220-B930-D72444F5E444}" srcId="{B22CD570-7C35-4AA8-80AC-C5986866B8E4}" destId="{28F548D5-E1E1-4B5C-BF7E-91D36DAABE04}" srcOrd="4" destOrd="0" parTransId="{6D0A8E2B-0EA0-4AE2-8FC0-6FB60F609D29}" sibTransId="{55131122-7BC0-44B4-A8E3-85D15E24B823}"/>
    <dgm:cxn modelId="{0EDA939F-8B34-40B7-8834-30317EA170CA}" type="presOf" srcId="{6E087B4E-60DA-4243-9310-DDDADCEC66E2}" destId="{F064F2C2-E155-49DA-8472-1927B2EA9D5B}" srcOrd="0" destOrd="2" presId="urn:microsoft.com/office/officeart/2005/8/layout/vList5"/>
    <dgm:cxn modelId="{73C3980E-BBDF-4EA0-9EC0-A02947C6A1E3}" type="presOf" srcId="{83C7EA3C-EFBC-4F2F-AA5B-E1AB5290A3B5}" destId="{F064F2C2-E155-49DA-8472-1927B2EA9D5B}" srcOrd="0" destOrd="1" presId="urn:microsoft.com/office/officeart/2005/8/layout/vList5"/>
    <dgm:cxn modelId="{97800EEC-8AFF-4726-9EA8-BC4429A4EAAF}" type="presOf" srcId="{B22CD570-7C35-4AA8-80AC-C5986866B8E4}" destId="{51A8F780-5E0E-4CAC-9E5C-146F0A3A2F75}" srcOrd="0" destOrd="0" presId="urn:microsoft.com/office/officeart/2005/8/layout/vList5"/>
    <dgm:cxn modelId="{578D7C68-7B40-417B-B103-DBCA7AE4EB68}" type="presOf" srcId="{A007DC1E-CEBB-40D9-A4AA-6D329D8821EF}" destId="{F064F2C2-E155-49DA-8472-1927B2EA9D5B}" srcOrd="0" destOrd="0" presId="urn:microsoft.com/office/officeart/2005/8/layout/vList5"/>
    <dgm:cxn modelId="{DFBD640A-41B2-439B-97D3-2B5BBC7CA597}" srcId="{509A5B87-090F-4A2D-A635-DC3E58EEE9BC}" destId="{5A942F97-DDB4-4175-A1E4-867DA1FF5711}" srcOrd="0" destOrd="0" parTransId="{CC0B5BAA-FF96-4C9D-8E8A-8FD4E3C5F21D}" sibTransId="{9AC4DB7F-4C12-405C-9156-39ACF8496750}"/>
    <dgm:cxn modelId="{1CCABF23-223F-4F27-90FD-C35CBDD17527}" type="presOf" srcId="{28F548D5-E1E1-4B5C-BF7E-91D36DAABE04}" destId="{1170832F-4DB2-4465-88DE-0A608CE6FFB4}" srcOrd="0" destOrd="4" presId="urn:microsoft.com/office/officeart/2005/8/layout/vList5"/>
    <dgm:cxn modelId="{E47E1E52-112E-4BB5-B60D-944CDEF5F6C4}" srcId="{509A5B87-090F-4A2D-A635-DC3E58EEE9BC}" destId="{B22CD570-7C35-4AA8-80AC-C5986866B8E4}" srcOrd="1" destOrd="0" parTransId="{5F991DF7-785C-4158-AD36-63F0EF38272A}" sibTransId="{5CB9FC9B-AB4A-4139-99AB-A001E6D28B51}"/>
    <dgm:cxn modelId="{7435D313-9366-4355-ABA8-0D92D46472E7}" type="presOf" srcId="{5B2AE15F-BA82-48C6-B065-6F363898931A}" destId="{1170832F-4DB2-4465-88DE-0A608CE6FFB4}" srcOrd="0" destOrd="2" presId="urn:microsoft.com/office/officeart/2005/8/layout/vList5"/>
    <dgm:cxn modelId="{58B4A49E-CD78-4F38-9B04-2CD3D23F1290}" type="presParOf" srcId="{82196B29-EB88-4C86-90A4-284F38573C08}" destId="{FCC6A540-4DD2-4F85-BBAF-2DC3F1D70DBD}" srcOrd="0" destOrd="0" presId="urn:microsoft.com/office/officeart/2005/8/layout/vList5"/>
    <dgm:cxn modelId="{55D7B44A-A7DC-42DB-A9F7-5DADBD7BEEBB}" type="presParOf" srcId="{FCC6A540-4DD2-4F85-BBAF-2DC3F1D70DBD}" destId="{CDF40233-2C8E-4CC3-977D-8B3239E88366}" srcOrd="0" destOrd="0" presId="urn:microsoft.com/office/officeart/2005/8/layout/vList5"/>
    <dgm:cxn modelId="{DDFF103E-3568-4290-BA55-EC3048E6B933}" type="presParOf" srcId="{FCC6A540-4DD2-4F85-BBAF-2DC3F1D70DBD}" destId="{F064F2C2-E155-49DA-8472-1927B2EA9D5B}" srcOrd="1" destOrd="0" presId="urn:microsoft.com/office/officeart/2005/8/layout/vList5"/>
    <dgm:cxn modelId="{E70B82BC-CAC5-48EB-B460-10E8993C3773}" type="presParOf" srcId="{82196B29-EB88-4C86-90A4-284F38573C08}" destId="{4CCD4CB3-3466-415B-AAC3-2DD8C3B85F86}" srcOrd="1" destOrd="0" presId="urn:microsoft.com/office/officeart/2005/8/layout/vList5"/>
    <dgm:cxn modelId="{B4F4E268-26A5-490B-AFDB-E39736CDE767}" type="presParOf" srcId="{82196B29-EB88-4C86-90A4-284F38573C08}" destId="{BE1086DB-8D1B-4E0C-BB33-6D7925E401B9}" srcOrd="2" destOrd="0" presId="urn:microsoft.com/office/officeart/2005/8/layout/vList5"/>
    <dgm:cxn modelId="{97C97815-0321-487A-A0B7-EB8187C91191}" type="presParOf" srcId="{BE1086DB-8D1B-4E0C-BB33-6D7925E401B9}" destId="{51A8F780-5E0E-4CAC-9E5C-146F0A3A2F75}" srcOrd="0" destOrd="0" presId="urn:microsoft.com/office/officeart/2005/8/layout/vList5"/>
    <dgm:cxn modelId="{6FE884E6-061B-44E6-9751-3D5FEE090AF3}" type="presParOf" srcId="{BE1086DB-8D1B-4E0C-BB33-6D7925E401B9}" destId="{1170832F-4DB2-4465-88DE-0A608CE6FFB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4F2C2-E155-49DA-8472-1927B2EA9D5B}">
      <dsp:nvSpPr>
        <dsp:cNvPr id="0" name=""/>
        <dsp:cNvSpPr/>
      </dsp:nvSpPr>
      <dsp:spPr>
        <a:xfrm rot="5400000">
          <a:off x="4688740" y="-1418402"/>
          <a:ext cx="2022038" cy="5364480"/>
        </a:xfrm>
        <a:prstGeom prst="round2Same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Creating ECTs to external systems</a:t>
          </a:r>
          <a:br>
            <a:rPr lang="en-US" sz="1600" kern="1200" dirty="0" smtClean="0"/>
          </a:br>
          <a:r>
            <a:rPr lang="en-US" sz="1600" kern="1200" dirty="0" smtClean="0"/>
            <a:t>(databases / Web services)</a:t>
          </a:r>
          <a:endParaRPr lang="en-US" sz="1600" kern="1200" dirty="0"/>
        </a:p>
        <a:p>
          <a:pPr marL="171450" lvl="1" indent="-171450" algn="l" defTabSz="711200" rtl="0">
            <a:lnSpc>
              <a:spcPct val="90000"/>
            </a:lnSpc>
            <a:spcBef>
              <a:spcPct val="0"/>
            </a:spcBef>
            <a:spcAft>
              <a:spcPct val="15000"/>
            </a:spcAft>
            <a:buChar char="••"/>
          </a:pPr>
          <a:r>
            <a:rPr lang="en-US" sz="1600" kern="1200" smtClean="0"/>
            <a:t>Map operations for external systems</a:t>
          </a:r>
          <a:endParaRPr lang="en-US" sz="1600" kern="1200"/>
        </a:p>
        <a:p>
          <a:pPr marL="171450" lvl="1" indent="-171450" algn="l" defTabSz="711200" rtl="0">
            <a:lnSpc>
              <a:spcPct val="90000"/>
            </a:lnSpc>
            <a:spcBef>
              <a:spcPct val="0"/>
            </a:spcBef>
            <a:spcAft>
              <a:spcPct val="15000"/>
            </a:spcAft>
            <a:buChar char="••"/>
          </a:pPr>
          <a:r>
            <a:rPr lang="en-US" sz="1600" kern="1200" dirty="0" smtClean="0"/>
            <a:t>Reuse existing connections (custom connector)</a:t>
          </a:r>
          <a:endParaRPr lang="en-US" sz="1600" kern="1200" dirty="0"/>
        </a:p>
        <a:p>
          <a:pPr marL="171450" lvl="1" indent="-171450" algn="l" defTabSz="711200" rtl="0">
            <a:lnSpc>
              <a:spcPct val="90000"/>
            </a:lnSpc>
            <a:spcBef>
              <a:spcPct val="0"/>
            </a:spcBef>
            <a:spcAft>
              <a:spcPct val="15000"/>
            </a:spcAft>
            <a:buChar char="••"/>
          </a:pPr>
          <a:r>
            <a:rPr lang="en-US" sz="1600" kern="1200" dirty="0" smtClean="0"/>
            <a:t>Surface external data </a:t>
          </a:r>
          <a:br>
            <a:rPr lang="en-US" sz="1600" kern="1200" dirty="0" smtClean="0"/>
          </a:br>
          <a:r>
            <a:rPr lang="en-US" sz="1600" kern="1200" dirty="0" smtClean="0"/>
            <a:t>(external lists / Office clients)</a:t>
          </a:r>
          <a:endParaRPr lang="en-US" sz="1600" kern="1200" dirty="0"/>
        </a:p>
      </dsp:txBody>
      <dsp:txXfrm rot="-5400000">
        <a:off x="3017519" y="351527"/>
        <a:ext cx="5265772" cy="1824622"/>
      </dsp:txXfrm>
    </dsp:sp>
    <dsp:sp modelId="{CDF40233-2C8E-4CC3-977D-8B3239E88366}">
      <dsp:nvSpPr>
        <dsp:cNvPr id="0" name=""/>
        <dsp:cNvSpPr/>
      </dsp:nvSpPr>
      <dsp:spPr>
        <a:xfrm>
          <a:off x="0" y="63"/>
          <a:ext cx="3017520" cy="252754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US" sz="3800" kern="1200" dirty="0" smtClean="0"/>
            <a:t>SharePoint Designer 2013</a:t>
          </a:r>
          <a:endParaRPr lang="en-US" sz="3800" kern="1200" dirty="0"/>
        </a:p>
      </dsp:txBody>
      <dsp:txXfrm>
        <a:off x="123385" y="123448"/>
        <a:ext cx="2770750" cy="2280778"/>
      </dsp:txXfrm>
    </dsp:sp>
    <dsp:sp modelId="{1170832F-4DB2-4465-88DE-0A608CE6FFB4}">
      <dsp:nvSpPr>
        <dsp:cNvPr id="0" name=""/>
        <dsp:cNvSpPr/>
      </dsp:nvSpPr>
      <dsp:spPr>
        <a:xfrm rot="5400000">
          <a:off x="4688740" y="1235522"/>
          <a:ext cx="2022038" cy="5364480"/>
        </a:xfrm>
        <a:prstGeom prst="round2Same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Create Custom Connectors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Create .NET Assembly Connector</a:t>
          </a:r>
          <a:endParaRPr lang="en-US" sz="1600" kern="1200" dirty="0"/>
        </a:p>
        <a:p>
          <a:pPr marL="171450" lvl="1" indent="-171450" algn="l" defTabSz="711200" rtl="0">
            <a:lnSpc>
              <a:spcPct val="90000"/>
            </a:lnSpc>
            <a:spcBef>
              <a:spcPct val="0"/>
            </a:spcBef>
            <a:spcAft>
              <a:spcPct val="15000"/>
            </a:spcAft>
            <a:buChar char="••"/>
          </a:pPr>
          <a:r>
            <a:rPr lang="en-US" sz="1600" kern="1200" dirty="0" smtClean="0"/>
            <a:t>Create ECTs to </a:t>
          </a:r>
          <a:r>
            <a:rPr lang="en-US" sz="1600" kern="1200" dirty="0" err="1" smtClean="0"/>
            <a:t>OData</a:t>
          </a:r>
          <a:r>
            <a:rPr lang="en-US" sz="1600" kern="1200" dirty="0" smtClean="0"/>
            <a:t> source</a:t>
          </a:r>
          <a:endParaRPr lang="en-US" sz="1600" kern="1200" dirty="0"/>
        </a:p>
        <a:p>
          <a:pPr marL="171450" lvl="1" indent="-171450" algn="l" defTabSz="711200" rtl="0">
            <a:lnSpc>
              <a:spcPct val="90000"/>
            </a:lnSpc>
            <a:spcBef>
              <a:spcPct val="0"/>
            </a:spcBef>
            <a:spcAft>
              <a:spcPct val="15000"/>
            </a:spcAft>
            <a:buChar char="••"/>
          </a:pPr>
          <a:r>
            <a:rPr lang="en-US" sz="1600" kern="1200" dirty="0" smtClean="0"/>
            <a:t>Include ECTs within SharePoint Apps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ECTs that support Notifications / External Events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Aggregate data across multiple external systems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Customizable data transformations</a:t>
          </a:r>
          <a:endParaRPr lang="en-US" sz="1600" kern="1200" dirty="0"/>
        </a:p>
      </dsp:txBody>
      <dsp:txXfrm rot="-5400000">
        <a:off x="3017519" y="3005451"/>
        <a:ext cx="5265772" cy="1824622"/>
      </dsp:txXfrm>
    </dsp:sp>
    <dsp:sp modelId="{51A8F780-5E0E-4CAC-9E5C-146F0A3A2F75}">
      <dsp:nvSpPr>
        <dsp:cNvPr id="0" name=""/>
        <dsp:cNvSpPr/>
      </dsp:nvSpPr>
      <dsp:spPr>
        <a:xfrm>
          <a:off x="0" y="2653988"/>
          <a:ext cx="3017520" cy="252754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US" sz="3800" kern="1200" dirty="0" smtClean="0"/>
            <a:t>Visual Studio 2012</a:t>
          </a:r>
          <a:endParaRPr lang="en-US" sz="3800" kern="1200" dirty="0"/>
        </a:p>
      </dsp:txBody>
      <dsp:txXfrm>
        <a:off x="123385" y="2777373"/>
        <a:ext cx="2770750" cy="228077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2013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rvices.odata.org/Northwind/Northwind.svc/Customers"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rvices.odata.org/Northwind/Northwind.svc/Customers(&#8216;ALFKI&#8217;)" TargetMode="External"/><Relationship Id="rId5" Type="http://schemas.openxmlformats.org/officeDocument/2006/relationships/hyperlink" Target="http://services.odata.org/Northwind/Northwind.svc/Customers%3c/CollectionUrl" TargetMode="External"/><Relationship Id="rId4" Type="http://schemas.openxmlformats.org/officeDocument/2006/relationships/hyperlink" Target="file:///C:\Scot%20Hillier%20Technical%20Solutions,%20LLC\Projects\Microsoft\SharePoint%2015%20Training%20Kit\M2%20Specs\BCS\ALFKI"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module students will learn how to consume and interact with external data sources as well as how to create a custom .NET Assembly Connector. In addition, students learn how to create BCS-enabled SharePoint Apps and some of the new support for remote callouts, as well as how to work with BCS via the client-side object model and use </a:t>
            </a:r>
            <a:r>
              <a:rPr lang="en-US" sz="1200" kern="1200" dirty="0" err="1" smtClean="0">
                <a:solidFill>
                  <a:schemeClr val="tx1"/>
                </a:solidFill>
                <a:effectLst/>
                <a:latin typeface="+mn-lt"/>
                <a:ea typeface="+mn-ea"/>
                <a:cs typeface="+mn-cs"/>
              </a:rPr>
              <a:t>OData</a:t>
            </a:r>
            <a:r>
              <a:rPr lang="en-US" sz="1200" kern="1200" dirty="0" smtClean="0">
                <a:solidFill>
                  <a:schemeClr val="tx1"/>
                </a:solidFill>
                <a:effectLst/>
                <a:latin typeface="+mn-lt"/>
                <a:ea typeface="+mn-ea"/>
                <a:cs typeface="+mn-cs"/>
              </a:rPr>
              <a:t> sources.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9207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659630"/>
          </a:xfrm>
        </p:spPr>
        <p:txBody>
          <a:bodyPr>
            <a:noAutofit/>
          </a:bodyPr>
          <a:lstStyle/>
          <a:p>
            <a:r>
              <a:rPr lang="en-US" sz="1050" dirty="0" smtClean="0"/>
              <a:t>External Lists can be created directly in SPD or in the browser using the </a:t>
            </a:r>
            <a:r>
              <a:rPr lang="en-US" sz="1050" b="1" dirty="0" smtClean="0"/>
              <a:t>Site Contents </a:t>
            </a:r>
            <a:r>
              <a:rPr lang="en-US" sz="1050" dirty="0" smtClean="0"/>
              <a:t>page in SharePoint. Once the new external </a:t>
            </a:r>
            <a:r>
              <a:rPr lang="en-US" sz="1050" dirty="0" smtClean="0"/>
              <a:t>list </a:t>
            </a:r>
            <a:r>
              <a:rPr lang="en-US" sz="1050" dirty="0" smtClean="0"/>
              <a:t>is created, it may be viewed in the browser. Because all the CRUD operations were created, the resulting list supports editing, adding, and deleting items. The appearance of the external lists closely resembles a standard SharePoint list. The ribbon is functional, as well as the edit control block (ECB) associated with individual items. Any changes to items in the list will be reflected immediately in the External System. Just like “regular“ lists, External Lists may be taken offline through both the SharePoint Workspace 2013 and Outlook 2013.</a:t>
            </a:r>
          </a:p>
          <a:p>
            <a:endParaRPr lang="en-US" sz="1050" dirty="0" smtClean="0"/>
          </a:p>
          <a:p>
            <a:r>
              <a:rPr lang="en-US" sz="1050" dirty="0" smtClean="0"/>
              <a:t>While external lists appear </a:t>
            </a:r>
            <a:r>
              <a:rPr lang="en-US" sz="1050" dirty="0" smtClean="0"/>
              <a:t>visually similar to </a:t>
            </a:r>
            <a:r>
              <a:rPr lang="en-US" sz="1050" dirty="0" smtClean="0"/>
              <a:t>standard SharePoint lists and are supported by a </a:t>
            </a:r>
            <a:r>
              <a:rPr lang="en-US" sz="1050" b="1" dirty="0" err="1" smtClean="0"/>
              <a:t>SPList</a:t>
            </a:r>
            <a:r>
              <a:rPr lang="en-US" sz="1050" dirty="0" smtClean="0"/>
              <a:t> object, they do have significant limitations that must be considered in any design. These limitations include lack of workflow support and several standard list features. The following </a:t>
            </a:r>
            <a:r>
              <a:rPr lang="en-US" sz="1050" dirty="0" smtClean="0"/>
              <a:t>are some </a:t>
            </a:r>
            <a:r>
              <a:rPr lang="en-US" sz="1050" dirty="0" smtClean="0"/>
              <a:t>of the major limitations of external </a:t>
            </a:r>
            <a:r>
              <a:rPr lang="en-US" sz="1050" dirty="0" smtClean="0"/>
              <a:t>lists:</a:t>
            </a:r>
            <a:endParaRPr lang="en-US" sz="1050" dirty="0" smtClean="0"/>
          </a:p>
          <a:p>
            <a:endParaRPr lang="en-US" sz="1050" baseline="0" dirty="0" smtClean="0"/>
          </a:p>
          <a:p>
            <a:pPr marL="171450" lvl="0" indent="-171450" algn="l">
              <a:buFont typeface="Arial" pitchFamily="34" charset="0"/>
              <a:buChar char="•"/>
            </a:pPr>
            <a:r>
              <a:rPr lang="en-US" sz="1050" b="1" dirty="0" smtClean="0"/>
              <a:t>Approval: </a:t>
            </a:r>
            <a:r>
              <a:rPr lang="en-US" sz="1050" dirty="0" smtClean="0"/>
              <a:t>Approval of items is not supported</a:t>
            </a:r>
          </a:p>
          <a:p>
            <a:pPr marL="171450" lvl="0" indent="-171450" algn="l">
              <a:buFont typeface="Arial" pitchFamily="34" charset="0"/>
              <a:buChar char="•"/>
            </a:pPr>
            <a:r>
              <a:rPr lang="en-US" sz="1050" b="1" dirty="0" smtClean="0"/>
              <a:t>Attachments: </a:t>
            </a:r>
            <a:r>
              <a:rPr lang="en-US" sz="1050" dirty="0" smtClean="0"/>
              <a:t>Attachments are not supported directly, but must be implemented using a </a:t>
            </a:r>
            <a:r>
              <a:rPr lang="en-US" sz="1050" dirty="0" err="1" smtClean="0"/>
              <a:t>StreamAccessor</a:t>
            </a:r>
            <a:r>
              <a:rPr lang="en-US" sz="1050" dirty="0" smtClean="0"/>
              <a:t> operation in a custom solution</a:t>
            </a:r>
          </a:p>
          <a:p>
            <a:pPr marL="171450" lvl="0" indent="-171450" algn="l">
              <a:buFont typeface="Arial" pitchFamily="34" charset="0"/>
              <a:buChar char="•"/>
            </a:pPr>
            <a:r>
              <a:rPr lang="en-US" sz="1050" b="1" dirty="0" smtClean="0"/>
              <a:t>Check-in/Check-out: </a:t>
            </a:r>
            <a:r>
              <a:rPr lang="en-US" sz="1050" dirty="0" smtClean="0"/>
              <a:t>Check-in and checkout of items are not supported</a:t>
            </a:r>
          </a:p>
          <a:p>
            <a:pPr marL="171450" lvl="0" indent="-171450" algn="l">
              <a:buFont typeface="Arial" pitchFamily="34" charset="0"/>
              <a:buChar char="•"/>
            </a:pPr>
            <a:r>
              <a:rPr lang="en-US" sz="1050" b="1" dirty="0" smtClean="0"/>
              <a:t>Content Types: </a:t>
            </a:r>
            <a:r>
              <a:rPr lang="en-US" sz="1050" dirty="0" smtClean="0"/>
              <a:t>Using standard site content types in External Lists is not supported</a:t>
            </a:r>
          </a:p>
          <a:p>
            <a:pPr marL="171450" lvl="0" indent="-171450" algn="l">
              <a:buFont typeface="Arial" pitchFamily="34" charset="0"/>
              <a:buChar char="•"/>
            </a:pPr>
            <a:r>
              <a:rPr lang="en-US" sz="1050" b="1" dirty="0" smtClean="0"/>
              <a:t>Drafts: </a:t>
            </a:r>
            <a:r>
              <a:rPr lang="en-US" sz="1050" dirty="0" smtClean="0"/>
              <a:t>Drafts of items are not supported</a:t>
            </a:r>
          </a:p>
          <a:p>
            <a:pPr marL="171450" lvl="0" indent="-171450" algn="l">
              <a:buFont typeface="Arial" pitchFamily="34" charset="0"/>
              <a:buChar char="•"/>
            </a:pPr>
            <a:r>
              <a:rPr lang="en-US" sz="1050" b="1" dirty="0" smtClean="0"/>
              <a:t>ECB: </a:t>
            </a:r>
            <a:r>
              <a:rPr lang="en-US" sz="1050" dirty="0" smtClean="0"/>
              <a:t>Send-To operations are not supported </a:t>
            </a:r>
          </a:p>
          <a:p>
            <a:pPr marL="171450" lvl="0" indent="-171450" algn="l">
              <a:buFont typeface="Arial" pitchFamily="34" charset="0"/>
              <a:buChar char="•"/>
            </a:pPr>
            <a:r>
              <a:rPr lang="en-US" sz="1050" b="1" dirty="0" smtClean="0"/>
              <a:t>Ribbon: </a:t>
            </a:r>
            <a:r>
              <a:rPr lang="en-US" sz="1050" dirty="0" smtClean="0"/>
              <a:t>Datasheet View is not supported</a:t>
            </a:r>
          </a:p>
          <a:p>
            <a:pPr marL="171450" lvl="0" indent="-171450" algn="l">
              <a:buFont typeface="Arial" pitchFamily="34" charset="0"/>
              <a:buChar char="•"/>
            </a:pPr>
            <a:r>
              <a:rPr lang="en-US" sz="1050" b="1" dirty="0" smtClean="0"/>
              <a:t>SPLINQ: </a:t>
            </a:r>
            <a:r>
              <a:rPr lang="en-US" sz="1050" dirty="0" smtClean="0"/>
              <a:t>Querying through LINQ to SharePoint is not supported</a:t>
            </a:r>
          </a:p>
          <a:p>
            <a:pPr marL="171450" lvl="0" indent="-171450" algn="l">
              <a:buFont typeface="Arial" pitchFamily="34" charset="0"/>
              <a:buChar char="•"/>
            </a:pPr>
            <a:r>
              <a:rPr lang="en-US" sz="1050" b="1" dirty="0" smtClean="0"/>
              <a:t>Templates: </a:t>
            </a:r>
            <a:r>
              <a:rPr lang="en-US" sz="1050" dirty="0" smtClean="0"/>
              <a:t>Document templates are not supported</a:t>
            </a:r>
          </a:p>
          <a:p>
            <a:pPr marL="171450" lvl="0" indent="-171450" algn="l">
              <a:buFont typeface="Arial" pitchFamily="34" charset="0"/>
              <a:buChar char="•"/>
            </a:pPr>
            <a:r>
              <a:rPr lang="en-US" sz="1050" b="1" dirty="0" smtClean="0"/>
              <a:t>Versioning: </a:t>
            </a:r>
            <a:r>
              <a:rPr lang="en-US" sz="1050" dirty="0" smtClean="0"/>
              <a:t>Versioning of items is not supported</a:t>
            </a:r>
          </a:p>
          <a:p>
            <a:pPr marL="171450" lvl="0" indent="-171450" algn="l">
              <a:buFont typeface="Arial" pitchFamily="34" charset="0"/>
              <a:buChar char="•"/>
            </a:pPr>
            <a:r>
              <a:rPr lang="en-US" sz="1050" b="1" dirty="0" smtClean="0"/>
              <a:t>Workflow: </a:t>
            </a:r>
            <a:r>
              <a:rPr lang="en-US" sz="1050" dirty="0" smtClean="0"/>
              <a:t>Starting workflows from items is not supported, but workflows can read or write to External Lists through the </a:t>
            </a:r>
            <a:r>
              <a:rPr lang="en-US" sz="1050" dirty="0" err="1" smtClean="0"/>
              <a:t>SPList</a:t>
            </a:r>
            <a:r>
              <a:rPr lang="en-US" sz="1050" dirty="0" smtClean="0"/>
              <a:t> object</a:t>
            </a:r>
          </a:p>
          <a:p>
            <a:pPr marL="171450" lvl="0" indent="-171450" algn="l">
              <a:buFont typeface="Arial" pitchFamily="34" charset="0"/>
              <a:buChar char="•"/>
            </a:pPr>
            <a:r>
              <a:rPr lang="en-US" sz="1050" b="1" dirty="0" smtClean="0"/>
              <a:t>Validation: </a:t>
            </a:r>
            <a:r>
              <a:rPr lang="en-US" sz="1050" dirty="0" smtClean="0"/>
              <a:t>Validation formulas are not supported</a:t>
            </a:r>
            <a:endParaRPr lang="en-US" sz="105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11</a:t>
            </a:fld>
            <a:endParaRPr lang="en-US" dirty="0"/>
          </a:p>
        </p:txBody>
      </p:sp>
    </p:spTree>
    <p:extLst>
      <p:ext uri="{BB962C8B-B14F-4D97-AF65-F5344CB8AC3E}">
        <p14:creationId xmlns:p14="http://schemas.microsoft.com/office/powerpoint/2010/main" val="1554584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Autofit/>
          </a:bodyPr>
          <a:lstStyle/>
          <a:p>
            <a:r>
              <a:rPr lang="en-US" sz="900" b="1" dirty="0" smtClean="0"/>
              <a:t>External Data Columns:</a:t>
            </a:r>
          </a:p>
          <a:p>
            <a:r>
              <a:rPr lang="en-US" sz="900" dirty="0" smtClean="0"/>
              <a:t>Along with using an ECT as the basis for a list, you can use an ECT as the source for a column in another list. This capability is known as an External Data Column. When you create an External Data Column for a list, you select the ECT to use as the basis for the column. You may then select one or more of the fields available in the ECT to display alongside the column you are creating. These additional fields are known as projected fields because they project data from the ECT into the parent list.</a:t>
            </a:r>
          </a:p>
          <a:p>
            <a:endParaRPr lang="en-US" sz="900" dirty="0" smtClean="0"/>
          </a:p>
          <a:p>
            <a:r>
              <a:rPr lang="en-US" sz="900" b="1" dirty="0" smtClean="0"/>
              <a:t>BCS Web Parts:</a:t>
            </a:r>
          </a:p>
          <a:p>
            <a:r>
              <a:rPr lang="en-US" sz="900" b="0" dirty="0" smtClean="0"/>
              <a:t>Another way you can use ECTs is through a set of Web Parts that ship with SharePoint Server 2013 known as External Data Web Parts (also called Business Data Web Parts). External Data Web Parts are designed specifically to display ECT data and relationships. The available parts include the Business Data List, Business Data Related List, and Business Data Item. These Web Parts display a list based on an ECT, a list based on an ECT association, or a single item, respectively.</a:t>
            </a:r>
          </a:p>
          <a:p>
            <a:pPr marL="628650" lvl="1" indent="-171450">
              <a:buFont typeface="Arial" pitchFamily="34" charset="0"/>
              <a:buChar char="•"/>
            </a:pPr>
            <a:r>
              <a:rPr lang="en-US" sz="900" b="1" dirty="0" smtClean="0"/>
              <a:t>Business Data Item: </a:t>
            </a:r>
            <a:r>
              <a:rPr lang="en-US" sz="900" dirty="0" smtClean="0"/>
              <a:t>Displays details for a single external item   </a:t>
            </a:r>
          </a:p>
          <a:p>
            <a:pPr marL="628650" lvl="1" indent="-171450">
              <a:buFont typeface="Arial" pitchFamily="34" charset="0"/>
              <a:buChar char="•"/>
            </a:pPr>
            <a:r>
              <a:rPr lang="en-US" sz="900" b="1" dirty="0" smtClean="0"/>
              <a:t>Business Data List: </a:t>
            </a:r>
            <a:r>
              <a:rPr lang="en-US" sz="900" dirty="0" smtClean="0"/>
              <a:t>Displays list of external items   </a:t>
            </a:r>
          </a:p>
          <a:p>
            <a:pPr marL="628650" lvl="1" indent="-171450">
              <a:buFont typeface="Arial" pitchFamily="34" charset="0"/>
              <a:buChar char="•"/>
            </a:pPr>
            <a:r>
              <a:rPr lang="en-US" sz="900" b="1" dirty="0" smtClean="0"/>
              <a:t>Business Data Related List: </a:t>
            </a:r>
            <a:r>
              <a:rPr lang="en-US" sz="900" dirty="0" smtClean="0"/>
              <a:t>Displays a list of external items related to an item passed as input (typically selected in the Item or List web part) </a:t>
            </a:r>
          </a:p>
          <a:p>
            <a:pPr marL="628650" lvl="1" indent="-171450">
              <a:buFont typeface="Arial" pitchFamily="34" charset="0"/>
              <a:buChar char="•"/>
            </a:pPr>
            <a:r>
              <a:rPr lang="en-US" sz="900" b="1" dirty="0" smtClean="0"/>
              <a:t>Business Data Actions: </a:t>
            </a:r>
            <a:r>
              <a:rPr lang="en-US" sz="900" dirty="0" smtClean="0"/>
              <a:t>Displays a list of actions for the selected external item   </a:t>
            </a:r>
          </a:p>
          <a:p>
            <a:pPr marL="628650" lvl="1" indent="-171450">
              <a:buFont typeface="Arial" pitchFamily="34" charset="0"/>
              <a:buChar char="•"/>
            </a:pPr>
            <a:r>
              <a:rPr lang="en-US" sz="900" b="1" dirty="0" smtClean="0"/>
              <a:t>Business Data Item Builder: </a:t>
            </a:r>
            <a:r>
              <a:rPr lang="en-US" sz="900" dirty="0" smtClean="0"/>
              <a:t>Retrieves input parameters from the URL/query string and passes them to parts on the page. This Web Part is not visible when the page is not in edit mode</a:t>
            </a:r>
          </a:p>
          <a:p>
            <a:pPr marL="628650" lvl="1" indent="-171450">
              <a:buFont typeface="Arial" pitchFamily="34" charset="0"/>
              <a:buChar char="•"/>
            </a:pPr>
            <a:endParaRPr lang="en-US" sz="900" dirty="0" smtClean="0"/>
          </a:p>
          <a:p>
            <a:pPr marL="0" lvl="0" indent="0">
              <a:buFont typeface="Arial" pitchFamily="34" charset="0"/>
              <a:buNone/>
            </a:pPr>
            <a:r>
              <a:rPr lang="en-US" sz="900" b="1" dirty="0" smtClean="0"/>
              <a:t>Profile</a:t>
            </a:r>
            <a:r>
              <a:rPr lang="en-US" sz="900" b="1" baseline="0" dirty="0" smtClean="0"/>
              <a:t> Page:</a:t>
            </a:r>
          </a:p>
          <a:p>
            <a:pPr marL="0" lvl="0" indent="0">
              <a:buFont typeface="Arial" pitchFamily="34" charset="0"/>
              <a:buNone/>
            </a:pPr>
            <a:r>
              <a:rPr lang="en-US" sz="900" b="0" dirty="0" smtClean="0"/>
              <a:t>When SharePoint surfaces ECT data in lists and Web Parts, it does not necessarily show all the available fields and associations. For example, when an ECT is used as the source for an external column, only a single field is required for display. When users see partial ECT data, however, they are quite often interested in being able to see the data behind it. This is where profile pages enter the picture. A profile page is a dedicated page that shows all the ECT data for a specific record. This way, users can jump from partial ECT data to a complete view of the record.</a:t>
            </a:r>
          </a:p>
          <a:p>
            <a:pPr marL="0" lvl="0" indent="0">
              <a:buFont typeface="Arial" pitchFamily="34" charset="0"/>
              <a:buNone/>
            </a:pPr>
            <a:endParaRPr lang="en-US" sz="900" b="0" dirty="0" smtClean="0"/>
          </a:p>
          <a:p>
            <a:pPr marL="0" lvl="0" indent="0">
              <a:buFont typeface="Arial" pitchFamily="34" charset="0"/>
              <a:buNone/>
            </a:pPr>
            <a:r>
              <a:rPr lang="en-US" sz="900" b="1" dirty="0" smtClean="0"/>
              <a:t>External</a:t>
            </a:r>
            <a:r>
              <a:rPr lang="en-US" sz="900" b="1" baseline="0" dirty="0" smtClean="0"/>
              <a:t> Data Search:</a:t>
            </a:r>
          </a:p>
          <a:p>
            <a:pPr marL="0" lvl="0" indent="0">
              <a:buFont typeface="Arial" pitchFamily="34" charset="0"/>
              <a:buNone/>
            </a:pPr>
            <a:r>
              <a:rPr lang="en-US" sz="900" dirty="0" smtClean="0"/>
              <a:t>ECTs created with SPD already support indexing by SharePoint Search with no additional work. However, External Systems will be indexed only if you explicitly set up a content source that includes the ECT. Content sources can be created within the Search service application, where you will have the option to create a content source associated with an External System.</a:t>
            </a:r>
          </a:p>
          <a:p>
            <a:pPr marL="0" lvl="0" indent="0">
              <a:buFont typeface="Arial" pitchFamily="34" charset="0"/>
              <a:buNone/>
            </a:pPr>
            <a:endParaRPr lang="en-US" sz="90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b="1" kern="1200" baseline="0" dirty="0" smtClean="0">
                <a:solidFill>
                  <a:schemeClr val="tx1"/>
                </a:solidFill>
                <a:effectLst/>
                <a:latin typeface="+mn-lt"/>
                <a:ea typeface="+mn-ea"/>
                <a:cs typeface="+mn-cs"/>
              </a:rPr>
              <a:t>SharePoint Site/App</a:t>
            </a:r>
            <a:r>
              <a:rPr lang="en-US" sz="900" b="0" kern="1200" baseline="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kern="1200" baseline="0" dirty="0" smtClean="0">
                <a:solidFill>
                  <a:schemeClr val="tx1"/>
                </a:solidFill>
                <a:effectLst/>
                <a:latin typeface="+mn-lt"/>
                <a:ea typeface="+mn-ea"/>
                <a:cs typeface="+mn-cs"/>
              </a:rPr>
              <a:t>Sites and Apps can use external data. The primary way that users interact with external data is through an external list. External lists look and feel like standard lists, but they are backed by an ECT instead of a standard content type. Apps can also have ECTs defined within the app through a BDCM file. This file allows for app-level ECTs (discussed in detail later), which supports the isolation model of Apps. External lists may be synchronized with Outlook through the automatic creation of a VSTO click-once package, which is downloaded to the client.</a:t>
            </a:r>
          </a:p>
          <a:p>
            <a:pPr marL="0" lvl="0" indent="0">
              <a:buFont typeface="Arial" pitchFamily="34" charset="0"/>
              <a:buNone/>
            </a:pPr>
            <a:endParaRPr lang="en-US" sz="90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12</a:t>
            </a:fld>
            <a:endParaRPr lang="en-US" dirty="0"/>
          </a:p>
        </p:txBody>
      </p:sp>
    </p:spTree>
    <p:extLst>
      <p:ext uri="{BB962C8B-B14F-4D97-AF65-F5344CB8AC3E}">
        <p14:creationId xmlns:p14="http://schemas.microsoft.com/office/powerpoint/2010/main" val="312129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4719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a:t>
            </a:r>
            <a:r>
              <a:rPr lang="en-US" baseline="0" dirty="0" smtClean="0"/>
              <a:t> have two tools at their disposal in creating BCS solutions. SharePoint Designer 2013 is good for simple solutions that expose data from databases and Web services. While SharePoint Designer 2013 only supports designers for some operators, users can export the model as XML from the BDC service application and make manual edits to add additional operators. </a:t>
            </a:r>
            <a:endParaRPr lang="en-US" baseline="0" dirty="0" smtClean="0"/>
          </a:p>
          <a:p>
            <a:endParaRPr lang="en-US" baseline="0" dirty="0" smtClean="0"/>
          </a:p>
          <a:p>
            <a:r>
              <a:rPr lang="en-US" baseline="0" dirty="0" smtClean="0"/>
              <a:t>Visual </a:t>
            </a:r>
            <a:r>
              <a:rPr lang="en-US" baseline="0" dirty="0" smtClean="0"/>
              <a:t>Studio 2012 provides developers the ability to create custom connectors (for connecting to external systems such as PeopleSoft, SAP or </a:t>
            </a:r>
            <a:r>
              <a:rPr lang="en-US" baseline="0" dirty="0" err="1" smtClean="0"/>
              <a:t>SalesForce</a:t>
            </a:r>
            <a:r>
              <a:rPr lang="en-US" baseline="0" dirty="0" smtClean="0"/>
              <a:t>), ECTs based on OData sources, ECTs that support notifications, ECTs included in Apps or .NET Assembly Connectors (for connecting to specific instances of external systems).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14</a:t>
            </a:fld>
            <a:endParaRPr lang="en-US" dirty="0"/>
          </a:p>
        </p:txBody>
      </p:sp>
    </p:spTree>
    <p:extLst>
      <p:ext uri="{BB962C8B-B14F-4D97-AF65-F5344CB8AC3E}">
        <p14:creationId xmlns:p14="http://schemas.microsoft.com/office/powerpoint/2010/main" val="828817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7254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100" dirty="0" smtClean="0"/>
              <a:t>BCS implements limits on the number of connections that can be made to an External System. In addition, the BDC service application also implements five different throttle settings to limit the connections made and data returned from External Systems. The different types of throttle</a:t>
            </a:r>
            <a:r>
              <a:rPr lang="en-US" sz="1100" baseline="0" dirty="0" smtClean="0"/>
              <a:t> settings for the BDC service application are as follows:</a:t>
            </a:r>
          </a:p>
          <a:p>
            <a:pPr marL="171450" indent="-171450">
              <a:buFont typeface="Arial" pitchFamily="34" charset="0"/>
              <a:buChar char="•"/>
            </a:pPr>
            <a:r>
              <a:rPr lang="en-US" sz="1100" b="1" baseline="0" dirty="0" smtClean="0"/>
              <a:t>Connections (global): </a:t>
            </a:r>
            <a:r>
              <a:rPr lang="en-US" sz="1100" baseline="0" dirty="0" smtClean="0"/>
              <a:t>Total number of connections allowed to External Systems</a:t>
            </a:r>
          </a:p>
          <a:p>
            <a:pPr marL="171450" indent="-171450">
              <a:buFont typeface="Arial" pitchFamily="34" charset="0"/>
              <a:buChar char="•"/>
            </a:pPr>
            <a:r>
              <a:rPr lang="en-US" sz="1100" b="1" baseline="0" dirty="0" smtClean="0"/>
              <a:t>Database</a:t>
            </a:r>
          </a:p>
          <a:p>
            <a:pPr marL="628650" lvl="1" indent="-171450">
              <a:buFont typeface="Arial" pitchFamily="34" charset="0"/>
              <a:buChar char="•"/>
            </a:pPr>
            <a:r>
              <a:rPr lang="en-US" sz="1100" b="1" baseline="0" dirty="0" smtClean="0"/>
              <a:t>Items:</a:t>
            </a:r>
            <a:r>
              <a:rPr lang="en-US" sz="1100" baseline="0" dirty="0" smtClean="0"/>
              <a:t> Number of rows returned from a database query</a:t>
            </a:r>
          </a:p>
          <a:p>
            <a:pPr marL="628650" lvl="1" indent="-171450">
              <a:buFont typeface="Arial" pitchFamily="34" charset="0"/>
              <a:buChar char="•"/>
            </a:pPr>
            <a:r>
              <a:rPr lang="en-US" sz="1100" b="1" baseline="0" dirty="0" smtClean="0"/>
              <a:t>Timeout:</a:t>
            </a:r>
            <a:r>
              <a:rPr lang="en-US" sz="1100" baseline="0" dirty="0" smtClean="0"/>
              <a:t> Database connection timeout</a:t>
            </a:r>
          </a:p>
          <a:p>
            <a:pPr marL="171450" lvl="0" indent="-171450">
              <a:buFont typeface="Arial" pitchFamily="34" charset="0"/>
              <a:buChar char="•"/>
            </a:pPr>
            <a:r>
              <a:rPr lang="en-US" sz="1100" b="1" baseline="0" dirty="0" smtClean="0"/>
              <a:t>Web Service (ASMX / WCF)</a:t>
            </a:r>
          </a:p>
          <a:p>
            <a:pPr marL="628650" lvl="1" indent="-171450">
              <a:buFont typeface="Arial" pitchFamily="34" charset="0"/>
              <a:buChar char="•"/>
            </a:pPr>
            <a:r>
              <a:rPr lang="en-US" sz="1100" b="1" baseline="0" dirty="0" smtClean="0"/>
              <a:t>Size:</a:t>
            </a:r>
            <a:r>
              <a:rPr lang="en-US" sz="1100" baseline="0" dirty="0" smtClean="0"/>
              <a:t> Size of returned data</a:t>
            </a:r>
          </a:p>
          <a:p>
            <a:pPr marL="628650" lvl="1" indent="-171450">
              <a:buFont typeface="Arial" pitchFamily="34" charset="0"/>
              <a:buChar char="•"/>
            </a:pPr>
            <a:r>
              <a:rPr lang="en-US" sz="1100" b="1" baseline="0" dirty="0" smtClean="0"/>
              <a:t>Timeout: </a:t>
            </a:r>
            <a:r>
              <a:rPr lang="en-US" sz="1100" baseline="0" dirty="0" smtClean="0"/>
              <a:t>Web service connection timeout</a:t>
            </a:r>
            <a:endParaRPr lang="en-US" sz="1100" dirty="0" smtClean="0"/>
          </a:p>
          <a:p>
            <a:endParaRPr lang="en-US" sz="1100" dirty="0" smtClean="0"/>
          </a:p>
          <a:p>
            <a:r>
              <a:rPr lang="en-US" sz="1100" dirty="0" smtClean="0"/>
              <a:t>Throttle values can be viewed and changed using Windows PowerShell commands. Before you can change them, however, you must get a reference to the BDC service application. Exercise</a:t>
            </a:r>
            <a:r>
              <a:rPr lang="en-US" sz="1100" baseline="0" dirty="0" smtClean="0"/>
              <a:t> great care if you elect to change the throttle settings.</a:t>
            </a:r>
            <a:endParaRPr lang="en-US" sz="1100" dirty="0" smtClean="0"/>
          </a:p>
          <a:p>
            <a:endParaRPr lang="en-US" sz="110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16</a:t>
            </a:fld>
            <a:endParaRPr lang="en-US" dirty="0"/>
          </a:p>
        </p:txBody>
      </p:sp>
    </p:spTree>
    <p:extLst>
      <p:ext uri="{BB962C8B-B14F-4D97-AF65-F5344CB8AC3E}">
        <p14:creationId xmlns:p14="http://schemas.microsoft.com/office/powerpoint/2010/main" val="984810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 Application Model supports all these types of filters. Filters can also be thought of as input parameters to an ECT operation. Generally, their values are set by the calling client before the operation is invoked. The wizards in SPD will help you define the most common filters when you are creating ECTs. The available filters are as follows:</a:t>
            </a:r>
          </a:p>
          <a:p>
            <a:pPr lvl="1"/>
            <a:endParaRPr lang="en-US" dirty="0" smtClean="0"/>
          </a:p>
          <a:p>
            <a:pPr marL="628650" lvl="1" indent="-171450">
              <a:buFont typeface="Arial" pitchFamily="34" charset="0"/>
              <a:buChar char="•"/>
            </a:pPr>
            <a:r>
              <a:rPr lang="en-US" b="1" dirty="0" err="1" smtClean="0"/>
              <a:t>ActivityId</a:t>
            </a:r>
            <a:r>
              <a:rPr lang="en-US" b="1" dirty="0" smtClean="0"/>
              <a:t>: </a:t>
            </a:r>
            <a:r>
              <a:rPr lang="en-US" dirty="0" smtClean="0"/>
              <a:t>A globally unique identifier (GUID) representing the correlation Id of the current operation</a:t>
            </a:r>
          </a:p>
          <a:p>
            <a:pPr marL="628650" lvl="1" indent="-171450">
              <a:buFont typeface="Arial" pitchFamily="34" charset="0"/>
              <a:buChar char="•"/>
            </a:pPr>
            <a:r>
              <a:rPr lang="en-US" b="1" dirty="0" smtClean="0"/>
              <a:t>Batching: </a:t>
            </a:r>
            <a:r>
              <a:rPr lang="en-US" dirty="0" smtClean="0"/>
              <a:t>Information about the current batch operation for filtering</a:t>
            </a:r>
          </a:p>
          <a:p>
            <a:pPr marL="628650" lvl="1" indent="-171450">
              <a:buFont typeface="Arial" pitchFamily="34" charset="0"/>
              <a:buChar char="•"/>
            </a:pPr>
            <a:r>
              <a:rPr lang="en-US" b="1" dirty="0" err="1" smtClean="0"/>
              <a:t>BatchingTermination</a:t>
            </a:r>
            <a:r>
              <a:rPr lang="en-US" b="1" dirty="0" smtClean="0"/>
              <a:t>: </a:t>
            </a:r>
            <a:r>
              <a:rPr lang="en-US" dirty="0" smtClean="0"/>
              <a:t>Information about the current terminating batch operation for filtering</a:t>
            </a:r>
          </a:p>
          <a:p>
            <a:pPr marL="628650" lvl="1" indent="-171450">
              <a:buFont typeface="Arial" pitchFamily="34" charset="0"/>
              <a:buChar char="•"/>
            </a:pPr>
            <a:r>
              <a:rPr lang="en-US" b="1" dirty="0" smtClean="0"/>
              <a:t>Comparison: </a:t>
            </a:r>
            <a:r>
              <a:rPr lang="en-US" dirty="0" smtClean="0"/>
              <a:t>Filters the records returned based on a value compared to a specific field</a:t>
            </a:r>
          </a:p>
          <a:p>
            <a:pPr marL="628650" lvl="1" indent="-171450">
              <a:buFont typeface="Arial" pitchFamily="34" charset="0"/>
              <a:buChar char="•"/>
            </a:pPr>
            <a:r>
              <a:rPr lang="en-US" b="1" dirty="0" smtClean="0"/>
              <a:t>Input: </a:t>
            </a:r>
            <a:r>
              <a:rPr lang="en-US" dirty="0" smtClean="0"/>
              <a:t>Can be used by the operation as an input value when the operation is called.</a:t>
            </a:r>
          </a:p>
          <a:p>
            <a:pPr marL="628650" lvl="1" indent="-171450">
              <a:buFont typeface="Arial" pitchFamily="34" charset="0"/>
              <a:buChar char="•"/>
            </a:pPr>
            <a:r>
              <a:rPr lang="en-US" b="1" dirty="0" err="1" smtClean="0"/>
              <a:t>InputOutput</a:t>
            </a:r>
            <a:r>
              <a:rPr lang="en-US" b="1" dirty="0" smtClean="0"/>
              <a:t>: </a:t>
            </a:r>
            <a:r>
              <a:rPr lang="en-US" dirty="0" smtClean="0"/>
              <a:t>Can be used by the operation as both an input and output value when the operation is called.</a:t>
            </a:r>
          </a:p>
          <a:p>
            <a:pPr marL="628650" lvl="1" indent="-171450">
              <a:buFont typeface="Arial" pitchFamily="34" charset="0"/>
              <a:buChar char="•"/>
            </a:pPr>
            <a:r>
              <a:rPr lang="en-US" b="1" dirty="0" err="1" smtClean="0"/>
              <a:t>LastId</a:t>
            </a:r>
            <a:r>
              <a:rPr lang="en-US" b="1" dirty="0" smtClean="0"/>
              <a:t>: </a:t>
            </a:r>
            <a:r>
              <a:rPr lang="en-US" dirty="0" smtClean="0"/>
              <a:t>Identifies the Id of the last item in an operation</a:t>
            </a:r>
          </a:p>
          <a:p>
            <a:pPr marL="628650" lvl="1" indent="-171450">
              <a:buFont typeface="Arial" pitchFamily="34" charset="0"/>
              <a:buChar char="•"/>
            </a:pPr>
            <a:r>
              <a:rPr lang="en-US" b="1" dirty="0" smtClean="0"/>
              <a:t>Limit: </a:t>
            </a:r>
            <a:r>
              <a:rPr lang="en-US" dirty="0" smtClean="0"/>
              <a:t>Limits the total number of records returned to a fixed amount. Not compatible with the </a:t>
            </a:r>
            <a:r>
              <a:rPr lang="en-US" dirty="0" err="1" smtClean="0"/>
              <a:t>PageNumber</a:t>
            </a:r>
            <a:r>
              <a:rPr lang="en-US" dirty="0" smtClean="0"/>
              <a:t> filter.</a:t>
            </a:r>
          </a:p>
          <a:p>
            <a:pPr marL="628650" lvl="1" indent="-171450">
              <a:buFont typeface="Arial" pitchFamily="34" charset="0"/>
              <a:buChar char="•"/>
            </a:pPr>
            <a:r>
              <a:rPr lang="en-US" b="1" dirty="0" smtClean="0"/>
              <a:t>Output: </a:t>
            </a:r>
            <a:r>
              <a:rPr lang="en-US" dirty="0" smtClean="0"/>
              <a:t>Can be used by the operation as an output value when the operation is called.</a:t>
            </a:r>
          </a:p>
          <a:p>
            <a:pPr marL="628650" lvl="1" indent="-171450">
              <a:buFont typeface="Arial" pitchFamily="34" charset="0"/>
              <a:buChar char="•"/>
            </a:pPr>
            <a:r>
              <a:rPr lang="en-US" b="1" dirty="0" err="1" smtClean="0"/>
              <a:t>PageNumber</a:t>
            </a:r>
            <a:r>
              <a:rPr lang="en-US" b="1" dirty="0" smtClean="0"/>
              <a:t>: </a:t>
            </a:r>
            <a:r>
              <a:rPr lang="en-US" dirty="0" smtClean="0"/>
              <a:t>Limits the records returned using paging. Not compatible with the Limit filter.</a:t>
            </a:r>
          </a:p>
          <a:p>
            <a:pPr marL="628650" lvl="1" indent="-171450">
              <a:buFont typeface="Arial" pitchFamily="34" charset="0"/>
              <a:buChar char="•"/>
            </a:pPr>
            <a:r>
              <a:rPr lang="en-US" b="1" dirty="0" smtClean="0"/>
              <a:t>Password: </a:t>
            </a:r>
            <a:r>
              <a:rPr lang="en-US" dirty="0" smtClean="0"/>
              <a:t>The password for the current operation</a:t>
            </a:r>
          </a:p>
          <a:p>
            <a:pPr marL="628650" lvl="1" indent="-171450">
              <a:buFont typeface="Arial" pitchFamily="34" charset="0"/>
              <a:buChar char="•"/>
            </a:pPr>
            <a:r>
              <a:rPr lang="en-US" b="1" dirty="0" err="1" smtClean="0"/>
              <a:t>SsoTicket</a:t>
            </a:r>
            <a:r>
              <a:rPr lang="en-US" b="1" dirty="0" smtClean="0"/>
              <a:t>: </a:t>
            </a:r>
            <a:r>
              <a:rPr lang="en-US" dirty="0" smtClean="0"/>
              <a:t>The ticket for use when authenticating</a:t>
            </a:r>
          </a:p>
          <a:p>
            <a:pPr marL="628650" lvl="1" indent="-171450">
              <a:buFont typeface="Arial" pitchFamily="34" charset="0"/>
              <a:buChar char="•"/>
            </a:pPr>
            <a:r>
              <a:rPr lang="en-US" b="1" dirty="0" smtClean="0"/>
              <a:t>Timestamp: </a:t>
            </a:r>
            <a:r>
              <a:rPr lang="en-US" dirty="0" smtClean="0"/>
              <a:t>Filters the records returned based on a specified </a:t>
            </a:r>
            <a:r>
              <a:rPr lang="en-US" dirty="0" err="1" smtClean="0"/>
              <a:t>DateTime</a:t>
            </a:r>
            <a:r>
              <a:rPr lang="en-US" dirty="0" smtClean="0"/>
              <a:t> field</a:t>
            </a:r>
          </a:p>
          <a:p>
            <a:pPr marL="628650" lvl="1" indent="-171450">
              <a:buFont typeface="Arial" pitchFamily="34" charset="0"/>
              <a:buChar char="•"/>
            </a:pPr>
            <a:r>
              <a:rPr lang="en-US" b="1" dirty="0" err="1" smtClean="0"/>
              <a:t>UserContext</a:t>
            </a:r>
            <a:r>
              <a:rPr lang="en-US" b="1" dirty="0" smtClean="0"/>
              <a:t>: </a:t>
            </a:r>
            <a:r>
              <a:rPr lang="en-US" dirty="0" smtClean="0"/>
              <a:t>Context information about the current user</a:t>
            </a:r>
          </a:p>
          <a:p>
            <a:pPr marL="628650" lvl="1" indent="-171450">
              <a:buFont typeface="Arial" pitchFamily="34" charset="0"/>
              <a:buChar char="•"/>
            </a:pPr>
            <a:r>
              <a:rPr lang="en-US" b="1" dirty="0" err="1" smtClean="0"/>
              <a:t>UserCulture</a:t>
            </a:r>
            <a:r>
              <a:rPr lang="en-US" b="1" dirty="0" smtClean="0"/>
              <a:t>: </a:t>
            </a:r>
            <a:r>
              <a:rPr lang="en-US" dirty="0" smtClean="0"/>
              <a:t>The current user culture</a:t>
            </a:r>
          </a:p>
          <a:p>
            <a:pPr marL="628650" lvl="1" indent="-171450">
              <a:buFont typeface="Arial" pitchFamily="34" charset="0"/>
              <a:buChar char="•"/>
            </a:pPr>
            <a:r>
              <a:rPr lang="en-US" b="1" dirty="0" smtClean="0"/>
              <a:t>Username: </a:t>
            </a:r>
            <a:r>
              <a:rPr lang="en-US" dirty="0" smtClean="0"/>
              <a:t>The current user name</a:t>
            </a:r>
          </a:p>
          <a:p>
            <a:pPr marL="628650" lvl="1" indent="-171450">
              <a:buFont typeface="Arial" pitchFamily="34" charset="0"/>
              <a:buChar char="•"/>
            </a:pPr>
            <a:r>
              <a:rPr lang="en-US" b="1" dirty="0" err="1" smtClean="0"/>
              <a:t>UserProfile</a:t>
            </a:r>
            <a:r>
              <a:rPr lang="en-US" b="1" dirty="0" smtClean="0"/>
              <a:t>: </a:t>
            </a:r>
            <a:r>
              <a:rPr lang="en-US" dirty="0" smtClean="0"/>
              <a:t>Profile information about the current user for filtering returned results</a:t>
            </a:r>
          </a:p>
          <a:p>
            <a:pPr marL="628650" lvl="1" indent="-171450">
              <a:buFont typeface="Arial" pitchFamily="34" charset="0"/>
              <a:buChar char="•"/>
            </a:pPr>
            <a:r>
              <a:rPr lang="en-US" b="1" dirty="0" smtClean="0"/>
              <a:t>Wildcard: </a:t>
            </a:r>
            <a:r>
              <a:rPr lang="en-US" dirty="0" smtClean="0"/>
              <a:t>Filters the records returned based on Starts With or Contains values</a:t>
            </a:r>
          </a:p>
          <a:p>
            <a:endParaRPr lang="en-US" dirty="0" smtClean="0"/>
          </a:p>
          <a:p>
            <a:r>
              <a:rPr lang="en-US" dirty="0" smtClean="0"/>
              <a:t>Whenever you are creating </a:t>
            </a:r>
            <a:r>
              <a:rPr lang="en-US" b="1" dirty="0" smtClean="0"/>
              <a:t>Finder</a:t>
            </a:r>
            <a:r>
              <a:rPr lang="en-US" dirty="0" smtClean="0"/>
              <a:t> and </a:t>
            </a:r>
            <a:r>
              <a:rPr lang="en-US" b="1" dirty="0" err="1" smtClean="0"/>
              <a:t>SpecificFinder</a:t>
            </a:r>
            <a:r>
              <a:rPr lang="en-US" dirty="0" smtClean="0"/>
              <a:t> methods, you should define a Limit filter for the operation. This filter ensures that large result sets are not returned to an External List and are critical for maintaining BCS performance. While BCS does implement throttling at the system level, the ECT should implement its own tighter limits to ensure query performance is maintained.</a:t>
            </a:r>
          </a:p>
          <a:p>
            <a:endParaRPr lang="en-US" dirty="0" smtClean="0"/>
          </a:p>
          <a:p>
            <a:r>
              <a:rPr lang="en-US" dirty="0" smtClean="0"/>
              <a:t>Defining filters in SPD is done in the </a:t>
            </a:r>
            <a:r>
              <a:rPr lang="en-US" b="1" dirty="0" smtClean="0"/>
              <a:t>Operation Wizard </a:t>
            </a:r>
            <a:r>
              <a:rPr lang="en-US" dirty="0" smtClean="0"/>
              <a:t>on the </a:t>
            </a:r>
            <a:r>
              <a:rPr lang="en-US" b="1" dirty="0" smtClean="0"/>
              <a:t>Filter Parameters Configuration </a:t>
            </a:r>
            <a:r>
              <a:rPr lang="en-US" dirty="0" smtClean="0"/>
              <a:t>page. On this page, you may click </a:t>
            </a:r>
            <a:r>
              <a:rPr lang="en-US" b="1" dirty="0" smtClean="0"/>
              <a:t>Add Filter Parameter </a:t>
            </a:r>
            <a:r>
              <a:rPr lang="en-US" dirty="0" smtClean="0"/>
              <a:t>to add a new filter. After adding a new filter, you must then click the </a:t>
            </a:r>
            <a:r>
              <a:rPr lang="en-US" b="1" dirty="0" smtClean="0"/>
              <a:t>Filter</a:t>
            </a:r>
            <a:r>
              <a:rPr lang="en-US" dirty="0" smtClean="0"/>
              <a:t> hyperlink to open the </a:t>
            </a:r>
            <a:r>
              <a:rPr lang="en-US" b="1" dirty="0" smtClean="0"/>
              <a:t>Filter Configuration </a:t>
            </a:r>
            <a:r>
              <a:rPr lang="en-US" dirty="0" smtClean="0"/>
              <a:t>dialog. </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17</a:t>
            </a:fld>
            <a:endParaRPr lang="en-US" dirty="0"/>
          </a:p>
        </p:txBody>
      </p:sp>
    </p:spTree>
    <p:extLst>
      <p:ext uri="{BB962C8B-B14F-4D97-AF65-F5344CB8AC3E}">
        <p14:creationId xmlns:p14="http://schemas.microsoft.com/office/powerpoint/2010/main" val="4035479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security</a:t>
            </a:r>
            <a:r>
              <a:rPr lang="en-US" baseline="0" dirty="0" smtClean="0"/>
              <a:t> can be </a:t>
            </a:r>
            <a:r>
              <a:rPr lang="en-US" baseline="0" dirty="0" smtClean="0"/>
              <a:t>thought </a:t>
            </a:r>
            <a:r>
              <a:rPr lang="en-US" baseline="0" dirty="0" smtClean="0"/>
              <a:t>of as breaking down into two different categories: authorization </a:t>
            </a:r>
            <a:r>
              <a:rPr lang="en-US" baseline="0" dirty="0" smtClean="0"/>
              <a:t>and </a:t>
            </a:r>
            <a:r>
              <a:rPr lang="en-US" baseline="0" dirty="0" smtClean="0"/>
              <a:t>authentication.</a:t>
            </a:r>
          </a:p>
          <a:p>
            <a:endParaRPr lang="en-US" baseline="0" dirty="0" smtClean="0"/>
          </a:p>
          <a:p>
            <a:r>
              <a:rPr lang="en-US" b="1" baseline="0" dirty="0" smtClean="0"/>
              <a:t>Authorization:</a:t>
            </a:r>
          </a:p>
          <a:p>
            <a:r>
              <a:rPr lang="en-US" baseline="0" dirty="0" smtClean="0"/>
              <a:t>After creating an external content type, even if the user has rights to the underlying external data in the external system, the BDC service application runtime will deny access to the data. The reason for this is that each ECT in the </a:t>
            </a:r>
            <a:r>
              <a:rPr lang="en-US" b="1" baseline="0" dirty="0" smtClean="0"/>
              <a:t>External Content Type Repository </a:t>
            </a:r>
            <a:r>
              <a:rPr lang="en-US" baseline="0" dirty="0" smtClean="0"/>
              <a:t>has four types of permissions that can be applied to it. At a minimum the user requesting the data must have the </a:t>
            </a:r>
            <a:r>
              <a:rPr lang="en-US" b="1" baseline="0" dirty="0" smtClean="0"/>
              <a:t>Execute</a:t>
            </a:r>
            <a:r>
              <a:rPr lang="en-US" baseline="0" dirty="0" smtClean="0"/>
              <a:t> permission to execute methods defined in the ECT. Users can be granted access either by their specific account, membership to a group or even using claims.</a:t>
            </a:r>
          </a:p>
          <a:p>
            <a:endParaRPr lang="en-US" baseline="0" dirty="0" smtClean="0"/>
          </a:p>
          <a:p>
            <a:r>
              <a:rPr lang="en-US" b="1" baseline="0" dirty="0" smtClean="0"/>
              <a:t>Authentication:</a:t>
            </a:r>
          </a:p>
          <a:p>
            <a:r>
              <a:rPr lang="en-US" baseline="0" dirty="0" smtClean="0"/>
              <a:t>Assuming the user requesting the external data is given access to the external data, they then need to be authenticated against the external system. There are three options for authentication covered later in the module.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18</a:t>
            </a:fld>
            <a:endParaRPr lang="en-US" dirty="0"/>
          </a:p>
        </p:txBody>
      </p:sp>
    </p:spTree>
    <p:extLst>
      <p:ext uri="{BB962C8B-B14F-4D97-AF65-F5344CB8AC3E}">
        <p14:creationId xmlns:p14="http://schemas.microsoft.com/office/powerpoint/2010/main" val="4002901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19</a:t>
            </a:fld>
            <a:endParaRPr lang="en-US" dirty="0"/>
          </a:p>
        </p:txBody>
      </p:sp>
    </p:spTree>
    <p:extLst>
      <p:ext uri="{BB962C8B-B14F-4D97-AF65-F5344CB8AC3E}">
        <p14:creationId xmlns:p14="http://schemas.microsoft.com/office/powerpoint/2010/main" val="99918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When connecting to back-end systems, BCS must deal with several different authentication scenarios. In the simplest case, BCS may be passing Windows credentials from the user through to the External System. However, most real-world applications have more complex requirements, such as proprietary authentication mechanisms, tokens, or claims. For BCS solutions to be secure, they must deal with these situations adequately.</a:t>
            </a:r>
          </a:p>
          <a:p>
            <a:pPr marL="0" indent="0">
              <a:buFont typeface="Arial" pitchFamily="34" charset="0"/>
              <a:buNone/>
            </a:pPr>
            <a:endParaRPr lang="en-US" dirty="0" smtClean="0"/>
          </a:p>
          <a:p>
            <a:pPr marL="0" indent="0">
              <a:buFont typeface="Arial" pitchFamily="34" charset="0"/>
              <a:buNone/>
            </a:pPr>
            <a:r>
              <a:rPr lang="en-US" dirty="0" smtClean="0"/>
              <a:t>BCS supports two authentication models: Trusted Subsystem and Impersonation and Delegation. In the Trusted Subsystem model, BCS uses a single account to access the External System regardless of the user identity. Under Impersonation and Delegation, BCS attempts to impersonate the user and access the External System. The </a:t>
            </a:r>
            <a:r>
              <a:rPr lang="en-US" b="1" dirty="0" err="1" smtClean="0"/>
              <a:t>AuthenticationMode</a:t>
            </a:r>
            <a:r>
              <a:rPr lang="en-US" dirty="0" smtClean="0"/>
              <a:t> element in the BDC Metadata Model determines how authentication is performed and has several different options.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20</a:t>
            </a:fld>
            <a:endParaRPr lang="en-US" dirty="0"/>
          </a:p>
        </p:txBody>
      </p:sp>
    </p:spTree>
    <p:extLst>
      <p:ext uri="{BB962C8B-B14F-4D97-AF65-F5344CB8AC3E}">
        <p14:creationId xmlns:p14="http://schemas.microsoft.com/office/powerpoint/2010/main" val="1033560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Demo1</a:t>
            </a:r>
            <a:endParaRPr lang="en-US" dirty="0"/>
          </a:p>
        </p:txBody>
      </p:sp>
    </p:spTree>
    <p:extLst>
      <p:ext uri="{BB962C8B-B14F-4D97-AF65-F5344CB8AC3E}">
        <p14:creationId xmlns:p14="http://schemas.microsoft.com/office/powerpoint/2010/main" val="890805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6652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message here is that OData is now a first-class source for BCS models with support in Visual Studio 2012.</a:t>
            </a:r>
          </a:p>
          <a:p>
            <a:r>
              <a:rPr lang="en-US" sz="1200" b="1" u="sng" kern="1200" dirty="0" smtClean="0">
                <a:solidFill>
                  <a:schemeClr val="tx1"/>
                </a:solidFill>
                <a:effectLst/>
                <a:latin typeface="+mn-lt"/>
                <a:ea typeface="+mn-ea"/>
                <a:cs typeface="+mn-cs"/>
              </a:rPr>
              <a:t>BCS in SharePoint Online</a:t>
            </a:r>
          </a:p>
          <a:p>
            <a:r>
              <a:rPr lang="en-US" sz="1200" kern="1200" dirty="0" smtClean="0">
                <a:solidFill>
                  <a:schemeClr val="tx1"/>
                </a:solidFill>
                <a:effectLst/>
                <a:latin typeface="+mn-lt"/>
                <a:ea typeface="+mn-ea"/>
                <a:cs typeface="+mn-cs"/>
              </a:rPr>
              <a:t>BCS and SSS will be enabled at the tenant level for SharePoint Online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a:p>
        </p:txBody>
      </p:sp>
    </p:spTree>
    <p:extLst>
      <p:ext uri="{BB962C8B-B14F-4D97-AF65-F5344CB8AC3E}">
        <p14:creationId xmlns:p14="http://schemas.microsoft.com/office/powerpoint/2010/main" val="2776510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This is a portion</a:t>
            </a:r>
            <a:r>
              <a:rPr lang="en-US" sz="1200" b="0" kern="1200" baseline="0" dirty="0" smtClean="0">
                <a:solidFill>
                  <a:schemeClr val="tx1"/>
                </a:solidFill>
                <a:effectLst/>
                <a:latin typeface="+mn-lt"/>
                <a:ea typeface="+mn-ea"/>
                <a:cs typeface="+mn-cs"/>
              </a:rPr>
              <a:t> of a BDC Metadata Model showing how an </a:t>
            </a:r>
            <a:r>
              <a:rPr lang="en-US" sz="1200" b="0" kern="1200" baseline="0" dirty="0" err="1" smtClean="0">
                <a:solidFill>
                  <a:schemeClr val="tx1"/>
                </a:solidFill>
                <a:effectLst/>
                <a:latin typeface="+mn-lt"/>
                <a:ea typeface="+mn-ea"/>
                <a:cs typeface="+mn-cs"/>
              </a:rPr>
              <a:t>OData</a:t>
            </a:r>
            <a:r>
              <a:rPr lang="en-US" sz="1200" b="0" kern="1200" baseline="0" dirty="0" smtClean="0">
                <a:solidFill>
                  <a:schemeClr val="tx1"/>
                </a:solidFill>
                <a:effectLst/>
                <a:latin typeface="+mn-lt"/>
                <a:ea typeface="+mn-ea"/>
                <a:cs typeface="+mn-cs"/>
              </a:rPr>
              <a:t> source can be accessed</a:t>
            </a:r>
          </a:p>
          <a:p>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Type</a:t>
            </a:r>
            <a:r>
              <a:rPr lang="en-US" sz="1200" kern="1200" dirty="0" smtClean="0">
                <a:solidFill>
                  <a:schemeClr val="tx1"/>
                </a:solidFill>
                <a:effectLst/>
                <a:latin typeface="+mn-lt"/>
                <a:ea typeface="+mn-ea"/>
                <a:cs typeface="+mn-cs"/>
              </a:rPr>
              <a:t> - This attribute must be set to ODATA when working with </a:t>
            </a:r>
            <a:r>
              <a:rPr lang="en-US" sz="1200" kern="1200" dirty="0" err="1" smtClean="0">
                <a:solidFill>
                  <a:schemeClr val="tx1"/>
                </a:solidFill>
                <a:effectLst/>
                <a:latin typeface="+mn-lt"/>
                <a:ea typeface="+mn-ea"/>
                <a:cs typeface="+mn-cs"/>
              </a:rPr>
              <a:t>OData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datasources</a:t>
            </a:r>
            <a:r>
              <a:rPr lang="en-US" sz="1200" kern="1200" dirty="0" smtClean="0">
                <a:solidFill>
                  <a:schemeClr val="tx1"/>
                </a:solidFill>
                <a:effectLst/>
                <a:latin typeface="+mn-lt"/>
                <a:ea typeface="+mn-ea"/>
                <a:cs typeface="+mn-cs"/>
              </a:rPr>
              <a:t>.</a:t>
            </a:r>
          </a:p>
          <a:p>
            <a:r>
              <a:rPr lang="en-US" sz="1200" b="1" dirty="0" err="1" smtClean="0">
                <a:latin typeface="Consolas" pitchFamily="49" charset="0"/>
                <a:cs typeface="Consolas" pitchFamily="49" charset="0"/>
              </a:rPr>
              <a:t>ODataServiceMetadataUrl</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Provides the end point of the metadata service.</a:t>
            </a:r>
          </a:p>
          <a:p>
            <a:r>
              <a:rPr lang="en-US" sz="1200" b="1" kern="1200" dirty="0" err="1" smtClean="0">
                <a:solidFill>
                  <a:schemeClr val="tx1"/>
                </a:solidFill>
                <a:effectLst/>
                <a:latin typeface="+mn-lt"/>
                <a:ea typeface="+mn-ea"/>
                <a:cs typeface="+mn-cs"/>
              </a:rPr>
              <a:t>ODataAuthenticationMode</a:t>
            </a:r>
            <a:r>
              <a:rPr lang="en-US" sz="1200" kern="1200" dirty="0" smtClean="0">
                <a:solidFill>
                  <a:schemeClr val="tx1"/>
                </a:solidFill>
                <a:effectLst/>
                <a:latin typeface="+mn-lt"/>
                <a:ea typeface="+mn-ea"/>
                <a:cs typeface="+mn-cs"/>
              </a:rPr>
              <a:t> - The authentication mode used by the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to allow access and what type of access to the calling API.</a:t>
            </a:r>
          </a:p>
          <a:p>
            <a:r>
              <a:rPr lang="en-US" sz="1200" b="1" kern="1200" dirty="0" err="1" smtClean="0">
                <a:solidFill>
                  <a:schemeClr val="tx1"/>
                </a:solidFill>
                <a:effectLst/>
                <a:latin typeface="+mn-lt"/>
                <a:ea typeface="+mn-ea"/>
                <a:cs typeface="+mn-cs"/>
              </a:rPr>
              <a:t>ODataServicesVersion</a:t>
            </a:r>
            <a:r>
              <a:rPr lang="en-US" sz="1200" kern="1200" dirty="0" smtClean="0">
                <a:solidFill>
                  <a:schemeClr val="tx1"/>
                </a:solidFill>
                <a:effectLst/>
                <a:latin typeface="+mn-lt"/>
                <a:ea typeface="+mn-ea"/>
                <a:cs typeface="+mn-cs"/>
              </a:rPr>
              <a:t> - The version of </a:t>
            </a:r>
            <a:r>
              <a:rPr lang="en-US" sz="1200" kern="1200" dirty="0" err="1" smtClean="0">
                <a:solidFill>
                  <a:schemeClr val="tx1"/>
                </a:solidFill>
                <a:effectLst/>
                <a:latin typeface="+mn-lt"/>
                <a:ea typeface="+mn-ea"/>
                <a:cs typeface="+mn-cs"/>
              </a:rPr>
              <a:t>OData</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ODataServiceUrl</a:t>
            </a:r>
            <a:r>
              <a:rPr lang="en-US" sz="1200" kern="1200" dirty="0" smtClean="0">
                <a:solidFill>
                  <a:schemeClr val="tx1"/>
                </a:solidFill>
                <a:effectLst/>
                <a:latin typeface="+mn-lt"/>
                <a:ea typeface="+mn-ea"/>
                <a:cs typeface="+mn-cs"/>
              </a:rPr>
              <a:t>- The endpoint for the service</a:t>
            </a:r>
          </a:p>
          <a:p>
            <a:r>
              <a:rPr lang="en-US" sz="1200" b="1" kern="1200" dirty="0" err="1" smtClean="0">
                <a:solidFill>
                  <a:schemeClr val="tx1"/>
                </a:solidFill>
                <a:effectLst/>
                <a:latin typeface="+mn-lt"/>
                <a:ea typeface="+mn-ea"/>
                <a:cs typeface="+mn-cs"/>
              </a:rPr>
              <a:t>ODataFormat</a:t>
            </a:r>
            <a:r>
              <a:rPr lang="en-US" sz="1200" kern="1200" dirty="0" smtClean="0">
                <a:solidFill>
                  <a:schemeClr val="tx1"/>
                </a:solidFill>
                <a:effectLst/>
                <a:latin typeface="+mn-lt"/>
                <a:ea typeface="+mn-ea"/>
                <a:cs typeface="+mn-cs"/>
              </a:rPr>
              <a:t>- The format for the returned data</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a:p>
        </p:txBody>
      </p:sp>
    </p:spTree>
    <p:extLst>
      <p:ext uri="{BB962C8B-B14F-4D97-AF65-F5344CB8AC3E}">
        <p14:creationId xmlns:p14="http://schemas.microsoft.com/office/powerpoint/2010/main" val="2045291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u="none" kern="1200" dirty="0" smtClean="0">
                <a:solidFill>
                  <a:schemeClr val="tx1"/>
                </a:solidFill>
                <a:effectLst/>
                <a:latin typeface="+mn-lt"/>
                <a:ea typeface="+mn-ea"/>
                <a:cs typeface="+mn-cs"/>
              </a:rPr>
              <a:t>This slide is showing the key supported operators for BCS and how they relate to </a:t>
            </a:r>
            <a:r>
              <a:rPr lang="en-US" sz="1200" u="none" kern="1200" dirty="0" err="1" smtClean="0">
                <a:solidFill>
                  <a:schemeClr val="tx1"/>
                </a:solidFill>
                <a:effectLst/>
                <a:latin typeface="+mn-lt"/>
                <a:ea typeface="+mn-ea"/>
                <a:cs typeface="+mn-cs"/>
              </a:rPr>
              <a:t>OData</a:t>
            </a:r>
            <a:r>
              <a:rPr lang="en-US" sz="1200" u="none" kern="1200" dirty="0" smtClean="0">
                <a:solidFill>
                  <a:schemeClr val="tx1"/>
                </a:solidFill>
                <a:effectLst/>
                <a:latin typeface="+mn-lt"/>
                <a:ea typeface="+mn-ea"/>
                <a:cs typeface="+mn-cs"/>
              </a:rPr>
              <a:t>. Remember that </a:t>
            </a:r>
            <a:r>
              <a:rPr lang="en-US" sz="1200" u="none" kern="1200" dirty="0" err="1" smtClean="0">
                <a:solidFill>
                  <a:schemeClr val="tx1"/>
                </a:solidFill>
                <a:effectLst/>
                <a:latin typeface="+mn-lt"/>
                <a:ea typeface="+mn-ea"/>
                <a:cs typeface="+mn-cs"/>
              </a:rPr>
              <a:t>OData</a:t>
            </a:r>
            <a:r>
              <a:rPr lang="en-US" sz="1200" u="none" kern="1200" dirty="0" smtClean="0">
                <a:solidFill>
                  <a:schemeClr val="tx1"/>
                </a:solidFill>
                <a:effectLst/>
                <a:latin typeface="+mn-lt"/>
                <a:ea typeface="+mn-ea"/>
                <a:cs typeface="+mn-cs"/>
              </a:rPr>
              <a:t> uses HTTP GET, PUT, POST, and DELETE to perform CRUD operations. BCS uses operators to implement CRUD</a:t>
            </a:r>
            <a:r>
              <a:rPr lang="en-US" sz="1200" u="none" kern="1200" baseline="0" dirty="0" smtClean="0">
                <a:solidFill>
                  <a:schemeClr val="tx1"/>
                </a:solidFill>
                <a:effectLst/>
                <a:latin typeface="+mn-lt"/>
                <a:ea typeface="+mn-ea"/>
                <a:cs typeface="+mn-cs"/>
              </a:rPr>
              <a:t> operations on external data. This slide shows the mapping between a operator and the OData operation and </a:t>
            </a:r>
            <a:r>
              <a:rPr lang="en-US" sz="1200" u="none" kern="1200" baseline="0" dirty="0" smtClean="0">
                <a:solidFill>
                  <a:schemeClr val="tx1"/>
                </a:solidFill>
                <a:effectLst/>
                <a:latin typeface="+mn-lt"/>
                <a:ea typeface="+mn-ea"/>
                <a:cs typeface="+mn-cs"/>
              </a:rPr>
              <a:t>URI.</a:t>
            </a:r>
            <a:endParaRPr lang="en-US" sz="1200" u="none" kern="1200" baseline="0" dirty="0" smtClean="0">
              <a:solidFill>
                <a:schemeClr val="tx1"/>
              </a:solidFill>
              <a:effectLst/>
              <a:latin typeface="+mn-lt"/>
              <a:ea typeface="+mn-ea"/>
              <a:cs typeface="+mn-cs"/>
            </a:endParaRPr>
          </a:p>
          <a:p>
            <a:endParaRPr lang="en-US" sz="1200" u="none" kern="1200" baseline="0" dirty="0" smtClean="0">
              <a:solidFill>
                <a:schemeClr val="tx1"/>
              </a:solidFill>
              <a:effectLst/>
              <a:latin typeface="+mn-lt"/>
              <a:ea typeface="+mn-ea"/>
              <a:cs typeface="+mn-cs"/>
            </a:endParaRPr>
          </a:p>
          <a:p>
            <a:r>
              <a:rPr lang="en-US" sz="1200" b="1" u="none" kern="1200" baseline="0" dirty="0" smtClean="0">
                <a:solidFill>
                  <a:schemeClr val="tx1"/>
                </a:solidFill>
                <a:effectLst/>
                <a:latin typeface="+mn-lt"/>
                <a:ea typeface="+mn-ea"/>
                <a:cs typeface="+mn-cs"/>
              </a:rPr>
              <a:t>Example</a:t>
            </a:r>
            <a:r>
              <a:rPr lang="en-US" sz="1200" u="none" kern="1200" baseline="0" dirty="0" smtClean="0">
                <a:solidFill>
                  <a:schemeClr val="tx1"/>
                </a:solidFill>
                <a:effectLst/>
                <a:latin typeface="+mn-lt"/>
                <a:ea typeface="+mn-ea"/>
                <a:cs typeface="+mn-cs"/>
              </a:rPr>
              <a:t>: A Finder operator returns a view of a list. In the </a:t>
            </a:r>
            <a:r>
              <a:rPr lang="en-US" sz="1200" u="none" kern="1200" baseline="0" dirty="0" err="1" smtClean="0">
                <a:solidFill>
                  <a:schemeClr val="tx1"/>
                </a:solidFill>
                <a:effectLst/>
                <a:latin typeface="+mn-lt"/>
                <a:ea typeface="+mn-ea"/>
                <a:cs typeface="+mn-cs"/>
              </a:rPr>
              <a:t>crm.svc</a:t>
            </a:r>
            <a:r>
              <a:rPr lang="en-US" sz="1200" u="none" kern="1200" baseline="0" dirty="0" smtClean="0">
                <a:solidFill>
                  <a:schemeClr val="tx1"/>
                </a:solidFill>
                <a:effectLst/>
                <a:latin typeface="+mn-lt"/>
                <a:ea typeface="+mn-ea"/>
                <a:cs typeface="+mn-cs"/>
              </a:rPr>
              <a:t> OData producer, the </a:t>
            </a:r>
            <a:r>
              <a:rPr lang="en-US" sz="1200" u="none" kern="1200" baseline="0" dirty="0" smtClean="0">
                <a:solidFill>
                  <a:schemeClr val="tx1"/>
                </a:solidFill>
                <a:effectLst/>
                <a:latin typeface="+mn-lt"/>
                <a:ea typeface="+mn-ea"/>
                <a:cs typeface="+mn-cs"/>
              </a:rPr>
              <a:t>URI for </a:t>
            </a:r>
            <a:r>
              <a:rPr lang="en-US" sz="1200" u="none" kern="1200" baseline="0" dirty="0" smtClean="0">
                <a:solidFill>
                  <a:schemeClr val="tx1"/>
                </a:solidFill>
                <a:effectLst/>
                <a:latin typeface="+mn-lt"/>
                <a:ea typeface="+mn-ea"/>
                <a:cs typeface="+mn-cs"/>
              </a:rPr>
              <a:t>returning many clients is http://server/crm.svc/Clients. This </a:t>
            </a:r>
            <a:r>
              <a:rPr lang="en-US" sz="1200" u="none" kern="1200" baseline="0" dirty="0" smtClean="0">
                <a:solidFill>
                  <a:schemeClr val="tx1"/>
                </a:solidFill>
                <a:effectLst/>
                <a:latin typeface="+mn-lt"/>
                <a:ea typeface="+mn-ea"/>
                <a:cs typeface="+mn-cs"/>
              </a:rPr>
              <a:t>URI </a:t>
            </a:r>
            <a:r>
              <a:rPr lang="en-US" sz="1200" u="none" kern="1200" baseline="0" dirty="0" smtClean="0">
                <a:solidFill>
                  <a:schemeClr val="tx1"/>
                </a:solidFill>
                <a:effectLst/>
                <a:latin typeface="+mn-lt"/>
                <a:ea typeface="+mn-ea"/>
                <a:cs typeface="+mn-cs"/>
              </a:rPr>
              <a:t>is called using a GET operation and the resulting JSON is displayed as a view of the external list.</a:t>
            </a:r>
          </a:p>
          <a:p>
            <a:r>
              <a:rPr lang="en-US" sz="1200" u="none" kern="1200" baseline="0" dirty="0" smtClean="0">
                <a:solidFill>
                  <a:schemeClr val="tx1"/>
                </a:solidFill>
                <a:effectLst/>
                <a:latin typeface="+mn-lt"/>
                <a:ea typeface="+mn-ea"/>
                <a:cs typeface="+mn-cs"/>
              </a:rPr>
              <a:t>The rest of the notes in this section detail the operators shown in the slide.</a:t>
            </a:r>
            <a:endParaRPr lang="en-US" sz="1200" u="none"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kern="1200" dirty="0" smtClean="0">
                <a:solidFill>
                  <a:schemeClr val="tx1"/>
                </a:solidFill>
                <a:effectLst/>
                <a:latin typeface="+mn-lt"/>
                <a:ea typeface="+mn-ea"/>
                <a:cs typeface="+mn-cs"/>
              </a:rPr>
              <a:t>Finder: </a:t>
            </a:r>
            <a:r>
              <a:rPr lang="en-US" sz="1200" u="sng" kern="1200" dirty="0" smtClean="0">
                <a:solidFill>
                  <a:schemeClr val="tx1"/>
                </a:solidFill>
                <a:effectLst/>
                <a:latin typeface="+mn-lt"/>
                <a:ea typeface="+mn-ea"/>
                <a:cs typeface="+mn-cs"/>
                <a:hlinkClick r:id="rId3"/>
              </a:rPr>
              <a:t>http://services.odata.org/Northwind/Northwind.svc/Customers</a:t>
            </a:r>
            <a:endParaRPr lang="en-US" sz="1200" b="1" u="sng"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&gt;http://services.odata.org/Northwind/Northwind.svc/Customers&lt;/CollectionUrl&gt;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&gt;GET&lt;/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a:t>
            </a:r>
          </a:p>
          <a:p>
            <a:r>
              <a:rPr lang="en-US" sz="1200" b="1" u="none" kern="1200" dirty="0" err="1" smtClean="0">
                <a:solidFill>
                  <a:schemeClr val="tx1"/>
                </a:solidFill>
                <a:effectLst/>
                <a:latin typeface="+mn-lt"/>
                <a:ea typeface="+mn-ea"/>
                <a:cs typeface="+mn-cs"/>
              </a:rPr>
              <a:t>SpecificFinder</a:t>
            </a:r>
            <a:r>
              <a:rPr lang="en-US" sz="1200" b="1" u="none"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4" action="ppaction://hlinkfile"/>
              </a:rPr>
              <a:t>http://services.odata.org/</a:t>
            </a:r>
            <a:r>
              <a:rPr lang="en-US" sz="1200" u="sng" kern="1200" dirty="0" err="1" smtClean="0">
                <a:solidFill>
                  <a:schemeClr val="tx1"/>
                </a:solidFill>
                <a:effectLst/>
                <a:latin typeface="+mn-lt"/>
                <a:ea typeface="+mn-ea"/>
                <a:cs typeface="+mn-cs"/>
                <a:hlinkClick r:id="rId4" action="ppaction://hlinkfile"/>
              </a:rPr>
              <a:t>Northwind</a:t>
            </a:r>
            <a:r>
              <a:rPr lang="en-US" sz="1200" u="sng" kern="1200" dirty="0" smtClean="0">
                <a:solidFill>
                  <a:schemeClr val="tx1"/>
                </a:solidFill>
                <a:effectLst/>
                <a:latin typeface="+mn-lt"/>
                <a:ea typeface="+mn-ea"/>
                <a:cs typeface="+mn-cs"/>
                <a:hlinkClick r:id="rId4" action="ppaction://hlinkfile"/>
              </a:rPr>
              <a:t>/</a:t>
            </a:r>
            <a:r>
              <a:rPr lang="en-US" sz="1200" u="sng" kern="1200" dirty="0" err="1" smtClean="0">
                <a:solidFill>
                  <a:schemeClr val="tx1"/>
                </a:solidFill>
                <a:effectLst/>
                <a:latin typeface="+mn-lt"/>
                <a:ea typeface="+mn-ea"/>
                <a:cs typeface="+mn-cs"/>
                <a:hlinkClick r:id="rId4" action="ppaction://hlinkfile"/>
              </a:rPr>
              <a:t>Northwind.svc</a:t>
            </a:r>
            <a:r>
              <a:rPr lang="en-US" sz="1200" u="sng" kern="1200" dirty="0" smtClean="0">
                <a:solidFill>
                  <a:schemeClr val="tx1"/>
                </a:solidFill>
                <a:effectLst/>
                <a:latin typeface="+mn-lt"/>
                <a:ea typeface="+mn-ea"/>
                <a:cs typeface="+mn-cs"/>
                <a:hlinkClick r:id="rId4" action="ppaction://hlinkfile"/>
              </a:rPr>
              <a:t>/Customers(‘ALFKI’)</a:t>
            </a:r>
            <a:endParaRPr lang="en-US" sz="1200" u="none"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&gt;http://services.odata.org/Northwind/Northwind.svc/Customers&lt;/CollectionUrl&gt;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&gt;GET&lt;/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a:t>
            </a:r>
          </a:p>
          <a:p>
            <a:r>
              <a:rPr lang="en-US" sz="1200" b="1" u="none" kern="1200" dirty="0" smtClean="0">
                <a:solidFill>
                  <a:schemeClr val="tx1"/>
                </a:solidFill>
                <a:effectLst/>
                <a:latin typeface="+mn-lt"/>
                <a:ea typeface="+mn-ea"/>
                <a:cs typeface="+mn-cs"/>
              </a:rPr>
              <a:t>Creator: </a:t>
            </a:r>
            <a:r>
              <a:rPr lang="en-US" sz="1200" u="sng" kern="1200" dirty="0" smtClean="0">
                <a:solidFill>
                  <a:schemeClr val="tx1"/>
                </a:solidFill>
                <a:effectLst/>
                <a:latin typeface="+mn-lt"/>
                <a:ea typeface="+mn-ea"/>
                <a:cs typeface="+mn-cs"/>
                <a:hlinkClick r:id="rId3"/>
              </a:rPr>
              <a:t>http://services.odata.org/Northwind/Northwind.svc/Customers</a:t>
            </a:r>
            <a:endParaRPr lang="en-US" sz="1200" u="none"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&gt;http://services.odata.org/Northwind/Northwind.svc/Customers&lt;/CollectionUrl&gt;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&gt;POST&lt;/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Following the </a:t>
            </a:r>
            <a:r>
              <a:rPr lang="en-US" sz="1200" kern="1200" dirty="0" err="1" smtClean="0">
                <a:solidFill>
                  <a:schemeClr val="tx1"/>
                </a:solidFill>
                <a:effectLst/>
                <a:latin typeface="+mn-lt"/>
                <a:ea typeface="+mn-ea"/>
                <a:cs typeface="+mn-cs"/>
              </a:rPr>
              <a:t>AtomPub</a:t>
            </a:r>
            <a:r>
              <a:rPr lang="en-US" sz="1200" kern="1200" dirty="0" smtClean="0">
                <a:solidFill>
                  <a:schemeClr val="tx1"/>
                </a:solidFill>
                <a:effectLst/>
                <a:latin typeface="+mn-lt"/>
                <a:ea typeface="+mn-ea"/>
                <a:cs typeface="+mn-cs"/>
              </a:rPr>
              <a:t> protocol, new Entries are created by executing an HTTP POST request against the URI of the Collection where the Entry is to be created. The POST request includes the new Entry in its body, in one of the supported formats. </a:t>
            </a:r>
          </a:p>
          <a:p>
            <a:r>
              <a:rPr lang="en-US" sz="1200" kern="1200" dirty="0" smtClean="0">
                <a:solidFill>
                  <a:schemeClr val="tx1"/>
                </a:solidFill>
                <a:effectLst/>
                <a:latin typeface="+mn-lt"/>
                <a:ea typeface="+mn-ea"/>
                <a:cs typeface="+mn-cs"/>
              </a:rPr>
              <a:t> </a:t>
            </a:r>
          </a:p>
          <a:p>
            <a:r>
              <a:rPr lang="en-US" sz="1200" b="1" u="none" kern="1200" dirty="0" smtClean="0">
                <a:solidFill>
                  <a:schemeClr val="tx1"/>
                </a:solidFill>
                <a:effectLst/>
                <a:latin typeface="+mn-lt"/>
                <a:ea typeface="+mn-ea"/>
                <a:cs typeface="+mn-cs"/>
              </a:rPr>
              <a:t>Updater: </a:t>
            </a:r>
            <a:r>
              <a:rPr lang="en-US" sz="1200" u="sng" kern="1200" dirty="0" smtClean="0">
                <a:solidFill>
                  <a:schemeClr val="tx1"/>
                </a:solidFill>
                <a:effectLst/>
                <a:latin typeface="+mn-lt"/>
                <a:ea typeface="+mn-ea"/>
                <a:cs typeface="+mn-cs"/>
                <a:hlinkClick r:id="rId4" action="ppaction://hlinkfile"/>
              </a:rPr>
              <a:t>http://services.odata.org/</a:t>
            </a:r>
            <a:r>
              <a:rPr lang="en-US" sz="1200" u="sng" kern="1200" dirty="0" err="1" smtClean="0">
                <a:solidFill>
                  <a:schemeClr val="tx1"/>
                </a:solidFill>
                <a:effectLst/>
                <a:latin typeface="+mn-lt"/>
                <a:ea typeface="+mn-ea"/>
                <a:cs typeface="+mn-cs"/>
                <a:hlinkClick r:id="rId4" action="ppaction://hlinkfile"/>
              </a:rPr>
              <a:t>Northwind</a:t>
            </a:r>
            <a:r>
              <a:rPr lang="en-US" sz="1200" u="sng" kern="1200" dirty="0" smtClean="0">
                <a:solidFill>
                  <a:schemeClr val="tx1"/>
                </a:solidFill>
                <a:effectLst/>
                <a:latin typeface="+mn-lt"/>
                <a:ea typeface="+mn-ea"/>
                <a:cs typeface="+mn-cs"/>
                <a:hlinkClick r:id="rId4" action="ppaction://hlinkfile"/>
              </a:rPr>
              <a:t>/</a:t>
            </a:r>
            <a:r>
              <a:rPr lang="en-US" sz="1200" u="sng" kern="1200" dirty="0" err="1" smtClean="0">
                <a:solidFill>
                  <a:schemeClr val="tx1"/>
                </a:solidFill>
                <a:effectLst/>
                <a:latin typeface="+mn-lt"/>
                <a:ea typeface="+mn-ea"/>
                <a:cs typeface="+mn-cs"/>
                <a:hlinkClick r:id="rId4" action="ppaction://hlinkfile"/>
              </a:rPr>
              <a:t>Northwind.svc</a:t>
            </a:r>
            <a:r>
              <a:rPr lang="en-US" sz="1200" u="sng" kern="1200" dirty="0" smtClean="0">
                <a:solidFill>
                  <a:schemeClr val="tx1"/>
                </a:solidFill>
                <a:effectLst/>
                <a:latin typeface="+mn-lt"/>
                <a:ea typeface="+mn-ea"/>
                <a:cs typeface="+mn-cs"/>
                <a:hlinkClick r:id="rId4" action="ppaction://hlinkfile"/>
              </a:rPr>
              <a:t>/Customers(‘ALFKI’)</a:t>
            </a:r>
            <a:endParaRPr lang="en-US" sz="1200" u="none"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&gt;</a:t>
            </a:r>
            <a:r>
              <a:rPr lang="en-US" sz="1200" u="sng" kern="1200" dirty="0" smtClean="0">
                <a:solidFill>
                  <a:schemeClr val="tx1"/>
                </a:solidFill>
                <a:effectLst/>
                <a:latin typeface="+mn-lt"/>
                <a:ea typeface="+mn-ea"/>
                <a:cs typeface="+mn-cs"/>
                <a:hlinkClick r:id="rId5"/>
              </a:rPr>
              <a:t>http://services.odata.org/Northwind/Northwind.svc/Customers&lt;/CollectionUrl </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&gt;PUT&lt;/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To update the data in an Entry clients execute an HTTP PUT request against the Entry's URI, with a new Entry resource included in the request body.</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According to the </a:t>
            </a:r>
            <a:r>
              <a:rPr lang="en-US" sz="1200" kern="1200" dirty="0" err="1" smtClean="0">
                <a:solidFill>
                  <a:schemeClr val="tx1"/>
                </a:solidFill>
                <a:effectLst/>
                <a:latin typeface="+mn-lt"/>
                <a:ea typeface="+mn-ea"/>
                <a:cs typeface="+mn-cs"/>
              </a:rPr>
              <a:t>AtomPub</a:t>
            </a:r>
            <a:r>
              <a:rPr lang="en-US" sz="1200" kern="1200" dirty="0" smtClean="0">
                <a:solidFill>
                  <a:schemeClr val="tx1"/>
                </a:solidFill>
                <a:effectLst/>
                <a:latin typeface="+mn-lt"/>
                <a:ea typeface="+mn-ea"/>
                <a:cs typeface="+mn-cs"/>
              </a:rPr>
              <a:t> protocol specification, the PUT request replaces the existing Entry, so all property values in the Entry either take the values indicated in the request body, or are reset to their default value if not mentioned in the request.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u="none" kern="1200" dirty="0" err="1" smtClean="0">
                <a:solidFill>
                  <a:schemeClr val="tx1"/>
                </a:solidFill>
                <a:effectLst/>
                <a:latin typeface="+mn-lt"/>
                <a:ea typeface="+mn-ea"/>
                <a:cs typeface="+mn-cs"/>
              </a:rPr>
              <a:t>Deleter</a:t>
            </a:r>
            <a:r>
              <a:rPr lang="en-US" sz="1200" b="1" u="none"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6"/>
              </a:rPr>
              <a:t>http://services.odata.org/</a:t>
            </a:r>
            <a:r>
              <a:rPr lang="en-US" sz="1200" u="sng" kern="1200" dirty="0" err="1" smtClean="0">
                <a:solidFill>
                  <a:schemeClr val="tx1"/>
                </a:solidFill>
                <a:effectLst/>
                <a:latin typeface="+mn-lt"/>
                <a:ea typeface="+mn-ea"/>
                <a:cs typeface="+mn-cs"/>
                <a:hlinkClick r:id="rId6"/>
              </a:rPr>
              <a:t>Northwind</a:t>
            </a:r>
            <a:r>
              <a:rPr lang="en-US" sz="1200" u="sng" kern="1200" dirty="0" smtClean="0">
                <a:solidFill>
                  <a:schemeClr val="tx1"/>
                </a:solidFill>
                <a:effectLst/>
                <a:latin typeface="+mn-lt"/>
                <a:ea typeface="+mn-ea"/>
                <a:cs typeface="+mn-cs"/>
                <a:hlinkClick r:id="rId6"/>
              </a:rPr>
              <a:t>/</a:t>
            </a:r>
            <a:r>
              <a:rPr lang="en-US" sz="1200" u="sng" kern="1200" dirty="0" err="1" smtClean="0">
                <a:solidFill>
                  <a:schemeClr val="tx1"/>
                </a:solidFill>
                <a:effectLst/>
                <a:latin typeface="+mn-lt"/>
                <a:ea typeface="+mn-ea"/>
                <a:cs typeface="+mn-cs"/>
                <a:hlinkClick r:id="rId6"/>
              </a:rPr>
              <a:t>Northwind.svc</a:t>
            </a:r>
            <a:r>
              <a:rPr lang="en-US" sz="1200" u="sng" kern="1200" dirty="0" smtClean="0">
                <a:solidFill>
                  <a:schemeClr val="tx1"/>
                </a:solidFill>
                <a:effectLst/>
                <a:latin typeface="+mn-lt"/>
                <a:ea typeface="+mn-ea"/>
                <a:cs typeface="+mn-cs"/>
                <a:hlinkClick r:id="rId6"/>
              </a:rPr>
              <a:t>/Customers(‘ALFKI’)</a:t>
            </a:r>
            <a:endParaRPr lang="en-US" sz="1200" u="none"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&gt;http://services.odata.org/Northwind/Northwind.svc/Customers&lt;/CollectionUrl &gt;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&gt;DELETE&lt;/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Deleter</a:t>
            </a:r>
            <a:r>
              <a:rPr lang="en-US" sz="1200" kern="1200" dirty="0" smtClean="0">
                <a:solidFill>
                  <a:schemeClr val="tx1"/>
                </a:solidFill>
                <a:effectLst/>
                <a:latin typeface="+mn-lt"/>
                <a:ea typeface="+mn-ea"/>
                <a:cs typeface="+mn-cs"/>
              </a:rPr>
              <a:t> deletes a specific entity based on the input parameter.</a:t>
            </a:r>
          </a:p>
          <a:p>
            <a:endParaRPr lang="en-US" sz="1200" kern="1200" dirty="0" smtClean="0">
              <a:solidFill>
                <a:schemeClr val="tx1"/>
              </a:solidFill>
              <a:effectLst/>
              <a:latin typeface="+mn-lt"/>
              <a:ea typeface="+mn-ea"/>
              <a:cs typeface="+mn-cs"/>
            </a:endParaRPr>
          </a:p>
          <a:p>
            <a:r>
              <a:rPr lang="en-US" sz="1200" b="1" u="none" kern="1200" dirty="0" err="1" smtClean="0">
                <a:solidFill>
                  <a:schemeClr val="tx1"/>
                </a:solidFill>
                <a:effectLst/>
                <a:latin typeface="+mn-lt"/>
                <a:ea typeface="+mn-ea"/>
                <a:cs typeface="+mn-cs"/>
              </a:rPr>
              <a:t>AssociationNavigator</a:t>
            </a:r>
            <a:r>
              <a:rPr lang="en-US" sz="1200" b="1" u="none"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4" action="ppaction://hlinkfile"/>
              </a:rPr>
              <a:t>http://services.odata.org/</a:t>
            </a:r>
            <a:r>
              <a:rPr lang="en-US" sz="1200" u="sng" kern="1200" dirty="0" err="1" smtClean="0">
                <a:solidFill>
                  <a:schemeClr val="tx1"/>
                </a:solidFill>
                <a:effectLst/>
                <a:latin typeface="+mn-lt"/>
                <a:ea typeface="+mn-ea"/>
                <a:cs typeface="+mn-cs"/>
                <a:hlinkClick r:id="rId4" action="ppaction://hlinkfile"/>
              </a:rPr>
              <a:t>Northwind</a:t>
            </a:r>
            <a:r>
              <a:rPr lang="en-US" sz="1200" u="sng" kern="1200" dirty="0" smtClean="0">
                <a:solidFill>
                  <a:schemeClr val="tx1"/>
                </a:solidFill>
                <a:effectLst/>
                <a:latin typeface="+mn-lt"/>
                <a:ea typeface="+mn-ea"/>
                <a:cs typeface="+mn-cs"/>
                <a:hlinkClick r:id="rId4" action="ppaction://hlinkfile"/>
              </a:rPr>
              <a:t>/</a:t>
            </a:r>
            <a:r>
              <a:rPr lang="en-US" sz="1200" u="sng" kern="1200" dirty="0" err="1" smtClean="0">
                <a:solidFill>
                  <a:schemeClr val="tx1"/>
                </a:solidFill>
                <a:effectLst/>
                <a:latin typeface="+mn-lt"/>
                <a:ea typeface="+mn-ea"/>
                <a:cs typeface="+mn-cs"/>
                <a:hlinkClick r:id="rId4" action="ppaction://hlinkfile"/>
              </a:rPr>
              <a:t>Northwind.svc</a:t>
            </a:r>
            <a:r>
              <a:rPr lang="en-US" sz="1200" u="sng" kern="1200" dirty="0" smtClean="0">
                <a:solidFill>
                  <a:schemeClr val="tx1"/>
                </a:solidFill>
                <a:effectLst/>
                <a:latin typeface="+mn-lt"/>
                <a:ea typeface="+mn-ea"/>
                <a:cs typeface="+mn-cs"/>
                <a:hlinkClick r:id="rId4" action="ppaction://hlinkfile"/>
              </a:rPr>
              <a:t>/Customers(‘ALFKI’)/Orders</a:t>
            </a:r>
            <a:endParaRPr lang="en-US" sz="1200" u="none"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&gt;http://services.odata.org/Northwind/Northwind.svc/Customers&lt;/CollectionUrl&gt;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KeyPredicate</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NavigationProperty</a:t>
            </a:r>
            <a:r>
              <a:rPr lang="en-US" sz="1200" kern="1200" dirty="0" smtClean="0">
                <a:solidFill>
                  <a:schemeClr val="tx1"/>
                </a:solidFill>
                <a:effectLst/>
                <a:latin typeface="+mn-lt"/>
                <a:ea typeface="+mn-ea"/>
                <a:cs typeface="+mn-cs"/>
              </a:rPr>
              <a:t>&gt;Orders&lt;/</a:t>
            </a:r>
            <a:r>
              <a:rPr lang="en-US" sz="1200" kern="1200" dirty="0" err="1" smtClean="0">
                <a:solidFill>
                  <a:schemeClr val="tx1"/>
                </a:solidFill>
                <a:effectLst/>
                <a:latin typeface="+mn-lt"/>
                <a:ea typeface="+mn-ea"/>
                <a:cs typeface="+mn-cs"/>
              </a:rPr>
              <a:t>NavigationLink</a:t>
            </a:r>
            <a:r>
              <a:rPr lang="en-US" sz="1200" kern="1200" dirty="0" smtClean="0">
                <a:solidFill>
                  <a:schemeClr val="tx1"/>
                </a:solidFill>
                <a:effectLst/>
                <a:latin typeface="+mn-lt"/>
                <a:ea typeface="+mn-ea"/>
                <a:cs typeface="+mn-cs"/>
              </a:rPr>
              <a:t>&gt;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&gt;GET&lt;/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Creator: </a:t>
            </a:r>
            <a:r>
              <a:rPr lang="en-US" sz="1200" u="sng" kern="1200" dirty="0" smtClean="0">
                <a:solidFill>
                  <a:schemeClr val="tx1"/>
                </a:solidFill>
                <a:effectLst/>
                <a:latin typeface="+mn-lt"/>
                <a:ea typeface="+mn-ea"/>
                <a:cs typeface="+mn-cs"/>
                <a:hlinkClick r:id="rId3"/>
              </a:rPr>
              <a:t>http://services.odata.org/Northwind/Northwind.svc/Customers</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CollectionUrl</a:t>
            </a:r>
            <a:r>
              <a:rPr lang="en-US" sz="1200" kern="1200" dirty="0" smtClean="0">
                <a:solidFill>
                  <a:schemeClr val="tx1"/>
                </a:solidFill>
                <a:effectLst/>
                <a:latin typeface="+mn-lt"/>
                <a:ea typeface="+mn-ea"/>
                <a:cs typeface="+mn-cs"/>
              </a:rPr>
              <a:t>&gt;http://services.odata.org/Northwind/Northwind.svc/Customers&lt;/CollectionUrl&gt;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&gt;POST&lt;/</a:t>
            </a:r>
            <a:r>
              <a:rPr lang="en-US" sz="1200" kern="1200" dirty="0" err="1" smtClean="0">
                <a:solidFill>
                  <a:schemeClr val="tx1"/>
                </a:solidFill>
                <a:effectLst/>
                <a:latin typeface="+mn-lt"/>
                <a:ea typeface="+mn-ea"/>
                <a:cs typeface="+mn-cs"/>
              </a:rPr>
              <a:t>HttpMethod</a:t>
            </a:r>
            <a:r>
              <a:rPr lang="en-US" sz="1200" kern="1200" dirty="0" smtClean="0">
                <a:solidFill>
                  <a:schemeClr val="tx1"/>
                </a:solidFill>
                <a:effectLst/>
                <a:latin typeface="+mn-lt"/>
                <a:ea typeface="+mn-ea"/>
                <a:cs typeface="+mn-cs"/>
              </a:rPr>
              <a:t>&gt;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Following the </a:t>
            </a:r>
            <a:r>
              <a:rPr lang="en-US" sz="1200" kern="1200" dirty="0" err="1" smtClean="0">
                <a:solidFill>
                  <a:schemeClr val="tx1"/>
                </a:solidFill>
                <a:effectLst/>
                <a:latin typeface="+mn-lt"/>
                <a:ea typeface="+mn-ea"/>
                <a:cs typeface="+mn-cs"/>
              </a:rPr>
              <a:t>AtomPub</a:t>
            </a:r>
            <a:r>
              <a:rPr lang="en-US" sz="1200" kern="1200" dirty="0" smtClean="0">
                <a:solidFill>
                  <a:schemeClr val="tx1"/>
                </a:solidFill>
                <a:effectLst/>
                <a:latin typeface="+mn-lt"/>
                <a:ea typeface="+mn-ea"/>
                <a:cs typeface="+mn-cs"/>
              </a:rPr>
              <a:t> protocol, new Entries are created by executing an HTTP POST request against the URI of the Collection where the Entry is to be created. The POST request includes the new Entry in its body, in one of the supported formats.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3576400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how</a:t>
            </a:r>
            <a:r>
              <a:rPr lang="en-US" baseline="0" dirty="0" smtClean="0"/>
              <a:t> to use the BCS object model through CSOM &amp; REST </a:t>
            </a:r>
            <a:r>
              <a:rPr lang="en-US" baseline="0" dirty="0" smtClean="0"/>
              <a:t>APIs.</a:t>
            </a:r>
            <a:endParaRPr lang="en-US" dirty="0"/>
          </a:p>
        </p:txBody>
      </p:sp>
    </p:spTree>
    <p:extLst>
      <p:ext uri="{BB962C8B-B14F-4D97-AF65-F5344CB8AC3E}">
        <p14:creationId xmlns:p14="http://schemas.microsoft.com/office/powerpoint/2010/main" val="492350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9524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mn-lt"/>
                <a:ea typeface="+mn-ea"/>
                <a:cs typeface="+mn-cs"/>
              </a:rPr>
              <a:t>In SharePoint </a:t>
            </a:r>
            <a:r>
              <a:rPr lang="en-US" sz="1200" kern="1200" dirty="0" smtClean="0">
                <a:solidFill>
                  <a:schemeClr val="tx1"/>
                </a:solidFill>
                <a:effectLst/>
                <a:latin typeface="+mn-lt"/>
                <a:ea typeface="+mn-ea"/>
                <a:cs typeface="+mn-cs"/>
              </a:rPr>
              <a:t>2010, </a:t>
            </a:r>
            <a:r>
              <a:rPr lang="en-US" sz="1200" kern="1200" dirty="0" smtClean="0">
                <a:solidFill>
                  <a:schemeClr val="tx1"/>
                </a:solidFill>
                <a:effectLst/>
                <a:latin typeface="+mn-lt"/>
                <a:ea typeface="+mn-ea"/>
                <a:cs typeface="+mn-cs"/>
              </a:rPr>
              <a:t>External Content Types could only be installed and used at the farm level.  This caused a problem for developers because, even for simple applications, an administrator had to be involved because of the access rights needed to install at the farm level.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SharePoint 2013, a new paradigm is introduced that more or less isolates applications into more autonomous units, more simply, Apps.  They generally will contain all the resources they need within the App itself and will be insulated from other Apps.  The benefit of this architecture is that 1) Developers can create Apps that are aligned with the new Apps model of SharePoint 2013, 2) developers can create Apps that access external data from SAP, Netflix, proprietary and other types of data without involving the tenant administrator and 3) access to external applications is maintained through BCS, which provides a consistent and uniform interface that can be used by other SharePoint Apps .</a:t>
            </a:r>
          </a:p>
          <a:p>
            <a:endParaRPr lang="en-US" sz="1200" kern="1200" dirty="0" smtClean="0">
              <a:solidFill>
                <a:schemeClr val="tx1"/>
              </a:solidFill>
              <a:effectLst/>
              <a:latin typeface="+mn-lt"/>
              <a:ea typeface="+mn-ea"/>
              <a:cs typeface="+mn-cs"/>
            </a:endParaRPr>
          </a:p>
          <a:p>
            <a:r>
              <a:rPr lang="en-US" dirty="0" smtClean="0"/>
              <a:t>BDC Metadata Models will be saved in </a:t>
            </a:r>
            <a:r>
              <a:rPr lang="en-US" dirty="0" smtClean="0"/>
              <a:t>a library </a:t>
            </a:r>
            <a:r>
              <a:rPr lang="en-US" dirty="0" smtClean="0"/>
              <a:t>named </a:t>
            </a:r>
            <a:r>
              <a:rPr lang="en-US" b="1" dirty="0" err="1" smtClean="0"/>
              <a:t>BusinessDataMetadataCatalog</a:t>
            </a:r>
            <a:r>
              <a:rPr lang="en-US" dirty="0" smtClean="0"/>
              <a:t>. This means you can upload a BDC Metadata Model to the site, or include it within the definition of an App.</a:t>
            </a:r>
          </a:p>
          <a:p>
            <a:endParaRPr lang="en-US" dirty="0" smtClean="0"/>
          </a:p>
          <a:p>
            <a:r>
              <a:rPr lang="en-US" dirty="0" smtClean="0"/>
              <a:t>External List will have new property named </a:t>
            </a:r>
            <a:r>
              <a:rPr lang="en-US" b="1" dirty="0" err="1" smtClean="0"/>
              <a:t>MetadataCatalogFileName</a:t>
            </a:r>
            <a:r>
              <a:rPr lang="en-US" dirty="0" smtClean="0"/>
              <a:t> that refers</a:t>
            </a:r>
            <a:r>
              <a:rPr lang="en-US" baseline="0" dirty="0" smtClean="0"/>
              <a:t> to the BDCM model file located in the library.</a:t>
            </a:r>
          </a:p>
          <a:p>
            <a:endParaRPr lang="en-US" dirty="0" smtClean="0"/>
          </a:p>
          <a:p>
            <a:r>
              <a:rPr lang="en-US" dirty="0" smtClean="0"/>
              <a:t>The </a:t>
            </a:r>
            <a:r>
              <a:rPr lang="en-US" b="1" dirty="0" err="1" smtClean="0"/>
              <a:t>FileBackedMetadataCatalog</a:t>
            </a:r>
            <a:r>
              <a:rPr lang="en-US" dirty="0" smtClean="0"/>
              <a:t> class will load the BDC Metadata Model and then the External List will render.</a:t>
            </a:r>
          </a:p>
          <a:p>
            <a:endParaRPr lang="en-US" dirty="0" smtClean="0"/>
          </a:p>
          <a:p>
            <a:r>
              <a:rPr lang="en-US" dirty="0" smtClean="0"/>
              <a:t>Support for </a:t>
            </a:r>
            <a:r>
              <a:rPr lang="en-US" dirty="0" err="1" smtClean="0"/>
              <a:t>OData</a:t>
            </a:r>
            <a:r>
              <a:rPr lang="en-US" dirty="0" smtClean="0"/>
              <a:t>, WCF, and SQL only. No support for .NET Assembly Connectors or Custom Connectors.</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29</a:t>
            </a:fld>
            <a:endParaRPr lang="en-US"/>
          </a:p>
        </p:txBody>
      </p:sp>
    </p:spTree>
    <p:extLst>
      <p:ext uri="{BB962C8B-B14F-4D97-AF65-F5344CB8AC3E}">
        <p14:creationId xmlns:p14="http://schemas.microsoft.com/office/powerpoint/2010/main" val="3037779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6742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560570"/>
            <a:ext cx="5852160" cy="4735830"/>
          </a:xfrm>
        </p:spPr>
        <p:txBody>
          <a:bodyPr>
            <a:noAutofit/>
          </a:bodyPr>
          <a:lstStyle/>
          <a:p>
            <a:r>
              <a:rPr lang="en-US" sz="1050" dirty="0" smtClean="0"/>
              <a:t>Systems such as customer relationship management (CRM) and enterprise resource planning (ERP) have special roles that are not replaced easily by Microsoft SharePoint. As a result, strategies must be adopted to provide interoperability between SharePoint and these systems.In the absence of a strategy for integrating systems with SharePoint, many organizations duplicate information in SharePoint lists. Customer contact information, for example, may exist in a CRM system and also be entered into a contact list in SharePoint. Worse still, the data may be duplicated many times in different team sites by different groups. This kind of duplication leads to significant data maintenance issues because updates must be performed in many lists.</a:t>
            </a:r>
          </a:p>
          <a:p>
            <a:endParaRPr lang="en-US" sz="1050" dirty="0" smtClean="0"/>
          </a:p>
          <a:p>
            <a:r>
              <a:rPr lang="en-US" sz="1050" dirty="0" smtClean="0"/>
              <a:t>Along with these existing systems, custom applications, databases, and Web services are common within organizations. When a separate database is required, developers have historically created ASP.NET applications or custom Web Parts that act as front ends for the database to have the data appear in the SharePoint environment. However, these types of solutions generally offer little integration with SharePoint capabilities; they are largely limited to presenting data within a SharePoint Web page.</a:t>
            </a:r>
          </a:p>
          <a:p>
            <a:endParaRPr lang="en-US" sz="1050" dirty="0" smtClean="0"/>
          </a:p>
          <a:p>
            <a:r>
              <a:rPr lang="en-US" sz="1050" dirty="0" smtClean="0"/>
              <a:t>Business Connectivity Services (BCS) changes all the rules for integrating systems, databases, and Web services with SharePoint. Beyond simply bringing data into SharePoint for display, BCS allows for capabilities that simply can’t exist in an ASP.NET application or custom Web Part without a significant investment. These capabilities include enterprise search, External Data columns, user profile integration, client synchronization, offline support, and Microsoft Word integration. BCS is a set of out-of-box features, services and tools that streamline the creation of SharePoint Solutions with deep integration of External Data and Services. Power users, IT pros and developers can create no code solutions using BCS. The basics of ECT store and BDC runtime are baked into SharePoint Foundation</a:t>
            </a:r>
            <a:r>
              <a:rPr lang="en-US" sz="1050" baseline="0" dirty="0" smtClean="0"/>
              <a:t> 2013</a:t>
            </a:r>
            <a:r>
              <a:rPr lang="en-US" sz="1050" dirty="0" smtClean="0"/>
              <a:t>.</a:t>
            </a:r>
          </a:p>
          <a:p>
            <a:endParaRPr lang="en-US" sz="1050" dirty="0" smtClean="0"/>
          </a:p>
          <a:p>
            <a:r>
              <a:rPr lang="en-US" sz="1050" dirty="0" smtClean="0"/>
              <a:t>Why BCS?</a:t>
            </a:r>
          </a:p>
          <a:p>
            <a:pPr marL="628650" lvl="1" indent="-171450">
              <a:buFont typeface="Arial" pitchFamily="34" charset="0"/>
              <a:buChar char="•"/>
            </a:pPr>
            <a:r>
              <a:rPr lang="en-US" sz="1050" dirty="0" smtClean="0"/>
              <a:t>Integrate other Line of Business application systems with SharePoint sites.</a:t>
            </a:r>
          </a:p>
          <a:p>
            <a:pPr marL="628650" lvl="1" indent="-171450">
              <a:buFont typeface="Arial" pitchFamily="34" charset="0"/>
              <a:buChar char="•"/>
            </a:pPr>
            <a:r>
              <a:rPr lang="en-US" sz="1050" dirty="0" smtClean="0"/>
              <a:t>Search for data in other systems via the SharePoint Search service.</a:t>
            </a:r>
          </a:p>
          <a:p>
            <a:pPr marL="628650" lvl="1" indent="-171450">
              <a:buFont typeface="Arial" pitchFamily="34" charset="0"/>
              <a:buChar char="•"/>
            </a:pPr>
            <a:r>
              <a:rPr lang="en-US" sz="1050" dirty="0" smtClean="0"/>
              <a:t>Save the time, cost, and monotony of writing yet another data layer!</a:t>
            </a:r>
          </a:p>
          <a:p>
            <a:pPr marL="628650" lvl="1" indent="-171450">
              <a:buFont typeface="Arial" pitchFamily="34" charset="0"/>
              <a:buChar char="•"/>
            </a:pPr>
            <a:endParaRPr lang="en-US" sz="1050" dirty="0" smtClean="0"/>
          </a:p>
          <a:p>
            <a:pPr marL="628650" lvl="1" indent="-171450">
              <a:buFont typeface="Arial" pitchFamily="34" charset="0"/>
              <a:buChar char="•"/>
            </a:pPr>
            <a:endParaRPr lang="en-US" sz="1050"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3</a:t>
            </a:fld>
            <a:endParaRPr lang="en-US" dirty="0"/>
          </a:p>
        </p:txBody>
      </p:sp>
    </p:spTree>
    <p:extLst>
      <p:ext uri="{BB962C8B-B14F-4D97-AF65-F5344CB8AC3E}">
        <p14:creationId xmlns:p14="http://schemas.microsoft.com/office/powerpoint/2010/main" val="1555252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Business Connectivity Services provides SharePoint with the means to read and manipulate data from external systems.  However, sometimes it is necessary to see changes to the underlying data as they occur.  Many times, people who use this data to do their </a:t>
            </a:r>
            <a:r>
              <a:rPr lang="en-US" sz="1200" kern="1200" dirty="0" smtClean="0">
                <a:solidFill>
                  <a:schemeClr val="tx1"/>
                </a:solidFill>
                <a:effectLst/>
                <a:latin typeface="+mn-lt"/>
                <a:ea typeface="+mn-ea"/>
                <a:cs typeface="+mn-cs"/>
              </a:rPr>
              <a:t>jobs </a:t>
            </a:r>
            <a:r>
              <a:rPr lang="en-US" sz="1200" kern="1200" dirty="0" smtClean="0">
                <a:solidFill>
                  <a:schemeClr val="tx1"/>
                </a:solidFill>
                <a:effectLst/>
                <a:latin typeface="+mn-lt"/>
                <a:ea typeface="+mn-ea"/>
                <a:cs typeface="+mn-cs"/>
              </a:rPr>
              <a:t>will require notifications that the data has changed.</a:t>
            </a:r>
          </a:p>
          <a:p>
            <a:endParaRPr lang="en-US" dirty="0" smtClean="0"/>
          </a:p>
          <a:p>
            <a:r>
              <a:rPr lang="en-US" dirty="0" smtClean="0"/>
              <a:t>External Lists had lots of limitations in SharePoint 2010. Chief among</a:t>
            </a:r>
            <a:r>
              <a:rPr lang="en-US" baseline="0" dirty="0" smtClean="0"/>
              <a:t> them were no support for event handlers. Event handlers are a key aspect of designing solutions based on lists so that actions can be taken when items are added, modified, or deleted. Therefore, this is a highly-requested capability.</a:t>
            </a:r>
          </a:p>
          <a:p>
            <a:endParaRPr lang="en-US" baseline="0" dirty="0" smtClean="0"/>
          </a:p>
          <a:p>
            <a:r>
              <a:rPr lang="en-US" baseline="0" dirty="0" smtClean="0"/>
              <a:t>SharePoint 2013 adds the ability to attach event handlers to an External List or directly to an External Content Type. Additionally, the new model enables alerts for External Lists.</a:t>
            </a:r>
          </a:p>
          <a:p>
            <a:endParaRPr lang="en-US" baseline="0" dirty="0" smtClean="0"/>
          </a:p>
          <a:p>
            <a:r>
              <a:rPr lang="en-US" dirty="0" smtClean="0"/>
              <a:t>The point here is that alerts are enabled </a:t>
            </a:r>
            <a:r>
              <a:rPr lang="en-US" dirty="0" smtClean="0"/>
              <a:t>out-of-the-box if </a:t>
            </a:r>
            <a:r>
              <a:rPr lang="en-US" dirty="0" smtClean="0"/>
              <a:t>you implement Subscribe and Unsubscribe.</a:t>
            </a:r>
            <a:r>
              <a:rPr lang="en-US" baseline="0" dirty="0" smtClean="0"/>
              <a:t> </a:t>
            </a:r>
            <a:r>
              <a:rPr lang="en-US" dirty="0" smtClean="0"/>
              <a:t>Developers do not have to create or register an event handler. However, external systems must still call a well-know endpoint when an event occurs.</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33</a:t>
            </a:fld>
            <a:endParaRPr lang="en-US"/>
          </a:p>
        </p:txBody>
      </p:sp>
    </p:spTree>
    <p:extLst>
      <p:ext uri="{BB962C8B-B14F-4D97-AF65-F5344CB8AC3E}">
        <p14:creationId xmlns:p14="http://schemas.microsoft.com/office/powerpoint/2010/main" val="30375215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 and Unsubscribe are new BCS operators.</a:t>
            </a:r>
          </a:p>
          <a:p>
            <a:endParaRPr lang="en-US" dirty="0" smtClean="0"/>
          </a:p>
          <a:p>
            <a:r>
              <a:rPr lang="en-US" b="1" u="none" dirty="0" smtClean="0"/>
              <a:t>Delivery Address:</a:t>
            </a:r>
          </a:p>
          <a:p>
            <a:r>
              <a:rPr lang="en-US" dirty="0" smtClean="0"/>
              <a:t>The Subscribe operation specifies the delivery</a:t>
            </a:r>
            <a:r>
              <a:rPr lang="en-US" baseline="0" dirty="0" smtClean="0"/>
              <a:t> address and event type for which a notification will be received. The </a:t>
            </a:r>
            <a:r>
              <a:rPr lang="en-US" b="1" baseline="0" dirty="0" smtClean="0"/>
              <a:t>Subscribe</a:t>
            </a:r>
            <a:r>
              <a:rPr lang="en-US" baseline="0" dirty="0" smtClean="0"/>
              <a:t> operation supports the use of a </a:t>
            </a:r>
            <a:r>
              <a:rPr lang="en-US" b="1" baseline="0" dirty="0" smtClean="0"/>
              <a:t>relative URL </a:t>
            </a:r>
            <a:r>
              <a:rPr lang="en-US" baseline="0" dirty="0" smtClean="0"/>
              <a:t>that will be used to build a delivery address that is specific to the </a:t>
            </a:r>
            <a:r>
              <a:rPr lang="en-US" b="1" baseline="0" dirty="0" err="1" smtClean="0"/>
              <a:t>SPWeb</a:t>
            </a:r>
            <a:r>
              <a:rPr lang="en-US" baseline="0" dirty="0" smtClean="0"/>
              <a:t> and will use the </a:t>
            </a:r>
            <a:r>
              <a:rPr lang="en-US" b="1" baseline="0" dirty="0" err="1" smtClean="0"/>
              <a:t>Client.svc</a:t>
            </a:r>
            <a:r>
              <a:rPr lang="en-US" baseline="0" dirty="0" smtClean="0"/>
              <a:t> endpoint to receive notifications. The Subscribe operation also supports the use of an </a:t>
            </a:r>
            <a:r>
              <a:rPr lang="en-US" b="1" baseline="0" dirty="0" smtClean="0"/>
              <a:t>absolute URL </a:t>
            </a:r>
            <a:r>
              <a:rPr lang="en-US" baseline="0" dirty="0" smtClean="0"/>
              <a:t>that can be called to receive notifications. </a:t>
            </a:r>
            <a:r>
              <a:rPr lang="en-US" b="0" baseline="0" dirty="0" smtClean="0"/>
              <a:t>The relative URL approach is typically used when an event handler is attached to an External List. The absolute URL is typically used when an event handler is attached direct to an ECT.</a:t>
            </a:r>
            <a:r>
              <a:rPr lang="en-US" baseline="0" dirty="0" smtClean="0"/>
              <a:t> </a:t>
            </a:r>
          </a:p>
          <a:p>
            <a:r>
              <a:rPr lang="en-US" baseline="0" dirty="0" smtClean="0"/>
              <a:t>When attaching events to an External List, you are limited as to the supported events. When you attach an event to an ECT, you can support custom notifications.</a:t>
            </a:r>
          </a:p>
          <a:p>
            <a:endParaRPr lang="en-US" baseline="0" dirty="0" smtClean="0"/>
          </a:p>
          <a:p>
            <a:r>
              <a:rPr lang="en-US" b="1" u="none" baseline="0" dirty="0" smtClean="0"/>
              <a:t>Subscription ID:</a:t>
            </a:r>
          </a:p>
          <a:p>
            <a:r>
              <a:rPr lang="en-US" u="none" baseline="0" dirty="0" smtClean="0"/>
              <a:t>The </a:t>
            </a:r>
            <a:r>
              <a:rPr lang="en-US" b="1" u="none" baseline="0" dirty="0" err="1" smtClean="0"/>
              <a:t>SubscriptionId</a:t>
            </a:r>
            <a:r>
              <a:rPr lang="en-US" u="none" baseline="0" dirty="0" smtClean="0"/>
              <a:t> is returned from a call to the </a:t>
            </a:r>
            <a:r>
              <a:rPr lang="en-US" b="1" u="none" baseline="0" dirty="0" smtClean="0"/>
              <a:t>Subscribe</a:t>
            </a:r>
            <a:r>
              <a:rPr lang="en-US" u="none" baseline="0" dirty="0" smtClean="0"/>
              <a:t> operation and can be used to call the </a:t>
            </a:r>
            <a:r>
              <a:rPr lang="en-US" b="1" u="none" baseline="0" dirty="0" smtClean="0"/>
              <a:t>Unsubscribe</a:t>
            </a:r>
            <a:r>
              <a:rPr lang="en-US" u="none" baseline="0" dirty="0" smtClean="0"/>
              <a:t> operation. When the </a:t>
            </a:r>
            <a:r>
              <a:rPr lang="en-US" b="1" u="none" baseline="0" dirty="0" smtClean="0"/>
              <a:t>Subscribe</a:t>
            </a:r>
            <a:r>
              <a:rPr lang="en-US" u="none" baseline="0" dirty="0" smtClean="0"/>
              <a:t> operation is called, the subscription is added to a hidden list named </a:t>
            </a:r>
            <a:r>
              <a:rPr lang="en-US" b="1" u="none" baseline="0" dirty="0" err="1" smtClean="0"/>
              <a:t>ExternalSubscriptionTable</a:t>
            </a:r>
            <a:r>
              <a:rPr lang="en-US" u="none" baseline="0" dirty="0" smtClean="0"/>
              <a:t> to track the subscriptions. The </a:t>
            </a:r>
            <a:r>
              <a:rPr lang="en-US" b="1" u="none" baseline="0" dirty="0" smtClean="0"/>
              <a:t>Unsubscribe</a:t>
            </a:r>
            <a:r>
              <a:rPr lang="en-US" u="none" baseline="0" dirty="0" smtClean="0"/>
              <a:t> operation removes the subscription entry.</a:t>
            </a:r>
          </a:p>
          <a:p>
            <a:endParaRPr lang="en-US" u="none" baseline="0" dirty="0" smtClean="0"/>
          </a:p>
          <a:p>
            <a:r>
              <a:rPr lang="en-US" b="1" u="none" baseline="0" dirty="0" smtClean="0"/>
              <a:t>Event Type:</a:t>
            </a:r>
          </a:p>
          <a:p>
            <a:r>
              <a:rPr lang="en-US" u="none" baseline="0" dirty="0" smtClean="0"/>
              <a:t>The model only supports item added, item updated, and item deleted for External Lists.</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34</a:t>
            </a:fld>
            <a:endParaRPr lang="en-US"/>
          </a:p>
        </p:txBody>
      </p:sp>
    </p:spTree>
    <p:extLst>
      <p:ext uri="{BB962C8B-B14F-4D97-AF65-F5344CB8AC3E}">
        <p14:creationId xmlns:p14="http://schemas.microsoft.com/office/powerpoint/2010/main" val="1903682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Sequence of Events</a:t>
            </a:r>
          </a:p>
          <a:p>
            <a:pPr marL="228600" indent="-228600">
              <a:buAutoNum type="arabicPeriod"/>
            </a:pPr>
            <a:r>
              <a:rPr lang="en-US" sz="1200" b="0" kern="1200" dirty="0" smtClean="0">
                <a:solidFill>
                  <a:schemeClr val="tx1"/>
                </a:solidFill>
                <a:effectLst/>
                <a:latin typeface="+mn-lt"/>
                <a:ea typeface="+mn-ea"/>
                <a:cs typeface="+mn-cs"/>
              </a:rPr>
              <a:t>Developer creates an ECT that supports the Subscribe and Unsubscribe operators</a:t>
            </a:r>
          </a:p>
          <a:p>
            <a:pPr marL="228600" indent="-228600">
              <a:buAutoNum type="arabicPeriod"/>
            </a:pPr>
            <a:r>
              <a:rPr lang="en-US" sz="1200" b="0" kern="1200" dirty="0" smtClean="0">
                <a:solidFill>
                  <a:schemeClr val="tx1"/>
                </a:solidFill>
                <a:effectLst/>
                <a:latin typeface="+mn-lt"/>
                <a:ea typeface="+mn-ea"/>
                <a:cs typeface="+mn-cs"/>
              </a:rPr>
              <a:t>An External List is created from the ECT</a:t>
            </a:r>
          </a:p>
          <a:p>
            <a:pPr marL="228600" indent="-228600">
              <a:buAutoNum type="arabicPeriod"/>
            </a:pPr>
            <a:r>
              <a:rPr lang="en-US" sz="1200" b="0" kern="1200" dirty="0" smtClean="0">
                <a:solidFill>
                  <a:schemeClr val="tx1"/>
                </a:solidFill>
                <a:effectLst/>
                <a:latin typeface="+mn-lt"/>
                <a:ea typeface="+mn-ea"/>
                <a:cs typeface="+mn-cs"/>
              </a:rPr>
              <a:t>Event</a:t>
            </a:r>
            <a:r>
              <a:rPr lang="en-US" sz="1200" b="0" kern="1200" baseline="0" dirty="0" smtClean="0">
                <a:solidFill>
                  <a:schemeClr val="tx1"/>
                </a:solidFill>
                <a:effectLst/>
                <a:latin typeface="+mn-lt"/>
                <a:ea typeface="+mn-ea"/>
                <a:cs typeface="+mn-cs"/>
              </a:rPr>
              <a:t> subscriptions are wired up, which exposes an endpoint</a:t>
            </a:r>
          </a:p>
          <a:p>
            <a:pPr marL="228600" indent="-228600">
              <a:buAutoNum type="arabicPeriod"/>
            </a:pPr>
            <a:r>
              <a:rPr lang="en-US" sz="1200" b="0" kern="1200" baseline="0" dirty="0" smtClean="0">
                <a:solidFill>
                  <a:schemeClr val="tx1"/>
                </a:solidFill>
                <a:effectLst/>
                <a:latin typeface="+mn-lt"/>
                <a:ea typeface="+mn-ea"/>
                <a:cs typeface="+mn-cs"/>
              </a:rPr>
              <a:t>External system calls back into exposed endpoint</a:t>
            </a:r>
          </a:p>
          <a:p>
            <a:pPr marL="228600" indent="-228600">
              <a:buAutoNum type="arabicPeriod"/>
            </a:pPr>
            <a:r>
              <a:rPr lang="en-US" sz="1200" b="0" kern="1200" dirty="0" smtClean="0">
                <a:solidFill>
                  <a:schemeClr val="tx1"/>
                </a:solidFill>
                <a:effectLst/>
                <a:latin typeface="+mn-lt"/>
                <a:ea typeface="+mn-ea"/>
                <a:cs typeface="+mn-cs"/>
              </a:rPr>
              <a:t>CSOM Event Sink will update</a:t>
            </a:r>
            <a:r>
              <a:rPr lang="en-US" sz="1200" b="0" kern="1200" baseline="0" dirty="0" smtClean="0">
                <a:solidFill>
                  <a:schemeClr val="tx1"/>
                </a:solidFill>
                <a:effectLst/>
                <a:latin typeface="+mn-lt"/>
                <a:ea typeface="+mn-ea"/>
                <a:cs typeface="+mn-cs"/>
              </a:rPr>
              <a:t> the set of notifications for the External List</a:t>
            </a:r>
          </a:p>
          <a:p>
            <a:pPr marL="228600" indent="-228600">
              <a:buAutoNum type="arabicPeriod"/>
            </a:pPr>
            <a:r>
              <a:rPr lang="en-US" sz="1200" b="0" kern="1200" baseline="0" dirty="0" smtClean="0">
                <a:solidFill>
                  <a:schemeClr val="tx1"/>
                </a:solidFill>
                <a:effectLst/>
                <a:latin typeface="+mn-lt"/>
                <a:ea typeface="+mn-ea"/>
                <a:cs typeface="+mn-cs"/>
              </a:rPr>
              <a:t>BCS queries External System for changes </a:t>
            </a:r>
          </a:p>
          <a:p>
            <a:pPr marL="228600" indent="-228600">
              <a:buAutoNum type="arabicPeriod"/>
            </a:pPr>
            <a:r>
              <a:rPr lang="en-US" sz="1200" b="0" kern="1200" baseline="0" dirty="0" smtClean="0">
                <a:solidFill>
                  <a:schemeClr val="tx1"/>
                </a:solidFill>
                <a:effectLst/>
                <a:latin typeface="+mn-lt"/>
                <a:ea typeface="+mn-ea"/>
                <a:cs typeface="+mn-cs"/>
              </a:rPr>
              <a:t>The Event receiver sends out alerts as necessary</a:t>
            </a:r>
          </a:p>
          <a:p>
            <a:pPr marL="228600" indent="-228600">
              <a:buAutoNum type="arabicPeriod"/>
            </a:pPr>
            <a:r>
              <a:rPr lang="en-US" sz="1200" b="0" kern="1200" baseline="0" dirty="0" smtClean="0">
                <a:solidFill>
                  <a:schemeClr val="tx1"/>
                </a:solidFill>
                <a:effectLst/>
                <a:latin typeface="+mn-lt"/>
                <a:ea typeface="+mn-ea"/>
                <a:cs typeface="+mn-cs"/>
              </a:rPr>
              <a:t>Remote Event Receiver can take any additional custom actions</a:t>
            </a:r>
            <a:endParaRPr lang="en-US" sz="1200" b="0"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Notifications</a:t>
            </a:r>
          </a:p>
          <a:p>
            <a:r>
              <a:rPr lang="en-US" sz="1200" kern="1200" dirty="0" smtClean="0">
                <a:solidFill>
                  <a:schemeClr val="tx1"/>
                </a:solidFill>
                <a:effectLst/>
                <a:latin typeface="+mn-lt"/>
                <a:ea typeface="+mn-ea"/>
                <a:cs typeface="+mn-cs"/>
              </a:rPr>
              <a:t>In order for SharePoint to be aware that a change has occurred and communicate that change through an alert or email or text, it must receive the notifications from the external system.  The external system sends information about the events occurring by posting those notifications to the REST endpoint configured as the </a:t>
            </a:r>
            <a:r>
              <a:rPr lang="en-US" sz="1200" b="1" kern="1200" dirty="0" err="1" smtClean="0">
                <a:solidFill>
                  <a:schemeClr val="tx1"/>
                </a:solidFill>
                <a:effectLst/>
                <a:latin typeface="+mn-lt"/>
                <a:ea typeface="+mn-ea"/>
                <a:cs typeface="+mn-cs"/>
              </a:rPr>
              <a:t>DeliveryAddress</a:t>
            </a:r>
            <a:r>
              <a:rPr lang="en-US" sz="1200" kern="1200" dirty="0" smtClean="0">
                <a:solidFill>
                  <a:schemeClr val="tx1"/>
                </a:solidFill>
                <a:effectLst/>
                <a:latin typeface="+mn-lt"/>
                <a:ea typeface="+mn-ea"/>
                <a:cs typeface="+mn-cs"/>
              </a:rPr>
              <a:t> property. These notifications happen on a “Push” basis, meaning that the line of business application must notify SharePoint users of the changes to the data.  BCS is responsible for making requests of the external system for the current state of the data.  When a change is made, or some other type of monitored event occurs, BCS will notify those who have subscribed to the notifications that a change has occurred.</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Event Sink Service</a:t>
            </a:r>
          </a:p>
          <a:p>
            <a:r>
              <a:rPr lang="en-US" sz="1200" kern="1200" dirty="0" smtClean="0">
                <a:solidFill>
                  <a:schemeClr val="tx1"/>
                </a:solidFill>
                <a:effectLst/>
                <a:latin typeface="+mn-lt"/>
                <a:ea typeface="+mn-ea"/>
                <a:cs typeface="+mn-cs"/>
              </a:rPr>
              <a:t>This service is invoked when an event is called at its delivery address and subscribed to.  It updates the list of notifications that have been received by the external system.  </a:t>
            </a:r>
          </a:p>
          <a:p>
            <a:endParaRPr lang="en-US" sz="120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Remote Event Receiver</a:t>
            </a:r>
          </a:p>
          <a:p>
            <a:r>
              <a:rPr lang="en-US" sz="1200" kern="1200" dirty="0" smtClean="0">
                <a:solidFill>
                  <a:schemeClr val="tx1"/>
                </a:solidFill>
                <a:effectLst/>
                <a:latin typeface="+mn-lt"/>
                <a:ea typeface="+mn-ea"/>
                <a:cs typeface="+mn-cs"/>
              </a:rPr>
              <a:t>Remote event receivers can have custom code which provides developers with a way of performing business logic when a specific event occurs.  Essentially, these are the hooks where a developer can create code to handle certain conditions, make notifications, updates to other systems, etc.</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35</a:t>
            </a:fld>
            <a:endParaRPr lang="en-US"/>
          </a:p>
        </p:txBody>
      </p:sp>
    </p:spTree>
    <p:extLst>
      <p:ext uri="{BB962C8B-B14F-4D97-AF65-F5344CB8AC3E}">
        <p14:creationId xmlns:p14="http://schemas.microsoft.com/office/powerpoint/2010/main" val="3563398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37</a:t>
            </a:fld>
            <a:endParaRPr lang="en-US" dirty="0"/>
          </a:p>
        </p:txBody>
      </p:sp>
    </p:spTree>
    <p:extLst>
      <p:ext uri="{BB962C8B-B14F-4D97-AF65-F5344CB8AC3E}">
        <p14:creationId xmlns:p14="http://schemas.microsoft.com/office/powerpoint/2010/main" val="2424525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1749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rtl="0" eaLnBrk="1" latinLnBrk="0" hangingPunct="1">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4</a:t>
            </a:fld>
            <a:endParaRPr lang="en-US" dirty="0"/>
          </a:p>
        </p:txBody>
      </p:sp>
    </p:spTree>
    <p:extLst>
      <p:ext uri="{BB962C8B-B14F-4D97-AF65-F5344CB8AC3E}">
        <p14:creationId xmlns:p14="http://schemas.microsoft.com/office/powerpoint/2010/main" val="294674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5</a:t>
            </a:fld>
            <a:endParaRPr lang="en-US" dirty="0"/>
          </a:p>
        </p:txBody>
      </p:sp>
    </p:spTree>
    <p:extLst>
      <p:ext uri="{BB962C8B-B14F-4D97-AF65-F5344CB8AC3E}">
        <p14:creationId xmlns:p14="http://schemas.microsoft.com/office/powerpoint/2010/main" val="310723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Improved Filtering</a:t>
            </a:r>
          </a:p>
          <a:p>
            <a:r>
              <a:rPr lang="en-US" sz="1200" kern="1200" dirty="0" smtClean="0">
                <a:solidFill>
                  <a:schemeClr val="tx1"/>
                </a:solidFill>
                <a:effectLst/>
                <a:latin typeface="+mn-lt"/>
                <a:ea typeface="+mn-ea"/>
                <a:cs typeface="+mn-cs"/>
              </a:rPr>
              <a:t>In SharePoint </a:t>
            </a:r>
            <a:r>
              <a:rPr lang="en-US" sz="1200" kern="1200" dirty="0" smtClean="0">
                <a:solidFill>
                  <a:schemeClr val="tx1"/>
                </a:solidFill>
                <a:effectLst/>
                <a:latin typeface="+mn-lt"/>
                <a:ea typeface="+mn-ea"/>
                <a:cs typeface="+mn-cs"/>
              </a:rPr>
              <a:t>2010, </a:t>
            </a:r>
            <a:r>
              <a:rPr lang="en-US" sz="1200" kern="1200" dirty="0" smtClean="0">
                <a:solidFill>
                  <a:schemeClr val="tx1"/>
                </a:solidFill>
                <a:effectLst/>
                <a:latin typeface="+mn-lt"/>
                <a:ea typeface="+mn-ea"/>
                <a:cs typeface="+mn-cs"/>
              </a:rPr>
              <a:t>large record sets were retrieved by BCS and then sorted/filtered locally. Instead of retrieving a large data set to filter and sort locally, we send the predicates to the external system </a:t>
            </a:r>
            <a:r>
              <a:rPr lang="en-US" sz="1200" kern="1200" dirty="0" smtClean="0">
                <a:solidFill>
                  <a:schemeClr val="tx1"/>
                </a:solidFill>
                <a:effectLst/>
                <a:latin typeface="+mn-lt"/>
                <a:ea typeface="+mn-ea"/>
                <a:cs typeface="+mn-cs"/>
              </a:rPr>
              <a:t>thereby </a:t>
            </a:r>
            <a:r>
              <a:rPr lang="en-US" sz="1200" kern="1200" dirty="0" smtClean="0">
                <a:solidFill>
                  <a:schemeClr val="tx1"/>
                </a:solidFill>
                <a:effectLst/>
                <a:latin typeface="+mn-lt"/>
                <a:ea typeface="+mn-ea"/>
                <a:cs typeface="+mn-cs"/>
              </a:rPr>
              <a:t>retrieving </a:t>
            </a:r>
            <a:r>
              <a:rPr lang="en-US" sz="1200" kern="1200" dirty="0" smtClean="0">
                <a:solidFill>
                  <a:schemeClr val="tx1"/>
                </a:solidFill>
                <a:effectLst/>
                <a:latin typeface="+mn-lt"/>
                <a:ea typeface="+mn-ea"/>
                <a:cs typeface="+mn-cs"/>
              </a:rPr>
              <a:t>fewer </a:t>
            </a:r>
            <a:r>
              <a:rPr lang="en-US" sz="1200" kern="1200" dirty="0" smtClean="0">
                <a:solidFill>
                  <a:schemeClr val="tx1"/>
                </a:solidFill>
                <a:effectLst/>
                <a:latin typeface="+mn-lt"/>
                <a:ea typeface="+mn-ea"/>
                <a:cs typeface="+mn-cs"/>
              </a:rPr>
              <a:t>records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Sorting</a:t>
            </a:r>
            <a:r>
              <a:rPr lang="en-US" sz="1200" kern="1200" baseline="0" dirty="0" smtClean="0">
                <a:solidFill>
                  <a:schemeClr val="tx1"/>
                </a:solidFill>
                <a:effectLst/>
                <a:latin typeface="+mn-lt"/>
                <a:ea typeface="+mn-ea"/>
                <a:cs typeface="+mn-cs"/>
              </a:rPr>
              <a:t> is only for OData/SQL, </a:t>
            </a:r>
            <a:r>
              <a:rPr lang="en-US" sz="1200" kern="1200" baseline="0" dirty="0" smtClean="0">
                <a:solidFill>
                  <a:schemeClr val="tx1"/>
                </a:solidFill>
                <a:effectLst/>
                <a:latin typeface="+mn-lt"/>
                <a:ea typeface="+mn-ea"/>
                <a:cs typeface="+mn-cs"/>
              </a:rPr>
              <a:t>filtering </a:t>
            </a:r>
            <a:r>
              <a:rPr lang="en-US" sz="1200" kern="1200" baseline="0" dirty="0" smtClean="0">
                <a:solidFill>
                  <a:schemeClr val="tx1"/>
                </a:solidFill>
                <a:effectLst/>
                <a:latin typeface="+mn-lt"/>
                <a:ea typeface="+mn-ea"/>
                <a:cs typeface="+mn-cs"/>
              </a:rPr>
              <a:t>is for all external </a:t>
            </a:r>
            <a:r>
              <a:rPr lang="en-US" sz="1200" kern="1200" baseline="0" dirty="0" smtClean="0">
                <a:solidFill>
                  <a:schemeClr val="tx1"/>
                </a:solidFill>
                <a:effectLst/>
                <a:latin typeface="+mn-lt"/>
                <a:ea typeface="+mn-ea"/>
                <a:cs typeface="+mn-cs"/>
              </a:rPr>
              <a:t>systems.</a:t>
            </a:r>
            <a:endParaRPr lang="en-US" dirty="0" smtClean="0"/>
          </a:p>
          <a:p>
            <a:endParaRPr lang="en-US" dirty="0"/>
          </a:p>
        </p:txBody>
      </p:sp>
    </p:spTree>
    <p:extLst>
      <p:ext uri="{BB962C8B-B14F-4D97-AF65-F5344CB8AC3E}">
        <p14:creationId xmlns:p14="http://schemas.microsoft.com/office/powerpoint/2010/main" val="4219577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288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ECTs define fields, operations, and filters to be used with the External Data and are the heart of the BCS infrastructure. As an example, consider a manufacturing database that contains product information. </a:t>
            </a:r>
          </a:p>
          <a:p>
            <a:endParaRPr lang="en-US" dirty="0" smtClean="0"/>
          </a:p>
          <a:p>
            <a:r>
              <a:rPr lang="en-US" dirty="0" smtClean="0"/>
              <a:t>An ECT named Product can be created that defines </a:t>
            </a:r>
            <a:r>
              <a:rPr lang="en-US" dirty="0" err="1" smtClean="0"/>
              <a:t>ProductID</a:t>
            </a:r>
            <a:r>
              <a:rPr lang="en-US" dirty="0" smtClean="0"/>
              <a:t>, </a:t>
            </a:r>
            <a:r>
              <a:rPr lang="en-US" dirty="0" err="1" smtClean="0"/>
              <a:t>ProductName</a:t>
            </a:r>
            <a:r>
              <a:rPr lang="en-US" dirty="0" smtClean="0"/>
              <a:t>, and </a:t>
            </a:r>
            <a:r>
              <a:rPr lang="en-US" dirty="0" err="1" smtClean="0"/>
              <a:t>ProductDescription</a:t>
            </a:r>
            <a:r>
              <a:rPr lang="en-US" dirty="0" smtClean="0"/>
              <a:t> fields. Furthermore, it might define operations for retrieving data based on a keyword query or exact product identifier. Defining ECTs is one of the primary activities involved in creating a BCS solution and may be performed in either Microsoft SharePoint Designer 2013 (SPD2013) or Microsoft Visual Studio 2012 (VS2012). ECTs are stored in a metadata catalog, which is part of the BDC Service Application and is available throughout the SharePoint farm.</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8</a:t>
            </a:fld>
            <a:endParaRPr lang="en-US" dirty="0"/>
          </a:p>
        </p:txBody>
      </p:sp>
    </p:spTree>
    <p:extLst>
      <p:ext uri="{BB962C8B-B14F-4D97-AF65-F5344CB8AC3E}">
        <p14:creationId xmlns:p14="http://schemas.microsoft.com/office/powerpoint/2010/main" val="318847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supports the definition of relationships between entities, which allows you to display relationships and navigate between entities within SharePoint. Within the SharePoint Designer, one-to-many, self-referential, and reverse associations are supported by the tooling. The most common type of association in BCS solutions is the one-to-many association, whereby a parent entity instance is related to many child entity instances. Self-referential associations are just like one-to-many relationships, except that a self-referential relationship uses the same ECT as both the parent and the child. Reverse associations return a single parent entity instance for a child entity instance. Reverse associations are not supported for tables and views, but they are supported for stored procedures and Web services because the reverse association is not inherent in the database schema. It must be programmed explicitly through a stored procedure or Web service.</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9</a:t>
            </a:fld>
            <a:endParaRPr lang="en-US" dirty="0"/>
          </a:p>
        </p:txBody>
      </p:sp>
    </p:spTree>
    <p:extLst>
      <p:ext uri="{BB962C8B-B14F-4D97-AF65-F5344CB8AC3E}">
        <p14:creationId xmlns:p14="http://schemas.microsoft.com/office/powerpoint/2010/main" val="3360542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Connectivity Services​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BCS Overview &amp; Architecture</a:t>
            </a:r>
          </a:p>
          <a:p>
            <a:pPr>
              <a:buFont typeface="Wingdings" panose="05000000000000000000" pitchFamily="2" charset="2"/>
              <a:buChar char="ü"/>
            </a:pPr>
            <a:r>
              <a:rPr lang="en-US" dirty="0">
                <a:solidFill>
                  <a:schemeClr val="bg1">
                    <a:lumMod val="50000"/>
                  </a:schemeClr>
                </a:solidFill>
              </a:rPr>
              <a:t>External Content Types</a:t>
            </a:r>
          </a:p>
          <a:p>
            <a:pPr>
              <a:buFont typeface="Wingdings" panose="05000000000000000000" pitchFamily="2" charset="2"/>
              <a:buChar char="Ø"/>
            </a:pPr>
            <a:r>
              <a:rPr lang="en-US" dirty="0" smtClean="0"/>
              <a:t>Using External Content Types</a:t>
            </a:r>
          </a:p>
          <a:p>
            <a:r>
              <a:rPr lang="en-US" dirty="0"/>
              <a:t>Creating </a:t>
            </a:r>
            <a:r>
              <a:rPr lang="en-US" dirty="0" smtClean="0"/>
              <a:t>External Content Types</a:t>
            </a:r>
            <a:endParaRPr lang="en-US" dirty="0"/>
          </a:p>
          <a:p>
            <a:r>
              <a:rPr lang="en-US" dirty="0"/>
              <a:t>Performance</a:t>
            </a:r>
          </a:p>
          <a:p>
            <a:r>
              <a:rPr lang="en-US" dirty="0"/>
              <a:t>Security</a:t>
            </a:r>
          </a:p>
          <a:p>
            <a:r>
              <a:rPr lang="en-US" dirty="0"/>
              <a:t>OData Backed External Content Types</a:t>
            </a:r>
          </a:p>
          <a:p>
            <a:r>
              <a:rPr lang="en-US" dirty="0"/>
              <a:t>External Content Types in SharePoint Apps</a:t>
            </a:r>
          </a:p>
          <a:p>
            <a:r>
              <a:rPr lang="en-US" dirty="0"/>
              <a:t>Notifications &amp; Custom Event Receivers</a:t>
            </a:r>
          </a:p>
        </p:txBody>
      </p:sp>
    </p:spTree>
    <p:extLst>
      <p:ext uri="{BB962C8B-B14F-4D97-AF65-F5344CB8AC3E}">
        <p14:creationId xmlns:p14="http://schemas.microsoft.com/office/powerpoint/2010/main" val="971843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
          <p:cNvSpPr txBox="1">
            <a:spLocks/>
          </p:cNvSpPr>
          <p:nvPr/>
        </p:nvSpPr>
        <p:spPr>
          <a:xfrm>
            <a:off x="361749" y="2354980"/>
            <a:ext cx="9877816" cy="3056351"/>
          </a:xfrm>
          <a:prstGeom prst="rect">
            <a:avLst/>
          </a:prstGeom>
          <a:gradFill flip="none" rotWithShape="1">
            <a:gsLst>
              <a:gs pos="0">
                <a:schemeClr val="bg1">
                  <a:alpha val="0"/>
                </a:schemeClr>
              </a:gs>
              <a:gs pos="50000">
                <a:schemeClr val="bg1"/>
              </a:gs>
              <a:gs pos="100000">
                <a:schemeClr val="bg1">
                  <a:alpha val="0"/>
                </a:schemeClr>
              </a:gs>
            </a:gsLst>
            <a:lin ang="0" scaled="0"/>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91440" rIns="0" bIns="0" numCol="1" rtlCol="0" anchor="ctr" anchorCtr="0" compatLnSpc="1">
            <a:prstTxWarp prst="textNoShape">
              <a:avLst/>
            </a:prstTxWarp>
          </a:bodyPr>
          <a:lstStyle/>
          <a:p>
            <a:pPr algn="ctr" defTabSz="1218937">
              <a:lnSpc>
                <a:spcPct val="85000"/>
              </a:lnSpc>
              <a:spcBef>
                <a:spcPct val="0"/>
              </a:spcBef>
              <a:defRPr/>
            </a:pPr>
            <a:endParaRPr lang="en-US" sz="4800" spc="-200" dirty="0">
              <a:ln w="3175">
                <a:noFill/>
              </a:ln>
              <a:gradFill flip="none" rotWithShape="1">
                <a:gsLst>
                  <a:gs pos="0">
                    <a:srgbClr val="050813"/>
                  </a:gs>
                  <a:gs pos="81000">
                    <a:srgbClr val="004D6C"/>
                  </a:gs>
                  <a:gs pos="86000">
                    <a:srgbClr val="050813"/>
                  </a:gs>
                </a:gsLst>
                <a:lin ang="5400000" scaled="1"/>
                <a:tileRect/>
              </a:gradFill>
              <a:latin typeface="Kozuka Gothic Pro H" pitchFamily="34" charset="-128"/>
              <a:cs typeface="Arial" charset="0"/>
            </a:endParaRPr>
          </a:p>
        </p:txBody>
      </p:sp>
      <p:sp>
        <p:nvSpPr>
          <p:cNvPr id="19" name="Title 18"/>
          <p:cNvSpPr>
            <a:spLocks noGrp="1"/>
          </p:cNvSpPr>
          <p:nvPr>
            <p:ph type="title"/>
          </p:nvPr>
        </p:nvSpPr>
        <p:spPr/>
        <p:txBody>
          <a:bodyPr/>
          <a:lstStyle/>
          <a:p>
            <a:r>
              <a:rPr lang="en-US" dirty="0" smtClean="0"/>
              <a:t>External Lists</a:t>
            </a:r>
            <a:endParaRPr lang="en-US" dirty="0"/>
          </a:p>
        </p:txBody>
      </p:sp>
      <p:sp>
        <p:nvSpPr>
          <p:cNvPr id="6" name="Content Placeholder 2"/>
          <p:cNvSpPr>
            <a:spLocks noGrp="1"/>
          </p:cNvSpPr>
          <p:nvPr>
            <p:ph idx="1"/>
          </p:nvPr>
        </p:nvSpPr>
        <p:spPr/>
        <p:txBody>
          <a:bodyPr/>
          <a:lstStyle/>
          <a:p>
            <a:r>
              <a:rPr lang="en-US" dirty="0" smtClean="0"/>
              <a:t>Expose external data as a native SharePoint list </a:t>
            </a:r>
          </a:p>
          <a:p>
            <a:pPr lvl="1"/>
            <a:r>
              <a:rPr lang="en-US" dirty="0" smtClean="0"/>
              <a:t>Full CRUD-Q capability w/ familiar UI &amp; navigation</a:t>
            </a:r>
          </a:p>
          <a:p>
            <a:pPr lvl="1"/>
            <a:r>
              <a:rPr lang="en-US" dirty="0" smtClean="0"/>
              <a:t>Forms can be converted to InfoPath forms</a:t>
            </a:r>
          </a:p>
          <a:p>
            <a:pPr lvl="1"/>
            <a:r>
              <a:rPr lang="en-US" dirty="0" smtClean="0"/>
              <a:t>Profile </a:t>
            </a:r>
            <a:r>
              <a:rPr lang="en-US" dirty="0"/>
              <a:t>page available for each item in the list </a:t>
            </a:r>
          </a:p>
          <a:p>
            <a:pPr lvl="1"/>
            <a:r>
              <a:rPr lang="en-US" dirty="0" smtClean="0"/>
              <a:t>Access via SharePoint object model (</a:t>
            </a:r>
            <a:r>
              <a:rPr lang="en-US" dirty="0" err="1" smtClean="0">
                <a:latin typeface="Courier New" pitchFamily="49" charset="0"/>
                <a:cs typeface="Courier New" pitchFamily="49" charset="0"/>
              </a:rPr>
              <a:t>SPList</a:t>
            </a:r>
            <a:r>
              <a:rPr lang="en-US" dirty="0" smtClean="0"/>
              <a:t>)</a:t>
            </a:r>
          </a:p>
          <a:p>
            <a:r>
              <a:rPr lang="en-US" dirty="0"/>
              <a:t>Some differences from traditional SP lists</a:t>
            </a:r>
          </a:p>
          <a:p>
            <a:pPr lvl="1"/>
            <a:r>
              <a:rPr lang="en-US" dirty="0"/>
              <a:t>Because SharePoint doesn’t “own” the data, some standard list functionality is not available </a:t>
            </a:r>
            <a:r>
              <a:rPr lang="en-US" dirty="0" smtClean="0"/>
              <a:t/>
            </a:r>
            <a:br>
              <a:rPr lang="en-US" dirty="0" smtClean="0"/>
            </a:br>
            <a:r>
              <a:rPr lang="en-US" dirty="0" smtClean="0"/>
              <a:t>with </a:t>
            </a:r>
            <a:r>
              <a:rPr lang="en-US" dirty="0"/>
              <a:t>external lists</a:t>
            </a:r>
          </a:p>
          <a:p>
            <a:r>
              <a:rPr lang="en-US" dirty="0" smtClean="0"/>
              <a:t>New support for alerts (notifications)</a:t>
            </a:r>
          </a:p>
          <a:p>
            <a:pPr lvl="1"/>
            <a:r>
              <a:rPr lang="en-US" dirty="0" smtClean="0"/>
              <a:t>Requires implementation of new operators</a:t>
            </a:r>
          </a:p>
          <a:p>
            <a:pPr lvl="2"/>
            <a:endParaRPr lang="en-US" dirty="0" smtClean="0"/>
          </a:p>
        </p:txBody>
      </p:sp>
    </p:spTree>
    <p:extLst>
      <p:ext uri="{BB962C8B-B14F-4D97-AF65-F5344CB8AC3E}">
        <p14:creationId xmlns:p14="http://schemas.microsoft.com/office/powerpoint/2010/main" val="156420788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p:txBody>
          <a:bodyPr/>
          <a:lstStyle/>
          <a:p>
            <a:pPr lvl="0"/>
            <a:r>
              <a:rPr lang="en-US" smtClean="0"/>
              <a:t>Surfacing External Data</a:t>
            </a:r>
            <a:endParaRPr lang="en-US" dirty="0"/>
          </a:p>
        </p:txBody>
      </p:sp>
      <p:sp>
        <p:nvSpPr>
          <p:cNvPr id="41" name="Content Placeholder 40"/>
          <p:cNvSpPr>
            <a:spLocks noGrp="1"/>
          </p:cNvSpPr>
          <p:nvPr>
            <p:ph idx="1"/>
          </p:nvPr>
        </p:nvSpPr>
        <p:spPr/>
        <p:txBody>
          <a:bodyPr>
            <a:normAutofit fontScale="92500" lnSpcReduction="10000"/>
          </a:bodyPr>
          <a:lstStyle/>
          <a:p>
            <a:r>
              <a:rPr lang="en-US" dirty="0" smtClean="0"/>
              <a:t>External Data Columns </a:t>
            </a:r>
          </a:p>
          <a:p>
            <a:pPr lvl="1"/>
            <a:r>
              <a:rPr lang="en-US" dirty="0" smtClean="0"/>
              <a:t>Add data from external content types to </a:t>
            </a:r>
            <a:br>
              <a:rPr lang="en-US" dirty="0" smtClean="0"/>
            </a:br>
            <a:r>
              <a:rPr lang="en-US" dirty="0" smtClean="0"/>
              <a:t>standard SharePoint lists</a:t>
            </a:r>
          </a:p>
          <a:p>
            <a:pPr lvl="1"/>
            <a:r>
              <a:rPr lang="en-US" dirty="0" smtClean="0"/>
              <a:t>Can be made available as Content Controls in Word</a:t>
            </a:r>
          </a:p>
          <a:p>
            <a:r>
              <a:rPr lang="en-US" dirty="0" smtClean="0"/>
              <a:t>Provided Web Parts</a:t>
            </a:r>
          </a:p>
          <a:p>
            <a:pPr lvl="1"/>
            <a:r>
              <a:rPr lang="en-US" dirty="0"/>
              <a:t>External Data Item</a:t>
            </a:r>
          </a:p>
          <a:p>
            <a:pPr lvl="1"/>
            <a:r>
              <a:rPr lang="en-US" dirty="0" smtClean="0"/>
              <a:t>External Data List </a:t>
            </a:r>
            <a:r>
              <a:rPr lang="en-US" dirty="0"/>
              <a:t>&amp; External Data Related List</a:t>
            </a:r>
          </a:p>
          <a:p>
            <a:pPr lvl="1"/>
            <a:r>
              <a:rPr lang="en-US" dirty="0" smtClean="0"/>
              <a:t>External Data Item Builder</a:t>
            </a:r>
          </a:p>
          <a:p>
            <a:r>
              <a:rPr lang="en-US" dirty="0" smtClean="0"/>
              <a:t>Profile Page</a:t>
            </a:r>
          </a:p>
          <a:p>
            <a:r>
              <a:rPr lang="en-US" dirty="0" smtClean="0"/>
              <a:t>External Data Search </a:t>
            </a:r>
          </a:p>
          <a:p>
            <a:pPr lvl="1"/>
            <a:r>
              <a:rPr lang="en-US" dirty="0" smtClean="0"/>
              <a:t>Integrate External Data into search results</a:t>
            </a:r>
          </a:p>
          <a:p>
            <a:r>
              <a:rPr lang="en-US" dirty="0" smtClean="0"/>
              <a:t>Inclusion in SharePoint Apps</a:t>
            </a:r>
          </a:p>
        </p:txBody>
      </p:sp>
    </p:spTree>
    <p:extLst>
      <p:ext uri="{BB962C8B-B14F-4D97-AF65-F5344CB8AC3E}">
        <p14:creationId xmlns:p14="http://schemas.microsoft.com/office/powerpoint/2010/main" val="420298327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BCS Overview &amp; Architecture</a:t>
            </a:r>
          </a:p>
          <a:p>
            <a:pPr>
              <a:buFont typeface="Wingdings" panose="05000000000000000000" pitchFamily="2" charset="2"/>
              <a:buChar char="ü"/>
            </a:pPr>
            <a:r>
              <a:rPr lang="en-US" dirty="0">
                <a:solidFill>
                  <a:schemeClr val="bg1">
                    <a:lumMod val="50000"/>
                  </a:schemeClr>
                </a:solidFill>
              </a:rPr>
              <a:t>External Content Types</a:t>
            </a:r>
          </a:p>
          <a:p>
            <a:pPr>
              <a:buFont typeface="Wingdings" panose="05000000000000000000" pitchFamily="2" charset="2"/>
              <a:buChar char="ü"/>
            </a:pPr>
            <a:r>
              <a:rPr lang="en-US" dirty="0">
                <a:solidFill>
                  <a:schemeClr val="bg1">
                    <a:lumMod val="50000"/>
                  </a:schemeClr>
                </a:solidFill>
              </a:rPr>
              <a:t>Using External Content Types</a:t>
            </a:r>
          </a:p>
          <a:p>
            <a:pPr>
              <a:buFont typeface="Wingdings" panose="05000000000000000000" pitchFamily="2" charset="2"/>
              <a:buChar char="Ø"/>
            </a:pPr>
            <a:r>
              <a:rPr lang="en-US" dirty="0"/>
              <a:t>Creating </a:t>
            </a:r>
            <a:r>
              <a:rPr lang="en-US" dirty="0" smtClean="0"/>
              <a:t>External Content Types</a:t>
            </a:r>
            <a:endParaRPr lang="en-US" dirty="0"/>
          </a:p>
          <a:p>
            <a:r>
              <a:rPr lang="en-US" dirty="0"/>
              <a:t>Performance</a:t>
            </a:r>
          </a:p>
          <a:p>
            <a:r>
              <a:rPr lang="en-US" dirty="0"/>
              <a:t>Security</a:t>
            </a:r>
          </a:p>
          <a:p>
            <a:r>
              <a:rPr lang="en-US" dirty="0"/>
              <a:t>OData Backed External Content Types</a:t>
            </a:r>
          </a:p>
          <a:p>
            <a:r>
              <a:rPr lang="en-US" dirty="0"/>
              <a:t>External Content Types in SharePoint Apps</a:t>
            </a:r>
          </a:p>
          <a:p>
            <a:r>
              <a:rPr lang="en-US" dirty="0"/>
              <a:t>Notifications &amp; Custom Event Receivers</a:t>
            </a:r>
          </a:p>
        </p:txBody>
      </p:sp>
    </p:spTree>
    <p:extLst>
      <p:ext uri="{BB962C8B-B14F-4D97-AF65-F5344CB8AC3E}">
        <p14:creationId xmlns:p14="http://schemas.microsoft.com/office/powerpoint/2010/main" val="4152613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2013 vs. VS2013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6834878"/>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4848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BCS Overview &amp; Architecture</a:t>
            </a:r>
          </a:p>
          <a:p>
            <a:pPr>
              <a:buFont typeface="Wingdings" panose="05000000000000000000" pitchFamily="2" charset="2"/>
              <a:buChar char="ü"/>
            </a:pPr>
            <a:r>
              <a:rPr lang="en-US" dirty="0">
                <a:solidFill>
                  <a:schemeClr val="bg1">
                    <a:lumMod val="50000"/>
                  </a:schemeClr>
                </a:solidFill>
              </a:rPr>
              <a:t>External Content Types</a:t>
            </a:r>
          </a:p>
          <a:p>
            <a:pPr>
              <a:buFont typeface="Wingdings" panose="05000000000000000000" pitchFamily="2" charset="2"/>
              <a:buChar char="ü"/>
            </a:pPr>
            <a:r>
              <a:rPr lang="en-US" dirty="0">
                <a:solidFill>
                  <a:schemeClr val="bg1">
                    <a:lumMod val="50000"/>
                  </a:schemeClr>
                </a:solidFill>
              </a:rPr>
              <a:t>Using External Content Types</a:t>
            </a:r>
          </a:p>
          <a:p>
            <a:pPr>
              <a:buFont typeface="Wingdings" panose="05000000000000000000" pitchFamily="2" charset="2"/>
              <a:buChar char="ü"/>
            </a:pPr>
            <a:r>
              <a:rPr lang="en-US" dirty="0">
                <a:solidFill>
                  <a:schemeClr val="bg1">
                    <a:lumMod val="50000"/>
                  </a:schemeClr>
                </a:solidFill>
              </a:rPr>
              <a:t>Creating External Content Types</a:t>
            </a:r>
          </a:p>
          <a:p>
            <a:pPr>
              <a:buFont typeface="Wingdings" panose="05000000000000000000" pitchFamily="2" charset="2"/>
              <a:buChar char="Ø"/>
            </a:pPr>
            <a:r>
              <a:rPr lang="en-US" dirty="0"/>
              <a:t>Performance</a:t>
            </a:r>
          </a:p>
          <a:p>
            <a:pPr>
              <a:buFont typeface="Wingdings" panose="05000000000000000000" pitchFamily="2" charset="2"/>
              <a:buChar char="Ø"/>
            </a:pPr>
            <a:r>
              <a:rPr lang="en-US" dirty="0"/>
              <a:t>Security</a:t>
            </a:r>
          </a:p>
          <a:p>
            <a:r>
              <a:rPr lang="en-US" dirty="0"/>
              <a:t>OData Backed External Content Types</a:t>
            </a:r>
          </a:p>
          <a:p>
            <a:r>
              <a:rPr lang="en-US" dirty="0"/>
              <a:t>External Content Types in SharePoint Apps</a:t>
            </a:r>
          </a:p>
          <a:p>
            <a:r>
              <a:rPr lang="en-US" dirty="0"/>
              <a:t>Notifications &amp; Custom Event Receivers</a:t>
            </a:r>
          </a:p>
        </p:txBody>
      </p:sp>
    </p:spTree>
    <p:extLst>
      <p:ext uri="{BB962C8B-B14F-4D97-AF65-F5344CB8AC3E}">
        <p14:creationId xmlns:p14="http://schemas.microsoft.com/office/powerpoint/2010/main" val="952949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BDC Throttling &amp; ECT Filters</a:t>
            </a:r>
            <a:endParaRPr lang="en-US" dirty="0"/>
          </a:p>
        </p:txBody>
      </p:sp>
      <p:sp>
        <p:nvSpPr>
          <p:cNvPr id="3" name="Content Placeholder 2"/>
          <p:cNvSpPr>
            <a:spLocks noGrp="1"/>
          </p:cNvSpPr>
          <p:nvPr>
            <p:ph idx="1"/>
          </p:nvPr>
        </p:nvSpPr>
        <p:spPr/>
        <p:txBody>
          <a:bodyPr/>
          <a:lstStyle/>
          <a:p>
            <a:r>
              <a:rPr lang="en-US" dirty="0" smtClean="0"/>
              <a:t>BDC service application manages performance via throttle settings</a:t>
            </a:r>
          </a:p>
          <a:p>
            <a:endParaRPr lang="en-US" dirty="0" smtClean="0"/>
          </a:p>
          <a:p>
            <a:endParaRPr lang="en-US" dirty="0" smtClean="0"/>
          </a:p>
          <a:p>
            <a:endParaRPr lang="en-US" dirty="0"/>
          </a:p>
          <a:p>
            <a:endParaRPr lang="en-US" dirty="0" smtClean="0"/>
          </a:p>
          <a:p>
            <a:endParaRPr lang="en-US" dirty="0"/>
          </a:p>
          <a:p>
            <a:r>
              <a:rPr lang="en-US" dirty="0" smtClean="0"/>
              <a:t>Individual ECT </a:t>
            </a:r>
            <a:r>
              <a:rPr lang="en-US" b="1" dirty="0" smtClean="0"/>
              <a:t>Finder</a:t>
            </a:r>
            <a:r>
              <a:rPr lang="en-US" dirty="0" smtClean="0"/>
              <a:t> &amp; </a:t>
            </a:r>
            <a:r>
              <a:rPr lang="en-US" b="1" dirty="0" err="1" smtClean="0"/>
              <a:t>SpecificFinder</a:t>
            </a:r>
            <a:r>
              <a:rPr lang="en-US" dirty="0" smtClean="0"/>
              <a:t> methods can also implement filters to limit the amount of data each returns</a:t>
            </a:r>
          </a:p>
        </p:txBody>
      </p:sp>
      <p:graphicFrame>
        <p:nvGraphicFramePr>
          <p:cNvPr id="4" name="Table 3"/>
          <p:cNvGraphicFramePr>
            <a:graphicFrameLocks noGrp="1"/>
          </p:cNvGraphicFramePr>
          <p:nvPr>
            <p:extLst/>
          </p:nvPr>
        </p:nvGraphicFramePr>
        <p:xfrm>
          <a:off x="1143000" y="2499360"/>
          <a:ext cx="7010400" cy="2225040"/>
        </p:xfrm>
        <a:graphic>
          <a:graphicData uri="http://schemas.openxmlformats.org/drawingml/2006/table">
            <a:tbl>
              <a:tblPr firstRow="1" bandRow="1">
                <a:tableStyleId>{5C22544A-7EE6-4342-B048-85BDC9FD1C3A}</a:tableStyleId>
              </a:tblPr>
              <a:tblGrid>
                <a:gridCol w="1752600"/>
                <a:gridCol w="1752600"/>
                <a:gridCol w="1752600"/>
                <a:gridCol w="1752600"/>
              </a:tblGrid>
              <a:tr h="370840">
                <a:tc>
                  <a:txBody>
                    <a:bodyPr/>
                    <a:lstStyle/>
                    <a:p>
                      <a:r>
                        <a:rPr lang="en-US" dirty="0" smtClean="0"/>
                        <a:t>Type</a:t>
                      </a:r>
                      <a:endParaRPr lang="en-US" dirty="0"/>
                    </a:p>
                  </a:txBody>
                  <a:tcPr/>
                </a:tc>
                <a:tc>
                  <a:txBody>
                    <a:bodyPr/>
                    <a:lstStyle/>
                    <a:p>
                      <a:r>
                        <a:rPr lang="en-US" dirty="0" smtClean="0"/>
                        <a:t>Scope</a:t>
                      </a:r>
                      <a:endParaRPr lang="en-US" dirty="0"/>
                    </a:p>
                  </a:txBody>
                  <a:tcPr/>
                </a:tc>
                <a:tc>
                  <a:txBody>
                    <a:bodyPr/>
                    <a:lstStyle/>
                    <a:p>
                      <a:r>
                        <a:rPr lang="en-US" dirty="0" smtClean="0"/>
                        <a:t>Default</a:t>
                      </a:r>
                      <a:endParaRPr lang="en-US" dirty="0"/>
                    </a:p>
                  </a:txBody>
                  <a:tcPr/>
                </a:tc>
                <a:tc>
                  <a:txBody>
                    <a:bodyPr/>
                    <a:lstStyle/>
                    <a:p>
                      <a:r>
                        <a:rPr lang="en-US" dirty="0" smtClean="0"/>
                        <a:t>Max</a:t>
                      </a:r>
                      <a:endParaRPr lang="en-US" dirty="0"/>
                    </a:p>
                  </a:txBody>
                  <a:tcPr/>
                </a:tc>
              </a:tr>
              <a:tr h="370840">
                <a:tc>
                  <a:txBody>
                    <a:bodyPr/>
                    <a:lstStyle/>
                    <a:p>
                      <a:r>
                        <a:rPr lang="en-US" dirty="0" smtClean="0"/>
                        <a:t>Connections</a:t>
                      </a:r>
                      <a:endParaRPr lang="en-US" dirty="0"/>
                    </a:p>
                  </a:txBody>
                  <a:tcPr/>
                </a:tc>
                <a:tc>
                  <a:txBody>
                    <a:bodyPr/>
                    <a:lstStyle/>
                    <a:p>
                      <a:r>
                        <a:rPr lang="en-US" dirty="0" smtClean="0"/>
                        <a:t>Global</a:t>
                      </a:r>
                      <a:endParaRPr lang="en-US" dirty="0"/>
                    </a:p>
                  </a:txBody>
                  <a:tcPr/>
                </a:tc>
                <a:tc>
                  <a:txBody>
                    <a:bodyPr/>
                    <a:lstStyle/>
                    <a:p>
                      <a:r>
                        <a:rPr lang="en-US" dirty="0" smtClean="0"/>
                        <a:t>100</a:t>
                      </a:r>
                      <a:endParaRPr lang="en-US" dirty="0"/>
                    </a:p>
                  </a:txBody>
                  <a:tcPr/>
                </a:tc>
                <a:tc>
                  <a:txBody>
                    <a:bodyPr/>
                    <a:lstStyle/>
                    <a:p>
                      <a:r>
                        <a:rPr lang="en-US" dirty="0" smtClean="0"/>
                        <a:t>500</a:t>
                      </a:r>
                      <a:endParaRPr lang="en-US" dirty="0"/>
                    </a:p>
                  </a:txBody>
                  <a:tcPr/>
                </a:tc>
              </a:tr>
              <a:tr h="370840">
                <a:tc>
                  <a:txBody>
                    <a:bodyPr/>
                    <a:lstStyle/>
                    <a:p>
                      <a:r>
                        <a:rPr lang="en-US" dirty="0" smtClean="0"/>
                        <a:t>Items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Database</a:t>
                      </a:r>
                    </a:p>
                  </a:txBody>
                  <a:tcPr/>
                </a:tc>
                <a:tc>
                  <a:txBody>
                    <a:bodyPr/>
                    <a:lstStyle/>
                    <a:p>
                      <a:r>
                        <a:rPr lang="en-US" dirty="0" smtClean="0"/>
                        <a:t>2000</a:t>
                      </a:r>
                      <a:endParaRPr lang="en-US" dirty="0"/>
                    </a:p>
                  </a:txBody>
                  <a:tcPr/>
                </a:tc>
                <a:tc>
                  <a:txBody>
                    <a:bodyPr/>
                    <a:lstStyle/>
                    <a:p>
                      <a:r>
                        <a:rPr lang="en-US" dirty="0" smtClean="0"/>
                        <a:t>25,000</a:t>
                      </a:r>
                      <a:endParaRPr lang="en-US" dirty="0"/>
                    </a:p>
                  </a:txBody>
                  <a:tcPr/>
                </a:tc>
              </a:tr>
              <a:tr h="370840">
                <a:tc>
                  <a:txBody>
                    <a:bodyPr/>
                    <a:lstStyle/>
                    <a:p>
                      <a:r>
                        <a:rPr lang="en-US" dirty="0" smtClean="0"/>
                        <a:t>Timeout</a:t>
                      </a:r>
                      <a:endParaRPr lang="en-US" dirty="0"/>
                    </a:p>
                  </a:txBody>
                  <a:tcPr/>
                </a:tc>
                <a:tc>
                  <a:txBody>
                    <a:bodyPr/>
                    <a:lstStyle/>
                    <a:p>
                      <a:r>
                        <a:rPr lang="en-US" dirty="0" smtClean="0"/>
                        <a:t>Database</a:t>
                      </a:r>
                      <a:endParaRPr lang="en-US" dirty="0"/>
                    </a:p>
                  </a:txBody>
                  <a:tcPr/>
                </a:tc>
                <a:tc>
                  <a:txBody>
                    <a:bodyPr/>
                    <a:lstStyle/>
                    <a:p>
                      <a:r>
                        <a:rPr lang="en-US" dirty="0" smtClean="0"/>
                        <a:t>60 sec</a:t>
                      </a:r>
                      <a:endParaRPr lang="en-US" dirty="0"/>
                    </a:p>
                  </a:txBody>
                  <a:tcPr/>
                </a:tc>
                <a:tc>
                  <a:txBody>
                    <a:bodyPr/>
                    <a:lstStyle/>
                    <a:p>
                      <a:r>
                        <a:rPr lang="en-US" dirty="0" smtClean="0"/>
                        <a:t>600 sec</a:t>
                      </a:r>
                      <a:endParaRPr lang="en-US" dirty="0"/>
                    </a:p>
                  </a:txBody>
                  <a:tcPr/>
                </a:tc>
              </a:tr>
              <a:tr h="370840">
                <a:tc>
                  <a:txBody>
                    <a:bodyPr/>
                    <a:lstStyle/>
                    <a:p>
                      <a:r>
                        <a:rPr lang="en-US" dirty="0" smtClean="0"/>
                        <a:t>Size</a:t>
                      </a:r>
                      <a:endParaRPr lang="en-US" dirty="0"/>
                    </a:p>
                  </a:txBody>
                  <a:tcPr/>
                </a:tc>
                <a:tc>
                  <a:txBody>
                    <a:bodyPr/>
                    <a:lstStyle/>
                    <a:p>
                      <a:r>
                        <a:rPr lang="en-US" dirty="0" smtClean="0"/>
                        <a:t>Service</a:t>
                      </a:r>
                      <a:endParaRPr lang="en-US" dirty="0"/>
                    </a:p>
                  </a:txBody>
                  <a:tcPr/>
                </a:tc>
                <a:tc>
                  <a:txBody>
                    <a:bodyPr/>
                    <a:lstStyle/>
                    <a:p>
                      <a:r>
                        <a:rPr lang="en-US" dirty="0" smtClean="0"/>
                        <a:t>3 MB</a:t>
                      </a:r>
                      <a:endParaRPr lang="en-US" dirty="0"/>
                    </a:p>
                  </a:txBody>
                  <a:tcPr/>
                </a:tc>
                <a:tc>
                  <a:txBody>
                    <a:bodyPr/>
                    <a:lstStyle/>
                    <a:p>
                      <a:r>
                        <a:rPr lang="en-US" dirty="0" smtClean="0"/>
                        <a:t>150 MB</a:t>
                      </a:r>
                      <a:endParaRPr lang="en-US" dirty="0"/>
                    </a:p>
                  </a:txBody>
                  <a:tcPr/>
                </a:tc>
              </a:tr>
              <a:tr h="370840">
                <a:tc>
                  <a:txBody>
                    <a:bodyPr/>
                    <a:lstStyle/>
                    <a:p>
                      <a:r>
                        <a:rPr lang="en-US" dirty="0" smtClean="0"/>
                        <a:t>Timeout</a:t>
                      </a:r>
                      <a:endParaRPr lang="en-US" dirty="0"/>
                    </a:p>
                  </a:txBody>
                  <a:tcPr/>
                </a:tc>
                <a:tc>
                  <a:txBody>
                    <a:bodyPr/>
                    <a:lstStyle/>
                    <a:p>
                      <a:r>
                        <a:rPr lang="en-US" dirty="0" smtClean="0"/>
                        <a:t>Service</a:t>
                      </a:r>
                      <a:endParaRPr lang="en-US" dirty="0"/>
                    </a:p>
                  </a:txBody>
                  <a:tcPr/>
                </a:tc>
                <a:tc>
                  <a:txBody>
                    <a:bodyPr/>
                    <a:lstStyle/>
                    <a:p>
                      <a:r>
                        <a:rPr lang="en-US" dirty="0" smtClean="0"/>
                        <a:t>60 sec</a:t>
                      </a:r>
                      <a:endParaRPr lang="en-US" dirty="0"/>
                    </a:p>
                  </a:txBody>
                  <a:tcPr/>
                </a:tc>
                <a:tc>
                  <a:txBody>
                    <a:bodyPr/>
                    <a:lstStyle/>
                    <a:p>
                      <a:r>
                        <a:rPr lang="en-US" dirty="0" smtClean="0"/>
                        <a:t>600 sec</a:t>
                      </a:r>
                      <a:endParaRPr lang="en-US" dirty="0"/>
                    </a:p>
                  </a:txBody>
                  <a:tcPr/>
                </a:tc>
              </a:tr>
            </a:tbl>
          </a:graphicData>
        </a:graphic>
      </p:graphicFrame>
    </p:spTree>
    <p:extLst>
      <p:ext uri="{BB962C8B-B14F-4D97-AF65-F5344CB8AC3E}">
        <p14:creationId xmlns:p14="http://schemas.microsoft.com/office/powerpoint/2010/main" val="697204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Content Type Filters</a:t>
            </a:r>
            <a:endParaRPr lang="en-US" dirty="0"/>
          </a:p>
        </p:txBody>
      </p:sp>
      <p:sp>
        <p:nvSpPr>
          <p:cNvPr id="9" name="Content Placeholder 8"/>
          <p:cNvSpPr>
            <a:spLocks noGrp="1"/>
          </p:cNvSpPr>
          <p:nvPr>
            <p:ph idx="1"/>
          </p:nvPr>
        </p:nvSpPr>
        <p:spPr/>
        <p:txBody>
          <a:bodyPr/>
          <a:lstStyle/>
          <a:p>
            <a:r>
              <a:rPr lang="en-US" dirty="0" smtClean="0"/>
              <a:t>Some filters supported by SPD2013 wizards</a:t>
            </a:r>
          </a:p>
          <a:p>
            <a:r>
              <a:rPr lang="en-US" dirty="0" smtClean="0"/>
              <a:t>Others specified in application model (XML)</a:t>
            </a:r>
            <a:endParaRPr lang="en-US" dirty="0"/>
          </a:p>
        </p:txBody>
      </p:sp>
      <p:graphicFrame>
        <p:nvGraphicFramePr>
          <p:cNvPr id="4" name="Table 3"/>
          <p:cNvGraphicFramePr>
            <a:graphicFrameLocks noGrp="1"/>
          </p:cNvGraphicFramePr>
          <p:nvPr>
            <p:extLst/>
          </p:nvPr>
        </p:nvGraphicFramePr>
        <p:xfrm>
          <a:off x="381000" y="2590800"/>
          <a:ext cx="3886200" cy="3931920"/>
        </p:xfrm>
        <a:graphic>
          <a:graphicData uri="http://schemas.openxmlformats.org/drawingml/2006/table">
            <a:tbl>
              <a:tblPr firstRow="1" bandRow="1">
                <a:tableStyleId>{5C22544A-7EE6-4342-B048-85BDC9FD1C3A}</a:tableStyleId>
              </a:tblPr>
              <a:tblGrid>
                <a:gridCol w="2286000"/>
                <a:gridCol w="1600200"/>
              </a:tblGrid>
              <a:tr h="287867">
                <a:tc>
                  <a:txBody>
                    <a:bodyPr/>
                    <a:lstStyle/>
                    <a:p>
                      <a:r>
                        <a:rPr lang="en-US" dirty="0" smtClean="0"/>
                        <a:t>Filter</a:t>
                      </a:r>
                      <a:endParaRPr lang="en-US" dirty="0"/>
                    </a:p>
                  </a:txBody>
                  <a:tcPr/>
                </a:tc>
                <a:tc>
                  <a:txBody>
                    <a:bodyPr/>
                    <a:lstStyle/>
                    <a:p>
                      <a:pPr algn="ctr"/>
                      <a:r>
                        <a:rPr lang="en-US" dirty="0" smtClean="0"/>
                        <a:t>SPD2013</a:t>
                      </a:r>
                    </a:p>
                    <a:p>
                      <a:pPr algn="ctr"/>
                      <a:r>
                        <a:rPr lang="en-US" dirty="0" smtClean="0"/>
                        <a:t>Supported?</a:t>
                      </a:r>
                      <a:endParaRPr lang="en-US" dirty="0"/>
                    </a:p>
                  </a:txBody>
                  <a:tcPr/>
                </a:tc>
              </a:tr>
              <a:tr h="287867">
                <a:tc>
                  <a:txBody>
                    <a:bodyPr/>
                    <a:lstStyle/>
                    <a:p>
                      <a:r>
                        <a:rPr lang="en-US" dirty="0" err="1" smtClean="0"/>
                        <a:t>ActivityId</a:t>
                      </a:r>
                      <a:endParaRPr lang="en-US" dirty="0"/>
                    </a:p>
                  </a:txBody>
                  <a:tcPr/>
                </a:tc>
                <a:tc>
                  <a:txBody>
                    <a:bodyPr/>
                    <a:lstStyle/>
                    <a:p>
                      <a:endParaRPr lang="en-US" dirty="0"/>
                    </a:p>
                  </a:txBody>
                  <a:tcPr/>
                </a:tc>
              </a:tr>
              <a:tr h="287867">
                <a:tc>
                  <a:txBody>
                    <a:bodyPr/>
                    <a:lstStyle/>
                    <a:p>
                      <a:r>
                        <a:rPr lang="en-US" dirty="0" smtClean="0"/>
                        <a:t>Batching</a:t>
                      </a:r>
                      <a:endParaRPr lang="en-US" dirty="0"/>
                    </a:p>
                  </a:txBody>
                  <a:tcPr/>
                </a:tc>
                <a:tc>
                  <a:txBody>
                    <a:bodyPr/>
                    <a:lstStyle/>
                    <a:p>
                      <a:endParaRPr lang="en-US" dirty="0"/>
                    </a:p>
                  </a:txBody>
                  <a:tcPr/>
                </a:tc>
              </a:tr>
              <a:tr h="287867">
                <a:tc>
                  <a:txBody>
                    <a:bodyPr/>
                    <a:lstStyle/>
                    <a:p>
                      <a:r>
                        <a:rPr lang="en-US" dirty="0" err="1" smtClean="0"/>
                        <a:t>Batching</a:t>
                      </a:r>
                      <a:r>
                        <a:rPr lang="en-US" baseline="0" dirty="0" err="1" smtClean="0"/>
                        <a:t>Termination</a:t>
                      </a:r>
                      <a:endParaRPr lang="en-US" dirty="0"/>
                    </a:p>
                  </a:txBody>
                  <a:tcPr/>
                </a:tc>
                <a:tc>
                  <a:txBody>
                    <a:bodyPr/>
                    <a:lstStyle/>
                    <a:p>
                      <a:endParaRPr lang="en-US"/>
                    </a:p>
                  </a:txBody>
                  <a:tcPr/>
                </a:tc>
              </a:tr>
              <a:tr h="287867">
                <a:tc>
                  <a:txBody>
                    <a:bodyPr/>
                    <a:lstStyle/>
                    <a:p>
                      <a:r>
                        <a:rPr lang="en-US" dirty="0" smtClean="0"/>
                        <a:t>Comparison</a:t>
                      </a:r>
                      <a:endParaRPr lang="en-US" dirty="0"/>
                    </a:p>
                  </a:txBody>
                  <a:tcPr/>
                </a:tc>
                <a:tc>
                  <a:txBody>
                    <a:bodyPr/>
                    <a:lstStyle/>
                    <a:p>
                      <a:endParaRPr lang="en-US"/>
                    </a:p>
                  </a:txBody>
                  <a:tcPr/>
                </a:tc>
              </a:tr>
              <a:tr h="287867">
                <a:tc>
                  <a:txBody>
                    <a:bodyPr/>
                    <a:lstStyle/>
                    <a:p>
                      <a:r>
                        <a:rPr lang="en-US" dirty="0" smtClean="0"/>
                        <a:t>Input</a:t>
                      </a:r>
                      <a:endParaRPr lang="en-US" dirty="0"/>
                    </a:p>
                  </a:txBody>
                  <a:tcPr/>
                </a:tc>
                <a:tc>
                  <a:txBody>
                    <a:bodyPr/>
                    <a:lstStyle/>
                    <a:p>
                      <a:endParaRPr lang="en-US" dirty="0"/>
                    </a:p>
                  </a:txBody>
                  <a:tcPr/>
                </a:tc>
              </a:tr>
              <a:tr h="287867">
                <a:tc>
                  <a:txBody>
                    <a:bodyPr/>
                    <a:lstStyle/>
                    <a:p>
                      <a:r>
                        <a:rPr lang="en-US" dirty="0" err="1" smtClean="0"/>
                        <a:t>InputOutput</a:t>
                      </a:r>
                      <a:endParaRPr lang="en-US" dirty="0"/>
                    </a:p>
                  </a:txBody>
                  <a:tcPr/>
                </a:tc>
                <a:tc>
                  <a:txBody>
                    <a:bodyPr/>
                    <a:lstStyle/>
                    <a:p>
                      <a:endParaRPr lang="en-US" dirty="0"/>
                    </a:p>
                  </a:txBody>
                  <a:tcPr/>
                </a:tc>
              </a:tr>
              <a:tr h="287867">
                <a:tc>
                  <a:txBody>
                    <a:bodyPr/>
                    <a:lstStyle/>
                    <a:p>
                      <a:r>
                        <a:rPr lang="en-US" dirty="0" err="1" smtClean="0"/>
                        <a:t>LastId</a:t>
                      </a:r>
                      <a:endParaRPr lang="en-US" dirty="0"/>
                    </a:p>
                  </a:txBody>
                  <a:tcPr/>
                </a:tc>
                <a:tc>
                  <a:txBody>
                    <a:bodyPr/>
                    <a:lstStyle/>
                    <a:p>
                      <a:endParaRPr lang="en-US"/>
                    </a:p>
                  </a:txBody>
                  <a:tcPr/>
                </a:tc>
              </a:tr>
              <a:tr h="287867">
                <a:tc>
                  <a:txBody>
                    <a:bodyPr/>
                    <a:lstStyle/>
                    <a:p>
                      <a:r>
                        <a:rPr lang="en-US" dirty="0" smtClean="0"/>
                        <a:t>Limit</a:t>
                      </a:r>
                      <a:endParaRPr lang="en-US" dirty="0"/>
                    </a:p>
                  </a:txBody>
                  <a:tcPr/>
                </a:tc>
                <a:tc>
                  <a:txBody>
                    <a:bodyPr/>
                    <a:lstStyle/>
                    <a:p>
                      <a:endParaRPr lang="en-US" dirty="0"/>
                    </a:p>
                  </a:txBody>
                  <a:tcPr/>
                </a:tc>
              </a:tr>
              <a:tr h="287867">
                <a:tc>
                  <a:txBody>
                    <a:bodyPr/>
                    <a:lstStyle/>
                    <a:p>
                      <a:r>
                        <a:rPr lang="en-US" dirty="0" smtClean="0"/>
                        <a:t>Output</a:t>
                      </a:r>
                      <a:endParaRPr lang="en-US" dirty="0"/>
                    </a:p>
                  </a:txBody>
                  <a:tcPr/>
                </a:tc>
                <a:tc>
                  <a:txBody>
                    <a:bodyPr/>
                    <a:lstStyle/>
                    <a:p>
                      <a:endParaRPr lang="en-US" dirty="0"/>
                    </a:p>
                  </a:txBody>
                  <a:tcPr/>
                </a:tc>
              </a:tr>
            </a:tbl>
          </a:graphicData>
        </a:graphic>
      </p:graphicFrame>
      <p:graphicFrame>
        <p:nvGraphicFramePr>
          <p:cNvPr id="8" name="Table 7"/>
          <p:cNvGraphicFramePr>
            <a:graphicFrameLocks noGrp="1"/>
          </p:cNvGraphicFramePr>
          <p:nvPr>
            <p:extLst/>
          </p:nvPr>
        </p:nvGraphicFramePr>
        <p:xfrm>
          <a:off x="4572000" y="2590800"/>
          <a:ext cx="4191000" cy="3931920"/>
        </p:xfrm>
        <a:graphic>
          <a:graphicData uri="http://schemas.openxmlformats.org/drawingml/2006/table">
            <a:tbl>
              <a:tblPr firstRow="1" bandRow="1">
                <a:tableStyleId>{5C22544A-7EE6-4342-B048-85BDC9FD1C3A}</a:tableStyleId>
              </a:tblPr>
              <a:tblGrid>
                <a:gridCol w="2286000"/>
                <a:gridCol w="1905000"/>
              </a:tblGrid>
              <a:tr h="289560">
                <a:tc>
                  <a:txBody>
                    <a:bodyPr/>
                    <a:lstStyle/>
                    <a:p>
                      <a:r>
                        <a:rPr lang="en-US" dirty="0" smtClean="0"/>
                        <a:t>Filter</a:t>
                      </a:r>
                      <a:endParaRPr lang="en-US" dirty="0"/>
                    </a:p>
                  </a:txBody>
                  <a:tcPr/>
                </a:tc>
                <a:tc>
                  <a:txBody>
                    <a:bodyPr/>
                    <a:lstStyle/>
                    <a:p>
                      <a:pPr algn="ctr"/>
                      <a:r>
                        <a:rPr lang="en-US" dirty="0" smtClean="0"/>
                        <a:t>SPD2013</a:t>
                      </a:r>
                    </a:p>
                    <a:p>
                      <a:pPr algn="ctr"/>
                      <a:r>
                        <a:rPr lang="en-US" dirty="0" smtClean="0"/>
                        <a:t>Supported?</a:t>
                      </a:r>
                    </a:p>
                  </a:txBody>
                  <a:tcPr/>
                </a:tc>
              </a:tr>
              <a:tr h="287867">
                <a:tc>
                  <a:txBody>
                    <a:bodyPr/>
                    <a:lstStyle/>
                    <a:p>
                      <a:r>
                        <a:rPr lang="en-US" dirty="0" err="1" smtClean="0"/>
                        <a:t>PageNumber</a:t>
                      </a:r>
                      <a:endParaRPr lang="en-US" dirty="0"/>
                    </a:p>
                  </a:txBody>
                  <a:tcPr/>
                </a:tc>
                <a:tc>
                  <a:txBody>
                    <a:bodyPr/>
                    <a:lstStyle/>
                    <a:p>
                      <a:endParaRPr lang="en-US"/>
                    </a:p>
                  </a:txBody>
                  <a:tcPr/>
                </a:tc>
              </a:tr>
              <a:tr h="287867">
                <a:tc>
                  <a:txBody>
                    <a:bodyPr/>
                    <a:lstStyle/>
                    <a:p>
                      <a:r>
                        <a:rPr lang="en-US" dirty="0" smtClean="0"/>
                        <a:t>Password</a:t>
                      </a:r>
                      <a:endParaRPr lang="en-US" dirty="0"/>
                    </a:p>
                  </a:txBody>
                  <a:tcPr/>
                </a:tc>
                <a:tc>
                  <a:txBody>
                    <a:bodyPr/>
                    <a:lstStyle/>
                    <a:p>
                      <a:endParaRPr lang="en-US"/>
                    </a:p>
                  </a:txBody>
                  <a:tcPr/>
                </a:tc>
              </a:tr>
              <a:tr h="287867">
                <a:tc>
                  <a:txBody>
                    <a:bodyPr/>
                    <a:lstStyle/>
                    <a:p>
                      <a:r>
                        <a:rPr lang="en-US" dirty="0" err="1" smtClean="0"/>
                        <a:t>SsoTicket</a:t>
                      </a:r>
                      <a:endParaRPr lang="en-US" dirty="0"/>
                    </a:p>
                  </a:txBody>
                  <a:tcPr/>
                </a:tc>
                <a:tc>
                  <a:txBody>
                    <a:bodyPr/>
                    <a:lstStyle/>
                    <a:p>
                      <a:endParaRPr lang="en-US"/>
                    </a:p>
                  </a:txBody>
                  <a:tcPr/>
                </a:tc>
              </a:tr>
              <a:tr h="287867">
                <a:tc>
                  <a:txBody>
                    <a:bodyPr/>
                    <a:lstStyle/>
                    <a:p>
                      <a:r>
                        <a:rPr lang="en-US" dirty="0" smtClean="0"/>
                        <a:t>Timestamp</a:t>
                      </a:r>
                      <a:endParaRPr lang="en-US" dirty="0"/>
                    </a:p>
                  </a:txBody>
                  <a:tcPr/>
                </a:tc>
                <a:tc>
                  <a:txBody>
                    <a:bodyPr/>
                    <a:lstStyle/>
                    <a:p>
                      <a:endParaRPr lang="en-US"/>
                    </a:p>
                  </a:txBody>
                  <a:tcPr/>
                </a:tc>
              </a:tr>
              <a:tr h="287867">
                <a:tc>
                  <a:txBody>
                    <a:bodyPr/>
                    <a:lstStyle/>
                    <a:p>
                      <a:r>
                        <a:rPr lang="en-US" dirty="0" err="1" smtClean="0"/>
                        <a:t>UserContext</a:t>
                      </a:r>
                      <a:endParaRPr lang="en-US" dirty="0"/>
                    </a:p>
                  </a:txBody>
                  <a:tcPr/>
                </a:tc>
                <a:tc>
                  <a:txBody>
                    <a:bodyPr/>
                    <a:lstStyle/>
                    <a:p>
                      <a:endParaRPr lang="en-US"/>
                    </a:p>
                  </a:txBody>
                  <a:tcPr/>
                </a:tc>
              </a:tr>
              <a:tr h="287867">
                <a:tc>
                  <a:txBody>
                    <a:bodyPr/>
                    <a:lstStyle/>
                    <a:p>
                      <a:r>
                        <a:rPr lang="en-US" dirty="0" err="1" smtClean="0"/>
                        <a:t>User</a:t>
                      </a:r>
                      <a:r>
                        <a:rPr lang="en-US" baseline="0" dirty="0" err="1" smtClean="0"/>
                        <a:t>Culture</a:t>
                      </a:r>
                      <a:endParaRPr lang="en-US" dirty="0"/>
                    </a:p>
                  </a:txBody>
                  <a:tcPr/>
                </a:tc>
                <a:tc>
                  <a:txBody>
                    <a:bodyPr/>
                    <a:lstStyle/>
                    <a:p>
                      <a:endParaRPr lang="en-US"/>
                    </a:p>
                  </a:txBody>
                  <a:tcPr/>
                </a:tc>
              </a:tr>
              <a:tr h="287867">
                <a:tc>
                  <a:txBody>
                    <a:bodyPr/>
                    <a:lstStyle/>
                    <a:p>
                      <a:r>
                        <a:rPr lang="en-US" dirty="0" smtClean="0"/>
                        <a:t>Username</a:t>
                      </a:r>
                      <a:endParaRPr lang="en-US" dirty="0"/>
                    </a:p>
                  </a:txBody>
                  <a:tcPr/>
                </a:tc>
                <a:tc>
                  <a:txBody>
                    <a:bodyPr/>
                    <a:lstStyle/>
                    <a:p>
                      <a:endParaRPr lang="en-US" dirty="0"/>
                    </a:p>
                  </a:txBody>
                  <a:tcPr/>
                </a:tc>
              </a:tr>
              <a:tr h="287867">
                <a:tc>
                  <a:txBody>
                    <a:bodyPr/>
                    <a:lstStyle/>
                    <a:p>
                      <a:r>
                        <a:rPr lang="en-US" dirty="0" err="1" smtClean="0"/>
                        <a:t>UserProfile</a:t>
                      </a:r>
                      <a:endParaRPr lang="en-US" dirty="0" smtClean="0"/>
                    </a:p>
                  </a:txBody>
                  <a:tcPr/>
                </a:tc>
                <a:tc>
                  <a:txBody>
                    <a:bodyPr/>
                    <a:lstStyle/>
                    <a:p>
                      <a:endParaRPr lang="en-US" dirty="0"/>
                    </a:p>
                  </a:txBody>
                  <a:tcPr/>
                </a:tc>
              </a:tr>
              <a:tr h="287867">
                <a:tc>
                  <a:txBody>
                    <a:bodyPr/>
                    <a:lstStyle/>
                    <a:p>
                      <a:r>
                        <a:rPr lang="en-US" dirty="0" smtClean="0"/>
                        <a:t>Wildcard</a:t>
                      </a:r>
                    </a:p>
                  </a:txBody>
                  <a:tcPr/>
                </a:tc>
                <a:tc>
                  <a:txBody>
                    <a:bodyPr/>
                    <a:lstStyle/>
                    <a:p>
                      <a:endParaRPr lang="en-US" dirty="0"/>
                    </a:p>
                  </a:txBody>
                  <a:tcPr/>
                </a:tc>
              </a:tr>
            </a:tbl>
          </a:graphicData>
        </a:graphic>
      </p:graphicFrame>
      <p:sp>
        <p:nvSpPr>
          <p:cNvPr id="15" name="Multiply 14"/>
          <p:cNvSpPr/>
          <p:nvPr/>
        </p:nvSpPr>
        <p:spPr>
          <a:xfrm>
            <a:off x="3245427" y="32099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3238500" y="35909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3238500" y="3944788"/>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3238500" y="4698161"/>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p:nvPr/>
        </p:nvSpPr>
        <p:spPr>
          <a:xfrm>
            <a:off x="3238500" y="5079161"/>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p:nvPr/>
        </p:nvSpPr>
        <p:spPr>
          <a:xfrm>
            <a:off x="3245427" y="544165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3239293" y="6122418"/>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p:cNvSpPr/>
          <p:nvPr/>
        </p:nvSpPr>
        <p:spPr>
          <a:xfrm>
            <a:off x="7560128" y="467965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7560128" y="506065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7567055" y="5423139"/>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7567055" y="5753638"/>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7562742" y="3598473"/>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y 26"/>
          <p:cNvSpPr/>
          <p:nvPr/>
        </p:nvSpPr>
        <p:spPr>
          <a:xfrm>
            <a:off x="7562742" y="3928972"/>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us 27"/>
          <p:cNvSpPr/>
          <p:nvPr/>
        </p:nvSpPr>
        <p:spPr>
          <a:xfrm>
            <a:off x="3238500" y="4317161"/>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Plus 28"/>
          <p:cNvSpPr/>
          <p:nvPr/>
        </p:nvSpPr>
        <p:spPr>
          <a:xfrm>
            <a:off x="3238500" y="5760355"/>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Plus 29"/>
          <p:cNvSpPr/>
          <p:nvPr/>
        </p:nvSpPr>
        <p:spPr>
          <a:xfrm>
            <a:off x="7560128" y="4314452"/>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Plus 30"/>
          <p:cNvSpPr/>
          <p:nvPr/>
        </p:nvSpPr>
        <p:spPr>
          <a:xfrm>
            <a:off x="7567055" y="3204026"/>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Plus 31"/>
          <p:cNvSpPr/>
          <p:nvPr/>
        </p:nvSpPr>
        <p:spPr>
          <a:xfrm>
            <a:off x="7560128" y="6142545"/>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7257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Authentication &amp; Authorization</a:t>
            </a:r>
            <a:endParaRPr lang="en-US" dirty="0"/>
          </a:p>
        </p:txBody>
      </p:sp>
      <p:pic>
        <p:nvPicPr>
          <p:cNvPr id="4" name="Picture 11" descr="\\eventsql\dvd\Online_ART\DVD_ART36\Artwork_Imagery\Icons - Illustrations\_ XML ICONS\user casual man people pers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5574304"/>
            <a:ext cx="673625" cy="923925"/>
          </a:xfrm>
          <a:prstGeom prst="rect">
            <a:avLst/>
          </a:prstGeom>
          <a:noFill/>
          <a:extLst/>
        </p:spPr>
      </p:pic>
      <p:sp>
        <p:nvSpPr>
          <p:cNvPr id="5" name="Rounded Rectangle 4"/>
          <p:cNvSpPr/>
          <p:nvPr/>
        </p:nvSpPr>
        <p:spPr>
          <a:xfrm>
            <a:off x="2743200" y="4648200"/>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List</a:t>
            </a:r>
            <a:endParaRPr lang="en-US" dirty="0"/>
          </a:p>
        </p:txBody>
      </p:sp>
      <p:sp>
        <p:nvSpPr>
          <p:cNvPr id="7" name="Rounded Rectangle 6"/>
          <p:cNvSpPr/>
          <p:nvPr/>
        </p:nvSpPr>
        <p:spPr>
          <a:xfrm>
            <a:off x="4267200" y="3276599"/>
            <a:ext cx="2286000" cy="715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Content Type </a:t>
            </a:r>
            <a:r>
              <a:rPr lang="en-US" dirty="0" smtClean="0"/>
              <a:t>Repository</a:t>
            </a:r>
            <a:endParaRPr lang="en-US" dirty="0"/>
          </a:p>
        </p:txBody>
      </p:sp>
      <p:sp>
        <p:nvSpPr>
          <p:cNvPr id="8" name="Rounded Rectangle 7"/>
          <p:cNvSpPr/>
          <p:nvPr/>
        </p:nvSpPr>
        <p:spPr>
          <a:xfrm>
            <a:off x="609600" y="3276599"/>
            <a:ext cx="2971800" cy="715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BDC Service Application</a:t>
            </a:r>
          </a:p>
        </p:txBody>
      </p:sp>
      <p:pic>
        <p:nvPicPr>
          <p:cNvPr id="2051" name="Picture 3" descr="\\rivercity-zeus\Development\Resources\Graphics\Infragistics Icons\SoftwareAndComputing\Database\Database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27117"/>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11" name="Striped Right Arrow 10"/>
          <p:cNvSpPr/>
          <p:nvPr/>
        </p:nvSpPr>
        <p:spPr>
          <a:xfrm rot="19414807">
            <a:off x="1301041" y="5383804"/>
            <a:ext cx="1905000" cy="381000"/>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Striped Right Arrow 13"/>
          <p:cNvSpPr/>
          <p:nvPr/>
        </p:nvSpPr>
        <p:spPr>
          <a:xfrm rot="13660257">
            <a:off x="2879242" y="4185336"/>
            <a:ext cx="1118883" cy="243917"/>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Left-Right Arrow 11"/>
          <p:cNvSpPr/>
          <p:nvPr/>
        </p:nvSpPr>
        <p:spPr>
          <a:xfrm>
            <a:off x="3445894" y="3405960"/>
            <a:ext cx="919348" cy="35799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Striped Right Arrow 15"/>
          <p:cNvSpPr/>
          <p:nvPr/>
        </p:nvSpPr>
        <p:spPr>
          <a:xfrm rot="19414807">
            <a:off x="2102547" y="2621062"/>
            <a:ext cx="1905000" cy="381000"/>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ight Bracket 12"/>
          <p:cNvSpPr/>
          <p:nvPr/>
        </p:nvSpPr>
        <p:spPr>
          <a:xfrm>
            <a:off x="6629400" y="1501071"/>
            <a:ext cx="304800" cy="213351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ket 17"/>
          <p:cNvSpPr/>
          <p:nvPr/>
        </p:nvSpPr>
        <p:spPr>
          <a:xfrm>
            <a:off x="6629400" y="3736250"/>
            <a:ext cx="304800" cy="213351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ine Callout 1 14"/>
          <p:cNvSpPr/>
          <p:nvPr/>
        </p:nvSpPr>
        <p:spPr>
          <a:xfrm>
            <a:off x="7391400" y="2209800"/>
            <a:ext cx="1680358" cy="838200"/>
          </a:xfrm>
          <a:prstGeom prst="borderCallout1">
            <a:avLst>
              <a:gd name="adj1" fmla="val 51336"/>
              <a:gd name="adj2" fmla="val -2679"/>
              <a:gd name="adj3" fmla="val -12175"/>
              <a:gd name="adj4" fmla="val -27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Authentication</a:t>
            </a:r>
            <a:endParaRPr lang="en-US" dirty="0"/>
          </a:p>
        </p:txBody>
      </p:sp>
      <p:sp>
        <p:nvSpPr>
          <p:cNvPr id="20" name="Line Callout 1 19"/>
          <p:cNvSpPr/>
          <p:nvPr/>
        </p:nvSpPr>
        <p:spPr>
          <a:xfrm>
            <a:off x="7391400" y="4191000"/>
            <a:ext cx="1676400" cy="838200"/>
          </a:xfrm>
          <a:prstGeom prst="borderCallout1">
            <a:avLst>
              <a:gd name="adj1" fmla="val 49919"/>
              <a:gd name="adj2" fmla="val 734"/>
              <a:gd name="adj3" fmla="val 128084"/>
              <a:gd name="adj4" fmla="val -25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Authorization</a:t>
            </a:r>
            <a:endParaRPr lang="en-US" dirty="0"/>
          </a:p>
        </p:txBody>
      </p:sp>
      <p:sp>
        <p:nvSpPr>
          <p:cNvPr id="21" name="Rounded Rectangle 20"/>
          <p:cNvSpPr/>
          <p:nvPr/>
        </p:nvSpPr>
        <p:spPr>
          <a:xfrm>
            <a:off x="254524" y="2092771"/>
            <a:ext cx="1920957" cy="621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Secure Store Service</a:t>
            </a:r>
            <a:endParaRPr lang="en-US" dirty="0"/>
          </a:p>
        </p:txBody>
      </p:sp>
      <p:sp>
        <p:nvSpPr>
          <p:cNvPr id="22" name="Left-Right Arrow 21"/>
          <p:cNvSpPr/>
          <p:nvPr/>
        </p:nvSpPr>
        <p:spPr>
          <a:xfrm rot="3132386">
            <a:off x="279090" y="2816459"/>
            <a:ext cx="919348" cy="35799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243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ECT Authorization Permissions</a:t>
            </a:r>
            <a:endParaRPr lang="en-US" dirty="0"/>
          </a:p>
        </p:txBody>
      </p:sp>
      <p:sp>
        <p:nvSpPr>
          <p:cNvPr id="3" name="Text Placeholder 2"/>
          <p:cNvSpPr>
            <a:spLocks noGrp="1"/>
          </p:cNvSpPr>
          <p:nvPr>
            <p:ph idx="1"/>
          </p:nvPr>
        </p:nvSpPr>
        <p:spPr/>
        <p:txBody>
          <a:bodyPr/>
          <a:lstStyle/>
          <a:p>
            <a:r>
              <a:rPr lang="en-US" dirty="0" smtClean="0"/>
              <a:t>Available Permissions:</a:t>
            </a:r>
          </a:p>
          <a:p>
            <a:pPr lvl="1"/>
            <a:r>
              <a:rPr lang="en-US" b="1" dirty="0" smtClean="0"/>
              <a:t>Edit</a:t>
            </a:r>
            <a:r>
              <a:rPr lang="en-US" dirty="0" smtClean="0"/>
              <a:t>: create, delete, update metadata objects</a:t>
            </a:r>
          </a:p>
          <a:p>
            <a:pPr lvl="1"/>
            <a:r>
              <a:rPr lang="en-US" b="1" dirty="0" smtClean="0"/>
              <a:t>Execute</a:t>
            </a:r>
            <a:r>
              <a:rPr lang="en-US" dirty="0" smtClean="0"/>
              <a:t>: call external system (read)</a:t>
            </a:r>
          </a:p>
          <a:p>
            <a:pPr lvl="1"/>
            <a:r>
              <a:rPr lang="en-US" b="1" dirty="0" smtClean="0"/>
              <a:t>Set Permissions</a:t>
            </a:r>
            <a:r>
              <a:rPr lang="en-US" dirty="0" smtClean="0"/>
              <a:t>: give permissions to other users</a:t>
            </a:r>
          </a:p>
          <a:p>
            <a:pPr lvl="1"/>
            <a:r>
              <a:rPr lang="en-US" b="1" dirty="0" smtClean="0"/>
              <a:t>Selectable In Clients</a:t>
            </a:r>
            <a:r>
              <a:rPr lang="en-US" dirty="0" smtClean="0"/>
              <a:t>: accessible to clients applications like entity picker</a:t>
            </a:r>
          </a:p>
          <a:p>
            <a:endParaRPr lang="en-US" dirty="0"/>
          </a:p>
        </p:txBody>
      </p:sp>
    </p:spTree>
    <p:extLst>
      <p:ext uri="{BB962C8B-B14F-4D97-AF65-F5344CB8AC3E}">
        <p14:creationId xmlns:p14="http://schemas.microsoft.com/office/powerpoint/2010/main" val="2674929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BCS Overview &amp; Architecture</a:t>
            </a:r>
          </a:p>
          <a:p>
            <a:r>
              <a:rPr lang="en-US" dirty="0" smtClean="0"/>
              <a:t>External Content Types</a:t>
            </a:r>
          </a:p>
          <a:p>
            <a:r>
              <a:rPr lang="en-US" dirty="0" smtClean="0"/>
              <a:t>Using External Content Types</a:t>
            </a:r>
          </a:p>
          <a:p>
            <a:r>
              <a:rPr lang="en-US" dirty="0"/>
              <a:t>Creating </a:t>
            </a:r>
            <a:r>
              <a:rPr lang="en-US" dirty="0" smtClean="0"/>
              <a:t>External Content Types</a:t>
            </a:r>
            <a:endParaRPr lang="en-US" dirty="0"/>
          </a:p>
          <a:p>
            <a:r>
              <a:rPr lang="en-US" dirty="0"/>
              <a:t>Performance</a:t>
            </a:r>
          </a:p>
          <a:p>
            <a:r>
              <a:rPr lang="en-US" dirty="0"/>
              <a:t>Security</a:t>
            </a:r>
          </a:p>
          <a:p>
            <a:r>
              <a:rPr lang="en-US" dirty="0" smtClean="0"/>
              <a:t>OData Backed External Content Types</a:t>
            </a:r>
          </a:p>
          <a:p>
            <a:r>
              <a:rPr lang="en-US" dirty="0" smtClean="0"/>
              <a:t>External Content Types in SharePoint Apps</a:t>
            </a:r>
          </a:p>
          <a:p>
            <a:r>
              <a:rPr lang="en-US" dirty="0" smtClean="0"/>
              <a:t>Notifications &amp; Custom Event Receivers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Authentication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7118446"/>
              </p:ext>
            </p:extLst>
          </p:nvPr>
        </p:nvGraphicFramePr>
        <p:xfrm>
          <a:off x="381000" y="1447800"/>
          <a:ext cx="8382002" cy="4454173"/>
        </p:xfrm>
        <a:graphic>
          <a:graphicData uri="http://schemas.openxmlformats.org/drawingml/2006/table">
            <a:tbl>
              <a:tblPr firstRow="1" firstCol="1" bandRow="1">
                <a:tableStyleId>{5C22544A-7EE6-4342-B048-85BDC9FD1C3A}</a:tableStyleId>
              </a:tblPr>
              <a:tblGrid>
                <a:gridCol w="2001417"/>
                <a:gridCol w="2001417"/>
                <a:gridCol w="2001417"/>
                <a:gridCol w="2377751"/>
              </a:tblGrid>
              <a:tr h="917129">
                <a:tc>
                  <a:txBody>
                    <a:bodyPr/>
                    <a:lstStyle/>
                    <a:p>
                      <a:pPr algn="ctr"/>
                      <a:r>
                        <a:rPr lang="en-US" dirty="0" smtClean="0"/>
                        <a:t>Popular Authentication</a:t>
                      </a:r>
                      <a:r>
                        <a:rPr lang="en-US" baseline="0" dirty="0" smtClean="0"/>
                        <a:t> </a:t>
                      </a:r>
                      <a:r>
                        <a:rPr lang="en-US" dirty="0" smtClean="0"/>
                        <a:t>Options</a:t>
                      </a:r>
                      <a:endParaRPr lang="en-US" dirty="0"/>
                    </a:p>
                  </a:txBody>
                  <a:tcPr marL="87464" marR="87464"/>
                </a:tc>
                <a:tc>
                  <a:txBody>
                    <a:bodyPr/>
                    <a:lstStyle/>
                    <a:p>
                      <a:pPr algn="ctr"/>
                      <a:r>
                        <a:rPr lang="en-US" dirty="0" err="1" smtClean="0"/>
                        <a:t>OData</a:t>
                      </a:r>
                      <a:r>
                        <a:rPr lang="en-US" dirty="0" smtClean="0"/>
                        <a:t> / WCF</a:t>
                      </a:r>
                      <a:r>
                        <a:rPr lang="en-US" baseline="0" dirty="0" smtClean="0"/>
                        <a:t> Service Connector</a:t>
                      </a:r>
                      <a:r>
                        <a:rPr lang="en-US" dirty="0" smtClean="0"/>
                        <a:t> </a:t>
                      </a:r>
                      <a:endParaRPr lang="en-US" dirty="0"/>
                    </a:p>
                  </a:txBody>
                  <a:tcPr marL="87464" marR="87464"/>
                </a:tc>
                <a:tc>
                  <a:txBody>
                    <a:bodyPr/>
                    <a:lstStyle/>
                    <a:p>
                      <a:pPr algn="ctr"/>
                      <a:r>
                        <a:rPr lang="en-US" baseline="0" dirty="0" smtClean="0"/>
                        <a:t>Database Connector</a:t>
                      </a:r>
                      <a:endParaRPr lang="en-US" dirty="0"/>
                    </a:p>
                  </a:txBody>
                  <a:tcPr marL="87464" marR="87464"/>
                </a:tc>
                <a:tc>
                  <a:txBody>
                    <a:bodyPr/>
                    <a:lstStyle/>
                    <a:p>
                      <a:pPr algn="ctr"/>
                      <a:r>
                        <a:rPr lang="en-US" dirty="0" smtClean="0"/>
                        <a:t>.NET</a:t>
                      </a:r>
                      <a:r>
                        <a:rPr lang="en-US" baseline="0" dirty="0" smtClean="0"/>
                        <a:t> Assembly Connector</a:t>
                      </a:r>
                      <a:endParaRPr lang="en-US" dirty="0"/>
                    </a:p>
                  </a:txBody>
                  <a:tcPr marL="87464" marR="87464"/>
                </a:tc>
              </a:tr>
              <a:tr h="531353">
                <a:tc>
                  <a:txBody>
                    <a:bodyPr/>
                    <a:lstStyle/>
                    <a:p>
                      <a:r>
                        <a:rPr lang="en-US" dirty="0" smtClean="0"/>
                        <a:t>SQL Auth</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Code-Based</a:t>
                      </a:r>
                      <a:endParaRPr lang="en-US" dirty="0"/>
                    </a:p>
                  </a:txBody>
                  <a:tcPr marL="87464" marR="87464" anchor="ctr"/>
                </a:tc>
              </a:tr>
              <a:tr h="531353">
                <a:tc>
                  <a:txBody>
                    <a:bodyPr/>
                    <a:lstStyle/>
                    <a:p>
                      <a:r>
                        <a:rPr lang="en-US" dirty="0" err="1" smtClean="0"/>
                        <a:t>UserName</a:t>
                      </a:r>
                      <a:r>
                        <a:rPr lang="en-US" baseline="0" dirty="0" smtClean="0"/>
                        <a:t>  &amp; Password</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r h="917129">
                <a:tc>
                  <a:txBody>
                    <a:bodyPr/>
                    <a:lstStyle/>
                    <a:p>
                      <a:r>
                        <a:rPr lang="en-US" dirty="0" smtClean="0"/>
                        <a:t>NTLM</a:t>
                      </a:r>
                      <a:r>
                        <a:rPr lang="en-US" baseline="0" dirty="0" smtClean="0"/>
                        <a:t> Pass through</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r>
              <a:tr h="917129">
                <a:tc>
                  <a:txBody>
                    <a:bodyPr/>
                    <a:lstStyle/>
                    <a:p>
                      <a:r>
                        <a:rPr lang="en-US" dirty="0" smtClean="0"/>
                        <a:t>Claims Token</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 Based</a:t>
                      </a:r>
                      <a:endParaRPr lang="en-US" dirty="0"/>
                    </a:p>
                  </a:txBody>
                  <a:tcPr marL="87464" marR="87464" anchor="ctr"/>
                </a:tc>
              </a:tr>
              <a:tr h="531353">
                <a:tc>
                  <a:txBody>
                    <a:bodyPr/>
                    <a:lstStyle/>
                    <a:p>
                      <a:r>
                        <a:rPr lang="en-US" dirty="0" err="1" smtClean="0"/>
                        <a:t>OpenID</a:t>
                      </a:r>
                      <a:r>
                        <a:rPr lang="en-US" baseline="0" dirty="0" smtClean="0"/>
                        <a:t> / </a:t>
                      </a:r>
                      <a:r>
                        <a:rPr lang="en-US" baseline="0" dirty="0" err="1" smtClean="0"/>
                        <a:t>LiveID</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bl>
          </a:graphicData>
        </a:graphic>
      </p:graphicFrame>
      <p:sp>
        <p:nvSpPr>
          <p:cNvPr id="3" name="Multiply 2"/>
          <p:cNvSpPr/>
          <p:nvPr/>
        </p:nvSpPr>
        <p:spPr>
          <a:xfrm>
            <a:off x="5199908" y="47339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5199908" y="54102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inus 11"/>
          <p:cNvSpPr/>
          <p:nvPr/>
        </p:nvSpPr>
        <p:spPr>
          <a:xfrm>
            <a:off x="3169227" y="2514600"/>
            <a:ext cx="533400" cy="304800"/>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Plus 13"/>
          <p:cNvSpPr/>
          <p:nvPr/>
        </p:nvSpPr>
        <p:spPr>
          <a:xfrm>
            <a:off x="3245427" y="4736553"/>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Plus 14"/>
          <p:cNvSpPr/>
          <p:nvPr/>
        </p:nvSpPr>
        <p:spPr>
          <a:xfrm>
            <a:off x="3245427" y="38100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Plus 15"/>
          <p:cNvSpPr/>
          <p:nvPr/>
        </p:nvSpPr>
        <p:spPr>
          <a:xfrm>
            <a:off x="3245427" y="2989208"/>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Plus 16"/>
          <p:cNvSpPr/>
          <p:nvPr/>
        </p:nvSpPr>
        <p:spPr>
          <a:xfrm>
            <a:off x="5199908" y="38100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Plus 17"/>
          <p:cNvSpPr/>
          <p:nvPr/>
        </p:nvSpPr>
        <p:spPr>
          <a:xfrm>
            <a:off x="5199908" y="2989208"/>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Plus 18"/>
          <p:cNvSpPr/>
          <p:nvPr/>
        </p:nvSpPr>
        <p:spPr>
          <a:xfrm>
            <a:off x="7391400" y="38100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Plus 19"/>
          <p:cNvSpPr/>
          <p:nvPr/>
        </p:nvSpPr>
        <p:spPr>
          <a:xfrm>
            <a:off x="5199908" y="2403256"/>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0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&amp; Using</a:t>
            </a:r>
            <a:br>
              <a:rPr lang="en-US" dirty="0" smtClean="0"/>
            </a:br>
            <a:r>
              <a:rPr lang="en-US" dirty="0" smtClean="0"/>
              <a:t>External Content Types</a:t>
            </a:r>
            <a:endParaRPr lang="en-US" dirty="0"/>
          </a:p>
        </p:txBody>
      </p:sp>
    </p:spTree>
    <p:extLst>
      <p:ext uri="{BB962C8B-B14F-4D97-AF65-F5344CB8AC3E}">
        <p14:creationId xmlns:p14="http://schemas.microsoft.com/office/powerpoint/2010/main" val="538059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BCS Overview &amp; Architecture</a:t>
            </a:r>
          </a:p>
          <a:p>
            <a:pPr>
              <a:buFont typeface="Wingdings" panose="05000000000000000000" pitchFamily="2" charset="2"/>
              <a:buChar char="ü"/>
            </a:pPr>
            <a:r>
              <a:rPr lang="en-US" dirty="0">
                <a:solidFill>
                  <a:schemeClr val="bg1">
                    <a:lumMod val="50000"/>
                  </a:schemeClr>
                </a:solidFill>
              </a:rPr>
              <a:t>External Content Types</a:t>
            </a:r>
          </a:p>
          <a:p>
            <a:pPr>
              <a:buFont typeface="Wingdings" panose="05000000000000000000" pitchFamily="2" charset="2"/>
              <a:buChar char="ü"/>
            </a:pPr>
            <a:r>
              <a:rPr lang="en-US" dirty="0">
                <a:solidFill>
                  <a:schemeClr val="bg1">
                    <a:lumMod val="50000"/>
                  </a:schemeClr>
                </a:solidFill>
              </a:rPr>
              <a:t>Using External Content Types</a:t>
            </a:r>
          </a:p>
          <a:p>
            <a:pPr>
              <a:buFont typeface="Wingdings" panose="05000000000000000000" pitchFamily="2" charset="2"/>
              <a:buChar char="ü"/>
            </a:pPr>
            <a:r>
              <a:rPr lang="en-US" dirty="0">
                <a:solidFill>
                  <a:schemeClr val="bg1">
                    <a:lumMod val="50000"/>
                  </a:schemeClr>
                </a:solidFill>
              </a:rPr>
              <a:t>Creating External Content Types</a:t>
            </a:r>
          </a:p>
          <a:p>
            <a:pPr>
              <a:buFont typeface="Wingdings" panose="05000000000000000000" pitchFamily="2" charset="2"/>
              <a:buChar char="ü"/>
            </a:pPr>
            <a:r>
              <a:rPr lang="en-US" dirty="0">
                <a:solidFill>
                  <a:schemeClr val="bg1">
                    <a:lumMod val="50000"/>
                  </a:schemeClr>
                </a:solidFill>
              </a:rPr>
              <a:t>Performance</a:t>
            </a:r>
          </a:p>
          <a:p>
            <a:pPr>
              <a:buFont typeface="Wingdings" panose="05000000000000000000" pitchFamily="2" charset="2"/>
              <a:buChar char="ü"/>
            </a:pPr>
            <a:r>
              <a:rPr lang="en-US" dirty="0">
                <a:solidFill>
                  <a:schemeClr val="bg1">
                    <a:lumMod val="50000"/>
                  </a:schemeClr>
                </a:solidFill>
              </a:rPr>
              <a:t>Security</a:t>
            </a:r>
          </a:p>
          <a:p>
            <a:pPr>
              <a:buFont typeface="Wingdings" panose="05000000000000000000" pitchFamily="2" charset="2"/>
              <a:buChar char="Ø"/>
            </a:pPr>
            <a:r>
              <a:rPr lang="en-US" dirty="0"/>
              <a:t>OData Backed External Content Types</a:t>
            </a:r>
          </a:p>
          <a:p>
            <a:r>
              <a:rPr lang="en-US" dirty="0"/>
              <a:t>External Content Types in SharePoint Apps</a:t>
            </a:r>
          </a:p>
          <a:p>
            <a:r>
              <a:rPr lang="en-US" dirty="0"/>
              <a:t>Notifications &amp; Custom Event Receivers</a:t>
            </a:r>
          </a:p>
        </p:txBody>
      </p:sp>
    </p:spTree>
    <p:extLst>
      <p:ext uri="{BB962C8B-B14F-4D97-AF65-F5344CB8AC3E}">
        <p14:creationId xmlns:p14="http://schemas.microsoft.com/office/powerpoint/2010/main" val="3502648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ECTs with OData Data Sources</a:t>
            </a:r>
            <a:endParaRPr lang="en-US" dirty="0"/>
          </a:p>
        </p:txBody>
      </p:sp>
      <p:sp>
        <p:nvSpPr>
          <p:cNvPr id="5" name="Content Placeholder 4"/>
          <p:cNvSpPr>
            <a:spLocks noGrp="1"/>
          </p:cNvSpPr>
          <p:nvPr>
            <p:ph idx="1"/>
          </p:nvPr>
        </p:nvSpPr>
        <p:spPr/>
        <p:txBody>
          <a:bodyPr>
            <a:normAutofit/>
          </a:bodyPr>
          <a:lstStyle/>
          <a:p>
            <a:r>
              <a:rPr lang="en-US" dirty="0" err="1"/>
              <a:t>O</a:t>
            </a:r>
            <a:r>
              <a:rPr lang="en-US" dirty="0" err="1" smtClean="0"/>
              <a:t>Data</a:t>
            </a:r>
            <a:r>
              <a:rPr lang="en-US" dirty="0" smtClean="0"/>
              <a:t> is an important protocol for services that was not previously supported by BCS</a:t>
            </a:r>
          </a:p>
          <a:p>
            <a:r>
              <a:rPr lang="en-US" dirty="0" smtClean="0"/>
              <a:t>BCS can now access </a:t>
            </a:r>
            <a:r>
              <a:rPr lang="en-US" dirty="0" err="1"/>
              <a:t>O</a:t>
            </a:r>
            <a:r>
              <a:rPr lang="en-US" dirty="0" err="1" smtClean="0"/>
              <a:t>Data</a:t>
            </a:r>
            <a:r>
              <a:rPr lang="en-US" dirty="0" smtClean="0"/>
              <a:t> sources OOB just like WCF or SQL data sources</a:t>
            </a:r>
          </a:p>
          <a:p>
            <a:r>
              <a:rPr lang="en-US" dirty="0"/>
              <a:t>Visual Studio support for automatically generating BDC Metadata Models from an </a:t>
            </a:r>
            <a:r>
              <a:rPr lang="en-US" dirty="0" err="1"/>
              <a:t>O</a:t>
            </a:r>
            <a:r>
              <a:rPr lang="en-US" dirty="0" err="1" smtClean="0"/>
              <a:t>Data</a:t>
            </a:r>
            <a:r>
              <a:rPr lang="en-US" dirty="0" smtClean="0"/>
              <a:t> </a:t>
            </a:r>
            <a:r>
              <a:rPr lang="en-US" dirty="0"/>
              <a:t>source</a:t>
            </a:r>
          </a:p>
          <a:p>
            <a:r>
              <a:rPr lang="en-US" dirty="0" smtClean="0"/>
              <a:t>Not supported in SharePoint Designer</a:t>
            </a:r>
          </a:p>
          <a:p>
            <a:r>
              <a:rPr lang="en-US" dirty="0" smtClean="0"/>
              <a:t>Supported in SharePoint Online</a:t>
            </a:r>
          </a:p>
          <a:p>
            <a:endParaRPr lang="en-US" dirty="0" smtClean="0"/>
          </a:p>
          <a:p>
            <a:endParaRPr lang="en-US" dirty="0"/>
          </a:p>
        </p:txBody>
      </p:sp>
    </p:spTree>
    <p:extLst>
      <p:ext uri="{BB962C8B-B14F-4D97-AF65-F5344CB8AC3E}">
        <p14:creationId xmlns:p14="http://schemas.microsoft.com/office/powerpoint/2010/main" val="847261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OData Sources</a:t>
            </a:r>
            <a:endParaRPr lang="en-US" dirty="0"/>
          </a:p>
        </p:txBody>
      </p:sp>
      <p:sp>
        <p:nvSpPr>
          <p:cNvPr id="2" name="Text Placeholder 1"/>
          <p:cNvSpPr>
            <a:spLocks noGrp="1"/>
          </p:cNvSpPr>
          <p:nvPr>
            <p:ph idx="1"/>
          </p:nvPr>
        </p:nvSpPr>
        <p:spPr/>
        <p:txBody>
          <a:bodyPr/>
          <a:lstStyle/>
          <a:p>
            <a:r>
              <a:rPr lang="en-US" dirty="0" smtClean="0"/>
              <a:t>Creating External Content Types</a:t>
            </a:r>
            <a:endParaRPr lang="en-US" dirty="0"/>
          </a:p>
        </p:txBody>
      </p:sp>
      <p:sp>
        <p:nvSpPr>
          <p:cNvPr id="5" name="Text Placeholder 4"/>
          <p:cNvSpPr txBox="1">
            <a:spLocks/>
          </p:cNvSpPr>
          <p:nvPr/>
        </p:nvSpPr>
        <p:spPr>
          <a:xfrm>
            <a:off x="342900" y="2133600"/>
            <a:ext cx="8458200" cy="44196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xml</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encoding</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utf-8</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ODataWebNorthwindModel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ODataServiceMetadataUrl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http://services.odata.org/Northwind/Northwind.svc/$metadata</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ODataMetadataAuthenticationMode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PassThrough</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ODataServicesVersion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http://services.odata.org/</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Northwind</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Northwind.svc</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ODataServiceUrl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http://services.odata.org/Northwind/Northwind.svc</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ODataServiceAuthenticationMode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PassThrough</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ODataFormat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application/</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atom+xml</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10424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OData</a:t>
            </a:r>
            <a:r>
              <a:rPr lang="en-US" dirty="0" smtClean="0"/>
              <a:t> Operator Examples</a:t>
            </a:r>
            <a:endParaRPr lang="en-US" dirty="0"/>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50323911"/>
              </p:ext>
            </p:extLst>
          </p:nvPr>
        </p:nvGraphicFramePr>
        <p:xfrm>
          <a:off x="351938" y="1981200"/>
          <a:ext cx="8381478" cy="2389786"/>
        </p:xfrm>
        <a:graphic>
          <a:graphicData uri="http://schemas.openxmlformats.org/drawingml/2006/table">
            <a:tbl>
              <a:tblPr firstRow="1" bandRow="1">
                <a:tableStyleId>{5C22544A-7EE6-4342-B048-85BDC9FD1C3A}</a:tableStyleId>
              </a:tblPr>
              <a:tblGrid>
                <a:gridCol w="2385307"/>
                <a:gridCol w="1329476"/>
                <a:gridCol w="4666695"/>
              </a:tblGrid>
              <a:tr h="333843">
                <a:tc>
                  <a:txBody>
                    <a:bodyPr/>
                    <a:lstStyle/>
                    <a:p>
                      <a:r>
                        <a:rPr lang="en-US" sz="1700" dirty="0" smtClean="0"/>
                        <a:t>Operator</a:t>
                      </a:r>
                      <a:endParaRPr lang="en-US" sz="1700" dirty="0"/>
                    </a:p>
                  </a:txBody>
                  <a:tcPr marL="91468" marR="91468" marT="41159" marB="41159"/>
                </a:tc>
                <a:tc>
                  <a:txBody>
                    <a:bodyPr/>
                    <a:lstStyle/>
                    <a:p>
                      <a:r>
                        <a:rPr lang="en-US" sz="1700" dirty="0" smtClean="0"/>
                        <a:t>Operation</a:t>
                      </a:r>
                      <a:endParaRPr lang="en-US" sz="1700" dirty="0"/>
                    </a:p>
                  </a:txBody>
                  <a:tcPr marL="91468" marR="91468" marT="41159" marB="41159"/>
                </a:tc>
                <a:tc>
                  <a:txBody>
                    <a:bodyPr/>
                    <a:lstStyle/>
                    <a:p>
                      <a:r>
                        <a:rPr lang="en-US" sz="1700" dirty="0" smtClean="0"/>
                        <a:t>Sample</a:t>
                      </a:r>
                      <a:r>
                        <a:rPr lang="en-US" sz="1700" baseline="0" dirty="0" smtClean="0"/>
                        <a:t> </a:t>
                      </a:r>
                      <a:r>
                        <a:rPr lang="en-US" sz="1700" baseline="0" dirty="0" smtClean="0"/>
                        <a:t>URI</a:t>
                      </a:r>
                      <a:endParaRPr lang="en-US" sz="1700" dirty="0"/>
                    </a:p>
                  </a:txBody>
                  <a:tcPr marL="91468" marR="91468" marT="41159" marB="41159"/>
                </a:tc>
              </a:tr>
              <a:tr h="333843">
                <a:tc>
                  <a:txBody>
                    <a:bodyPr/>
                    <a:lstStyle/>
                    <a:p>
                      <a:r>
                        <a:rPr lang="en-US" sz="1700" dirty="0" smtClean="0"/>
                        <a:t>Finder</a:t>
                      </a:r>
                      <a:endParaRPr lang="en-US" sz="1700" dirty="0"/>
                    </a:p>
                  </a:txBody>
                  <a:tcPr marL="91468" marR="91468" marT="41159" marB="41159"/>
                </a:tc>
                <a:tc>
                  <a:txBody>
                    <a:bodyPr/>
                    <a:lstStyle/>
                    <a:p>
                      <a:r>
                        <a:rPr lang="en-US" sz="1700" dirty="0" smtClean="0"/>
                        <a:t>GET</a:t>
                      </a:r>
                      <a:endParaRPr lang="en-US" sz="1700" dirty="0"/>
                    </a:p>
                  </a:txBody>
                  <a:tcPr marL="91468" marR="91468" marT="41159" marB="41159"/>
                </a:tc>
                <a:tc>
                  <a:txBody>
                    <a:bodyPr/>
                    <a:lstStyle/>
                    <a:p>
                      <a:r>
                        <a:rPr lang="en-US" sz="1400" dirty="0" smtClean="0"/>
                        <a:t>http://server/crm.svc/Clients</a:t>
                      </a:r>
                      <a:endParaRPr lang="en-US" sz="1400" dirty="0"/>
                    </a:p>
                  </a:txBody>
                  <a:tcPr marL="91468" marR="91468" marT="41159" marB="41159"/>
                </a:tc>
              </a:tr>
              <a:tr h="333843">
                <a:tc>
                  <a:txBody>
                    <a:bodyPr/>
                    <a:lstStyle/>
                    <a:p>
                      <a:r>
                        <a:rPr lang="en-US" sz="1700" dirty="0" err="1" smtClean="0"/>
                        <a:t>SpecificFinder</a:t>
                      </a:r>
                      <a:endParaRPr lang="en-US" sz="1700" dirty="0"/>
                    </a:p>
                  </a:txBody>
                  <a:tcPr marL="91468" marR="91468" marT="41159" marB="41159"/>
                </a:tc>
                <a:tc>
                  <a:txBody>
                    <a:bodyPr/>
                    <a:lstStyle/>
                    <a:p>
                      <a:r>
                        <a:rPr lang="en-US" sz="1700" dirty="0" smtClean="0"/>
                        <a:t>GET</a:t>
                      </a:r>
                      <a:endParaRPr lang="en-US" sz="1700" dirty="0"/>
                    </a:p>
                  </a:txBody>
                  <a:tcPr marL="91468" marR="91468" marT="41159" marB="41159"/>
                </a:tc>
                <a:tc>
                  <a:txBody>
                    <a:bodyPr/>
                    <a:lstStyle/>
                    <a:p>
                      <a:r>
                        <a:rPr lang="en-US" sz="1400" dirty="0" smtClean="0"/>
                        <a:t>http://server/crm.svc/Clients(‘Contoso’)</a:t>
                      </a:r>
                      <a:endParaRPr lang="en-US" sz="1400" dirty="0"/>
                    </a:p>
                  </a:txBody>
                  <a:tcPr marL="91468" marR="91468" marT="41159" marB="41159"/>
                </a:tc>
              </a:tr>
              <a:tr h="333843">
                <a:tc>
                  <a:txBody>
                    <a:bodyPr/>
                    <a:lstStyle/>
                    <a:p>
                      <a:r>
                        <a:rPr lang="en-US" sz="1700" dirty="0" smtClean="0"/>
                        <a:t>Creator</a:t>
                      </a:r>
                      <a:endParaRPr lang="en-US" sz="1700" dirty="0"/>
                    </a:p>
                  </a:txBody>
                  <a:tcPr marL="91468" marR="91468" marT="41159" marB="41159"/>
                </a:tc>
                <a:tc>
                  <a:txBody>
                    <a:bodyPr/>
                    <a:lstStyle/>
                    <a:p>
                      <a:r>
                        <a:rPr lang="en-US" sz="1700" dirty="0" smtClean="0"/>
                        <a:t>POST</a:t>
                      </a:r>
                      <a:endParaRPr lang="en-US" sz="1700" dirty="0"/>
                    </a:p>
                  </a:txBody>
                  <a:tcPr marL="91468" marR="91468" marT="41159" marB="4115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http://server/crm.svc/Clients</a:t>
                      </a:r>
                    </a:p>
                  </a:txBody>
                  <a:tcPr marL="91468" marR="91468" marT="41159" marB="41159"/>
                </a:tc>
              </a:tr>
              <a:tr h="333843">
                <a:tc>
                  <a:txBody>
                    <a:bodyPr/>
                    <a:lstStyle/>
                    <a:p>
                      <a:r>
                        <a:rPr lang="en-US" sz="1700" dirty="0" smtClean="0"/>
                        <a:t>Updater</a:t>
                      </a:r>
                      <a:endParaRPr lang="en-US" sz="1700" dirty="0"/>
                    </a:p>
                  </a:txBody>
                  <a:tcPr marL="91468" marR="91468" marT="41159" marB="41159"/>
                </a:tc>
                <a:tc>
                  <a:txBody>
                    <a:bodyPr/>
                    <a:lstStyle/>
                    <a:p>
                      <a:r>
                        <a:rPr lang="en-US" sz="1700" dirty="0" smtClean="0"/>
                        <a:t>PUT</a:t>
                      </a:r>
                      <a:endParaRPr lang="en-US" sz="1700" dirty="0"/>
                    </a:p>
                  </a:txBody>
                  <a:tcPr marL="91468" marR="91468" marT="41159" marB="4115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http://server/crm.svc/Clients(‘Contoso’)</a:t>
                      </a:r>
                    </a:p>
                  </a:txBody>
                  <a:tcPr marL="91468" marR="91468" marT="41159" marB="41159"/>
                </a:tc>
              </a:tr>
              <a:tr h="333843">
                <a:tc>
                  <a:txBody>
                    <a:bodyPr/>
                    <a:lstStyle/>
                    <a:p>
                      <a:r>
                        <a:rPr lang="en-US" sz="1700" dirty="0" err="1" smtClean="0"/>
                        <a:t>Deleter</a:t>
                      </a:r>
                      <a:endParaRPr lang="en-US" sz="1700" dirty="0"/>
                    </a:p>
                  </a:txBody>
                  <a:tcPr marL="91468" marR="91468" marT="41159" marB="41159"/>
                </a:tc>
                <a:tc>
                  <a:txBody>
                    <a:bodyPr/>
                    <a:lstStyle/>
                    <a:p>
                      <a:r>
                        <a:rPr lang="en-US" sz="1700" dirty="0" smtClean="0"/>
                        <a:t>DELETE</a:t>
                      </a:r>
                      <a:endParaRPr lang="en-US" sz="1700" dirty="0"/>
                    </a:p>
                  </a:txBody>
                  <a:tcPr marL="91468" marR="91468" marT="41159" marB="4115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http://server/crm.svc/Clients(‘Contoso’)</a:t>
                      </a:r>
                    </a:p>
                  </a:txBody>
                  <a:tcPr marL="91468" marR="91468" marT="41159" marB="41159"/>
                </a:tc>
              </a:tr>
              <a:tr h="333843">
                <a:tc>
                  <a:txBody>
                    <a:bodyPr/>
                    <a:lstStyle/>
                    <a:p>
                      <a:r>
                        <a:rPr lang="en-US" sz="1700" dirty="0" err="1" smtClean="0"/>
                        <a:t>AssociationNavigator</a:t>
                      </a:r>
                      <a:endParaRPr lang="en-US" sz="1700" dirty="0"/>
                    </a:p>
                  </a:txBody>
                  <a:tcPr marL="91468" marR="91468" marT="41159" marB="41159"/>
                </a:tc>
                <a:tc>
                  <a:txBody>
                    <a:bodyPr/>
                    <a:lstStyle/>
                    <a:p>
                      <a:r>
                        <a:rPr lang="en-US" sz="1700" dirty="0" smtClean="0"/>
                        <a:t>GET</a:t>
                      </a:r>
                      <a:endParaRPr lang="en-US" sz="1700" dirty="0"/>
                    </a:p>
                  </a:txBody>
                  <a:tcPr marL="91468" marR="91468" marT="41159" marB="41159"/>
                </a:tc>
                <a:tc>
                  <a:txBody>
                    <a:bodyPr/>
                    <a:lstStyle/>
                    <a:p>
                      <a:r>
                        <a:rPr lang="en-US" sz="1400" dirty="0" smtClean="0"/>
                        <a:t>http://server/crm.svc/Clients(‘Contoso’)/Contacts</a:t>
                      </a:r>
                      <a:endParaRPr lang="en-US" sz="1400" dirty="0"/>
                    </a:p>
                  </a:txBody>
                  <a:tcPr marL="91468" marR="91468" marT="41159" marB="41159"/>
                </a:tc>
              </a:tr>
            </a:tbl>
          </a:graphicData>
        </a:graphic>
      </p:graphicFrame>
    </p:spTree>
    <p:extLst>
      <p:ext uri="{BB962C8B-B14F-4D97-AF65-F5344CB8AC3E}">
        <p14:creationId xmlns:p14="http://schemas.microsoft.com/office/powerpoint/2010/main" val="3429169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External Content Types </a:t>
            </a:r>
            <a:br>
              <a:rPr lang="en-US" dirty="0" smtClean="0"/>
            </a:br>
            <a:r>
              <a:rPr lang="en-US" dirty="0" smtClean="0"/>
              <a:t>with </a:t>
            </a:r>
            <a:r>
              <a:rPr lang="en-US" dirty="0" err="1" smtClean="0"/>
              <a:t>OData</a:t>
            </a:r>
            <a:r>
              <a:rPr lang="en-US" dirty="0" smtClean="0"/>
              <a:t> Sources</a:t>
            </a:r>
            <a:endParaRPr lang="en-US" dirty="0"/>
          </a:p>
        </p:txBody>
      </p:sp>
    </p:spTree>
    <p:extLst>
      <p:ext uri="{BB962C8B-B14F-4D97-AF65-F5344CB8AC3E}">
        <p14:creationId xmlns:p14="http://schemas.microsoft.com/office/powerpoint/2010/main" val="2311154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BCS CSOM and REST API</a:t>
            </a:r>
            <a:endParaRPr lang="en-US" dirty="0"/>
          </a:p>
        </p:txBody>
      </p:sp>
      <p:sp>
        <p:nvSpPr>
          <p:cNvPr id="2" name="Text Placeholder 1"/>
          <p:cNvSpPr>
            <a:spLocks noGrp="1"/>
          </p:cNvSpPr>
          <p:nvPr>
            <p:ph idx="1"/>
          </p:nvPr>
        </p:nvSpPr>
        <p:spPr/>
        <p:txBody>
          <a:bodyPr/>
          <a:lstStyle/>
          <a:p>
            <a:pPr marL="0" indent="0">
              <a:buNone/>
            </a:pPr>
            <a:r>
              <a:rPr lang="en-US" dirty="0" smtClean="0"/>
              <a:t>Client Object </a:t>
            </a:r>
            <a:br>
              <a:rPr lang="en-US" dirty="0" smtClean="0"/>
            </a:br>
            <a:r>
              <a:rPr lang="en-US" dirty="0" smtClean="0"/>
              <a:t>Model API:</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REST API:</a:t>
            </a:r>
            <a:endParaRPr lang="en-US" dirty="0"/>
          </a:p>
        </p:txBody>
      </p:sp>
      <p:sp>
        <p:nvSpPr>
          <p:cNvPr id="6" name="Text Placeholder 4"/>
          <p:cNvSpPr txBox="1">
            <a:spLocks/>
          </p:cNvSpPr>
          <p:nvPr/>
        </p:nvSpPr>
        <p:spPr>
          <a:xfrm>
            <a:off x="2819400" y="3581400"/>
            <a:ext cx="6172200" cy="3124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AppLevelECT.Grid.prototype</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init</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query = </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siteUrl</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"_</a:t>
            </a:r>
            <a:r>
              <a:rPr lang="en-US" sz="9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api</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/lists/</a:t>
            </a:r>
            <a:r>
              <a:rPr lang="en-US" sz="9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getbytitle</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('Person')/items?$select=</a:t>
            </a:r>
            <a:r>
              <a:rPr lang="en-US" sz="9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FirstName,LastName</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ajax</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url: query,</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headers: { </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"ACCEPT"</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"application/</a:t>
            </a:r>
            <a:r>
              <a:rPr lang="en-US" sz="9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json</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"X-</a:t>
            </a:r>
            <a:r>
              <a:rPr lang="en-US" sz="9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RequestDigest</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"#__REQUESTDIGEST"</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val</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success: </a:t>
            </a:r>
            <a:r>
              <a:rPr lang="en-US" sz="9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.showItems</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showItems</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(data)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resultString</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$.each(</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data.d.results</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(key, </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val</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resultString</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val.FirstName</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val.LastName</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9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alert(</a:t>
            </a:r>
            <a:r>
              <a:rPr lang="en-US" sz="9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resultString</a:t>
            </a: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9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8" name="Text Placeholder 4"/>
          <p:cNvSpPr txBox="1">
            <a:spLocks/>
          </p:cNvSpPr>
          <p:nvPr/>
        </p:nvSpPr>
        <p:spPr bwMode="auto">
          <a:xfrm>
            <a:off x="2819400" y="1524000"/>
            <a:ext cx="6172200" cy="1905000"/>
          </a:xfrm>
          <a:prstGeom prst="rect">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defTabSz="-13873163" rtl="0" eaLnBrk="1" fontAlgn="base" hangingPunct="1">
              <a:spcBef>
                <a:spcPct val="20000"/>
              </a:spcBef>
              <a:spcAft>
                <a:spcPct val="0"/>
              </a:spcAft>
              <a:buFont typeface="Wingdings" pitchFamily="2" charset="2"/>
              <a:buNone/>
              <a:defRPr sz="1800" b="0">
                <a:solidFill>
                  <a:schemeClr val="tx1"/>
                </a:solidFill>
                <a:latin typeface="Consolas" pitchFamily="49"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marR="0">
              <a:lnSpc>
                <a:spcPct val="107000"/>
              </a:lnSpc>
              <a:spcBef>
                <a:spcPts val="0"/>
              </a:spcBef>
              <a:spcAft>
                <a:spcPts val="0"/>
              </a:spcAft>
            </a:pPr>
            <a:r>
              <a:rPr lang="en-US" sz="900" kern="0" dirty="0" err="1">
                <a:solidFill>
                  <a:srgbClr val="0000FF"/>
                </a:solidFill>
                <a:ea typeface="Calibri" panose="020F0502020204030204" pitchFamily="34" charset="0"/>
                <a:cs typeface="Consolas" panose="020B0609020204030204" pitchFamily="49" charset="0"/>
              </a:rPr>
              <a:t>var</a:t>
            </a:r>
            <a:r>
              <a:rPr lang="en-US" sz="900" kern="0" dirty="0">
                <a:solidFill>
                  <a:srgbClr val="000000"/>
                </a:solidFill>
                <a:ea typeface="Calibri" panose="020F0502020204030204" pitchFamily="34" charset="0"/>
                <a:cs typeface="Consolas" panose="020B0609020204030204" pitchFamily="49" charset="0"/>
              </a:rPr>
              <a:t> </a:t>
            </a:r>
            <a:r>
              <a:rPr lang="en-US" sz="900" kern="0" dirty="0" err="1">
                <a:solidFill>
                  <a:srgbClr val="000000"/>
                </a:solidFill>
                <a:ea typeface="Calibri" panose="020F0502020204030204" pitchFamily="34" charset="0"/>
                <a:cs typeface="Consolas" panose="020B0609020204030204" pitchFamily="49" charset="0"/>
              </a:rPr>
              <a:t>ctx</a:t>
            </a:r>
            <a:r>
              <a:rPr lang="en-US" sz="900" kern="0" dirty="0">
                <a:solidFill>
                  <a:srgbClr val="000000"/>
                </a:solidFill>
                <a:ea typeface="Calibri" panose="020F0502020204030204" pitchFamily="34" charset="0"/>
                <a:cs typeface="Consolas" panose="020B0609020204030204" pitchFamily="49" charset="0"/>
              </a:rPr>
              <a:t> = </a:t>
            </a:r>
            <a:r>
              <a:rPr lang="en-US" sz="900" kern="0" dirty="0">
                <a:solidFill>
                  <a:srgbClr val="0000FF"/>
                </a:solidFill>
                <a:ea typeface="Calibri" panose="020F0502020204030204" pitchFamily="34" charset="0"/>
                <a:cs typeface="Consolas" panose="020B0609020204030204" pitchFamily="49" charset="0"/>
              </a:rPr>
              <a:t>new</a:t>
            </a:r>
            <a:r>
              <a:rPr lang="en-US" sz="900" kern="0" dirty="0">
                <a:solidFill>
                  <a:srgbClr val="000000"/>
                </a:solidFill>
                <a:ea typeface="Calibri" panose="020F0502020204030204" pitchFamily="34" charset="0"/>
                <a:cs typeface="Consolas" panose="020B0609020204030204" pitchFamily="49" charset="0"/>
              </a:rPr>
              <a:t> </a:t>
            </a:r>
            <a:r>
              <a:rPr lang="en-US" sz="900" kern="0" dirty="0" err="1">
                <a:solidFill>
                  <a:srgbClr val="000000"/>
                </a:solidFill>
                <a:ea typeface="Calibri" panose="020F0502020204030204" pitchFamily="34" charset="0"/>
                <a:cs typeface="Consolas" panose="020B0609020204030204" pitchFamily="49" charset="0"/>
              </a:rPr>
              <a:t>SP.ClientContext</a:t>
            </a:r>
            <a:r>
              <a:rPr lang="en-US" sz="900" kern="0" dirty="0">
                <a:solidFill>
                  <a:srgbClr val="000000"/>
                </a:solidFill>
                <a:ea typeface="Calibri" panose="020F0502020204030204" pitchFamily="34" charset="0"/>
                <a:cs typeface="Consolas" panose="020B0609020204030204" pitchFamily="49" charset="0"/>
              </a:rPr>
              <a:t>();</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dirty="0" err="1">
                <a:solidFill>
                  <a:srgbClr val="0000FF"/>
                </a:solidFill>
                <a:ea typeface="Calibri" panose="020F0502020204030204" pitchFamily="34" charset="0"/>
                <a:cs typeface="Consolas" panose="020B0609020204030204" pitchFamily="49" charset="0"/>
              </a:rPr>
              <a:t>var</a:t>
            </a:r>
            <a:r>
              <a:rPr lang="en-US" sz="900" kern="0" dirty="0">
                <a:solidFill>
                  <a:srgbClr val="000000"/>
                </a:solidFill>
                <a:ea typeface="Calibri" panose="020F0502020204030204" pitchFamily="34" charset="0"/>
                <a:cs typeface="Consolas" panose="020B0609020204030204" pitchFamily="49" charset="0"/>
              </a:rPr>
              <a:t> web = </a:t>
            </a:r>
            <a:r>
              <a:rPr lang="en-US" sz="900" kern="0" dirty="0" err="1">
                <a:solidFill>
                  <a:srgbClr val="000000"/>
                </a:solidFill>
                <a:ea typeface="Calibri" panose="020F0502020204030204" pitchFamily="34" charset="0"/>
                <a:cs typeface="Consolas" panose="020B0609020204030204" pitchFamily="49" charset="0"/>
              </a:rPr>
              <a:t>ctx.get_web</a:t>
            </a:r>
            <a:r>
              <a:rPr lang="en-US" sz="900" kern="0" dirty="0">
                <a:solidFill>
                  <a:srgbClr val="000000"/>
                </a:solidFill>
                <a:ea typeface="Calibri" panose="020F0502020204030204" pitchFamily="34" charset="0"/>
                <a:cs typeface="Consolas" panose="020B0609020204030204" pitchFamily="49" charset="0"/>
              </a:rPr>
              <a:t>();</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dirty="0">
                <a:solidFill>
                  <a:srgbClr val="000000"/>
                </a:solidFill>
                <a:ea typeface="Calibri" panose="020F0502020204030204" pitchFamily="34" charset="0"/>
                <a:cs typeface="Consolas" panose="020B0609020204030204" pitchFamily="49" charset="0"/>
              </a:rPr>
              <a:t>entity = </a:t>
            </a:r>
            <a:r>
              <a:rPr lang="en-US" sz="900" kern="0" dirty="0" err="1">
                <a:solidFill>
                  <a:srgbClr val="000000"/>
                </a:solidFill>
                <a:ea typeface="Calibri" panose="020F0502020204030204" pitchFamily="34" charset="0"/>
                <a:cs typeface="Consolas" panose="020B0609020204030204" pitchFamily="49" charset="0"/>
              </a:rPr>
              <a:t>web.getAppBdcCatalog</a:t>
            </a:r>
            <a:r>
              <a:rPr lang="en-US" sz="900" kern="0" dirty="0">
                <a:solidFill>
                  <a:srgbClr val="000000"/>
                </a:solidFill>
                <a:ea typeface="Calibri" panose="020F0502020204030204" pitchFamily="34" charset="0"/>
                <a:cs typeface="Consolas" panose="020B0609020204030204" pitchFamily="49" charset="0"/>
              </a:rPr>
              <a:t>().</a:t>
            </a:r>
            <a:r>
              <a:rPr lang="en-US" sz="900" kern="0" dirty="0" err="1">
                <a:solidFill>
                  <a:srgbClr val="000000"/>
                </a:solidFill>
                <a:ea typeface="Calibri" panose="020F0502020204030204" pitchFamily="34" charset="0"/>
                <a:cs typeface="Consolas" panose="020B0609020204030204" pitchFamily="49" charset="0"/>
              </a:rPr>
              <a:t>getEntity</a:t>
            </a:r>
            <a:r>
              <a:rPr lang="en-US" sz="900" kern="0" dirty="0">
                <a:solidFill>
                  <a:srgbClr val="000000"/>
                </a:solidFill>
                <a:ea typeface="Calibri" panose="020F0502020204030204" pitchFamily="34" charset="0"/>
                <a:cs typeface="Consolas" panose="020B0609020204030204" pitchFamily="49" charset="0"/>
              </a:rPr>
              <a:t>(</a:t>
            </a:r>
            <a:r>
              <a:rPr lang="en-US" sz="900" kern="0" dirty="0" err="1">
                <a:solidFill>
                  <a:srgbClr val="000000"/>
                </a:solidFill>
                <a:ea typeface="Calibri" panose="020F0502020204030204" pitchFamily="34" charset="0"/>
                <a:cs typeface="Consolas" panose="020B0609020204030204" pitchFamily="49" charset="0"/>
              </a:rPr>
              <a:t>entityNameSpace</a:t>
            </a:r>
            <a:r>
              <a:rPr lang="en-US" sz="900" kern="0" dirty="0">
                <a:solidFill>
                  <a:srgbClr val="000000"/>
                </a:solidFill>
                <a:ea typeface="Calibri" panose="020F0502020204030204" pitchFamily="34" charset="0"/>
                <a:cs typeface="Consolas" panose="020B0609020204030204" pitchFamily="49" charset="0"/>
              </a:rPr>
              <a:t>, </a:t>
            </a:r>
            <a:r>
              <a:rPr lang="en-US" sz="900" kern="0" dirty="0" err="1">
                <a:solidFill>
                  <a:srgbClr val="000000"/>
                </a:solidFill>
                <a:ea typeface="Calibri" panose="020F0502020204030204" pitchFamily="34" charset="0"/>
                <a:cs typeface="Consolas" panose="020B0609020204030204" pitchFamily="49" charset="0"/>
              </a:rPr>
              <a:t>entityName</a:t>
            </a:r>
            <a:r>
              <a:rPr lang="en-US" sz="900" kern="0" dirty="0">
                <a:solidFill>
                  <a:srgbClr val="000000"/>
                </a:solidFill>
                <a:ea typeface="Calibri" panose="020F0502020204030204" pitchFamily="34" charset="0"/>
                <a:cs typeface="Consolas" panose="020B0609020204030204" pitchFamily="49" charset="0"/>
              </a:rPr>
              <a:t>);</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dirty="0" err="1">
                <a:solidFill>
                  <a:srgbClr val="000000"/>
                </a:solidFill>
                <a:ea typeface="Calibri" panose="020F0502020204030204" pitchFamily="34" charset="0"/>
                <a:cs typeface="Consolas" panose="020B0609020204030204" pitchFamily="49" charset="0"/>
              </a:rPr>
              <a:t>ctx.load</a:t>
            </a:r>
            <a:r>
              <a:rPr lang="en-US" sz="900" kern="0" dirty="0">
                <a:solidFill>
                  <a:srgbClr val="000000"/>
                </a:solidFill>
                <a:ea typeface="Calibri" panose="020F0502020204030204" pitchFamily="34" charset="0"/>
                <a:cs typeface="Consolas" panose="020B0609020204030204" pitchFamily="49" charset="0"/>
              </a:rPr>
              <a:t>(entity);</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dirty="0">
                <a:solidFill>
                  <a:srgbClr val="000000"/>
                </a:solidFill>
                <a:ea typeface="Calibri" panose="020F0502020204030204" pitchFamily="34" charset="0"/>
                <a:cs typeface="Consolas" panose="020B0609020204030204" pitchFamily="49" charset="0"/>
              </a:rPr>
              <a:t> </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dirty="0" err="1">
                <a:solidFill>
                  <a:srgbClr val="000000"/>
                </a:solidFill>
                <a:ea typeface="Calibri" panose="020F0502020204030204" pitchFamily="34" charset="0"/>
                <a:cs typeface="Consolas" panose="020B0609020204030204" pitchFamily="49" charset="0"/>
              </a:rPr>
              <a:t>lobSystem</a:t>
            </a:r>
            <a:r>
              <a:rPr lang="en-US" sz="900" kern="0" dirty="0">
                <a:solidFill>
                  <a:srgbClr val="000000"/>
                </a:solidFill>
                <a:ea typeface="Calibri" panose="020F0502020204030204" pitchFamily="34" charset="0"/>
                <a:cs typeface="Consolas" panose="020B0609020204030204" pitchFamily="49" charset="0"/>
              </a:rPr>
              <a:t> = </a:t>
            </a:r>
            <a:r>
              <a:rPr lang="en-US" sz="900" kern="0" dirty="0" err="1">
                <a:solidFill>
                  <a:srgbClr val="000000"/>
                </a:solidFill>
                <a:ea typeface="Calibri" panose="020F0502020204030204" pitchFamily="34" charset="0"/>
                <a:cs typeface="Consolas" panose="020B0609020204030204" pitchFamily="49" charset="0"/>
              </a:rPr>
              <a:t>entity.getLobSystem</a:t>
            </a:r>
            <a:r>
              <a:rPr lang="en-US" sz="900" kern="0" dirty="0">
                <a:solidFill>
                  <a:srgbClr val="000000"/>
                </a:solidFill>
                <a:ea typeface="Calibri" panose="020F0502020204030204" pitchFamily="34" charset="0"/>
                <a:cs typeface="Consolas" panose="020B0609020204030204" pitchFamily="49" charset="0"/>
              </a:rPr>
              <a:t>();</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dirty="0" err="1">
                <a:solidFill>
                  <a:srgbClr val="000000"/>
                </a:solidFill>
                <a:ea typeface="Calibri" panose="020F0502020204030204" pitchFamily="34" charset="0"/>
                <a:cs typeface="Consolas" panose="020B0609020204030204" pitchFamily="49" charset="0"/>
              </a:rPr>
              <a:t>ctx.load</a:t>
            </a:r>
            <a:r>
              <a:rPr lang="en-US" sz="900" kern="0" dirty="0">
                <a:solidFill>
                  <a:srgbClr val="000000"/>
                </a:solidFill>
                <a:ea typeface="Calibri" panose="020F0502020204030204" pitchFamily="34" charset="0"/>
                <a:cs typeface="Consolas" panose="020B0609020204030204" pitchFamily="49" charset="0"/>
              </a:rPr>
              <a:t>(</a:t>
            </a:r>
            <a:r>
              <a:rPr lang="en-US" sz="900" kern="0" dirty="0" err="1">
                <a:solidFill>
                  <a:srgbClr val="000000"/>
                </a:solidFill>
                <a:ea typeface="Calibri" panose="020F0502020204030204" pitchFamily="34" charset="0"/>
                <a:cs typeface="Consolas" panose="020B0609020204030204" pitchFamily="49" charset="0"/>
              </a:rPr>
              <a:t>lobSystem</a:t>
            </a:r>
            <a:r>
              <a:rPr lang="en-US" sz="900" kern="0" dirty="0">
                <a:solidFill>
                  <a:srgbClr val="000000"/>
                </a:solidFill>
                <a:ea typeface="Calibri" panose="020F0502020204030204" pitchFamily="34" charset="0"/>
                <a:cs typeface="Consolas" panose="020B0609020204030204" pitchFamily="49" charset="0"/>
              </a:rPr>
              <a:t>);</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dirty="0">
                <a:solidFill>
                  <a:srgbClr val="000000"/>
                </a:solidFill>
                <a:ea typeface="Calibri" panose="020F0502020204030204" pitchFamily="34" charset="0"/>
                <a:cs typeface="Consolas" panose="020B0609020204030204" pitchFamily="49" charset="0"/>
              </a:rPr>
              <a:t> </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dirty="0" err="1">
                <a:solidFill>
                  <a:srgbClr val="000000"/>
                </a:solidFill>
                <a:ea typeface="Calibri" panose="020F0502020204030204" pitchFamily="34" charset="0"/>
                <a:cs typeface="Consolas" panose="020B0609020204030204" pitchFamily="49" charset="0"/>
              </a:rPr>
              <a:t>lobSystemInstances</a:t>
            </a:r>
            <a:r>
              <a:rPr lang="en-US" sz="900" kern="0" dirty="0">
                <a:solidFill>
                  <a:srgbClr val="000000"/>
                </a:solidFill>
                <a:ea typeface="Calibri" panose="020F0502020204030204" pitchFamily="34" charset="0"/>
                <a:cs typeface="Consolas" panose="020B0609020204030204" pitchFamily="49" charset="0"/>
              </a:rPr>
              <a:t> = </a:t>
            </a:r>
            <a:r>
              <a:rPr lang="en-US" sz="900" kern="0" dirty="0" err="1">
                <a:solidFill>
                  <a:srgbClr val="000000"/>
                </a:solidFill>
                <a:ea typeface="Calibri" panose="020F0502020204030204" pitchFamily="34" charset="0"/>
                <a:cs typeface="Consolas" panose="020B0609020204030204" pitchFamily="49" charset="0"/>
              </a:rPr>
              <a:t>lobSystem.getLobSystemInstances</a:t>
            </a:r>
            <a:r>
              <a:rPr lang="en-US" sz="900" kern="0" dirty="0">
                <a:solidFill>
                  <a:srgbClr val="000000"/>
                </a:solidFill>
                <a:ea typeface="Calibri" panose="020F0502020204030204" pitchFamily="34" charset="0"/>
                <a:cs typeface="Consolas" panose="020B0609020204030204" pitchFamily="49" charset="0"/>
              </a:rPr>
              <a:t>();</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dirty="0" err="1">
                <a:solidFill>
                  <a:srgbClr val="000000"/>
                </a:solidFill>
                <a:ea typeface="Calibri" panose="020F0502020204030204" pitchFamily="34" charset="0"/>
                <a:cs typeface="Consolas" panose="020B0609020204030204" pitchFamily="49" charset="0"/>
              </a:rPr>
              <a:t>ctx.load</a:t>
            </a:r>
            <a:r>
              <a:rPr lang="en-US" sz="900" kern="0" dirty="0">
                <a:solidFill>
                  <a:srgbClr val="000000"/>
                </a:solidFill>
                <a:ea typeface="Calibri" panose="020F0502020204030204" pitchFamily="34" charset="0"/>
                <a:cs typeface="Consolas" panose="020B0609020204030204" pitchFamily="49" charset="0"/>
              </a:rPr>
              <a:t>(</a:t>
            </a:r>
            <a:r>
              <a:rPr lang="en-US" sz="900" kern="0" dirty="0" err="1">
                <a:solidFill>
                  <a:srgbClr val="000000"/>
                </a:solidFill>
                <a:ea typeface="Calibri" panose="020F0502020204030204" pitchFamily="34" charset="0"/>
                <a:cs typeface="Consolas" panose="020B0609020204030204" pitchFamily="49" charset="0"/>
              </a:rPr>
              <a:t>lobSystemInstances</a:t>
            </a:r>
            <a:r>
              <a:rPr lang="en-US" sz="900" kern="0" dirty="0">
                <a:solidFill>
                  <a:srgbClr val="000000"/>
                </a:solidFill>
                <a:ea typeface="Calibri" panose="020F0502020204030204" pitchFamily="34" charset="0"/>
                <a:cs typeface="Consolas" panose="020B0609020204030204" pitchFamily="49" charset="0"/>
              </a:rPr>
              <a:t>);</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dirty="0">
                <a:solidFill>
                  <a:srgbClr val="000000"/>
                </a:solidFill>
                <a:ea typeface="Calibri" panose="020F0502020204030204" pitchFamily="34" charset="0"/>
                <a:cs typeface="Consolas" panose="020B0609020204030204" pitchFamily="49" charset="0"/>
              </a:rPr>
              <a:t> </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dirty="0" err="1">
                <a:solidFill>
                  <a:srgbClr val="000000"/>
                </a:solidFill>
                <a:ea typeface="Calibri" panose="020F0502020204030204" pitchFamily="34" charset="0"/>
                <a:cs typeface="Consolas" panose="020B0609020204030204" pitchFamily="49" charset="0"/>
              </a:rPr>
              <a:t>ctx.executeQueryAsync</a:t>
            </a:r>
            <a:r>
              <a:rPr lang="en-US" sz="900" kern="0" dirty="0">
                <a:solidFill>
                  <a:srgbClr val="000000"/>
                </a:solidFill>
                <a:ea typeface="Calibri" panose="020F0502020204030204" pitchFamily="34" charset="0"/>
                <a:cs typeface="Consolas" panose="020B0609020204030204" pitchFamily="49" charset="0"/>
              </a:rPr>
              <a:t>(success, failure);</a:t>
            </a:r>
            <a:endParaRPr lang="en-US" sz="900" kern="100" dirty="0">
              <a:ea typeface="Calibri" panose="020F0502020204030204" pitchFamily="34" charset="0"/>
              <a:cs typeface="Consolas" panose="020B0609020204030204" pitchFamily="49" charset="0"/>
            </a:endParaRPr>
          </a:p>
          <a:p>
            <a:pPr marL="0" marR="0">
              <a:lnSpc>
                <a:spcPct val="107000"/>
              </a:lnSpc>
              <a:spcBef>
                <a:spcPts val="0"/>
              </a:spcBef>
              <a:spcAft>
                <a:spcPts val="800"/>
              </a:spcAft>
            </a:pPr>
            <a:r>
              <a:rPr lang="en-US" sz="900" kern="100" dirty="0">
                <a:ea typeface="Calibri" panose="020F0502020204030204" pitchFamily="34" charset="0"/>
                <a:cs typeface="Consolas" panose="020B0609020204030204" pitchFamily="49" charset="0"/>
              </a:rPr>
              <a:t> </a:t>
            </a:r>
            <a:endParaRPr lang="en-US" sz="900" kern="100" dirty="0">
              <a:effectLst/>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009200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BCS Overview &amp; Architecture</a:t>
            </a:r>
          </a:p>
          <a:p>
            <a:pPr>
              <a:buFont typeface="Wingdings" panose="05000000000000000000" pitchFamily="2" charset="2"/>
              <a:buChar char="ü"/>
            </a:pPr>
            <a:r>
              <a:rPr lang="en-US" dirty="0">
                <a:solidFill>
                  <a:schemeClr val="bg1">
                    <a:lumMod val="50000"/>
                  </a:schemeClr>
                </a:solidFill>
              </a:rPr>
              <a:t>External Content Types</a:t>
            </a:r>
          </a:p>
          <a:p>
            <a:pPr>
              <a:buFont typeface="Wingdings" panose="05000000000000000000" pitchFamily="2" charset="2"/>
              <a:buChar char="ü"/>
            </a:pPr>
            <a:r>
              <a:rPr lang="en-US" dirty="0">
                <a:solidFill>
                  <a:schemeClr val="bg1">
                    <a:lumMod val="50000"/>
                  </a:schemeClr>
                </a:solidFill>
              </a:rPr>
              <a:t>Using External Content Types</a:t>
            </a:r>
          </a:p>
          <a:p>
            <a:pPr>
              <a:buFont typeface="Wingdings" panose="05000000000000000000" pitchFamily="2" charset="2"/>
              <a:buChar char="ü"/>
            </a:pPr>
            <a:r>
              <a:rPr lang="en-US" dirty="0">
                <a:solidFill>
                  <a:schemeClr val="bg1">
                    <a:lumMod val="50000"/>
                  </a:schemeClr>
                </a:solidFill>
              </a:rPr>
              <a:t>Creating External Content Types</a:t>
            </a:r>
          </a:p>
          <a:p>
            <a:pPr>
              <a:buFont typeface="Wingdings" panose="05000000000000000000" pitchFamily="2" charset="2"/>
              <a:buChar char="ü"/>
            </a:pPr>
            <a:r>
              <a:rPr lang="en-US" dirty="0">
                <a:solidFill>
                  <a:schemeClr val="bg1">
                    <a:lumMod val="50000"/>
                  </a:schemeClr>
                </a:solidFill>
              </a:rPr>
              <a:t>Performance</a:t>
            </a:r>
          </a:p>
          <a:p>
            <a:pPr>
              <a:buFont typeface="Wingdings" panose="05000000000000000000" pitchFamily="2" charset="2"/>
              <a:buChar char="ü"/>
            </a:pPr>
            <a:r>
              <a:rPr lang="en-US" dirty="0">
                <a:solidFill>
                  <a:schemeClr val="bg1">
                    <a:lumMod val="50000"/>
                  </a:schemeClr>
                </a:solidFill>
              </a:rPr>
              <a:t>Security</a:t>
            </a:r>
          </a:p>
          <a:p>
            <a:pPr>
              <a:buFont typeface="Wingdings" panose="05000000000000000000" pitchFamily="2" charset="2"/>
              <a:buChar char="ü"/>
            </a:pPr>
            <a:r>
              <a:rPr lang="en-US" dirty="0">
                <a:solidFill>
                  <a:schemeClr val="bg1">
                    <a:lumMod val="50000"/>
                  </a:schemeClr>
                </a:solidFill>
              </a:rPr>
              <a:t>OData Backed External Content Types</a:t>
            </a:r>
          </a:p>
          <a:p>
            <a:pPr>
              <a:buFont typeface="Wingdings" panose="05000000000000000000" pitchFamily="2" charset="2"/>
              <a:buChar char="Ø"/>
            </a:pPr>
            <a:r>
              <a:rPr lang="en-US" dirty="0"/>
              <a:t>External Content Types in SharePoint Apps</a:t>
            </a:r>
          </a:p>
          <a:p>
            <a:r>
              <a:rPr lang="en-US" dirty="0"/>
              <a:t>Notifications &amp; Custom Event Receivers</a:t>
            </a:r>
          </a:p>
        </p:txBody>
      </p:sp>
    </p:spTree>
    <p:extLst>
      <p:ext uri="{BB962C8B-B14F-4D97-AF65-F5344CB8AC3E}">
        <p14:creationId xmlns:p14="http://schemas.microsoft.com/office/powerpoint/2010/main" val="1846310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04800" y="3886200"/>
            <a:ext cx="3124200" cy="281940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b="1" dirty="0" smtClean="0"/>
              <a:t>SharePoint Site</a:t>
            </a:r>
            <a:endParaRPr lang="en-US" b="1" dirty="0"/>
          </a:p>
        </p:txBody>
      </p:sp>
      <p:sp>
        <p:nvSpPr>
          <p:cNvPr id="3" name="Title 2"/>
          <p:cNvSpPr>
            <a:spLocks noGrp="1"/>
          </p:cNvSpPr>
          <p:nvPr>
            <p:ph type="title"/>
          </p:nvPr>
        </p:nvSpPr>
        <p:spPr/>
        <p:txBody>
          <a:bodyPr/>
          <a:lstStyle/>
          <a:p>
            <a:r>
              <a:rPr lang="en-US" dirty="0" smtClean="0"/>
              <a:t>SharePoint App Scoped ECTs</a:t>
            </a:r>
            <a:endParaRPr lang="en-US" dirty="0"/>
          </a:p>
        </p:txBody>
      </p:sp>
      <p:sp>
        <p:nvSpPr>
          <p:cNvPr id="5" name="Content Placeholder 4"/>
          <p:cNvSpPr>
            <a:spLocks noGrp="1"/>
          </p:cNvSpPr>
          <p:nvPr>
            <p:ph idx="1"/>
          </p:nvPr>
        </p:nvSpPr>
        <p:spPr/>
        <p:txBody>
          <a:bodyPr>
            <a:normAutofit/>
          </a:bodyPr>
          <a:lstStyle/>
          <a:p>
            <a:r>
              <a:rPr lang="en-US" dirty="0" smtClean="0"/>
              <a:t>In SharePoint 2010, all ECTs were farm scoped</a:t>
            </a:r>
          </a:p>
          <a:p>
            <a:r>
              <a:rPr lang="en-US" dirty="0" smtClean="0"/>
              <a:t>SharePoint 2013 model requires more </a:t>
            </a:r>
            <a:br>
              <a:rPr lang="en-US" dirty="0" smtClean="0"/>
            </a:br>
            <a:r>
              <a:rPr lang="en-US" dirty="0" smtClean="0"/>
              <a:t>granular isolation</a:t>
            </a:r>
          </a:p>
          <a:p>
            <a:r>
              <a:rPr lang="en-US" dirty="0"/>
              <a:t>SharePoint 2013 </a:t>
            </a:r>
            <a:r>
              <a:rPr lang="en-US" dirty="0" smtClean="0"/>
              <a:t>introduces ability to define ECTs within a SharePoint App</a:t>
            </a:r>
            <a:endParaRPr lang="en-US" dirty="0"/>
          </a:p>
        </p:txBody>
      </p:sp>
      <p:sp>
        <p:nvSpPr>
          <p:cNvPr id="21" name="Rounded Rectangle 20"/>
          <p:cNvSpPr/>
          <p:nvPr/>
        </p:nvSpPr>
        <p:spPr>
          <a:xfrm>
            <a:off x="4114800" y="4114800"/>
            <a:ext cx="2286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FileBackedMetadataCatalog</a:t>
            </a:r>
            <a:endParaRPr lang="en-US" sz="1200" dirty="0" smtClean="0"/>
          </a:p>
          <a:p>
            <a:pPr algn="ctr"/>
            <a:endParaRPr lang="en-US" sz="1400" dirty="0"/>
          </a:p>
          <a:p>
            <a:pPr algn="ctr"/>
            <a:r>
              <a:rPr lang="en-US" b="1" dirty="0" smtClean="0"/>
              <a:t>BDC Runtime</a:t>
            </a:r>
            <a:endParaRPr lang="en-US" b="1" dirty="0"/>
          </a:p>
        </p:txBody>
      </p:sp>
      <p:sp>
        <p:nvSpPr>
          <p:cNvPr id="22" name="Rounded Rectangle 21"/>
          <p:cNvSpPr/>
          <p:nvPr/>
        </p:nvSpPr>
        <p:spPr>
          <a:xfrm>
            <a:off x="914400" y="5486400"/>
            <a:ext cx="1828800" cy="990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External List</a:t>
            </a:r>
            <a:endParaRPr lang="en-US" dirty="0"/>
          </a:p>
        </p:txBody>
      </p:sp>
      <p:sp>
        <p:nvSpPr>
          <p:cNvPr id="23" name="Rounded Rectangle 22"/>
          <p:cNvSpPr/>
          <p:nvPr/>
        </p:nvSpPr>
        <p:spPr>
          <a:xfrm>
            <a:off x="533400" y="4419600"/>
            <a:ext cx="2590800" cy="8001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err="1" smtClean="0"/>
              <a:t>BusinessDataMetadataCatalog</a:t>
            </a:r>
            <a:endParaRPr lang="en-US" sz="1200" dirty="0" smtClean="0"/>
          </a:p>
          <a:p>
            <a:pPr algn="ctr"/>
            <a:endParaRPr lang="en-US" sz="1200" dirty="0"/>
          </a:p>
          <a:p>
            <a:pPr algn="ctr"/>
            <a:r>
              <a:rPr lang="en-US" b="1" dirty="0" smtClean="0"/>
              <a:t>SP List</a:t>
            </a:r>
            <a:endParaRPr lang="en-US" b="1" dirty="0"/>
          </a:p>
        </p:txBody>
      </p:sp>
      <p:cxnSp>
        <p:nvCxnSpPr>
          <p:cNvPr id="26" name="Straight Arrow Connector 25"/>
          <p:cNvCxnSpPr/>
          <p:nvPr/>
        </p:nvCxnSpPr>
        <p:spPr>
          <a:xfrm>
            <a:off x="3200400" y="4819650"/>
            <a:ext cx="838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H="1">
            <a:off x="2971800" y="5533611"/>
            <a:ext cx="2209800" cy="4099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flipH="1">
            <a:off x="6553200" y="4758359"/>
            <a:ext cx="838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Flowchart: Magnetic Disk 33"/>
          <p:cNvSpPr/>
          <p:nvPr/>
        </p:nvSpPr>
        <p:spPr>
          <a:xfrm>
            <a:off x="7543800" y="4038600"/>
            <a:ext cx="1447800" cy="1447800"/>
          </a:xfrm>
          <a:prstGeom prst="flowChartMagneticDisk">
            <a:avLst/>
          </a:prstGeom>
        </p:spPr>
        <p:style>
          <a:lnRef idx="1">
            <a:schemeClr val="accent3"/>
          </a:lnRef>
          <a:fillRef idx="2">
            <a:schemeClr val="accent3"/>
          </a:fillRef>
          <a:effectRef idx="1">
            <a:schemeClr val="accent3"/>
          </a:effectRef>
          <a:fontRef idx="minor">
            <a:schemeClr val="dk1"/>
          </a:fontRef>
        </p:style>
        <p:txBody>
          <a:bodyPr lIns="87929" tIns="43964" rIns="87929" bIns="43964" rtlCol="0" anchor="ctr"/>
          <a:lstStyle/>
          <a:p>
            <a:pPr algn="ctr"/>
            <a:r>
              <a:rPr lang="en-US" sz="1600" b="1" dirty="0">
                <a:solidFill>
                  <a:schemeClr val="bg1"/>
                </a:solidFill>
              </a:rPr>
              <a:t>External System</a:t>
            </a:r>
          </a:p>
        </p:txBody>
      </p:sp>
    </p:spTree>
    <p:extLst>
      <p:ext uri="{BB962C8B-B14F-4D97-AF65-F5344CB8AC3E}">
        <p14:creationId xmlns:p14="http://schemas.microsoft.com/office/powerpoint/2010/main" val="3872013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Business Connectivity Services</a:t>
            </a:r>
            <a:endParaRPr lang="en-US" dirty="0"/>
          </a:p>
        </p:txBody>
      </p:sp>
      <p:sp>
        <p:nvSpPr>
          <p:cNvPr id="3" name="Content Placeholder 2"/>
          <p:cNvSpPr>
            <a:spLocks noGrp="1"/>
          </p:cNvSpPr>
          <p:nvPr>
            <p:ph idx="1"/>
          </p:nvPr>
        </p:nvSpPr>
        <p:spPr/>
        <p:txBody>
          <a:bodyPr/>
          <a:lstStyle/>
          <a:p>
            <a:pPr lvl="0"/>
            <a:r>
              <a:rPr lang="en-US" dirty="0"/>
              <a:t>Bring data from external systems into SharePoint and Office, interact with it, reuse it, and empower end users to gain insight into the underlying data in a reusable way. </a:t>
            </a:r>
            <a:endParaRPr lang="en-US" dirty="0">
              <a:effectLst>
                <a:outerShdw blurRad="38100" dist="38100" dir="2700000" algn="tl">
                  <a:srgbClr val="000000">
                    <a:alpha val="43137"/>
                  </a:srgbClr>
                </a:outerShdw>
              </a:effectLst>
              <a:latin typeface="Segoe UI" pitchFamily="34" charset="0"/>
            </a:endParaRPr>
          </a:p>
          <a:p>
            <a:pPr lvl="0"/>
            <a:r>
              <a:rPr lang="en-US" dirty="0"/>
              <a:t>Extend the reach of Enterprise Data</a:t>
            </a:r>
          </a:p>
          <a:p>
            <a:pPr lvl="0"/>
            <a:r>
              <a:rPr lang="en-US" dirty="0"/>
              <a:t>Centrally manage reusable connections</a:t>
            </a:r>
          </a:p>
          <a:p>
            <a:pPr lvl="0"/>
            <a:r>
              <a:rPr lang="en-US" dirty="0"/>
              <a:t>Easily create custom solutions </a:t>
            </a:r>
          </a:p>
          <a:p>
            <a:endParaRPr lang="en-US" dirty="0"/>
          </a:p>
        </p:txBody>
      </p:sp>
    </p:spTree>
    <p:extLst>
      <p:ext uri="{BB962C8B-B14F-4D97-AF65-F5344CB8AC3E}">
        <p14:creationId xmlns:p14="http://schemas.microsoft.com/office/powerpoint/2010/main" val="3127040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8915400" cy="838200"/>
          </a:xfrm>
        </p:spPr>
        <p:txBody>
          <a:bodyPr/>
          <a:lstStyle/>
          <a:p>
            <a:r>
              <a:rPr lang="en-US" dirty="0" smtClean="0"/>
              <a:t>External List Instances for App Scoped ECTs</a:t>
            </a:r>
            <a:endParaRPr lang="en-US" dirty="0"/>
          </a:p>
        </p:txBody>
      </p:sp>
      <p:sp>
        <p:nvSpPr>
          <p:cNvPr id="4" name="Text Placeholder 3"/>
          <p:cNvSpPr txBox="1">
            <a:spLocks/>
          </p:cNvSpPr>
          <p:nvPr/>
        </p:nvSpPr>
        <p:spPr>
          <a:xfrm>
            <a:off x="304800" y="1905000"/>
            <a:ext cx="8534400" cy="36576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6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AppScopedList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My App Scoped List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Description</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My App Scoped List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Resources:core,lists_Folder</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AppScopedList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DataSource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LobSystemInstance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Value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EntityNamespace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Value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Entity</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Value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SpecificFinder</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Value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MetadataCatalogFileName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Value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BDCMetadata.bdcm</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DataSource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6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75614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External Content Types </a:t>
            </a:r>
            <a:br>
              <a:rPr lang="en-US" dirty="0" smtClean="0"/>
            </a:br>
            <a:r>
              <a:rPr lang="en-US" dirty="0" smtClean="0"/>
              <a:t>with SharePoint Apps</a:t>
            </a:r>
            <a:endParaRPr lang="en-US" dirty="0"/>
          </a:p>
        </p:txBody>
      </p:sp>
    </p:spTree>
    <p:extLst>
      <p:ext uri="{BB962C8B-B14F-4D97-AF65-F5344CB8AC3E}">
        <p14:creationId xmlns:p14="http://schemas.microsoft.com/office/powerpoint/2010/main" val="1862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BCS Overview &amp; Architecture</a:t>
            </a:r>
          </a:p>
          <a:p>
            <a:pPr>
              <a:buFont typeface="Wingdings" panose="05000000000000000000" pitchFamily="2" charset="2"/>
              <a:buChar char="ü"/>
            </a:pPr>
            <a:r>
              <a:rPr lang="en-US" dirty="0">
                <a:solidFill>
                  <a:schemeClr val="bg1">
                    <a:lumMod val="50000"/>
                  </a:schemeClr>
                </a:solidFill>
              </a:rPr>
              <a:t>External Content Types</a:t>
            </a:r>
          </a:p>
          <a:p>
            <a:pPr>
              <a:buFont typeface="Wingdings" panose="05000000000000000000" pitchFamily="2" charset="2"/>
              <a:buChar char="ü"/>
            </a:pPr>
            <a:r>
              <a:rPr lang="en-US" dirty="0">
                <a:solidFill>
                  <a:schemeClr val="bg1">
                    <a:lumMod val="50000"/>
                  </a:schemeClr>
                </a:solidFill>
              </a:rPr>
              <a:t>Using External Content Types</a:t>
            </a:r>
          </a:p>
          <a:p>
            <a:pPr>
              <a:buFont typeface="Wingdings" panose="05000000000000000000" pitchFamily="2" charset="2"/>
              <a:buChar char="ü"/>
            </a:pPr>
            <a:r>
              <a:rPr lang="en-US" dirty="0">
                <a:solidFill>
                  <a:schemeClr val="bg1">
                    <a:lumMod val="50000"/>
                  </a:schemeClr>
                </a:solidFill>
              </a:rPr>
              <a:t>Creating External Content Types</a:t>
            </a:r>
          </a:p>
          <a:p>
            <a:pPr>
              <a:buFont typeface="Wingdings" panose="05000000000000000000" pitchFamily="2" charset="2"/>
              <a:buChar char="ü"/>
            </a:pPr>
            <a:r>
              <a:rPr lang="en-US" dirty="0">
                <a:solidFill>
                  <a:schemeClr val="bg1">
                    <a:lumMod val="50000"/>
                  </a:schemeClr>
                </a:solidFill>
              </a:rPr>
              <a:t>Performance</a:t>
            </a:r>
          </a:p>
          <a:p>
            <a:pPr>
              <a:buFont typeface="Wingdings" panose="05000000000000000000" pitchFamily="2" charset="2"/>
              <a:buChar char="ü"/>
            </a:pPr>
            <a:r>
              <a:rPr lang="en-US" dirty="0">
                <a:solidFill>
                  <a:schemeClr val="bg1">
                    <a:lumMod val="50000"/>
                  </a:schemeClr>
                </a:solidFill>
              </a:rPr>
              <a:t>Security</a:t>
            </a:r>
          </a:p>
          <a:p>
            <a:pPr>
              <a:buFont typeface="Wingdings" panose="05000000000000000000" pitchFamily="2" charset="2"/>
              <a:buChar char="ü"/>
            </a:pPr>
            <a:r>
              <a:rPr lang="en-US" dirty="0">
                <a:solidFill>
                  <a:schemeClr val="bg1">
                    <a:lumMod val="50000"/>
                  </a:schemeClr>
                </a:solidFill>
              </a:rPr>
              <a:t>OData Backed External Content Types</a:t>
            </a:r>
          </a:p>
          <a:p>
            <a:pPr>
              <a:buFont typeface="Wingdings" panose="05000000000000000000" pitchFamily="2" charset="2"/>
              <a:buChar char="ü"/>
            </a:pPr>
            <a:r>
              <a:rPr lang="en-US" dirty="0">
                <a:solidFill>
                  <a:schemeClr val="bg1">
                    <a:lumMod val="50000"/>
                  </a:schemeClr>
                </a:solidFill>
              </a:rPr>
              <a:t>External Content Types in SharePoint Apps</a:t>
            </a:r>
          </a:p>
          <a:p>
            <a:pPr>
              <a:buFont typeface="Wingdings" panose="05000000000000000000" pitchFamily="2" charset="2"/>
              <a:buChar char="Ø"/>
            </a:pPr>
            <a:r>
              <a:rPr lang="en-US" dirty="0"/>
              <a:t>Notifications &amp; Custom Event Receivers</a:t>
            </a:r>
          </a:p>
        </p:txBody>
      </p:sp>
    </p:spTree>
    <p:extLst>
      <p:ext uri="{BB962C8B-B14F-4D97-AF65-F5344CB8AC3E}">
        <p14:creationId xmlns:p14="http://schemas.microsoft.com/office/powerpoint/2010/main" val="134320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Notifications &amp; Custom Event Receivers</a:t>
            </a:r>
            <a:endParaRPr lang="en-US" dirty="0"/>
          </a:p>
        </p:txBody>
      </p:sp>
      <p:sp>
        <p:nvSpPr>
          <p:cNvPr id="5" name="Content Placeholder 4"/>
          <p:cNvSpPr>
            <a:spLocks noGrp="1"/>
          </p:cNvSpPr>
          <p:nvPr>
            <p:ph idx="1"/>
          </p:nvPr>
        </p:nvSpPr>
        <p:spPr/>
        <p:txBody>
          <a:bodyPr>
            <a:normAutofit lnSpcReduction="10000"/>
          </a:bodyPr>
          <a:lstStyle/>
          <a:p>
            <a:r>
              <a:rPr lang="en-US" dirty="0" smtClean="0"/>
              <a:t>External Lists in SharePoint 2010 did not support event receivers or alerts but frequently requested</a:t>
            </a:r>
          </a:p>
          <a:p>
            <a:r>
              <a:rPr lang="en-US" dirty="0" smtClean="0"/>
              <a:t>New model supports</a:t>
            </a:r>
          </a:p>
          <a:p>
            <a:pPr lvl="1"/>
            <a:r>
              <a:rPr lang="en-US" dirty="0" smtClean="0"/>
              <a:t>External List event handlers</a:t>
            </a:r>
          </a:p>
          <a:p>
            <a:pPr lvl="1"/>
            <a:r>
              <a:rPr lang="en-US" dirty="0" smtClean="0"/>
              <a:t>External Content Type </a:t>
            </a:r>
            <a:r>
              <a:rPr lang="en-US" dirty="0"/>
              <a:t>event handlers</a:t>
            </a:r>
          </a:p>
          <a:p>
            <a:pPr lvl="1"/>
            <a:r>
              <a:rPr lang="en-US" dirty="0" smtClean="0"/>
              <a:t>External List alerts</a:t>
            </a:r>
          </a:p>
          <a:p>
            <a:r>
              <a:rPr lang="en-US" dirty="0"/>
              <a:t>External Lists support Alert Me functionality</a:t>
            </a:r>
          </a:p>
          <a:p>
            <a:r>
              <a:rPr lang="en-US" dirty="0"/>
              <a:t>OOB capability for External Lists</a:t>
            </a:r>
          </a:p>
          <a:p>
            <a:pPr lvl="1"/>
            <a:r>
              <a:rPr lang="en-US" dirty="0"/>
              <a:t>LOB System must implement Subscribe, Unsubscribe</a:t>
            </a:r>
          </a:p>
          <a:p>
            <a:pPr lvl="1"/>
            <a:r>
              <a:rPr lang="en-US" dirty="0"/>
              <a:t>LOB System sends notification</a:t>
            </a:r>
          </a:p>
          <a:p>
            <a:r>
              <a:rPr lang="en-US" dirty="0"/>
              <a:t>No custom event-handler required</a:t>
            </a:r>
          </a:p>
          <a:p>
            <a:endParaRPr lang="en-US" dirty="0" smtClean="0"/>
          </a:p>
        </p:txBody>
      </p:sp>
    </p:spTree>
    <p:extLst>
      <p:ext uri="{BB962C8B-B14F-4D97-AF65-F5344CB8AC3E}">
        <p14:creationId xmlns:p14="http://schemas.microsoft.com/office/powerpoint/2010/main" val="4153396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Notifications &amp; Custom </a:t>
            </a:r>
            <a:r>
              <a:rPr lang="en-US" dirty="0" smtClean="0"/>
              <a:t>Event Receivers</a:t>
            </a:r>
            <a:endParaRPr lang="en-US" dirty="0"/>
          </a:p>
        </p:txBody>
      </p:sp>
      <p:sp>
        <p:nvSpPr>
          <p:cNvPr id="5" name="Content Placeholder 4"/>
          <p:cNvSpPr>
            <a:spLocks noGrp="1"/>
          </p:cNvSpPr>
          <p:nvPr>
            <p:ph idx="1"/>
          </p:nvPr>
        </p:nvSpPr>
        <p:spPr/>
        <p:txBody>
          <a:bodyPr>
            <a:normAutofit/>
          </a:bodyPr>
          <a:lstStyle/>
          <a:p>
            <a:r>
              <a:rPr lang="en-US" dirty="0" smtClean="0"/>
              <a:t>ECT must implement new operators</a:t>
            </a:r>
          </a:p>
          <a:p>
            <a:pPr lvl="1"/>
            <a:r>
              <a:rPr lang="en-US" dirty="0" smtClean="0">
                <a:latin typeface="Courier New" panose="02070309020205020404" pitchFamily="49" charset="0"/>
                <a:cs typeface="Courier New" panose="02070309020205020404" pitchFamily="49" charset="0"/>
              </a:rPr>
              <a:t>Subscribe (</a:t>
            </a:r>
            <a:r>
              <a:rPr lang="en-US" dirty="0" err="1" smtClean="0">
                <a:latin typeface="Courier New" panose="02070309020205020404" pitchFamily="49" charset="0"/>
                <a:cs typeface="Courier New" panose="02070309020205020404" pitchFamily="49" charset="0"/>
              </a:rPr>
              <a:t>DeliveryAddress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EventType</a:t>
            </a:r>
            <a:r>
              <a:rPr lang="en-US" dirty="0" smtClean="0">
                <a:latin typeface="Courier New" panose="02070309020205020404" pitchFamily="49" charset="0"/>
                <a:cs typeface="Courier New" panose="02070309020205020404" pitchFamily="49" charset="0"/>
              </a:rPr>
              <a:t>)</a:t>
            </a:r>
          </a:p>
          <a:p>
            <a:pPr lvl="1"/>
            <a:r>
              <a:rPr lang="en-US" dirty="0" smtClean="0">
                <a:latin typeface="Courier New" panose="02070309020205020404" pitchFamily="49" charset="0"/>
                <a:cs typeface="Courier New" panose="02070309020205020404" pitchFamily="49" charset="0"/>
              </a:rPr>
              <a:t>Unsubscribe (</a:t>
            </a:r>
            <a:r>
              <a:rPr lang="en-US" dirty="0" err="1" smtClean="0">
                <a:latin typeface="Courier New" panose="02070309020205020404" pitchFamily="49" charset="0"/>
                <a:cs typeface="Courier New" panose="02070309020205020404" pitchFamily="49" charset="0"/>
              </a:rPr>
              <a:t>SubscriptionId</a:t>
            </a:r>
            <a:r>
              <a:rPr lang="en-US" dirty="0" smtClean="0">
                <a:latin typeface="Courier New" panose="02070309020205020404" pitchFamily="49" charset="0"/>
                <a:cs typeface="Courier New" panose="02070309020205020404" pitchFamily="49" charset="0"/>
              </a:rPr>
              <a:t>)</a:t>
            </a:r>
          </a:p>
          <a:p>
            <a:pPr>
              <a:spcBef>
                <a:spcPts val="577"/>
              </a:spcBef>
            </a:pPr>
            <a:r>
              <a:rPr lang="en-US" dirty="0" err="1" smtClean="0">
                <a:latin typeface="Courier New" panose="02070309020205020404" pitchFamily="49" charset="0"/>
                <a:cs typeface="Courier New" panose="02070309020205020404" pitchFamily="49" charset="0"/>
              </a:rPr>
              <a:t>DeliveryAddress</a:t>
            </a:r>
            <a:r>
              <a:rPr lang="en-US" dirty="0" smtClean="0"/>
              <a:t> can be</a:t>
            </a:r>
          </a:p>
          <a:p>
            <a:pPr lvl="1"/>
            <a:r>
              <a:rPr lang="en-US" dirty="0" smtClean="0"/>
              <a:t>Relative URL for External List event handlers</a:t>
            </a:r>
          </a:p>
          <a:p>
            <a:pPr lvl="1"/>
            <a:r>
              <a:rPr lang="en-US" dirty="0" smtClean="0"/>
              <a:t>Absolute URL for Entity event handlers</a:t>
            </a:r>
          </a:p>
          <a:p>
            <a:pPr>
              <a:spcBef>
                <a:spcPts val="577"/>
              </a:spcBef>
            </a:pPr>
            <a:r>
              <a:rPr lang="en-US" dirty="0" err="1" smtClean="0">
                <a:latin typeface="Courier New" panose="02070309020205020404" pitchFamily="49" charset="0"/>
                <a:cs typeface="Courier New" panose="02070309020205020404" pitchFamily="49" charset="0"/>
              </a:rPr>
              <a:t>EventType</a:t>
            </a:r>
            <a:r>
              <a:rPr lang="en-US" dirty="0" smtClean="0"/>
              <a:t> can be</a:t>
            </a:r>
          </a:p>
          <a:p>
            <a:pPr lvl="1"/>
            <a:r>
              <a:rPr lang="en-US" dirty="0" err="1" smtClean="0">
                <a:latin typeface="Courier New" panose="02070309020205020404" pitchFamily="49" charset="0"/>
                <a:cs typeface="Courier New" panose="02070309020205020404" pitchFamily="49" charset="0"/>
              </a:rPr>
              <a:t>ItemAdded</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ItemUpdated</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ItemDeleted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6384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Notifications &amp; Custom </a:t>
            </a:r>
            <a:r>
              <a:rPr lang="en-US" dirty="0" smtClean="0"/>
              <a:t>Event Receivers</a:t>
            </a:r>
            <a:endParaRPr lang="en-US" dirty="0"/>
          </a:p>
        </p:txBody>
      </p:sp>
      <p:sp>
        <p:nvSpPr>
          <p:cNvPr id="7" name="Rounded Rectangle 6"/>
          <p:cNvSpPr/>
          <p:nvPr/>
        </p:nvSpPr>
        <p:spPr>
          <a:xfrm>
            <a:off x="1293125" y="2262325"/>
            <a:ext cx="3814547" cy="2881622"/>
          </a:xfrm>
          <a:prstGeom prst="roundRect">
            <a:avLst/>
          </a:prstGeom>
        </p:spPr>
        <p:style>
          <a:lnRef idx="1">
            <a:schemeClr val="accent5"/>
          </a:lnRef>
          <a:fillRef idx="2">
            <a:schemeClr val="accent5"/>
          </a:fillRef>
          <a:effectRef idx="1">
            <a:schemeClr val="accent5"/>
          </a:effectRef>
          <a:fontRef idx="minor">
            <a:schemeClr val="dk1"/>
          </a:fontRef>
        </p:style>
        <p:txBody>
          <a:bodyPr lIns="87929" tIns="43964" rIns="87929" bIns="43964" rtlCol="0" anchor="ctr"/>
          <a:lstStyle/>
          <a:p>
            <a:pPr algn="ctr"/>
            <a:endParaRPr lang="en-US" sz="1350"/>
          </a:p>
        </p:txBody>
      </p:sp>
      <p:sp>
        <p:nvSpPr>
          <p:cNvPr id="8" name="Flowchart: Magnetic Disk 7"/>
          <p:cNvSpPr/>
          <p:nvPr/>
        </p:nvSpPr>
        <p:spPr>
          <a:xfrm>
            <a:off x="6306403" y="2645248"/>
            <a:ext cx="2209800" cy="2195132"/>
          </a:xfrm>
          <a:prstGeom prst="flowChartMagneticDisk">
            <a:avLst/>
          </a:prstGeom>
        </p:spPr>
        <p:style>
          <a:lnRef idx="1">
            <a:schemeClr val="accent3"/>
          </a:lnRef>
          <a:fillRef idx="2">
            <a:schemeClr val="accent3"/>
          </a:fillRef>
          <a:effectRef idx="1">
            <a:schemeClr val="accent3"/>
          </a:effectRef>
          <a:fontRef idx="minor">
            <a:schemeClr val="dk1"/>
          </a:fontRef>
        </p:style>
        <p:txBody>
          <a:bodyPr lIns="87929" tIns="43964" rIns="87929" bIns="43964" rtlCol="0" anchor="ctr"/>
          <a:lstStyle/>
          <a:p>
            <a:pPr algn="ctr"/>
            <a:r>
              <a:rPr lang="en-US" dirty="0">
                <a:solidFill>
                  <a:schemeClr val="bg1"/>
                </a:solidFill>
              </a:rPr>
              <a:t>External System</a:t>
            </a:r>
          </a:p>
        </p:txBody>
      </p:sp>
      <p:sp>
        <p:nvSpPr>
          <p:cNvPr id="9" name="Rectangle 8"/>
          <p:cNvSpPr/>
          <p:nvPr/>
        </p:nvSpPr>
        <p:spPr>
          <a:xfrm>
            <a:off x="1828800" y="4688854"/>
            <a:ext cx="2590800" cy="342989"/>
          </a:xfrm>
          <a:prstGeom prst="rect">
            <a:avLst/>
          </a:prstGeom>
        </p:spPr>
        <p:style>
          <a:lnRef idx="1">
            <a:schemeClr val="accent3"/>
          </a:lnRef>
          <a:fillRef idx="3">
            <a:schemeClr val="accent3"/>
          </a:fillRef>
          <a:effectRef idx="2">
            <a:schemeClr val="accent3"/>
          </a:effectRef>
          <a:fontRef idx="minor">
            <a:schemeClr val="lt1"/>
          </a:fontRef>
        </p:style>
        <p:txBody>
          <a:bodyPr lIns="87929" tIns="43964" rIns="87929" bIns="43964" rtlCol="0" anchor="ctr"/>
          <a:lstStyle/>
          <a:p>
            <a:pPr algn="ctr"/>
            <a:r>
              <a:rPr lang="en-US" sz="1350" dirty="0">
                <a:solidFill>
                  <a:schemeClr val="bg1"/>
                </a:solidFill>
              </a:rPr>
              <a:t>Custom Event Receiver</a:t>
            </a:r>
          </a:p>
        </p:txBody>
      </p:sp>
      <p:sp>
        <p:nvSpPr>
          <p:cNvPr id="10" name="Rectangle 9"/>
          <p:cNvSpPr/>
          <p:nvPr/>
        </p:nvSpPr>
        <p:spPr>
          <a:xfrm>
            <a:off x="1815721" y="2470678"/>
            <a:ext cx="2590800" cy="342989"/>
          </a:xfrm>
          <a:prstGeom prst="rect">
            <a:avLst/>
          </a:prstGeom>
        </p:spPr>
        <p:style>
          <a:lnRef idx="1">
            <a:schemeClr val="accent5"/>
          </a:lnRef>
          <a:fillRef idx="3">
            <a:schemeClr val="accent5"/>
          </a:fillRef>
          <a:effectRef idx="2">
            <a:schemeClr val="accent5"/>
          </a:effectRef>
          <a:fontRef idx="minor">
            <a:schemeClr val="lt1"/>
          </a:fontRef>
        </p:style>
        <p:txBody>
          <a:bodyPr lIns="87929" tIns="43964" rIns="87929" bIns="43964" rtlCol="0" anchor="ctr"/>
          <a:lstStyle/>
          <a:p>
            <a:pPr algn="ctr"/>
            <a:r>
              <a:rPr lang="en-US" sz="1350" dirty="0"/>
              <a:t>CSOM Event Sink</a:t>
            </a:r>
          </a:p>
        </p:txBody>
      </p:sp>
      <p:sp>
        <p:nvSpPr>
          <p:cNvPr id="11" name="Rectangle 10"/>
          <p:cNvSpPr/>
          <p:nvPr/>
        </p:nvSpPr>
        <p:spPr>
          <a:xfrm>
            <a:off x="1815721" y="2948815"/>
            <a:ext cx="2590800" cy="342989"/>
          </a:xfrm>
          <a:prstGeom prst="rect">
            <a:avLst/>
          </a:prstGeom>
        </p:spPr>
        <p:style>
          <a:lnRef idx="1">
            <a:schemeClr val="accent5"/>
          </a:lnRef>
          <a:fillRef idx="3">
            <a:schemeClr val="accent5"/>
          </a:fillRef>
          <a:effectRef idx="2">
            <a:schemeClr val="accent5"/>
          </a:effectRef>
          <a:fontRef idx="minor">
            <a:schemeClr val="lt1"/>
          </a:fontRef>
        </p:style>
        <p:txBody>
          <a:bodyPr lIns="87929" tIns="43964" rIns="87929" bIns="43964" rtlCol="0" anchor="ctr"/>
          <a:lstStyle/>
          <a:p>
            <a:pPr algn="ctr"/>
            <a:r>
              <a:rPr lang="en-US" sz="1350" dirty="0"/>
              <a:t>Event Receiver</a:t>
            </a:r>
          </a:p>
        </p:txBody>
      </p:sp>
      <p:sp>
        <p:nvSpPr>
          <p:cNvPr id="12" name="Rectangle 11"/>
          <p:cNvSpPr/>
          <p:nvPr/>
        </p:nvSpPr>
        <p:spPr>
          <a:xfrm>
            <a:off x="1815721" y="3497087"/>
            <a:ext cx="2590800" cy="960882"/>
          </a:xfrm>
          <a:prstGeom prst="rect">
            <a:avLst/>
          </a:prstGeom>
        </p:spPr>
        <p:style>
          <a:lnRef idx="1">
            <a:schemeClr val="accent5"/>
          </a:lnRef>
          <a:fillRef idx="3">
            <a:schemeClr val="accent5"/>
          </a:fillRef>
          <a:effectRef idx="2">
            <a:schemeClr val="accent5"/>
          </a:effectRef>
          <a:fontRef idx="minor">
            <a:schemeClr val="lt1"/>
          </a:fontRef>
        </p:style>
        <p:txBody>
          <a:bodyPr lIns="87929" tIns="43964" rIns="87929" bIns="43964" rtlCol="0" anchor="ctr"/>
          <a:lstStyle/>
          <a:p>
            <a:pPr algn="ctr"/>
            <a:r>
              <a:rPr lang="en-US" sz="1350" dirty="0"/>
              <a:t>Business Data Connectivity</a:t>
            </a:r>
          </a:p>
        </p:txBody>
      </p:sp>
      <p:cxnSp>
        <p:nvCxnSpPr>
          <p:cNvPr id="14" name="Straight Connector 13"/>
          <p:cNvCxnSpPr>
            <a:stCxn id="10" idx="3"/>
          </p:cNvCxnSpPr>
          <p:nvPr/>
        </p:nvCxnSpPr>
        <p:spPr>
          <a:xfrm>
            <a:off x="4406521" y="2642173"/>
            <a:ext cx="1079880" cy="0"/>
          </a:xfrm>
          <a:prstGeom prst="line">
            <a:avLst/>
          </a:prstGeom>
          <a:ln>
            <a:headEnd type="triangle" w="med" len="med"/>
            <a:tailEnd type="none" w="med" len="med"/>
          </a:ln>
        </p:spPr>
        <p:style>
          <a:lnRef idx="3">
            <a:schemeClr val="accent1"/>
          </a:lnRef>
          <a:fillRef idx="0">
            <a:schemeClr val="accent1"/>
          </a:fillRef>
          <a:effectRef idx="2">
            <a:schemeClr val="accent1"/>
          </a:effectRef>
          <a:fontRef idx="minor">
            <a:schemeClr val="tx1"/>
          </a:fontRef>
        </p:style>
      </p:cxnSp>
      <p:sp>
        <p:nvSpPr>
          <p:cNvPr id="15" name="Flowchart: Connector 14"/>
          <p:cNvSpPr/>
          <p:nvPr/>
        </p:nvSpPr>
        <p:spPr>
          <a:xfrm>
            <a:off x="5522036" y="2587056"/>
            <a:ext cx="117514" cy="10052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lIns="87929" tIns="43964" rIns="87929" bIns="43964" rtlCol="0" anchor="ctr"/>
          <a:lstStyle/>
          <a:p>
            <a:pPr algn="ctr"/>
            <a:endParaRPr lang="en-US" sz="1350"/>
          </a:p>
        </p:txBody>
      </p:sp>
      <p:sp>
        <p:nvSpPr>
          <p:cNvPr id="16" name="TextBox 15"/>
          <p:cNvSpPr txBox="1"/>
          <p:nvPr/>
        </p:nvSpPr>
        <p:spPr>
          <a:xfrm>
            <a:off x="5107674" y="2362662"/>
            <a:ext cx="1036785" cy="238828"/>
          </a:xfrm>
          <a:prstGeom prst="rect">
            <a:avLst/>
          </a:prstGeom>
          <a:noFill/>
        </p:spPr>
        <p:txBody>
          <a:bodyPr wrap="none" lIns="87929" tIns="43964" rIns="87929" bIns="43964" rtlCol="0">
            <a:spAutoFit/>
          </a:bodyPr>
          <a:lstStyle/>
          <a:p>
            <a:r>
              <a:rPr lang="en-US" sz="975" dirty="0"/>
              <a:t>REST Endpoint</a:t>
            </a:r>
          </a:p>
        </p:txBody>
      </p:sp>
      <p:sp>
        <p:nvSpPr>
          <p:cNvPr id="17" name="Rectangle 16"/>
          <p:cNvSpPr/>
          <p:nvPr/>
        </p:nvSpPr>
        <p:spPr>
          <a:xfrm>
            <a:off x="4495801" y="2948816"/>
            <a:ext cx="450660" cy="1603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endParaRPr lang="en-US" sz="1350"/>
          </a:p>
        </p:txBody>
      </p:sp>
      <p:sp>
        <p:nvSpPr>
          <p:cNvPr id="18" name="TextBox 17"/>
          <p:cNvSpPr txBox="1"/>
          <p:nvPr/>
        </p:nvSpPr>
        <p:spPr>
          <a:xfrm rot="5400000">
            <a:off x="4095008" y="3585164"/>
            <a:ext cx="1209909" cy="331161"/>
          </a:xfrm>
          <a:prstGeom prst="rect">
            <a:avLst/>
          </a:prstGeom>
          <a:noFill/>
        </p:spPr>
        <p:txBody>
          <a:bodyPr wrap="none" lIns="87929" tIns="43964" rIns="87929" bIns="43964" rtlCol="0">
            <a:spAutoFit/>
          </a:bodyPr>
          <a:lstStyle/>
          <a:p>
            <a:r>
              <a:rPr lang="en-US" sz="1575" dirty="0">
                <a:solidFill>
                  <a:schemeClr val="bg1"/>
                </a:solidFill>
              </a:rPr>
              <a:t>Connectors</a:t>
            </a:r>
          </a:p>
        </p:txBody>
      </p:sp>
      <p:cxnSp>
        <p:nvCxnSpPr>
          <p:cNvPr id="20" name="Straight Arrow Connector 19"/>
          <p:cNvCxnSpPr>
            <a:stCxn id="17" idx="3"/>
            <a:endCxn id="8" idx="2"/>
          </p:cNvCxnSpPr>
          <p:nvPr/>
        </p:nvCxnSpPr>
        <p:spPr>
          <a:xfrm flipV="1">
            <a:off x="4946461" y="3742816"/>
            <a:ext cx="1359943" cy="7930"/>
          </a:xfrm>
          <a:prstGeom prst="straightConnector1">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101244" y="3746907"/>
            <a:ext cx="1091287" cy="296536"/>
          </a:xfrm>
          <a:prstGeom prst="rect">
            <a:avLst/>
          </a:prstGeom>
          <a:noFill/>
        </p:spPr>
        <p:txBody>
          <a:bodyPr wrap="none" lIns="87929" tIns="43964" rIns="87929" bIns="43964" rtlCol="0">
            <a:spAutoFit/>
          </a:bodyPr>
          <a:lstStyle/>
          <a:p>
            <a:r>
              <a:rPr lang="en-US" sz="1350" b="1" i="1" dirty="0"/>
              <a:t>Operations</a:t>
            </a:r>
          </a:p>
        </p:txBody>
      </p:sp>
      <p:cxnSp>
        <p:nvCxnSpPr>
          <p:cNvPr id="23" name="Straight Arrow Connector 22"/>
          <p:cNvCxnSpPr/>
          <p:nvPr/>
        </p:nvCxnSpPr>
        <p:spPr>
          <a:xfrm flipH="1" flipV="1">
            <a:off x="5639550" y="2645249"/>
            <a:ext cx="1771754" cy="365855"/>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5" name="TextBox 24"/>
          <p:cNvSpPr txBox="1"/>
          <p:nvPr/>
        </p:nvSpPr>
        <p:spPr>
          <a:xfrm rot="743880">
            <a:off x="6242289" y="2539308"/>
            <a:ext cx="1225939" cy="296536"/>
          </a:xfrm>
          <a:prstGeom prst="rect">
            <a:avLst/>
          </a:prstGeom>
          <a:noFill/>
        </p:spPr>
        <p:txBody>
          <a:bodyPr wrap="none" lIns="87929" tIns="43964" rIns="87929" bIns="43964" rtlCol="0">
            <a:spAutoFit/>
          </a:bodyPr>
          <a:lstStyle/>
          <a:p>
            <a:r>
              <a:rPr lang="en-US" sz="1350" b="1" i="1" dirty="0"/>
              <a:t>Notifications</a:t>
            </a:r>
          </a:p>
        </p:txBody>
      </p:sp>
      <p:sp>
        <p:nvSpPr>
          <p:cNvPr id="26" name="Down Arrow 25"/>
          <p:cNvSpPr/>
          <p:nvPr/>
        </p:nvSpPr>
        <p:spPr>
          <a:xfrm>
            <a:off x="2996014" y="2813667"/>
            <a:ext cx="256374" cy="205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endParaRPr lang="en-US" sz="1350"/>
          </a:p>
        </p:txBody>
      </p:sp>
      <p:sp>
        <p:nvSpPr>
          <p:cNvPr id="27" name="Down Arrow 26"/>
          <p:cNvSpPr/>
          <p:nvPr/>
        </p:nvSpPr>
        <p:spPr>
          <a:xfrm>
            <a:off x="3020227" y="3291148"/>
            <a:ext cx="256374" cy="301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endParaRPr lang="en-US" sz="1350"/>
          </a:p>
        </p:txBody>
      </p:sp>
      <p:sp>
        <p:nvSpPr>
          <p:cNvPr id="28" name="Down Arrow 27"/>
          <p:cNvSpPr/>
          <p:nvPr/>
        </p:nvSpPr>
        <p:spPr>
          <a:xfrm>
            <a:off x="3020227" y="4438882"/>
            <a:ext cx="256374" cy="301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endParaRPr lang="en-US" sz="1350"/>
          </a:p>
        </p:txBody>
      </p:sp>
    </p:spTree>
    <p:extLst>
      <p:ext uri="{BB962C8B-B14F-4D97-AF65-F5344CB8AC3E}">
        <p14:creationId xmlns:p14="http://schemas.microsoft.com/office/powerpoint/2010/main" val="1179764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ECTs, External List, Notifications and Custom Event Receivers</a:t>
            </a:r>
            <a:endParaRPr lang="en-US" dirty="0"/>
          </a:p>
        </p:txBody>
      </p:sp>
    </p:spTree>
    <p:extLst>
      <p:ext uri="{BB962C8B-B14F-4D97-AF65-F5344CB8AC3E}">
        <p14:creationId xmlns:p14="http://schemas.microsoft.com/office/powerpoint/2010/main" val="3866534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Assembly Connector</a:t>
            </a:r>
            <a:endParaRPr lang="en-US" dirty="0"/>
          </a:p>
        </p:txBody>
      </p:sp>
      <p:sp>
        <p:nvSpPr>
          <p:cNvPr id="3" name="Content Placeholder 2"/>
          <p:cNvSpPr>
            <a:spLocks noGrp="1"/>
          </p:cNvSpPr>
          <p:nvPr>
            <p:ph idx="1"/>
          </p:nvPr>
        </p:nvSpPr>
        <p:spPr/>
        <p:txBody>
          <a:bodyPr/>
          <a:lstStyle/>
          <a:p>
            <a:r>
              <a:rPr lang="en-US" dirty="0" smtClean="0"/>
              <a:t>Provides developers full control over all operators</a:t>
            </a:r>
          </a:p>
          <a:p>
            <a:pPr lvl="1"/>
            <a:r>
              <a:rPr lang="en-US" dirty="0" smtClean="0"/>
              <a:t>Implemented via managed code</a:t>
            </a:r>
          </a:p>
          <a:p>
            <a:r>
              <a:rPr lang="en-US" dirty="0" smtClean="0"/>
              <a:t>Enables developers to implement item-level security on external data</a:t>
            </a:r>
          </a:p>
          <a:p>
            <a:pPr lvl="1"/>
            <a:r>
              <a:rPr lang="en-US" dirty="0" smtClean="0"/>
              <a:t>Not possible with SharePoint Designer 2013 generated external content types</a:t>
            </a:r>
          </a:p>
          <a:p>
            <a:r>
              <a:rPr lang="en-US" dirty="0" smtClean="0"/>
              <a:t>Allows developers to create custom data transformations on the data as well</a:t>
            </a:r>
            <a:endParaRPr lang="en-US" dirty="0"/>
          </a:p>
        </p:txBody>
      </p:sp>
    </p:spTree>
    <p:extLst>
      <p:ext uri="{BB962C8B-B14F-4D97-AF65-F5344CB8AC3E}">
        <p14:creationId xmlns:p14="http://schemas.microsoft.com/office/powerpoint/2010/main" val="430701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BCS Overview &amp; Architecture</a:t>
            </a:r>
          </a:p>
          <a:p>
            <a:pPr>
              <a:buFont typeface="Wingdings" panose="05000000000000000000" pitchFamily="2" charset="2"/>
              <a:buChar char="ü"/>
            </a:pPr>
            <a:r>
              <a:rPr lang="en-US" dirty="0"/>
              <a:t>External Content Types</a:t>
            </a:r>
          </a:p>
          <a:p>
            <a:pPr>
              <a:buFont typeface="Wingdings" panose="05000000000000000000" pitchFamily="2" charset="2"/>
              <a:buChar char="ü"/>
            </a:pPr>
            <a:r>
              <a:rPr lang="en-US" dirty="0"/>
              <a:t>Using External Content Types</a:t>
            </a:r>
          </a:p>
          <a:p>
            <a:pPr>
              <a:buFont typeface="Wingdings" panose="05000000000000000000" pitchFamily="2" charset="2"/>
              <a:buChar char="ü"/>
            </a:pPr>
            <a:r>
              <a:rPr lang="en-US" dirty="0"/>
              <a:t>Creating External Content Types</a:t>
            </a:r>
          </a:p>
          <a:p>
            <a:pPr>
              <a:buFont typeface="Wingdings" panose="05000000000000000000" pitchFamily="2" charset="2"/>
              <a:buChar char="ü"/>
            </a:pPr>
            <a:r>
              <a:rPr lang="en-US" dirty="0"/>
              <a:t>Performance</a:t>
            </a:r>
          </a:p>
          <a:p>
            <a:pPr>
              <a:buFont typeface="Wingdings" panose="05000000000000000000" pitchFamily="2" charset="2"/>
              <a:buChar char="ü"/>
            </a:pPr>
            <a:r>
              <a:rPr lang="en-US" dirty="0"/>
              <a:t>Security</a:t>
            </a:r>
          </a:p>
          <a:p>
            <a:pPr>
              <a:buFont typeface="Wingdings" panose="05000000000000000000" pitchFamily="2" charset="2"/>
              <a:buChar char="ü"/>
            </a:pPr>
            <a:r>
              <a:rPr lang="en-US" dirty="0"/>
              <a:t>OData Backed External Content Types</a:t>
            </a:r>
          </a:p>
          <a:p>
            <a:pPr>
              <a:buFont typeface="Wingdings" panose="05000000000000000000" pitchFamily="2" charset="2"/>
              <a:buChar char="ü"/>
            </a:pPr>
            <a:r>
              <a:rPr lang="en-US" dirty="0"/>
              <a:t>External Content Types in SharePoint Apps</a:t>
            </a:r>
          </a:p>
          <a:p>
            <a:pPr>
              <a:buFont typeface="Wingdings" panose="05000000000000000000" pitchFamily="2" charset="2"/>
              <a:buChar char="ü"/>
            </a:pPr>
            <a:r>
              <a:rPr lang="en-US" dirty="0"/>
              <a:t>Notifications &amp; Custom Event Receivers</a:t>
            </a:r>
          </a:p>
        </p:txBody>
      </p:sp>
    </p:spTree>
    <p:extLst>
      <p:ext uri="{BB962C8B-B14F-4D97-AF65-F5344CB8AC3E}">
        <p14:creationId xmlns:p14="http://schemas.microsoft.com/office/powerpoint/2010/main" val="1560854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BCS Terminology</a:t>
            </a:r>
            <a:endParaRPr lang="en-US" dirty="0"/>
          </a:p>
        </p:txBody>
      </p:sp>
      <p:sp>
        <p:nvSpPr>
          <p:cNvPr id="3" name="Text Placeholder 2"/>
          <p:cNvSpPr>
            <a:spLocks noGrp="1"/>
          </p:cNvSpPr>
          <p:nvPr>
            <p:ph idx="1"/>
          </p:nvPr>
        </p:nvSpPr>
        <p:spPr/>
        <p:txBody>
          <a:bodyPr>
            <a:normAutofit lnSpcReduction="10000"/>
          </a:bodyPr>
          <a:lstStyle/>
          <a:p>
            <a:r>
              <a:rPr lang="en-US" b="1" dirty="0" smtClean="0"/>
              <a:t>Business Data Connectivity (BDC): </a:t>
            </a:r>
            <a:r>
              <a:rPr lang="en-US" dirty="0" smtClean="0"/>
              <a:t>Service app controlling plumbing, runtime, connectivity</a:t>
            </a:r>
          </a:p>
          <a:p>
            <a:r>
              <a:rPr lang="en-US" b="1" dirty="0" smtClean="0"/>
              <a:t>External System: </a:t>
            </a:r>
            <a:r>
              <a:rPr lang="en-US" dirty="0" smtClean="0"/>
              <a:t>Data source BCS can talk to</a:t>
            </a:r>
            <a:endParaRPr lang="en-US" b="1" dirty="0" smtClean="0"/>
          </a:p>
          <a:p>
            <a:r>
              <a:rPr lang="en-US" b="1" dirty="0"/>
              <a:t>External Data: </a:t>
            </a:r>
            <a:r>
              <a:rPr lang="en-US" dirty="0"/>
              <a:t>Data that resides in </a:t>
            </a:r>
            <a:r>
              <a:rPr lang="en-US" i="1" dirty="0"/>
              <a:t>external sys.</a:t>
            </a:r>
          </a:p>
          <a:p>
            <a:r>
              <a:rPr lang="en-US" b="1" dirty="0" smtClean="0"/>
              <a:t>External </a:t>
            </a:r>
            <a:r>
              <a:rPr lang="en-US" b="1" dirty="0"/>
              <a:t>Content Type (ECT): </a:t>
            </a:r>
            <a:r>
              <a:rPr lang="en-US" dirty="0" smtClean="0"/>
              <a:t>Definition of fields &amp; operations to connect to </a:t>
            </a:r>
            <a:r>
              <a:rPr lang="en-US" i="1" dirty="0" smtClean="0"/>
              <a:t>external system</a:t>
            </a:r>
            <a:endParaRPr lang="en-US" i="1" dirty="0"/>
          </a:p>
          <a:p>
            <a:r>
              <a:rPr lang="en-US" b="1" dirty="0" smtClean="0"/>
              <a:t>External List: </a:t>
            </a:r>
            <a:r>
              <a:rPr lang="en-US" dirty="0" smtClean="0"/>
              <a:t>List based on </a:t>
            </a:r>
            <a:r>
              <a:rPr lang="en-US" i="1" dirty="0" smtClean="0"/>
              <a:t>external data</a:t>
            </a:r>
          </a:p>
          <a:p>
            <a:r>
              <a:rPr lang="en-US" b="1" dirty="0" smtClean="0"/>
              <a:t>External Data Column: </a:t>
            </a:r>
            <a:r>
              <a:rPr lang="en-US" dirty="0" smtClean="0"/>
              <a:t>List column who’s source is </a:t>
            </a:r>
            <a:r>
              <a:rPr lang="en-US" i="1" dirty="0" smtClean="0"/>
              <a:t>external data</a:t>
            </a:r>
          </a:p>
          <a:p>
            <a:r>
              <a:rPr lang="en-US" b="1" dirty="0" smtClean="0"/>
              <a:t>External Data Web Part: </a:t>
            </a:r>
            <a:r>
              <a:rPr lang="en-US" dirty="0" smtClean="0"/>
              <a:t>OOTB Web Parts that display </a:t>
            </a:r>
            <a:r>
              <a:rPr lang="en-US" i="1" dirty="0" smtClean="0"/>
              <a:t>external data</a:t>
            </a:r>
          </a:p>
          <a:p>
            <a:endParaRPr lang="en-US" dirty="0"/>
          </a:p>
        </p:txBody>
      </p:sp>
    </p:spTree>
    <p:custDataLst>
      <p:tags r:id="rId1"/>
    </p:custDataLst>
    <p:extLst>
      <p:ext uri="{BB962C8B-B14F-4D97-AF65-F5344CB8AC3E}">
        <p14:creationId xmlns:p14="http://schemas.microsoft.com/office/powerpoint/2010/main" val="204283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Architecture</a:t>
            </a:r>
            <a:endParaRPr lang="en-US" dirty="0"/>
          </a:p>
        </p:txBody>
      </p:sp>
      <p:pic>
        <p:nvPicPr>
          <p:cNvPr id="5" name="Picture 4"/>
          <p:cNvPicPr>
            <a:picLocks noChangeAspect="1"/>
          </p:cNvPicPr>
          <p:nvPr/>
        </p:nvPicPr>
        <p:blipFill>
          <a:blip r:embed="rId3"/>
          <a:stretch>
            <a:fillRect/>
          </a:stretch>
        </p:blipFill>
        <p:spPr>
          <a:xfrm>
            <a:off x="1596232" y="1143000"/>
            <a:ext cx="5951537" cy="5642206"/>
          </a:xfrm>
          <a:prstGeom prst="rect">
            <a:avLst/>
          </a:prstGeom>
        </p:spPr>
      </p:pic>
    </p:spTree>
    <p:extLst>
      <p:ext uri="{BB962C8B-B14F-4D97-AF65-F5344CB8AC3E}">
        <p14:creationId xmlns:p14="http://schemas.microsoft.com/office/powerpoint/2010/main" val="3827904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SharePoint 2013 BCS?</a:t>
            </a:r>
            <a:endParaRPr lang="en-US" dirty="0"/>
          </a:p>
        </p:txBody>
      </p:sp>
      <p:sp>
        <p:nvSpPr>
          <p:cNvPr id="3" name="Content Placeholder 2"/>
          <p:cNvSpPr>
            <a:spLocks noGrp="1"/>
          </p:cNvSpPr>
          <p:nvPr>
            <p:ph idx="1"/>
          </p:nvPr>
        </p:nvSpPr>
        <p:spPr/>
        <p:txBody>
          <a:bodyPr/>
          <a:lstStyle/>
          <a:p>
            <a:r>
              <a:rPr lang="en-US" dirty="0" smtClean="0"/>
              <a:t>OData Data Source</a:t>
            </a:r>
          </a:p>
          <a:p>
            <a:r>
              <a:rPr lang="en-US" dirty="0" smtClean="0"/>
              <a:t>Notifications &amp; Events</a:t>
            </a:r>
          </a:p>
          <a:p>
            <a:r>
              <a:rPr lang="en-US" dirty="0"/>
              <a:t>Improved sorting &amp; filtering for External Lists</a:t>
            </a:r>
          </a:p>
          <a:p>
            <a:pPr lvl="1"/>
            <a:r>
              <a:rPr lang="en-US" dirty="0"/>
              <a:t>OData &amp; SQL sources support both</a:t>
            </a:r>
          </a:p>
          <a:p>
            <a:pPr lvl="1"/>
            <a:r>
              <a:rPr lang="en-US" dirty="0"/>
              <a:t>WCF sources does not support sorting</a:t>
            </a:r>
          </a:p>
          <a:p>
            <a:endParaRPr lang="en-US" dirty="0">
              <a:solidFill>
                <a:schemeClr val="bg1">
                  <a:lumMod val="50000"/>
                </a:schemeClr>
              </a:solidFill>
            </a:endParaRPr>
          </a:p>
        </p:txBody>
      </p:sp>
    </p:spTree>
    <p:extLst>
      <p:ext uri="{BB962C8B-B14F-4D97-AF65-F5344CB8AC3E}">
        <p14:creationId xmlns:p14="http://schemas.microsoft.com/office/powerpoint/2010/main" val="49046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BCS Overview &amp; Architecture</a:t>
            </a:r>
          </a:p>
          <a:p>
            <a:pPr>
              <a:buFont typeface="Wingdings" panose="05000000000000000000" pitchFamily="2" charset="2"/>
              <a:buChar char="Ø"/>
            </a:pPr>
            <a:r>
              <a:rPr lang="en-US" dirty="0" smtClean="0"/>
              <a:t>External Content Types</a:t>
            </a:r>
          </a:p>
          <a:p>
            <a:r>
              <a:rPr lang="en-US" dirty="0" smtClean="0"/>
              <a:t>Using External Content Types</a:t>
            </a:r>
          </a:p>
          <a:p>
            <a:r>
              <a:rPr lang="en-US" dirty="0"/>
              <a:t>Creating </a:t>
            </a:r>
            <a:r>
              <a:rPr lang="en-US" dirty="0" smtClean="0"/>
              <a:t>External Content Types</a:t>
            </a:r>
            <a:endParaRPr lang="en-US" dirty="0"/>
          </a:p>
          <a:p>
            <a:r>
              <a:rPr lang="en-US" dirty="0"/>
              <a:t>Performance</a:t>
            </a:r>
          </a:p>
          <a:p>
            <a:r>
              <a:rPr lang="en-US" dirty="0"/>
              <a:t>Security</a:t>
            </a:r>
          </a:p>
          <a:p>
            <a:r>
              <a:rPr lang="en-US" dirty="0"/>
              <a:t>OData Backed External Content Types</a:t>
            </a:r>
          </a:p>
          <a:p>
            <a:r>
              <a:rPr lang="en-US" dirty="0"/>
              <a:t>External Content Types in SharePoint Apps</a:t>
            </a:r>
          </a:p>
          <a:p>
            <a:r>
              <a:rPr lang="en-US" dirty="0"/>
              <a:t>Notifications &amp; Custom Event Receivers</a:t>
            </a:r>
          </a:p>
        </p:txBody>
      </p:sp>
    </p:spTree>
    <p:extLst>
      <p:ext uri="{BB962C8B-B14F-4D97-AF65-F5344CB8AC3E}">
        <p14:creationId xmlns:p14="http://schemas.microsoft.com/office/powerpoint/2010/main" val="1714234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Content Types</a:t>
            </a:r>
            <a:endParaRPr lang="en-US" dirty="0"/>
          </a:p>
        </p:txBody>
      </p:sp>
      <p:sp>
        <p:nvSpPr>
          <p:cNvPr id="3" name="Content Placeholder 2"/>
          <p:cNvSpPr>
            <a:spLocks noGrp="1"/>
          </p:cNvSpPr>
          <p:nvPr>
            <p:ph idx="1"/>
          </p:nvPr>
        </p:nvSpPr>
        <p:spPr/>
        <p:txBody>
          <a:bodyPr/>
          <a:lstStyle/>
          <a:p>
            <a:r>
              <a:rPr lang="en-US" dirty="0" smtClean="0"/>
              <a:t>Describe the schema of external data source</a:t>
            </a:r>
          </a:p>
          <a:p>
            <a:r>
              <a:rPr lang="en-US" dirty="0" smtClean="0"/>
              <a:t>Describes operators / operations </a:t>
            </a:r>
            <a:br>
              <a:rPr lang="en-US" dirty="0" smtClean="0"/>
            </a:br>
            <a:r>
              <a:rPr lang="en-US" dirty="0" smtClean="0"/>
              <a:t>on external data</a:t>
            </a:r>
          </a:p>
          <a:p>
            <a:r>
              <a:rPr lang="en-US" dirty="0" smtClean="0"/>
              <a:t>Creating External Content Types:</a:t>
            </a:r>
          </a:p>
          <a:p>
            <a:pPr lvl="1"/>
            <a:r>
              <a:rPr lang="en-US" dirty="0" smtClean="0"/>
              <a:t>SharePoint Designer 2013</a:t>
            </a:r>
          </a:p>
          <a:p>
            <a:pPr lvl="1"/>
            <a:r>
              <a:rPr lang="en-US" dirty="0" smtClean="0"/>
              <a:t>Visual Studio 2012</a:t>
            </a:r>
          </a:p>
          <a:p>
            <a:r>
              <a:rPr lang="en-US" dirty="0" smtClean="0"/>
              <a:t>Can export/import external content types via the Business Data Connectivity service application</a:t>
            </a:r>
            <a:endParaRPr lang="en-US" dirty="0"/>
          </a:p>
        </p:txBody>
      </p:sp>
    </p:spTree>
    <p:extLst>
      <p:ext uri="{BB962C8B-B14F-4D97-AF65-F5344CB8AC3E}">
        <p14:creationId xmlns:p14="http://schemas.microsoft.com/office/powerpoint/2010/main" val="3850363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ECT Entity Relationships</a:t>
            </a:r>
            <a:endParaRPr lang="en-US" dirty="0"/>
          </a:p>
        </p:txBody>
      </p:sp>
      <p:sp>
        <p:nvSpPr>
          <p:cNvPr id="3" name="Content Placeholder 2"/>
          <p:cNvSpPr>
            <a:spLocks noGrp="1"/>
          </p:cNvSpPr>
          <p:nvPr>
            <p:ph idx="1"/>
          </p:nvPr>
        </p:nvSpPr>
        <p:spPr/>
        <p:txBody>
          <a:bodyPr/>
          <a:lstStyle/>
          <a:p>
            <a:r>
              <a:rPr lang="en-US" dirty="0" smtClean="0"/>
              <a:t>Entities can have relationships with other entities</a:t>
            </a:r>
          </a:p>
          <a:p>
            <a:r>
              <a:rPr lang="en-US" dirty="0" smtClean="0"/>
              <a:t>Options:</a:t>
            </a:r>
          </a:p>
          <a:p>
            <a:pPr lvl="1"/>
            <a:r>
              <a:rPr lang="en-US" dirty="0" smtClean="0"/>
              <a:t>1:MANY</a:t>
            </a:r>
          </a:p>
          <a:p>
            <a:pPr lvl="1"/>
            <a:r>
              <a:rPr lang="en-US" dirty="0" smtClean="0"/>
              <a:t>Self-referential</a:t>
            </a:r>
          </a:p>
          <a:p>
            <a:pPr lvl="1"/>
            <a:r>
              <a:rPr lang="en-US" dirty="0" smtClean="0"/>
              <a:t>Reverse</a:t>
            </a:r>
          </a:p>
          <a:p>
            <a:r>
              <a:rPr lang="en-US" dirty="0" smtClean="0"/>
              <a:t>Can be created in SPD2013 and further customized in the XML model</a:t>
            </a:r>
            <a:endParaRPr lang="en-US" dirty="0"/>
          </a:p>
        </p:txBody>
      </p:sp>
    </p:spTree>
    <p:extLst>
      <p:ext uri="{BB962C8B-B14F-4D97-AF65-F5344CB8AC3E}">
        <p14:creationId xmlns:p14="http://schemas.microsoft.com/office/powerpoint/2010/main" val="22171344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1|21.6|27.9|12.7|54|8.3"/>
</p:tagLst>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F3AF2407-8F22-470F-A159-5387E4E0E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dcmitype/"/>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341</TotalTime>
  <Words>5748</Words>
  <Application>Microsoft Office PowerPoint</Application>
  <PresentationFormat>On-screen Show (4:3)</PresentationFormat>
  <Paragraphs>671</Paragraphs>
  <Slides>38</Slides>
  <Notes>34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CPT Course Module</vt:lpstr>
      <vt:lpstr>Business Connectivity Services​</vt:lpstr>
      <vt:lpstr>Agenda</vt:lpstr>
      <vt:lpstr>Business Connectivity Services</vt:lpstr>
      <vt:lpstr>BCS Terminology</vt:lpstr>
      <vt:lpstr>BCS Architecture</vt:lpstr>
      <vt:lpstr>What’s New in SharePoint 2013 BCS?</vt:lpstr>
      <vt:lpstr>Agenda</vt:lpstr>
      <vt:lpstr>External Content Types</vt:lpstr>
      <vt:lpstr>ECT Entity Relationships</vt:lpstr>
      <vt:lpstr>Agenda</vt:lpstr>
      <vt:lpstr>External Lists</vt:lpstr>
      <vt:lpstr>Surfacing External Data</vt:lpstr>
      <vt:lpstr>Agenda</vt:lpstr>
      <vt:lpstr>SharePoint Designer 2013 vs. VS2013</vt:lpstr>
      <vt:lpstr>Agenda</vt:lpstr>
      <vt:lpstr>BDC Throttling &amp; ECT Filters</vt:lpstr>
      <vt:lpstr>External Content Type Filters</vt:lpstr>
      <vt:lpstr>BCS Authentication &amp; Authorization</vt:lpstr>
      <vt:lpstr>BCS ECT Authorization Permissions</vt:lpstr>
      <vt:lpstr>BCS Authentication Overview</vt:lpstr>
      <vt:lpstr>Creating &amp; Using External Content Types</vt:lpstr>
      <vt:lpstr>Agenda</vt:lpstr>
      <vt:lpstr>Creating ECTs with OData Data Sources</vt:lpstr>
      <vt:lpstr>OData Sources</vt:lpstr>
      <vt:lpstr>OData Operator Examples</vt:lpstr>
      <vt:lpstr>External Content Types  with OData Sources</vt:lpstr>
      <vt:lpstr>New BCS CSOM and REST API</vt:lpstr>
      <vt:lpstr>Agenda</vt:lpstr>
      <vt:lpstr>SharePoint App Scoped ECTs</vt:lpstr>
      <vt:lpstr>External List Instances for App Scoped ECTs</vt:lpstr>
      <vt:lpstr>External Content Types  with SharePoint Apps</vt:lpstr>
      <vt:lpstr>Agenda</vt:lpstr>
      <vt:lpstr>Notifications &amp; Custom Event Receivers</vt:lpstr>
      <vt:lpstr>Notifications &amp; Custom Event Receivers</vt:lpstr>
      <vt:lpstr>Notifications &amp; Custom Event Receivers</vt:lpstr>
      <vt:lpstr>ECTs, External List, Notifications and Custom Event Receivers</vt:lpstr>
      <vt:lpstr>.NET Assembly Connector</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Connectivity Services​</dc:title>
  <dc:creator>Windows User</dc:creator>
  <cp:lastModifiedBy>Chris</cp:lastModifiedBy>
  <cp:revision>57</cp:revision>
  <dcterms:created xsi:type="dcterms:W3CDTF">2012-07-07T16:47:40Z</dcterms:created>
  <dcterms:modified xsi:type="dcterms:W3CDTF">2014-01-09T13:45:10Z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