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6"/>
  </p:notesMasterIdLst>
  <p:handoutMasterIdLst>
    <p:handoutMasterId r:id="rId47"/>
  </p:handoutMasterIdLst>
  <p:sldIdLst>
    <p:sldId id="279" r:id="rId6"/>
    <p:sldId id="278" r:id="rId7"/>
    <p:sldId id="285" r:id="rId8"/>
    <p:sldId id="280" r:id="rId9"/>
    <p:sldId id="286" r:id="rId10"/>
    <p:sldId id="287" r:id="rId11"/>
    <p:sldId id="288" r:id="rId12"/>
    <p:sldId id="290" r:id="rId13"/>
    <p:sldId id="291" r:id="rId14"/>
    <p:sldId id="296" r:id="rId15"/>
    <p:sldId id="292" r:id="rId16"/>
    <p:sldId id="293" r:id="rId17"/>
    <p:sldId id="294" r:id="rId18"/>
    <p:sldId id="295" r:id="rId19"/>
    <p:sldId id="324" r:id="rId20"/>
    <p:sldId id="281" r:id="rId21"/>
    <p:sldId id="298" r:id="rId22"/>
    <p:sldId id="301" r:id="rId23"/>
    <p:sldId id="325" r:id="rId24"/>
    <p:sldId id="326" r:id="rId25"/>
    <p:sldId id="302" r:id="rId26"/>
    <p:sldId id="303" r:id="rId27"/>
    <p:sldId id="311" r:id="rId28"/>
    <p:sldId id="305" r:id="rId29"/>
    <p:sldId id="282" r:id="rId30"/>
    <p:sldId id="306" r:id="rId31"/>
    <p:sldId id="308" r:id="rId32"/>
    <p:sldId id="309" r:id="rId33"/>
    <p:sldId id="310" r:id="rId34"/>
    <p:sldId id="312" r:id="rId35"/>
    <p:sldId id="307" r:id="rId36"/>
    <p:sldId id="313" r:id="rId37"/>
    <p:sldId id="314" r:id="rId38"/>
    <p:sldId id="316" r:id="rId39"/>
    <p:sldId id="317" r:id="rId40"/>
    <p:sldId id="319" r:id="rId41"/>
    <p:sldId id="320" r:id="rId42"/>
    <p:sldId id="283" r:id="rId43"/>
    <p:sldId id="321" r:id="rId44"/>
    <p:sldId id="284" r:id="rId4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59056" autoAdjust="0"/>
  </p:normalViewPr>
  <p:slideViewPr>
    <p:cSldViewPr>
      <p:cViewPr varScale="1">
        <p:scale>
          <a:sx n="55" d="100"/>
          <a:sy n="55" d="100"/>
        </p:scale>
        <p:origin x="-2088" y="-90"/>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SharePoint 2013 introduces a new way to extend SharePoint sites: the SharePoint App Model. This module will cover everything students need to know about the SharePoint App Model including how to deploy them to the Marketplace to monetize your projects.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far two types of apps have been covered: SharePoint-Hosted and Cloud-Hosted. Cloud-Hosted apps can be further broken down into two more types: Provider-Hosted &amp; </a:t>
            </a:r>
            <a:r>
              <a:rPr lang="en-US" baseline="0" dirty="0" err="1" smtClean="0"/>
              <a:t>Autohosted</a:t>
            </a:r>
            <a:r>
              <a:rPr lang="en-US" baseline="0" dirty="0" smtClean="0"/>
              <a:t>.</a:t>
            </a:r>
            <a:endParaRPr lang="en-US" dirty="0"/>
          </a:p>
        </p:txBody>
      </p:sp>
    </p:spTree>
    <p:extLst>
      <p:ext uri="{BB962C8B-B14F-4D97-AF65-F5344CB8AC3E}">
        <p14:creationId xmlns:p14="http://schemas.microsoft.com/office/powerpoint/2010/main" val="1473470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Provider-Hosted apps create a remote web and</a:t>
            </a:r>
            <a:r>
              <a:rPr lang="en-US" baseline="0" dirty="0" smtClean="0"/>
              <a:t> reside external to SharePoint. This doesn’t mean they cannot interact with SharePoint artifacts like lists and libraries, it just means that they primarily live outside of SharePoint like other Cloud-Hosted apps. In this scenario, the developer (or provider of the app) is responsible for deploying, installing &amp; configuring all resources that are external to SharePoint.</a:t>
            </a:r>
          </a:p>
          <a:p>
            <a:endParaRPr lang="en-US" baseline="0" dirty="0" smtClean="0"/>
          </a:p>
          <a:p>
            <a:r>
              <a:rPr lang="en-US" baseline="0" dirty="0" smtClean="0"/>
              <a:t>For instance, if a Provider Hosted app references an ASP.NET MVC application deployed to Windows Azure that leverages Azure services like Service Bus, Access Control Services and SQL Azure, the developer is responsible for standing up and configuring all the non-SharePoint pieces of the application.</a:t>
            </a:r>
          </a:p>
        </p:txBody>
      </p:sp>
    </p:spTree>
    <p:extLst>
      <p:ext uri="{BB962C8B-B14F-4D97-AF65-F5344CB8AC3E}">
        <p14:creationId xmlns:p14="http://schemas.microsoft.com/office/powerpoint/2010/main" val="4088993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characteristic of Provider-Hosted apps is that you can have the same app installed multiple times in a SharePoint</a:t>
            </a:r>
            <a:r>
              <a:rPr lang="en-US" baseline="0" dirty="0" smtClean="0"/>
              <a:t> farm, but they can all connect to the same shared remote deployment.</a:t>
            </a:r>
          </a:p>
        </p:txBody>
      </p:sp>
    </p:spTree>
    <p:extLst>
      <p:ext uri="{BB962C8B-B14F-4D97-AF65-F5344CB8AC3E}">
        <p14:creationId xmlns:p14="http://schemas.microsoft.com/office/powerpoint/2010/main" val="1558082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type of Cloud-Hosted application is the </a:t>
            </a:r>
            <a:r>
              <a:rPr lang="en-US" dirty="0" err="1" smtClean="0"/>
              <a:t>Autohosted</a:t>
            </a:r>
            <a:r>
              <a:rPr lang="en-US" dirty="0" smtClean="0"/>
              <a:t> app. In this scenario, the developer has created a</a:t>
            </a:r>
            <a:r>
              <a:rPr lang="en-US" baseline="0" dirty="0" smtClean="0"/>
              <a:t> ASP.NET based website and optionally a SQL Azure database that the app uses. These things are included in an app package with the SharePoint pieces to the app. When a user installs the app, SharePoint handles the provisioning and deployment of the Windows Azure Website &amp; SQL Azure database.</a:t>
            </a:r>
          </a:p>
          <a:p>
            <a:endParaRPr lang="en-US" baseline="0" dirty="0" smtClean="0"/>
          </a:p>
          <a:p>
            <a:r>
              <a:rPr lang="en-US" baseline="0" dirty="0" smtClean="0"/>
              <a:t>Unlike the Provider-Hosted app model, these app deployments do not share remote web or database resources… each installation gets </a:t>
            </a:r>
            <a:r>
              <a:rPr lang="en-US" baseline="0" dirty="0" smtClean="0"/>
              <a:t>its </a:t>
            </a:r>
            <a:r>
              <a:rPr lang="en-US" baseline="0" dirty="0" smtClean="0"/>
              <a:t>own provisioned resources.</a:t>
            </a:r>
          </a:p>
          <a:p>
            <a:endParaRPr lang="en-US" baseline="0" dirty="0" smtClean="0"/>
          </a:p>
          <a:p>
            <a:r>
              <a:rPr lang="en-US" baseline="0" dirty="0" smtClean="0"/>
              <a:t>These types of deployments are only available to Office 365 deployments, not on-premises SharePoint deployments.</a:t>
            </a:r>
            <a:endParaRPr lang="en-US" dirty="0"/>
          </a:p>
        </p:txBody>
      </p:sp>
    </p:spTree>
    <p:extLst>
      <p:ext uri="{BB962C8B-B14F-4D97-AF65-F5344CB8AC3E}">
        <p14:creationId xmlns:p14="http://schemas.microsoft.com/office/powerpoint/2010/main" val="2913029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1396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a:t>
            </a:r>
            <a:r>
              <a:rPr lang="en-US" baseline="0" dirty="0" smtClean="0"/>
              <a:t> app must have an app manifest file that tells SharePoint the basic information about the app (name &amp; ID) as well as the version number and all app permissions specified by the developer.</a:t>
            </a:r>
            <a:endParaRPr lang="en-US" dirty="0"/>
          </a:p>
        </p:txBody>
      </p:sp>
    </p:spTree>
    <p:extLst>
      <p:ext uri="{BB962C8B-B14F-4D97-AF65-F5344CB8AC3E}">
        <p14:creationId xmlns:p14="http://schemas.microsoft.com/office/powerpoint/2010/main" val="1961611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There</a:t>
            </a:r>
            <a:r>
              <a:rPr lang="en-US" baseline="0" dirty="0" smtClean="0"/>
              <a:t> are two types of tokens that can be used in projects: those found at the start of a URL and those that can be used within a URL. The ones that can be used at the start of a URL start with a ~ character while those used within a URL are wrapped in curly brackets {}. A complete token list follows and additional details can be found here: http://msdn.microsoft.com/en-us/library/jj163816(v=office.15).</a:t>
            </a:r>
          </a:p>
          <a:p>
            <a:endParaRPr lang="en-US" baseline="0" dirty="0" smtClean="0"/>
          </a:p>
          <a:p>
            <a:r>
              <a:rPr lang="en-US" baseline="0" dirty="0" smtClean="0"/>
              <a:t>Tokens that can be used at the beginning of a URL in an app:</a:t>
            </a:r>
          </a:p>
          <a:p>
            <a:pPr marL="171450" indent="-171450">
              <a:buFont typeface="Arial" panose="020B0604020202020204" pitchFamily="34" charset="0"/>
              <a:buChar char="•"/>
            </a:pPr>
            <a:r>
              <a:rPr lang="en-US" b="1" baseline="0" dirty="0" smtClean="0"/>
              <a:t>~</a:t>
            </a:r>
            <a:r>
              <a:rPr lang="en-US" b="1" baseline="0" dirty="0" err="1" smtClean="0"/>
              <a:t>appWebUrl</a:t>
            </a:r>
            <a:r>
              <a:rPr lang="en-US" b="1" baseline="0" dirty="0" smtClean="0"/>
              <a:t>: </a:t>
            </a:r>
            <a:r>
              <a:rPr lang="en-US" baseline="0" dirty="0" smtClean="0"/>
              <a:t>URL of the app web of an app.</a:t>
            </a:r>
          </a:p>
          <a:p>
            <a:pPr marL="171450" indent="-171450">
              <a:buFont typeface="Arial" panose="020B0604020202020204" pitchFamily="34" charset="0"/>
              <a:buChar char="•"/>
            </a:pPr>
            <a:r>
              <a:rPr lang="en-US" b="1" baseline="0" dirty="0" smtClean="0"/>
              <a:t>~</a:t>
            </a:r>
            <a:r>
              <a:rPr lang="en-US" b="1" baseline="0" dirty="0" err="1" smtClean="0"/>
              <a:t>controlTemplates</a:t>
            </a:r>
            <a:r>
              <a:rPr lang="en-US" b="1" baseline="0" dirty="0" smtClean="0"/>
              <a:t>:</a:t>
            </a:r>
            <a:r>
              <a:rPr lang="en-US" baseline="0" dirty="0" smtClean="0"/>
              <a:t> URL of the </a:t>
            </a:r>
            <a:r>
              <a:rPr lang="en-US" baseline="0" dirty="0" err="1" smtClean="0"/>
              <a:t>ControlTemplates</a:t>
            </a:r>
            <a:r>
              <a:rPr lang="en-US" baseline="0" dirty="0" smtClean="0"/>
              <a:t> virtual folder in current site.</a:t>
            </a:r>
          </a:p>
          <a:p>
            <a:pPr marL="171450" indent="-171450">
              <a:buFont typeface="Arial" panose="020B0604020202020204" pitchFamily="34" charset="0"/>
              <a:buChar char="•"/>
            </a:pPr>
            <a:r>
              <a:rPr lang="en-US" b="1" baseline="0" dirty="0" smtClean="0"/>
              <a:t>~layouts:</a:t>
            </a:r>
            <a:r>
              <a:rPr lang="en-US" baseline="0" dirty="0" smtClean="0"/>
              <a:t> URL of Layouts folder in current site.</a:t>
            </a:r>
          </a:p>
          <a:p>
            <a:pPr marL="171450" indent="-171450">
              <a:buFont typeface="Arial" panose="020B0604020202020204" pitchFamily="34" charset="0"/>
              <a:buChar char="•"/>
            </a:pPr>
            <a:r>
              <a:rPr lang="en-US" b="1" baseline="0" dirty="0" smtClean="0"/>
              <a:t>~</a:t>
            </a:r>
            <a:r>
              <a:rPr lang="en-US" b="1" baseline="0" dirty="0" err="1" smtClean="0"/>
              <a:t>remoteAppUrl</a:t>
            </a:r>
            <a:r>
              <a:rPr lang="en-US" b="1" baseline="0" dirty="0" smtClean="0"/>
              <a:t>: </a:t>
            </a:r>
            <a:r>
              <a:rPr lang="en-US" baseline="0" dirty="0" smtClean="0"/>
              <a:t>URL of a remote web app in an app.</a:t>
            </a:r>
          </a:p>
          <a:p>
            <a:pPr marL="171450" indent="-171450">
              <a:buFont typeface="Arial" panose="020B0604020202020204" pitchFamily="34" charset="0"/>
              <a:buChar char="•"/>
            </a:pPr>
            <a:r>
              <a:rPr lang="en-US" b="1" baseline="0" dirty="0" smtClean="0"/>
              <a:t>~site: </a:t>
            </a:r>
            <a:r>
              <a:rPr lang="en-US" baseline="0" dirty="0" smtClean="0"/>
              <a:t>URL of current website.</a:t>
            </a:r>
          </a:p>
          <a:p>
            <a:pPr marL="171450" indent="-171450">
              <a:buFont typeface="Arial" panose="020B0604020202020204" pitchFamily="34" charset="0"/>
              <a:buChar char="•"/>
            </a:pPr>
            <a:r>
              <a:rPr lang="en-US" b="1" baseline="0" dirty="0" smtClean="0"/>
              <a:t>~</a:t>
            </a:r>
            <a:r>
              <a:rPr lang="en-US" b="1" baseline="0" dirty="0" err="1" smtClean="0"/>
              <a:t>sitecollection</a:t>
            </a:r>
            <a:r>
              <a:rPr lang="en-US" b="1" baseline="0" dirty="0" smtClean="0"/>
              <a:t>: </a:t>
            </a:r>
            <a:r>
              <a:rPr lang="en-US" baseline="0" dirty="0" smtClean="0"/>
              <a:t>URL of the parent site collection of current site.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Tokens that can be used within a URL:</a:t>
            </a:r>
          </a:p>
          <a:p>
            <a:pPr marL="171450" indent="-171450">
              <a:buFont typeface="Arial" panose="020B0604020202020204" pitchFamily="34" charset="0"/>
              <a:buChar char="•"/>
            </a:pPr>
            <a:r>
              <a:rPr lang="en-US" b="1" dirty="0" smtClean="0"/>
              <a:t>{</a:t>
            </a:r>
            <a:r>
              <a:rPr lang="en-US" b="1" dirty="0" err="1" smtClean="0"/>
              <a:t>AppWebUrl</a:t>
            </a:r>
            <a:r>
              <a:rPr lang="en-US" b="1" dirty="0" smtClean="0"/>
              <a:t>}: </a:t>
            </a:r>
            <a:r>
              <a:rPr lang="en-US" dirty="0" smtClean="0"/>
              <a:t>URL of the app web in an app for SharePoint.</a:t>
            </a:r>
          </a:p>
          <a:p>
            <a:pPr marL="171450" indent="-171450">
              <a:buFont typeface="Arial" panose="020B0604020202020204" pitchFamily="34" charset="0"/>
              <a:buChar char="•"/>
            </a:pPr>
            <a:r>
              <a:rPr lang="en-US" b="1" dirty="0" smtClean="0"/>
              <a:t>{</a:t>
            </a:r>
            <a:r>
              <a:rPr lang="en-US" b="1" dirty="0" err="1" smtClean="0"/>
              <a:t>HostLogoUrl</a:t>
            </a:r>
            <a:r>
              <a:rPr lang="en-US" b="1" dirty="0" smtClean="0"/>
              <a:t>}: </a:t>
            </a:r>
            <a:r>
              <a:rPr lang="en-US" dirty="0" smtClean="0"/>
              <a:t>logo for the host web of an app for SharePoint.</a:t>
            </a:r>
          </a:p>
          <a:p>
            <a:pPr marL="171450" indent="-171450">
              <a:buFont typeface="Arial" panose="020B0604020202020204" pitchFamily="34" charset="0"/>
              <a:buChar char="•"/>
            </a:pPr>
            <a:r>
              <a:rPr lang="en-US" b="1" dirty="0" smtClean="0"/>
              <a:t>{</a:t>
            </a:r>
            <a:r>
              <a:rPr lang="en-US" b="1" dirty="0" err="1" smtClean="0"/>
              <a:t>HostTitle</a:t>
            </a:r>
            <a:r>
              <a:rPr lang="en-US" b="1" dirty="0" smtClean="0"/>
              <a:t>}:</a:t>
            </a:r>
            <a:r>
              <a:rPr lang="en-US" b="1" baseline="0" dirty="0" smtClean="0"/>
              <a:t> </a:t>
            </a:r>
            <a:r>
              <a:rPr lang="en-US" dirty="0" smtClean="0"/>
              <a:t>title of the host web of an app for SharePoint.</a:t>
            </a:r>
            <a:endParaRPr lang="en-US" baseline="0" dirty="0" smtClean="0"/>
          </a:p>
          <a:p>
            <a:pPr marL="171450" indent="-171450">
              <a:buFont typeface="Arial" panose="020B0604020202020204" pitchFamily="34" charset="0"/>
              <a:buChar char="•"/>
            </a:pPr>
            <a:r>
              <a:rPr lang="en-US" b="1" baseline="0" dirty="0" smtClean="0"/>
              <a:t>{</a:t>
            </a:r>
            <a:r>
              <a:rPr lang="en-US" b="1" baseline="0" dirty="0" err="1" smtClean="0"/>
              <a:t>HostUrl</a:t>
            </a:r>
            <a:r>
              <a:rPr lang="en-US" b="1" baseline="0" dirty="0" smtClean="0"/>
              <a:t>}: </a:t>
            </a:r>
            <a:r>
              <a:rPr lang="en-US" dirty="0" smtClean="0"/>
              <a:t>URL of the host web of an app for SharePoint.</a:t>
            </a:r>
            <a:endParaRPr lang="en-US" baseline="0" dirty="0" smtClean="0"/>
          </a:p>
          <a:p>
            <a:pPr marL="171450" indent="-171450">
              <a:buFont typeface="Arial" panose="020B0604020202020204" pitchFamily="34" charset="0"/>
              <a:buChar char="•"/>
            </a:pPr>
            <a:r>
              <a:rPr lang="en-US" b="1" baseline="0" dirty="0" smtClean="0"/>
              <a:t>{</a:t>
            </a:r>
            <a:r>
              <a:rPr lang="en-US" b="1" baseline="0" dirty="0" err="1" smtClean="0"/>
              <a:t>ItemId</a:t>
            </a:r>
            <a:r>
              <a:rPr lang="en-US" b="1" baseline="0" dirty="0" smtClean="0"/>
              <a:t>}: </a:t>
            </a:r>
            <a:r>
              <a:rPr lang="en-US" dirty="0" smtClean="0"/>
              <a:t>ID of a item in a list or library (an integer).</a:t>
            </a:r>
            <a:endParaRPr lang="en-US" baseline="0" dirty="0" smtClean="0"/>
          </a:p>
          <a:p>
            <a:pPr marL="171450" indent="-171450">
              <a:buFont typeface="Arial" panose="020B0604020202020204" pitchFamily="34" charset="0"/>
              <a:buChar char="•"/>
            </a:pPr>
            <a:r>
              <a:rPr lang="en-US" b="1" baseline="0" dirty="0" smtClean="0"/>
              <a:t>{</a:t>
            </a:r>
            <a:r>
              <a:rPr lang="en-US" b="1" baseline="0" dirty="0" err="1" smtClean="0"/>
              <a:t>ItemUrl</a:t>
            </a:r>
            <a:r>
              <a:rPr lang="en-US" b="1" baseline="0" dirty="0" smtClean="0"/>
              <a:t>}: </a:t>
            </a:r>
            <a:r>
              <a:rPr lang="en-US" dirty="0" smtClean="0"/>
              <a:t>URL of the item being acted upon. </a:t>
            </a:r>
            <a:endParaRPr lang="en-US" baseline="0" dirty="0" smtClean="0"/>
          </a:p>
          <a:p>
            <a:pPr marL="171450" indent="-171450">
              <a:buFont typeface="Arial" panose="020B0604020202020204" pitchFamily="34" charset="0"/>
              <a:buChar char="•"/>
            </a:pPr>
            <a:r>
              <a:rPr lang="en-US" b="1" baseline="0" dirty="0" smtClean="0"/>
              <a:t>{Language}: </a:t>
            </a:r>
            <a:r>
              <a:rPr lang="en-US" dirty="0" smtClean="0"/>
              <a:t>current language/culture of the host web of an app for SharePoint.</a:t>
            </a:r>
            <a:endParaRPr lang="en-US" baseline="0" dirty="0" smtClean="0"/>
          </a:p>
          <a:p>
            <a:pPr marL="171450" indent="-171450">
              <a:buFont typeface="Arial" panose="020B0604020202020204" pitchFamily="34" charset="0"/>
              <a:buChar char="•"/>
            </a:pPr>
            <a:r>
              <a:rPr lang="en-US" b="1" baseline="0" dirty="0" smtClean="0"/>
              <a:t>{</a:t>
            </a:r>
            <a:r>
              <a:rPr lang="en-US" b="1" baseline="0" dirty="0" err="1" smtClean="0"/>
              <a:t>ListId</a:t>
            </a:r>
            <a:r>
              <a:rPr lang="en-US" b="1" baseline="0" dirty="0" smtClean="0"/>
              <a:t>}: </a:t>
            </a:r>
            <a:r>
              <a:rPr lang="en-US" dirty="0" smtClean="0"/>
              <a:t>ID of the current list (a GUID).</a:t>
            </a:r>
            <a:endParaRPr lang="en-US" baseline="0" dirty="0" smtClean="0"/>
          </a:p>
          <a:p>
            <a:pPr marL="171450" indent="-171450">
              <a:buFont typeface="Arial" panose="020B0604020202020204" pitchFamily="34" charset="0"/>
              <a:buChar char="•"/>
            </a:pPr>
            <a:r>
              <a:rPr lang="en-US" b="1" baseline="0" dirty="0" smtClean="0"/>
              <a:t>{</a:t>
            </a:r>
            <a:r>
              <a:rPr lang="en-US" b="1" baseline="0" dirty="0" err="1" smtClean="0"/>
              <a:t>RecurrenceId</a:t>
            </a:r>
            <a:r>
              <a:rPr lang="en-US" b="1" baseline="0" dirty="0" smtClean="0"/>
              <a:t>}: </a:t>
            </a:r>
            <a:r>
              <a:rPr lang="en-US" dirty="0" smtClean="0"/>
              <a:t>recurrence index of a recurring event.</a:t>
            </a:r>
            <a:endParaRPr lang="en-US" baseline="0" dirty="0" smtClean="0"/>
          </a:p>
          <a:p>
            <a:pPr marL="171450" indent="-171450">
              <a:buFont typeface="Arial" panose="020B0604020202020204" pitchFamily="34" charset="0"/>
              <a:buChar char="•"/>
            </a:pPr>
            <a:r>
              <a:rPr lang="en-US" b="1" baseline="0" dirty="0" smtClean="0"/>
              <a:t>{Site</a:t>
            </a:r>
            <a:r>
              <a:rPr lang="en-US" b="1" baseline="0" dirty="0" smtClean="0">
                <a:sym typeface="Wingdings" panose="05000000000000000000" pitchFamily="2" charset="2"/>
              </a:rPr>
              <a:t>}: </a:t>
            </a:r>
            <a:r>
              <a:rPr lang="en-US" dirty="0" smtClean="0"/>
              <a:t>URL of the current website.</a:t>
            </a:r>
            <a:endParaRPr lang="en-US" baseline="0" dirty="0" smtClean="0">
              <a:sym typeface="Wingdings" panose="05000000000000000000" pitchFamily="2" charset="2"/>
            </a:endParaRPr>
          </a:p>
          <a:p>
            <a:pPr marL="171450" indent="-171450">
              <a:buFont typeface="Arial" panose="020B0604020202020204" pitchFamily="34" charset="0"/>
              <a:buChar char="•"/>
            </a:pPr>
            <a:r>
              <a:rPr lang="en-US" b="1" baseline="0" dirty="0" smtClean="0">
                <a:sym typeface="Wingdings" panose="05000000000000000000" pitchFamily="2" charset="2"/>
              </a:rPr>
              <a:t>{</a:t>
            </a:r>
            <a:r>
              <a:rPr lang="en-US" b="1" baseline="0" dirty="0" err="1" smtClean="0">
                <a:sym typeface="Wingdings" panose="05000000000000000000" pitchFamily="2" charset="2"/>
              </a:rPr>
              <a:t>SiteCollection</a:t>
            </a:r>
            <a:r>
              <a:rPr lang="en-US" b="1" baseline="0" dirty="0" smtClean="0">
                <a:sym typeface="Wingdings" panose="05000000000000000000" pitchFamily="2" charset="2"/>
              </a:rPr>
              <a:t>}: </a:t>
            </a:r>
            <a:r>
              <a:rPr lang="en-US" dirty="0" smtClean="0"/>
              <a:t>URL of the parent site of the current website.</a:t>
            </a:r>
            <a:endParaRPr lang="en-US" baseline="0" dirty="0" smtClean="0">
              <a:sym typeface="Wingdings" panose="05000000000000000000" pitchFamily="2" charset="2"/>
            </a:endParaRPr>
          </a:p>
          <a:p>
            <a:pPr marL="171450" indent="-171450">
              <a:buFont typeface="Arial" panose="020B0604020202020204" pitchFamily="34" charset="0"/>
              <a:buChar char="•"/>
            </a:pPr>
            <a:r>
              <a:rPr lang="en-US" b="1" baseline="0" dirty="0" smtClean="0">
                <a:sym typeface="Wingdings" panose="05000000000000000000" pitchFamily="2" charset="2"/>
              </a:rPr>
              <a:t>{</a:t>
            </a:r>
            <a:r>
              <a:rPr lang="en-US" b="1" baseline="0" dirty="0" err="1" smtClean="0">
                <a:sym typeface="Wingdings" panose="05000000000000000000" pitchFamily="2" charset="2"/>
              </a:rPr>
              <a:t>SiteUrl</a:t>
            </a:r>
            <a:r>
              <a:rPr lang="en-US" b="1" baseline="0" dirty="0" smtClean="0">
                <a:sym typeface="Wingdings" panose="05000000000000000000" pitchFamily="2" charset="2"/>
              </a:rPr>
              <a:t>}: </a:t>
            </a:r>
            <a:r>
              <a:rPr lang="en-US" dirty="0" smtClean="0"/>
              <a:t>URL of the current website</a:t>
            </a:r>
            <a:endParaRPr lang="en-US" baseline="0" dirty="0" smtClean="0">
              <a:sym typeface="Wingdings" panose="05000000000000000000" pitchFamily="2" charset="2"/>
            </a:endParaRPr>
          </a:p>
          <a:p>
            <a:pPr marL="171450" indent="-171450">
              <a:buFont typeface="Arial" panose="020B0604020202020204" pitchFamily="34" charset="0"/>
              <a:buChar char="•"/>
            </a:pPr>
            <a:r>
              <a:rPr lang="en-US" b="1" baseline="0" dirty="0" smtClean="0">
                <a:sym typeface="Wingdings" panose="05000000000000000000" pitchFamily="2" charset="2"/>
              </a:rPr>
              <a:t>{</a:t>
            </a:r>
            <a:r>
              <a:rPr lang="en-US" b="1" baseline="0" dirty="0" err="1" smtClean="0">
                <a:sym typeface="Wingdings" panose="05000000000000000000" pitchFamily="2" charset="2"/>
              </a:rPr>
              <a:t>StandardTokens</a:t>
            </a:r>
            <a:r>
              <a:rPr lang="en-US" b="1" baseline="0" dirty="0" smtClean="0">
                <a:sym typeface="Wingdings" panose="05000000000000000000" pitchFamily="2" charset="2"/>
              </a:rPr>
              <a:t>}: </a:t>
            </a:r>
            <a:r>
              <a:rPr lang="en-US" baseline="0" dirty="0" smtClean="0">
                <a:sym typeface="Wingdings" panose="05000000000000000000" pitchFamily="2" charset="2"/>
              </a:rPr>
              <a:t>includes {</a:t>
            </a:r>
            <a:r>
              <a:rPr lang="en-US" baseline="0" dirty="0" err="1" smtClean="0">
                <a:sym typeface="Wingdings" panose="05000000000000000000" pitchFamily="2" charset="2"/>
              </a:rPr>
              <a:t>HostUrl</a:t>
            </a:r>
            <a:r>
              <a:rPr lang="en-US" baseline="0" dirty="0" smtClean="0">
                <a:sym typeface="Wingdings" panose="05000000000000000000" pitchFamily="2" charset="2"/>
              </a:rPr>
              <a:t>}, {</a:t>
            </a:r>
            <a:r>
              <a:rPr lang="en-US" baseline="0" dirty="0" err="1" smtClean="0">
                <a:sym typeface="Wingdings" panose="05000000000000000000" pitchFamily="2" charset="2"/>
              </a:rPr>
              <a:t>AppWebUrl</a:t>
            </a:r>
            <a:r>
              <a:rPr lang="en-US" baseline="0" dirty="0" smtClean="0">
                <a:sym typeface="Wingdings" panose="05000000000000000000" pitchFamily="2" charset="2"/>
              </a:rPr>
              <a:t>} &amp; {Language} (with “SP” prefix for each key in query string)</a:t>
            </a:r>
            <a:endParaRPr lang="en-US" dirty="0"/>
          </a:p>
        </p:txBody>
      </p:sp>
    </p:spTree>
    <p:extLst>
      <p:ext uri="{BB962C8B-B14F-4D97-AF65-F5344CB8AC3E}">
        <p14:creationId xmlns:p14="http://schemas.microsoft.com/office/powerpoint/2010/main" val="1301657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all the tokens that are available at the start of the app URL.</a:t>
            </a:r>
            <a:endParaRPr lang="en-US" dirty="0"/>
          </a:p>
        </p:txBody>
      </p:sp>
    </p:spTree>
    <p:extLst>
      <p:ext uri="{BB962C8B-B14F-4D97-AF65-F5344CB8AC3E}">
        <p14:creationId xmlns:p14="http://schemas.microsoft.com/office/powerpoint/2010/main" val="2761532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all the tokens available for use within the URL.</a:t>
            </a:r>
            <a:endParaRPr lang="en-US" dirty="0"/>
          </a:p>
        </p:txBody>
      </p:sp>
    </p:spTree>
    <p:extLst>
      <p:ext uri="{BB962C8B-B14F-4D97-AF65-F5344CB8AC3E}">
        <p14:creationId xmlns:p14="http://schemas.microsoft.com/office/powerpoint/2010/main" val="1551716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previously covered, an</a:t>
            </a:r>
            <a:r>
              <a:rPr lang="en-US" baseline="0" dirty="0" smtClean="0"/>
              <a:t> app web is where the app is installed. This is only created when an app package contains a WSP. Therefore cloud-hosted apps don’t necessarily create an app web unless they contain something that gets provisioned in SharePoint and is deployed with a WSP.</a:t>
            </a:r>
            <a:endParaRPr lang="en-US" dirty="0"/>
          </a:p>
        </p:txBody>
      </p:sp>
    </p:spTree>
    <p:extLst>
      <p:ext uri="{BB962C8B-B14F-4D97-AF65-F5344CB8AC3E}">
        <p14:creationId xmlns:p14="http://schemas.microsoft.com/office/powerpoint/2010/main" val="308452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app webs are created, they are given their own top-level domain name. The reason for this is to block cross-site-scripting attacks. The parts of this URL are specified on this slide.</a:t>
            </a:r>
            <a:endParaRPr lang="en-US" dirty="0"/>
          </a:p>
        </p:txBody>
      </p:sp>
    </p:spTree>
    <p:extLst>
      <p:ext uri="{BB962C8B-B14F-4D97-AF65-F5344CB8AC3E}">
        <p14:creationId xmlns:p14="http://schemas.microsoft.com/office/powerpoint/2010/main" val="1607001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host web Feature, just a standard SharePoint Feature, is something that is deployed to</a:t>
            </a:r>
            <a:r>
              <a:rPr lang="en-US" baseline="0" dirty="0" smtClean="0"/>
              <a:t> the host web by an app. The only things that can be included in a host web Feature are the start page, app parts and custom UI actions.</a:t>
            </a:r>
            <a:endParaRPr lang="en-US" dirty="0"/>
          </a:p>
        </p:txBody>
      </p:sp>
    </p:spTree>
    <p:extLst>
      <p:ext uri="{BB962C8B-B14F-4D97-AF65-F5344CB8AC3E}">
        <p14:creationId xmlns:p14="http://schemas.microsoft.com/office/powerpoint/2010/main" val="3235197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82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app package is just a ZIP file that conforms to the Open Package </a:t>
            </a:r>
            <a:r>
              <a:rPr lang="en-US" dirty="0" err="1" smtClean="0"/>
              <a:t>Conventoin</a:t>
            </a:r>
            <a:r>
              <a:rPr lang="en-US" dirty="0" smtClean="0"/>
              <a:t> (OPC) the same thing used for </a:t>
            </a:r>
            <a:r>
              <a:rPr lang="en-US" dirty="0" err="1" smtClean="0"/>
              <a:t>OpenXML</a:t>
            </a:r>
            <a:r>
              <a:rPr lang="en-US" baseline="0" dirty="0" smtClean="0"/>
              <a:t> Office files. Within the package you will find </a:t>
            </a:r>
            <a:r>
              <a:rPr lang="en-US" dirty="0" smtClean="0"/>
              <a:t>the app manifest and likely the app icon.</a:t>
            </a:r>
            <a:endParaRPr lang="en-US" dirty="0"/>
          </a:p>
        </p:txBody>
      </p:sp>
    </p:spTree>
    <p:extLst>
      <p:ext uri="{BB962C8B-B14F-4D97-AF65-F5344CB8AC3E}">
        <p14:creationId xmlns:p14="http://schemas.microsoft.com/office/powerpoint/2010/main" val="788604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SharePoint-Hosted apps, the artifacts that were traditionally deployed with a solution are still included within a WSP that is included within the APP file.</a:t>
            </a:r>
            <a:endParaRPr lang="en-US" dirty="0"/>
          </a:p>
        </p:txBody>
      </p:sp>
    </p:spTree>
    <p:extLst>
      <p:ext uri="{BB962C8B-B14F-4D97-AF65-F5344CB8AC3E}">
        <p14:creationId xmlns:p14="http://schemas.microsoft.com/office/powerpoint/2010/main" val="192294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Host</a:t>
            </a:r>
            <a:r>
              <a:rPr lang="en-US" baseline="0" dirty="0" smtClean="0"/>
              <a:t> web features are not packaged within a WPS and instead live at the root of the APP package.</a:t>
            </a:r>
            <a:endParaRPr lang="en-US" dirty="0"/>
          </a:p>
        </p:txBody>
      </p:sp>
    </p:spTree>
    <p:extLst>
      <p:ext uri="{BB962C8B-B14F-4D97-AF65-F5344CB8AC3E}">
        <p14:creationId xmlns:p14="http://schemas.microsoft.com/office/powerpoint/2010/main" val="2772436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Autohosted</a:t>
            </a:r>
            <a:r>
              <a:rPr lang="en-US" dirty="0" smtClean="0"/>
              <a:t> apps contain</a:t>
            </a:r>
            <a:r>
              <a:rPr lang="en-US" baseline="0" dirty="0" smtClean="0"/>
              <a:t> the website to deploy to Windows Azure Websites (as a web deploy package) and the SQL Azure Database (as a SQL DACPAC).</a:t>
            </a:r>
            <a:endParaRPr lang="en-US" dirty="0"/>
          </a:p>
        </p:txBody>
      </p:sp>
    </p:spTree>
    <p:extLst>
      <p:ext uri="{BB962C8B-B14F-4D97-AF65-F5344CB8AC3E}">
        <p14:creationId xmlns:p14="http://schemas.microsoft.com/office/powerpoint/2010/main" val="2503119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a:t>
            </a:r>
            <a:r>
              <a:rPr lang="en-US" baseline="0" dirty="0" smtClean="0"/>
              <a:t> can be deployed to a marketplace, either a public “SharePoint Marketplace” where other people can purchase and install your app, just like other marketplaces for smart phones, or using the App Catalog which acts like a private tenant-specific marketplace where apps aren’t bought and sold, rather they are just deployed by corporate developers or when administrators buy licenses and deploy the purchased app to the catalog.</a:t>
            </a:r>
            <a:endParaRPr lang="en-US" dirty="0"/>
          </a:p>
        </p:txBody>
      </p:sp>
    </p:spTree>
    <p:extLst>
      <p:ext uri="{BB962C8B-B14F-4D97-AF65-F5344CB8AC3E}">
        <p14:creationId xmlns:p14="http://schemas.microsoft.com/office/powerpoint/2010/main" val="1530574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an app is</a:t>
            </a:r>
            <a:r>
              <a:rPr lang="en-US" baseline="0" dirty="0" smtClean="0"/>
              <a:t> installed you can see a few things in the action bar about the app.</a:t>
            </a:r>
            <a:endParaRPr lang="en-US" dirty="0"/>
          </a:p>
        </p:txBody>
      </p:sp>
    </p:spTree>
    <p:extLst>
      <p:ext uri="{BB962C8B-B14F-4D97-AF65-F5344CB8AC3E}">
        <p14:creationId xmlns:p14="http://schemas.microsoft.com/office/powerpoint/2010/main" val="2141925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that are installed at a tenancy</a:t>
            </a:r>
            <a:r>
              <a:rPr lang="en-US" baseline="0" dirty="0" smtClean="0"/>
              <a:t> scope have an extra “Deployment” link which is used to push the installed app to sites.</a:t>
            </a:r>
            <a:endParaRPr lang="en-US" dirty="0"/>
          </a:p>
        </p:txBody>
      </p:sp>
    </p:spTree>
    <p:extLst>
      <p:ext uri="{BB962C8B-B14F-4D97-AF65-F5344CB8AC3E}">
        <p14:creationId xmlns:p14="http://schemas.microsoft.com/office/powerpoint/2010/main" val="218387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problem with SharePoint solutions is that much of the code you write runs inside the SharePoint environment. For example, managed code deployed in a farm solution runs inside the main SharePoint worker process (w3wp.exe). Managed code deployed using a sandboxed solution runs inside the SharePoint sandbox worker process (SPUCWorkerProcess.exe). However, The SharePoint app model mandates that code from an app cannot run inside any process that is launched or managed by SharePoint.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 few simple reasons why Microsoft wants to get rid of custom code that runs inside the SharePoint environment. The first reason has to do with increasing the stability of SharePoint farms. The one is pretty obvious. Getting rid of any type of custom code running inside the SharePoint environment results in lower risk, fewer problems and greater stability for the hosting farm.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reason has to do with a company’s ability to upgrade to newer versions of SharePoint. The underlying problem is that SharePoint solutions which contain code that programs against the SharePoint server-side object model have been notorious at creating migration problems when a company is upgrading from one version of SharePoint to the next. More to the point, Microsoft has witnessed many of their biggest SharePoint customers postponing the upgrade of their production farm for months and sometimes years until they have had time to update and test all their SharePoint solutions on the new version of SharePoint. Since this problem negatively affects SharePoint sales revenue, you can bet it was pretty high on the fix-it priority list when Microsoft began to design SharePoint 2013.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Security causes problems with impersonation. The problem is that solution code is always recognized as a specific user and that compromises your options.</a:t>
            </a:r>
          </a:p>
        </p:txBody>
      </p:sp>
    </p:spTree>
    <p:extLst>
      <p:ext uri="{BB962C8B-B14F-4D97-AF65-F5344CB8AC3E}">
        <p14:creationId xmlns:p14="http://schemas.microsoft.com/office/powerpoint/2010/main" val="2643370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a:t>
            </a:r>
            <a:r>
              <a:rPr lang="en-US" baseline="0" dirty="0" smtClean="0"/>
              <a:t> updates are not automatically pushed out to every place it is installed. Just </a:t>
            </a:r>
            <a:r>
              <a:rPr lang="en-US" baseline="0" dirty="0" smtClean="0"/>
              <a:t>like a </a:t>
            </a:r>
            <a:r>
              <a:rPr lang="en-US" baseline="0" dirty="0" smtClean="0"/>
              <a:t>smart </a:t>
            </a:r>
            <a:r>
              <a:rPr lang="en-US" baseline="0" dirty="0" smtClean="0"/>
              <a:t>phone user sees alerts indicating an app update is available, SharePoint app users </a:t>
            </a:r>
            <a:r>
              <a:rPr lang="en-US" baseline="0" dirty="0" smtClean="0"/>
              <a:t>are notified </a:t>
            </a:r>
            <a:r>
              <a:rPr lang="en-US" baseline="0" smtClean="0"/>
              <a:t>when an </a:t>
            </a:r>
            <a:r>
              <a:rPr lang="en-US" baseline="0" dirty="0" smtClean="0"/>
              <a:t>update available. This means that even though developers may publish a new version, they could have many previous versions of the app running at any given time.</a:t>
            </a:r>
            <a:endParaRPr lang="en-US" dirty="0"/>
          </a:p>
        </p:txBody>
      </p:sp>
    </p:spTree>
    <p:extLst>
      <p:ext uri="{BB962C8B-B14F-4D97-AF65-F5344CB8AC3E}">
        <p14:creationId xmlns:p14="http://schemas.microsoft.com/office/powerpoint/2010/main" val="3675195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241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installation,</a:t>
            </a:r>
            <a:r>
              <a:rPr lang="en-US" baseline="0" dirty="0" smtClean="0"/>
              <a:t> upgrade and uninstallation of an app raises events that developers can trap. These are surfaced as remote event receivers where the app calls out to a well known endpoint where the developer can do something upon these events.</a:t>
            </a:r>
            <a:endParaRPr lang="en-US" dirty="0"/>
          </a:p>
        </p:txBody>
      </p:sp>
    </p:spTree>
    <p:extLst>
      <p:ext uri="{BB962C8B-B14F-4D97-AF65-F5344CB8AC3E}">
        <p14:creationId xmlns:p14="http://schemas.microsoft.com/office/powerpoint/2010/main" val="208984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30667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solutions, apps are supported and will work in both on-premises deployments and in Office 365. The business logic</a:t>
            </a:r>
            <a:r>
              <a:rPr lang="en-US" baseline="0" dirty="0" smtClean="0"/>
              <a:t> within an app does not run within the SharePoint server or host </a:t>
            </a:r>
            <a:r>
              <a:rPr lang="en-US" baseline="0" dirty="0" smtClean="0"/>
              <a:t>environment; </a:t>
            </a:r>
            <a:r>
              <a:rPr lang="en-US" baseline="0" dirty="0" smtClean="0"/>
              <a:t>rather it runs external to SharePoint on another server or in the client. There is also a notion of app identities in the sense that apps can be assigned permissions, similar to users.</a:t>
            </a:r>
            <a:endParaRPr lang="en-US" dirty="0"/>
          </a:p>
        </p:txBody>
      </p:sp>
    </p:spTree>
    <p:extLst>
      <p:ext uri="{BB962C8B-B14F-4D97-AF65-F5344CB8AC3E}">
        <p14:creationId xmlns:p14="http://schemas.microsoft.com/office/powerpoint/2010/main" val="1125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2010 introduced the subject of a multi-tenant deployment in the sense where multiple customers (tenants) use the same SharePoint</a:t>
            </a:r>
            <a:r>
              <a:rPr lang="en-US" baseline="0" dirty="0" smtClean="0"/>
              <a:t> installation and hardware yet all their data, users, rights and site collections are applicable only to their resources. SharePoint 2013 has added additional capabilities in managing multi-tenant deployments.</a:t>
            </a:r>
          </a:p>
          <a:p>
            <a:endParaRPr lang="en-US" baseline="0" dirty="0" smtClean="0"/>
          </a:p>
          <a:p>
            <a:r>
              <a:rPr lang="en-US" baseline="0" dirty="0" smtClean="0"/>
              <a:t>Office 365 is a multi-tenant SharePoint deployment… you can think of it as simply your own mini-farm or just a collection of your site collections and provisioned service applications. </a:t>
            </a:r>
          </a:p>
          <a:p>
            <a:endParaRPr lang="en-US" baseline="0" dirty="0" smtClean="0"/>
          </a:p>
          <a:p>
            <a:r>
              <a:rPr lang="en-US" baseline="0" dirty="0" smtClean="0"/>
              <a:t>For on-premises deployments, you generally don’t stand up a multi-tenant deployment. Instead what you usually do is have a single default tenant that services the entire farm.</a:t>
            </a:r>
            <a:endParaRPr lang="en-US" dirty="0"/>
          </a:p>
        </p:txBody>
      </p:sp>
    </p:spTree>
    <p:extLst>
      <p:ext uri="{BB962C8B-B14F-4D97-AF65-F5344CB8AC3E}">
        <p14:creationId xmlns:p14="http://schemas.microsoft.com/office/powerpoint/2010/main" val="1830742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210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scoping</a:t>
            </a:r>
            <a:r>
              <a:rPr lang="en-US" baseline="0" dirty="0" smtClean="0"/>
              <a:t> options for </a:t>
            </a:r>
            <a:r>
              <a:rPr lang="en-US" dirty="0" smtClean="0"/>
              <a:t>installing apps. Site-scoped</a:t>
            </a:r>
            <a:r>
              <a:rPr lang="en-US" baseline="0" dirty="0" smtClean="0"/>
              <a:t> apps are installed within a SharePoint site (</a:t>
            </a:r>
            <a:r>
              <a:rPr lang="en-US" baseline="0" dirty="0" err="1" smtClean="0"/>
              <a:t>SPWeb</a:t>
            </a:r>
            <a:r>
              <a:rPr lang="en-US" baseline="0" dirty="0" smtClean="0"/>
              <a:t>) and are available to all users of that site. If the same app is installed in multiple sites or multiple times in the same site, each installation is isolated and does not share resources with each other. Think of this as somewhat similar to the sandboxed solution deployments.</a:t>
            </a:r>
          </a:p>
          <a:p>
            <a:endParaRPr lang="en-US" baseline="0" dirty="0" smtClean="0"/>
          </a:p>
          <a:p>
            <a:r>
              <a:rPr lang="en-US" baseline="0" dirty="0" smtClean="0"/>
              <a:t>A tenant-scoped app installation is different in the sense that it is installed within the App Catalog site. The administrator can then make the app installation available to all sites within one or more site collections or to specific sites. Users of the sites will then be sharing the same app installation.</a:t>
            </a:r>
            <a:endParaRPr lang="en-US" dirty="0"/>
          </a:p>
        </p:txBody>
      </p:sp>
    </p:spTree>
    <p:extLst>
      <p:ext uri="{BB962C8B-B14F-4D97-AF65-F5344CB8AC3E}">
        <p14:creationId xmlns:p14="http://schemas.microsoft.com/office/powerpoint/2010/main" val="2894714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a:t>
            </a:r>
            <a:r>
              <a:rPr lang="en-US" baseline="0" dirty="0" smtClean="0"/>
              <a:t> different types of apps and a few terms you should be aware of. First, apps are typically either hosted within SharePoint or they are hosted outside of SharePoint. The first type, </a:t>
            </a:r>
            <a:r>
              <a:rPr lang="en-US" b="1" baseline="0" dirty="0" smtClean="0"/>
              <a:t>SharePoint-Hosted </a:t>
            </a:r>
            <a:r>
              <a:rPr lang="en-US" baseline="0" dirty="0" smtClean="0"/>
              <a:t>apps are those types of apps where all their resources (images, style sheets, JavaScript, pages) are all provisioned to SharePoint. The business logic within SharePoint-Hosted apps runs within the client (browser). These differ from </a:t>
            </a:r>
            <a:r>
              <a:rPr lang="en-US" b="1" baseline="0" dirty="0" smtClean="0"/>
              <a:t>Cloud-Hosted</a:t>
            </a:r>
            <a:r>
              <a:rPr lang="en-US" baseline="0" dirty="0" smtClean="0"/>
              <a:t> apps in the sense that the bulk of these apps reside outside of SharePoint, for instance as an ASP.NET MVC site on another Windows Server, in Azure, as a PHP site in Amazon Web Services or any number of other options.</a:t>
            </a:r>
          </a:p>
          <a:p>
            <a:endParaRPr lang="en-US" dirty="0" smtClean="0"/>
          </a:p>
          <a:p>
            <a:r>
              <a:rPr lang="en-US" dirty="0" smtClean="0"/>
              <a:t>The</a:t>
            </a:r>
            <a:r>
              <a:rPr lang="en-US" baseline="0" dirty="0" smtClean="0"/>
              <a:t> site in which an app is installed </a:t>
            </a:r>
            <a:r>
              <a:rPr lang="en-US" baseline="0" dirty="0" smtClean="0"/>
              <a:t>from is </a:t>
            </a:r>
            <a:r>
              <a:rPr lang="en-US" baseline="0" dirty="0" smtClean="0"/>
              <a:t>called the </a:t>
            </a:r>
            <a:r>
              <a:rPr lang="en-US" b="1" baseline="0" dirty="0" smtClean="0"/>
              <a:t>host web</a:t>
            </a:r>
            <a:r>
              <a:rPr lang="en-US" baseline="0" dirty="0" smtClean="0"/>
              <a:t>. When an app is installed, if the app contains SharePoint artifacts, SharePoint will create a </a:t>
            </a:r>
            <a:r>
              <a:rPr lang="en-US" baseline="0" dirty="0" err="1" smtClean="0"/>
              <a:t>subsite</a:t>
            </a:r>
            <a:r>
              <a:rPr lang="en-US" baseline="0" dirty="0" smtClean="0"/>
              <a:t> (</a:t>
            </a:r>
            <a:r>
              <a:rPr lang="en-US" baseline="0" dirty="0" err="1" smtClean="0"/>
              <a:t>SPWeb</a:t>
            </a:r>
            <a:r>
              <a:rPr lang="en-US" baseline="0" dirty="0" smtClean="0"/>
              <a:t>) called the </a:t>
            </a:r>
            <a:r>
              <a:rPr lang="en-US" b="1" baseline="0" dirty="0" smtClean="0"/>
              <a:t>app web</a:t>
            </a:r>
            <a:r>
              <a:rPr lang="en-US" baseline="0" dirty="0" smtClean="0"/>
              <a:t>. For cloud hosted apps, the remote site is called a </a:t>
            </a:r>
            <a:r>
              <a:rPr lang="en-US" b="1" baseline="0" dirty="0" smtClean="0"/>
              <a:t>remote web</a:t>
            </a:r>
            <a:r>
              <a:rPr lang="en-US" baseline="0" dirty="0" smtClean="0"/>
              <a:t>.</a:t>
            </a:r>
            <a:endParaRPr lang="en-US" dirty="0"/>
          </a:p>
        </p:txBody>
      </p:sp>
    </p:spTree>
    <p:extLst>
      <p:ext uri="{BB962C8B-B14F-4D97-AF65-F5344CB8AC3E}">
        <p14:creationId xmlns:p14="http://schemas.microsoft.com/office/powerpoint/2010/main" val="3627242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a:t>
            </a:r>
            <a:r>
              <a:rPr lang="en-US" baseline="0" dirty="0" smtClean="0"/>
              <a:t> will learn in a later module, there are a few different ways an app can be surfaced in SharePoint. At minimum, every app must contain a start page. This start page is where the user is taken when they click on the app from the Site Contents page. This page contains an app launcher that redirects the user to the start page of the app which may reside in an app web (if SharePoint-Hosted) or a remote web (if Cloud-Hosted).</a:t>
            </a:r>
            <a:endParaRPr lang="en-US" dirty="0"/>
          </a:p>
        </p:txBody>
      </p:sp>
    </p:spTree>
    <p:extLst>
      <p:ext uri="{BB962C8B-B14F-4D97-AF65-F5344CB8AC3E}">
        <p14:creationId xmlns:p14="http://schemas.microsoft.com/office/powerpoint/2010/main" val="4156916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SharePoint Apps</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SharePoint-Hosted App</a:t>
            </a:r>
            <a:endParaRPr lang="en-US" dirty="0"/>
          </a:p>
        </p:txBody>
      </p:sp>
    </p:spTree>
    <p:extLst>
      <p:ext uri="{BB962C8B-B14F-4D97-AF65-F5344CB8AC3E}">
        <p14:creationId xmlns:p14="http://schemas.microsoft.com/office/powerpoint/2010/main" val="1597179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 Hosting Models</a:t>
            </a:r>
            <a:endParaRPr lang="en-US" dirty="0"/>
          </a:p>
        </p:txBody>
      </p:sp>
      <p:sp>
        <p:nvSpPr>
          <p:cNvPr id="3" name="Content Placeholder 2"/>
          <p:cNvSpPr>
            <a:spLocks noGrp="1"/>
          </p:cNvSpPr>
          <p:nvPr>
            <p:ph idx="1"/>
          </p:nvPr>
        </p:nvSpPr>
        <p:spPr/>
        <p:txBody>
          <a:bodyPr/>
          <a:lstStyle/>
          <a:p>
            <a:r>
              <a:rPr lang="en-US" dirty="0" smtClean="0"/>
              <a:t>SharePoint-Hosted App</a:t>
            </a:r>
          </a:p>
          <a:p>
            <a:pPr lvl="1"/>
            <a:r>
              <a:rPr lang="en-US" dirty="0" smtClean="0"/>
              <a:t>App deployed to app web created under child site</a:t>
            </a:r>
          </a:p>
          <a:p>
            <a:endParaRPr lang="en-US" dirty="0" smtClean="0"/>
          </a:p>
          <a:p>
            <a:r>
              <a:rPr lang="en-US" dirty="0" smtClean="0"/>
              <a:t>Provider-Hosted App</a:t>
            </a:r>
          </a:p>
          <a:p>
            <a:pPr lvl="1"/>
            <a:r>
              <a:rPr lang="en-US" dirty="0" smtClean="0"/>
              <a:t>App deployed to remote web on remote web server</a:t>
            </a:r>
          </a:p>
          <a:p>
            <a:pPr lvl="1"/>
            <a:r>
              <a:rPr lang="en-US" dirty="0" smtClean="0"/>
              <a:t>Developer deploys remote web prior to app installation</a:t>
            </a:r>
          </a:p>
          <a:p>
            <a:endParaRPr lang="en-US" dirty="0" smtClean="0"/>
          </a:p>
          <a:p>
            <a:r>
              <a:rPr lang="en-US" dirty="0" err="1" smtClean="0"/>
              <a:t>Autohosted</a:t>
            </a:r>
            <a:r>
              <a:rPr lang="en-US" dirty="0" smtClean="0"/>
              <a:t> App</a:t>
            </a:r>
          </a:p>
          <a:p>
            <a:pPr lvl="1"/>
            <a:r>
              <a:rPr lang="en-US" dirty="0" smtClean="0"/>
              <a:t>App deployed to remote web in Office 365 environment</a:t>
            </a:r>
          </a:p>
          <a:p>
            <a:pPr lvl="1"/>
            <a:r>
              <a:rPr lang="en-US" dirty="0" smtClean="0"/>
              <a:t>Office 365 deploys remote web during app installation</a:t>
            </a:r>
          </a:p>
        </p:txBody>
      </p:sp>
    </p:spTree>
    <p:extLst>
      <p:ext uri="{BB962C8B-B14F-4D97-AF65-F5344CB8AC3E}">
        <p14:creationId xmlns:p14="http://schemas.microsoft.com/office/powerpoint/2010/main" val="2624636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Provider-Hosted App</a:t>
            </a:r>
            <a:endParaRPr lang="en-US" dirty="0"/>
          </a:p>
        </p:txBody>
      </p:sp>
      <p:sp>
        <p:nvSpPr>
          <p:cNvPr id="3" name="Content Placeholder 2"/>
          <p:cNvSpPr>
            <a:spLocks noGrp="1"/>
          </p:cNvSpPr>
          <p:nvPr>
            <p:ph idx="1"/>
          </p:nvPr>
        </p:nvSpPr>
        <p:spPr/>
        <p:txBody>
          <a:bodyPr/>
          <a:lstStyle/>
          <a:p>
            <a:r>
              <a:rPr lang="en-US" dirty="0" smtClean="0"/>
              <a:t>Developer responsible for deploying remote web</a:t>
            </a:r>
            <a:endParaRPr lang="en-US" dirty="0"/>
          </a:p>
          <a:p>
            <a:pPr lvl="1"/>
            <a:r>
              <a:rPr lang="en-US" dirty="0"/>
              <a:t>App deployed to remote web on remote web server</a:t>
            </a:r>
          </a:p>
          <a:p>
            <a:pPr lvl="1"/>
            <a:r>
              <a:rPr lang="en-US" dirty="0"/>
              <a:t>Developer deploys remote web prior to app installation</a:t>
            </a:r>
          </a:p>
          <a:p>
            <a:pPr lvl="1"/>
            <a:r>
              <a:rPr lang="en-US" dirty="0"/>
              <a:t>Developer often required to deploy database as well</a:t>
            </a:r>
          </a:p>
          <a:p>
            <a:endParaRPr lang="en-US" dirty="0"/>
          </a:p>
        </p:txBody>
      </p:sp>
      <p:pic>
        <p:nvPicPr>
          <p:cNvPr id="5" name="Picture 4"/>
          <p:cNvPicPr>
            <a:picLocks noChangeAspect="1"/>
          </p:cNvPicPr>
          <p:nvPr/>
        </p:nvPicPr>
        <p:blipFill>
          <a:blip r:embed="rId3"/>
          <a:stretch>
            <a:fillRect/>
          </a:stretch>
        </p:blipFill>
        <p:spPr>
          <a:xfrm>
            <a:off x="1855695" y="3352800"/>
            <a:ext cx="5432611" cy="3200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8668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Provider-Hosted App with Multi-tenancy</a:t>
            </a:r>
            <a:endParaRPr lang="en-US" dirty="0"/>
          </a:p>
        </p:txBody>
      </p:sp>
      <p:sp>
        <p:nvSpPr>
          <p:cNvPr id="3" name="Content Placeholder 2"/>
          <p:cNvSpPr>
            <a:spLocks noGrp="1"/>
          </p:cNvSpPr>
          <p:nvPr>
            <p:ph idx="1"/>
          </p:nvPr>
        </p:nvSpPr>
        <p:spPr/>
        <p:txBody>
          <a:bodyPr/>
          <a:lstStyle/>
          <a:p>
            <a:r>
              <a:rPr lang="en-US" dirty="0" smtClean="0"/>
              <a:t>Many customers access the same remote web</a:t>
            </a:r>
          </a:p>
          <a:p>
            <a:pPr lvl="1"/>
            <a:r>
              <a:rPr lang="en-US" dirty="0" smtClean="0"/>
              <a:t>Remote web must be able to scale as needed</a:t>
            </a:r>
          </a:p>
          <a:p>
            <a:pPr lvl="1"/>
            <a:r>
              <a:rPr lang="en-US" dirty="0" smtClean="0"/>
              <a:t>App design must isolate data on per-customer basis</a:t>
            </a:r>
          </a:p>
          <a:p>
            <a:pPr lvl="1"/>
            <a:r>
              <a:rPr lang="en-US" dirty="0" smtClean="0"/>
              <a:t>Complexity increases time and cost of development</a:t>
            </a:r>
          </a:p>
        </p:txBody>
      </p:sp>
      <p:pic>
        <p:nvPicPr>
          <p:cNvPr id="6" name="Picture 5"/>
          <p:cNvPicPr>
            <a:picLocks noChangeAspect="1"/>
          </p:cNvPicPr>
          <p:nvPr/>
        </p:nvPicPr>
        <p:blipFill>
          <a:blip r:embed="rId3"/>
          <a:stretch>
            <a:fillRect/>
          </a:stretch>
        </p:blipFill>
        <p:spPr>
          <a:xfrm>
            <a:off x="1638300" y="3276600"/>
            <a:ext cx="5867400" cy="34759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44421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Autohosted App</a:t>
            </a:r>
            <a:endParaRPr lang="en-US" dirty="0"/>
          </a:p>
        </p:txBody>
      </p:sp>
      <p:sp>
        <p:nvSpPr>
          <p:cNvPr id="3" name="Content Placeholder 2"/>
          <p:cNvSpPr>
            <a:spLocks noGrp="1"/>
          </p:cNvSpPr>
          <p:nvPr>
            <p:ph idx="1"/>
          </p:nvPr>
        </p:nvSpPr>
        <p:spPr/>
        <p:txBody>
          <a:bodyPr/>
          <a:lstStyle/>
          <a:p>
            <a:r>
              <a:rPr lang="en-US" dirty="0" smtClean="0"/>
              <a:t>Office 365 responsible </a:t>
            </a:r>
            <a:r>
              <a:rPr lang="en-US" dirty="0"/>
              <a:t>for deploying remote web</a:t>
            </a:r>
          </a:p>
          <a:p>
            <a:pPr lvl="1"/>
            <a:r>
              <a:rPr lang="en-US" dirty="0" smtClean="0"/>
              <a:t>Office </a:t>
            </a:r>
            <a:r>
              <a:rPr lang="en-US" dirty="0"/>
              <a:t>365 deploys remote web during app installation</a:t>
            </a:r>
          </a:p>
          <a:p>
            <a:pPr lvl="1"/>
            <a:r>
              <a:rPr lang="en-US" dirty="0"/>
              <a:t>Office 365 can also deploy SQL </a:t>
            </a:r>
            <a:r>
              <a:rPr lang="en-US" dirty="0" smtClean="0"/>
              <a:t>Azure database</a:t>
            </a:r>
          </a:p>
          <a:p>
            <a:pPr lvl="1"/>
            <a:r>
              <a:rPr lang="en-US" dirty="0" smtClean="0"/>
              <a:t>Developer doesn't worry about scaling or multi-tenancy</a:t>
            </a:r>
            <a:endParaRPr lang="en-US" dirty="0"/>
          </a:p>
          <a:p>
            <a:endParaRPr lang="en-US" dirty="0"/>
          </a:p>
        </p:txBody>
      </p:sp>
      <p:pic>
        <p:nvPicPr>
          <p:cNvPr id="4" name="Picture 3"/>
          <p:cNvPicPr>
            <a:picLocks noChangeAspect="1"/>
          </p:cNvPicPr>
          <p:nvPr/>
        </p:nvPicPr>
        <p:blipFill>
          <a:blip r:embed="rId3"/>
          <a:stretch>
            <a:fillRect/>
          </a:stretch>
        </p:blipFill>
        <p:spPr>
          <a:xfrm>
            <a:off x="1790700" y="3200400"/>
            <a:ext cx="5562600" cy="35330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7385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Provider-Hosted App</a:t>
            </a:r>
            <a:endParaRPr lang="en-US" dirty="0"/>
          </a:p>
        </p:txBody>
      </p:sp>
    </p:spTree>
    <p:extLst>
      <p:ext uri="{BB962C8B-B14F-4D97-AF65-F5344CB8AC3E}">
        <p14:creationId xmlns:p14="http://schemas.microsoft.com/office/powerpoint/2010/main" val="1421001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Introduction to SharePoint Apps</a:t>
            </a:r>
          </a:p>
          <a:p>
            <a:pPr>
              <a:buFont typeface="Wingdings" panose="05000000000000000000" pitchFamily="2" charset="2"/>
              <a:buChar char="Ø"/>
            </a:pPr>
            <a:r>
              <a:rPr lang="en-US" dirty="0" smtClean="0"/>
              <a:t>Developing SharePoint Apps</a:t>
            </a:r>
          </a:p>
          <a:p>
            <a:r>
              <a:rPr lang="en-US" dirty="0" smtClean="0"/>
              <a:t>Distribution and Deployment</a:t>
            </a:r>
          </a:p>
          <a:p>
            <a:r>
              <a:rPr lang="en-US" dirty="0" smtClean="0"/>
              <a:t>App Lifecycle Events</a:t>
            </a:r>
            <a:endParaRPr lang="en-US" dirty="0"/>
          </a:p>
        </p:txBody>
      </p:sp>
    </p:spTree>
    <p:extLst>
      <p:ext uri="{BB962C8B-B14F-4D97-AF65-F5344CB8AC3E}">
        <p14:creationId xmlns:p14="http://schemas.microsoft.com/office/powerpoint/2010/main" val="4247332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Manifest</a:t>
            </a:r>
            <a:endParaRPr lang="en-US" dirty="0"/>
          </a:p>
        </p:txBody>
      </p:sp>
      <p:sp>
        <p:nvSpPr>
          <p:cNvPr id="3" name="Content Placeholder 2"/>
          <p:cNvSpPr>
            <a:spLocks noGrp="1"/>
          </p:cNvSpPr>
          <p:nvPr>
            <p:ph idx="1"/>
          </p:nvPr>
        </p:nvSpPr>
        <p:spPr/>
        <p:txBody>
          <a:bodyPr/>
          <a:lstStyle/>
          <a:p>
            <a:r>
              <a:rPr lang="en-US" dirty="0" smtClean="0"/>
              <a:t>All apps require app manifest (</a:t>
            </a:r>
            <a:r>
              <a:rPr lang="en-US" sz="2400" dirty="0" smtClean="0">
                <a:latin typeface="Courier New" panose="02070309020205020404" pitchFamily="49" charset="0"/>
                <a:cs typeface="Courier New" panose="02070309020205020404" pitchFamily="49" charset="0"/>
              </a:rPr>
              <a:t>AppManifest.xml</a:t>
            </a:r>
            <a:r>
              <a:rPr lang="en-US" dirty="0" smtClean="0"/>
              <a:t>)</a:t>
            </a:r>
          </a:p>
          <a:p>
            <a:pPr lvl="1"/>
            <a:r>
              <a:rPr lang="en-US" dirty="0" smtClean="0"/>
              <a:t>SharePoint reads manifest metadata during app install</a:t>
            </a:r>
          </a:p>
          <a:p>
            <a:pPr lvl="1"/>
            <a:r>
              <a:rPr lang="en-US" dirty="0" smtClean="0"/>
              <a:t>Metadata used to configure installed app instances</a:t>
            </a:r>
          </a:p>
          <a:p>
            <a:pPr lvl="1"/>
            <a:r>
              <a:rPr lang="en-US" dirty="0" smtClean="0"/>
              <a:t>Visual Studio 2012 provides app manifest designer</a:t>
            </a:r>
          </a:p>
          <a:p>
            <a:pPr lvl="1"/>
            <a:r>
              <a:rPr lang="en-US" dirty="0" smtClean="0"/>
              <a:t>Some things must be modified in markup view</a:t>
            </a:r>
            <a:endParaRPr lang="en-US" dirty="0"/>
          </a:p>
        </p:txBody>
      </p:sp>
      <p:sp>
        <p:nvSpPr>
          <p:cNvPr id="5" name="TextBox 4"/>
          <p:cNvSpPr txBox="1"/>
          <p:nvPr/>
        </p:nvSpPr>
        <p:spPr>
          <a:xfrm>
            <a:off x="152400" y="3733800"/>
            <a:ext cx="6248400" cy="2685351"/>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050" dirty="0">
                <a:solidFill>
                  <a:srgbClr val="A31515"/>
                </a:solidFill>
                <a:latin typeface="Consolas" panose="020B0609020204030204" pitchFamily="49" charset="0"/>
                <a:ea typeface="Calibri" panose="020F0502020204030204" pitchFamily="34" charset="0"/>
                <a:cs typeface="Times New Roman" panose="02020603050405020304" pitchFamily="18" charset="0"/>
              </a:rPr>
              <a:t>xml</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05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version</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050" dirty="0">
                <a:solidFill>
                  <a:srgbClr val="FF0000"/>
                </a:solidFill>
                <a:latin typeface="Consolas" panose="020B0609020204030204" pitchFamily="49" charset="0"/>
                <a:ea typeface="Calibri" panose="020F0502020204030204" pitchFamily="34" charset="0"/>
                <a:cs typeface="Times New Roman" panose="02020603050405020304" pitchFamily="18" charset="0"/>
              </a:rPr>
              <a:t>encoding</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utf-8</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05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05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xmlns</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http://schemas.microsoft.com/</a:t>
            </a:r>
            <a:r>
              <a:rPr lang="en-US" sz="105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sharepoint</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/2012/app/manifest</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050" dirty="0">
                <a:solidFill>
                  <a:srgbClr val="FF0000"/>
                </a:solidFill>
                <a:latin typeface="Consolas" panose="020B0609020204030204" pitchFamily="49" charset="0"/>
                <a:ea typeface="Calibri" panose="020F0502020204030204" pitchFamily="34" charset="0"/>
                <a:cs typeface="Times New Roman" panose="02020603050405020304" pitchFamily="18" charset="0"/>
              </a:rPr>
              <a:t>Name</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MyFirstCloudHostedApp</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05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ProductID</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{0e3db7a6-35af-490b-87ab-93e446582a44}</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05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Version</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1.0.0.0</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05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SharePointMinVersion</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15.0.0.0</a:t>
            </a:r>
            <a:r>
              <a:rPr lang="en-US" sz="105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050" dirty="0">
                <a:solidFill>
                  <a:srgbClr val="A31515"/>
                </a:solidFill>
                <a:latin typeface="Consolas" panose="020B0609020204030204" pitchFamily="49" charset="0"/>
                <a:ea typeface="Calibri" panose="020F0502020204030204" pitchFamily="34" charset="0"/>
                <a:cs typeface="Times New Roman" panose="02020603050405020304" pitchFamily="18" charset="0"/>
              </a:rPr>
              <a:t>Properties</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05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Title</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My First Cloud Hosted App</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05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Title</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05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StartPage</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remoteAppUrl</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/Pages/Default.aspx?{</a:t>
            </a:r>
            <a:r>
              <a:rPr lang="en-US" sz="105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StandardTokens</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05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StartPage</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050" dirty="0">
                <a:solidFill>
                  <a:srgbClr val="A31515"/>
                </a:solidFill>
                <a:latin typeface="Consolas" panose="020B0609020204030204" pitchFamily="49" charset="0"/>
                <a:ea typeface="Calibri" panose="020F0502020204030204" pitchFamily="34" charset="0"/>
                <a:cs typeface="Times New Roman" panose="02020603050405020304" pitchFamily="18" charset="0"/>
              </a:rPr>
              <a:t>Properties</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05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AppPrincipal</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05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Internal</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05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AppPrincipal</a:t>
            </a: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05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a:t>
            </a:r>
            <a:r>
              <a:rPr lang="en-US" sz="105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9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3210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 Page URL</a:t>
            </a:r>
            <a:endParaRPr lang="en-US" dirty="0"/>
          </a:p>
        </p:txBody>
      </p:sp>
      <p:sp>
        <p:nvSpPr>
          <p:cNvPr id="3" name="Content Placeholder 2"/>
          <p:cNvSpPr>
            <a:spLocks noGrp="1"/>
          </p:cNvSpPr>
          <p:nvPr>
            <p:ph idx="1"/>
          </p:nvPr>
        </p:nvSpPr>
        <p:spPr/>
        <p:txBody>
          <a:bodyPr/>
          <a:lstStyle/>
          <a:p>
            <a:r>
              <a:rPr lang="en-US" dirty="0" smtClean="0"/>
              <a:t>Dynamic tokens used in start page URL</a:t>
            </a:r>
          </a:p>
          <a:p>
            <a:pPr lvl="1">
              <a:spcBef>
                <a:spcPts val="1200"/>
              </a:spcBef>
            </a:pPr>
            <a:r>
              <a:rPr lang="en-US" dirty="0" smtClean="0"/>
              <a:t>SharePoint-Hosted apps use </a:t>
            </a:r>
            <a:r>
              <a:rPr lang="en-US" b="1" dirty="0" smtClean="0"/>
              <a:t>~</a:t>
            </a:r>
            <a:r>
              <a:rPr lang="en-US" b="1" dirty="0" err="1" smtClean="0"/>
              <a:t>appWebUrl</a:t>
            </a:r>
            <a:r>
              <a:rPr lang="en-US" b="1" dirty="0" smtClean="0"/>
              <a:t> </a:t>
            </a:r>
            <a:r>
              <a:rPr lang="en-US" dirty="0" smtClean="0"/>
              <a:t>token</a:t>
            </a:r>
          </a:p>
          <a:p>
            <a:pPr lvl="2"/>
            <a:r>
              <a:rPr lang="en-US" b="1" dirty="0" smtClean="0"/>
              <a:t>~</a:t>
            </a:r>
            <a:r>
              <a:rPr lang="en-US" b="1" dirty="0" err="1" smtClean="0"/>
              <a:t>appWebUrl</a:t>
            </a:r>
            <a:r>
              <a:rPr lang="en-US" dirty="0" smtClean="0">
                <a:solidFill>
                  <a:schemeClr val="tx1">
                    <a:lumMod val="50000"/>
                    <a:lumOff val="50000"/>
                  </a:schemeClr>
                </a:solidFill>
              </a:rPr>
              <a:t>/Pages/Default.aspx</a:t>
            </a:r>
          </a:p>
          <a:p>
            <a:pPr lvl="1">
              <a:spcBef>
                <a:spcPts val="3000"/>
              </a:spcBef>
            </a:pPr>
            <a:r>
              <a:rPr lang="en-US" dirty="0" smtClean="0"/>
              <a:t>Cloud-Hosted apps use </a:t>
            </a:r>
            <a:r>
              <a:rPr lang="en-US" b="1" dirty="0" smtClean="0"/>
              <a:t>~</a:t>
            </a:r>
            <a:r>
              <a:rPr lang="en-US" b="1" dirty="0" err="1" smtClean="0"/>
              <a:t>remoteAppUrl</a:t>
            </a:r>
            <a:r>
              <a:rPr lang="en-US" b="1" dirty="0" smtClean="0"/>
              <a:t> </a:t>
            </a:r>
            <a:r>
              <a:rPr lang="en-US" dirty="0" smtClean="0"/>
              <a:t>token</a:t>
            </a:r>
          </a:p>
          <a:p>
            <a:pPr lvl="2"/>
            <a:r>
              <a:rPr lang="en-US" b="1" dirty="0" smtClean="0"/>
              <a:t>~</a:t>
            </a:r>
            <a:r>
              <a:rPr lang="en-US" b="1" dirty="0" err="1" smtClean="0"/>
              <a:t>remoteAppUrl</a:t>
            </a:r>
            <a:r>
              <a:rPr lang="en-US" dirty="0" smtClean="0">
                <a:solidFill>
                  <a:schemeClr val="tx1">
                    <a:lumMod val="50000"/>
                    <a:lumOff val="50000"/>
                  </a:schemeClr>
                </a:solidFill>
              </a:rPr>
              <a:t>/Pages/Default.aspx</a:t>
            </a:r>
          </a:p>
          <a:p>
            <a:pPr lvl="1">
              <a:spcBef>
                <a:spcPts val="3000"/>
              </a:spcBef>
            </a:pPr>
            <a:r>
              <a:rPr lang="en-US" dirty="0" smtClean="0"/>
              <a:t>All apps should use </a:t>
            </a:r>
            <a:r>
              <a:rPr lang="en-US" b="1" dirty="0" smtClean="0"/>
              <a:t>{</a:t>
            </a:r>
            <a:r>
              <a:rPr lang="en-US" b="1" dirty="0" err="1" smtClean="0"/>
              <a:t>StandardTokens</a:t>
            </a:r>
            <a:r>
              <a:rPr lang="en-US" b="1" dirty="0" smtClean="0"/>
              <a:t>} </a:t>
            </a:r>
            <a:r>
              <a:rPr lang="en-US" dirty="0" smtClean="0"/>
              <a:t>token</a:t>
            </a:r>
          </a:p>
          <a:p>
            <a:pPr lvl="2">
              <a:spcBef>
                <a:spcPts val="1200"/>
              </a:spcBef>
            </a:pPr>
            <a:r>
              <a:rPr lang="en-US" dirty="0" smtClean="0">
                <a:solidFill>
                  <a:schemeClr val="tx1">
                    <a:lumMod val="50000"/>
                    <a:lumOff val="50000"/>
                  </a:schemeClr>
                </a:solidFill>
              </a:rPr>
              <a:t>~</a:t>
            </a:r>
            <a:r>
              <a:rPr lang="en-US" dirty="0" err="1" smtClean="0">
                <a:solidFill>
                  <a:schemeClr val="tx1">
                    <a:lumMod val="50000"/>
                    <a:lumOff val="50000"/>
                  </a:schemeClr>
                </a:solidFill>
              </a:rPr>
              <a:t>appWebUrl</a:t>
            </a:r>
            <a:r>
              <a:rPr lang="en-US" dirty="0" smtClean="0">
                <a:solidFill>
                  <a:schemeClr val="tx1">
                    <a:lumMod val="50000"/>
                    <a:lumOff val="50000"/>
                  </a:schemeClr>
                </a:solidFill>
              </a:rPr>
              <a:t>/Pages/Default.aspx?</a:t>
            </a:r>
            <a:r>
              <a:rPr lang="en-US" b="1" dirty="0" smtClean="0"/>
              <a:t>{</a:t>
            </a:r>
            <a:r>
              <a:rPr lang="en-US" b="1" dirty="0" err="1" smtClean="0"/>
              <a:t>StandardTokens</a:t>
            </a:r>
            <a:r>
              <a:rPr lang="en-US" b="1" dirty="0" smtClean="0"/>
              <a:t>}</a:t>
            </a:r>
          </a:p>
          <a:p>
            <a:pPr lvl="2">
              <a:spcBef>
                <a:spcPts val="1200"/>
              </a:spcBef>
            </a:pPr>
            <a:r>
              <a:rPr lang="en-US" dirty="0" smtClean="0">
                <a:solidFill>
                  <a:schemeClr val="tx1">
                    <a:lumMod val="50000"/>
                    <a:lumOff val="50000"/>
                  </a:schemeClr>
                </a:solidFill>
              </a:rPr>
              <a:t>~</a:t>
            </a:r>
            <a:r>
              <a:rPr lang="en-US" dirty="0" err="1" smtClean="0">
                <a:solidFill>
                  <a:schemeClr val="tx1">
                    <a:lumMod val="50000"/>
                    <a:lumOff val="50000"/>
                  </a:schemeClr>
                </a:solidFill>
              </a:rPr>
              <a:t>remoteAppUrl</a:t>
            </a:r>
            <a:r>
              <a:rPr lang="en-US" dirty="0" smtClean="0">
                <a:solidFill>
                  <a:schemeClr val="tx1">
                    <a:lumMod val="50000"/>
                    <a:lumOff val="50000"/>
                  </a:schemeClr>
                </a:solidFill>
              </a:rPr>
              <a:t>/Pages/Default.aspx?</a:t>
            </a:r>
            <a:r>
              <a:rPr lang="en-US" b="1" dirty="0" smtClean="0"/>
              <a:t>{</a:t>
            </a:r>
            <a:r>
              <a:rPr lang="en-US" b="1" dirty="0" err="1" smtClean="0"/>
              <a:t>StandardTokens</a:t>
            </a:r>
            <a:r>
              <a:rPr lang="en-US" b="1" dirty="0" smtClean="0"/>
              <a:t>}</a:t>
            </a:r>
          </a:p>
          <a:p>
            <a:pPr lvl="3"/>
            <a:endParaRPr lang="en-US" dirty="0"/>
          </a:p>
        </p:txBody>
      </p:sp>
    </p:spTree>
    <p:extLst>
      <p:ext uri="{BB962C8B-B14F-4D97-AF65-F5344CB8AC3E}">
        <p14:creationId xmlns:p14="http://schemas.microsoft.com/office/powerpoint/2010/main" val="229379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URL Tokens</a:t>
            </a:r>
            <a:endParaRPr lang="en-US" dirty="0"/>
          </a:p>
        </p:txBody>
      </p:sp>
      <p:sp>
        <p:nvSpPr>
          <p:cNvPr id="5" name="Content Placeholder 4"/>
          <p:cNvSpPr>
            <a:spLocks noGrp="1"/>
          </p:cNvSpPr>
          <p:nvPr>
            <p:ph idx="1"/>
          </p:nvPr>
        </p:nvSpPr>
        <p:spPr/>
        <p:txBody>
          <a:bodyPr/>
          <a:lstStyle/>
          <a:p>
            <a:r>
              <a:rPr lang="en-US" dirty="0" smtClean="0"/>
              <a:t>Tokens available </a:t>
            </a:r>
            <a:r>
              <a:rPr lang="en-US" dirty="0"/>
              <a:t>at beginning of </a:t>
            </a:r>
            <a:r>
              <a:rPr lang="en-US" dirty="0" smtClean="0"/>
              <a:t/>
            </a:r>
            <a:br>
              <a:rPr lang="en-US" dirty="0" smtClean="0"/>
            </a:br>
            <a:r>
              <a:rPr lang="en-US" dirty="0" smtClean="0"/>
              <a:t>SharePoint App URLs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7818481"/>
              </p:ext>
            </p:extLst>
          </p:nvPr>
        </p:nvGraphicFramePr>
        <p:xfrm>
          <a:off x="457200" y="2656840"/>
          <a:ext cx="8229600" cy="3134360"/>
        </p:xfrm>
        <a:graphic>
          <a:graphicData uri="http://schemas.openxmlformats.org/drawingml/2006/table">
            <a:tbl>
              <a:tblPr firstRow="1" firstCol="1" bandRow="1">
                <a:tableStyleId>{5C22544A-7EE6-4342-B048-85BDC9FD1C3A}</a:tableStyleId>
              </a:tblPr>
              <a:tblGrid>
                <a:gridCol w="2438400"/>
                <a:gridCol w="5791200"/>
              </a:tblGrid>
              <a:tr h="370840">
                <a:tc>
                  <a:txBody>
                    <a:bodyPr/>
                    <a:lstStyle/>
                    <a:p>
                      <a:pPr algn="ctr"/>
                      <a:r>
                        <a:rPr lang="en-US" dirty="0" smtClean="0"/>
                        <a:t>Token</a:t>
                      </a:r>
                      <a:endParaRPr lang="en-US" dirty="0"/>
                    </a:p>
                  </a:txBody>
                  <a:tcPr/>
                </a:tc>
                <a:tc>
                  <a:txBody>
                    <a:bodyPr/>
                    <a:lstStyle/>
                    <a:p>
                      <a:pPr algn="ctr"/>
                      <a:r>
                        <a:rPr lang="en-US" dirty="0" smtClean="0"/>
                        <a:t>Resolves To</a:t>
                      </a:r>
                      <a:endParaRPr lang="en-US" dirty="0"/>
                    </a:p>
                  </a:txBody>
                  <a:tcPr/>
                </a:tc>
              </a:tr>
              <a:tr h="370840">
                <a:tc>
                  <a:txBody>
                    <a:bodyPr/>
                    <a:lstStyle/>
                    <a:p>
                      <a:r>
                        <a:rPr lang="en-US" dirty="0" smtClean="0"/>
                        <a:t>~</a:t>
                      </a:r>
                      <a:r>
                        <a:rPr lang="en-US" dirty="0" err="1" smtClean="0"/>
                        <a:t>appWebUrl</a:t>
                      </a:r>
                      <a:endParaRPr lang="en-US" dirty="0"/>
                    </a:p>
                  </a:txBody>
                  <a:tcPr/>
                </a:tc>
                <a:tc>
                  <a:txBody>
                    <a:bodyPr/>
                    <a:lstStyle/>
                    <a:p>
                      <a:r>
                        <a:rPr lang="en-US" dirty="0" smtClean="0"/>
                        <a:t>URL of the app web of an app for SharePoint</a:t>
                      </a:r>
                      <a:endParaRPr lang="en-US" dirty="0"/>
                    </a:p>
                  </a:txBody>
                  <a:tcPr/>
                </a:tc>
              </a:tr>
              <a:tr h="370840">
                <a:tc>
                  <a:txBody>
                    <a:bodyPr/>
                    <a:lstStyle/>
                    <a:p>
                      <a:r>
                        <a:rPr lang="en-US" dirty="0" smtClean="0"/>
                        <a:t>~</a:t>
                      </a:r>
                      <a:r>
                        <a:rPr lang="en-US" dirty="0" err="1" smtClean="0"/>
                        <a:t>remoteAppUrl</a:t>
                      </a:r>
                      <a:endParaRPr lang="en-US" dirty="0"/>
                    </a:p>
                  </a:txBody>
                  <a:tcPr/>
                </a:tc>
                <a:tc>
                  <a:txBody>
                    <a:bodyPr/>
                    <a:lstStyle/>
                    <a:p>
                      <a:r>
                        <a:rPr lang="en-US" dirty="0" smtClean="0"/>
                        <a:t>URL of a remote web application in an app for SharePoint</a:t>
                      </a:r>
                      <a:endParaRPr lang="en-US" dirty="0"/>
                    </a:p>
                  </a:txBody>
                  <a:tcPr/>
                </a:tc>
              </a:tr>
              <a:tr h="370840">
                <a:tc>
                  <a:txBody>
                    <a:bodyPr/>
                    <a:lstStyle/>
                    <a:p>
                      <a:r>
                        <a:rPr lang="en-US" dirty="0" smtClean="0"/>
                        <a:t>~</a:t>
                      </a:r>
                      <a:r>
                        <a:rPr lang="en-US" dirty="0" err="1" smtClean="0"/>
                        <a:t>controlTemplates</a:t>
                      </a:r>
                      <a:endParaRPr lang="en-US" dirty="0"/>
                    </a:p>
                  </a:txBody>
                  <a:tcPr/>
                </a:tc>
                <a:tc>
                  <a:txBody>
                    <a:bodyPr/>
                    <a:lstStyle/>
                    <a:p>
                      <a:r>
                        <a:rPr lang="en-US" dirty="0" smtClean="0"/>
                        <a:t>URL of the </a:t>
                      </a:r>
                      <a:r>
                        <a:rPr lang="en-US" b="1" dirty="0" err="1" smtClean="0"/>
                        <a:t>ControlTemplates</a:t>
                      </a:r>
                      <a:r>
                        <a:rPr lang="en-US" dirty="0" smtClean="0"/>
                        <a:t> virtual folder for the current website</a:t>
                      </a:r>
                      <a:endParaRPr lang="en-US" dirty="0"/>
                    </a:p>
                  </a:txBody>
                  <a:tcPr/>
                </a:tc>
              </a:tr>
              <a:tr h="370840">
                <a:tc>
                  <a:txBody>
                    <a:bodyPr/>
                    <a:lstStyle/>
                    <a:p>
                      <a:r>
                        <a:rPr lang="en-US" dirty="0" smtClean="0"/>
                        <a:t>~layouts</a:t>
                      </a:r>
                      <a:endParaRPr lang="en-US" dirty="0"/>
                    </a:p>
                  </a:txBody>
                  <a:tcPr/>
                </a:tc>
                <a:tc>
                  <a:txBody>
                    <a:bodyPr/>
                    <a:lstStyle/>
                    <a:p>
                      <a:r>
                        <a:rPr lang="en-US" dirty="0" smtClean="0"/>
                        <a:t>URL of the Layouts virtual folder for the current website</a:t>
                      </a:r>
                      <a:endParaRPr lang="en-US" dirty="0"/>
                    </a:p>
                  </a:txBody>
                  <a:tcPr/>
                </a:tc>
              </a:tr>
              <a:tr h="370840">
                <a:tc>
                  <a:txBody>
                    <a:bodyPr/>
                    <a:lstStyle/>
                    <a:p>
                      <a:r>
                        <a:rPr lang="en-US" dirty="0" smtClean="0"/>
                        <a:t>~</a:t>
                      </a:r>
                      <a:r>
                        <a:rPr lang="en-US" dirty="0" err="1" smtClean="0"/>
                        <a:t>sitecollection</a:t>
                      </a:r>
                      <a:endParaRPr lang="en-US" dirty="0"/>
                    </a:p>
                  </a:txBody>
                  <a:tcPr/>
                </a:tc>
                <a:tc>
                  <a:txBody>
                    <a:bodyPr/>
                    <a:lstStyle/>
                    <a:p>
                      <a:r>
                        <a:rPr lang="en-US" dirty="0" smtClean="0"/>
                        <a:t>URL of the parent site collection of the current website</a:t>
                      </a:r>
                      <a:endParaRPr lang="en-US" dirty="0"/>
                    </a:p>
                  </a:txBody>
                  <a:tcPr/>
                </a:tc>
              </a:tr>
              <a:tr h="370840">
                <a:tc>
                  <a:txBody>
                    <a:bodyPr/>
                    <a:lstStyle/>
                    <a:p>
                      <a:r>
                        <a:rPr lang="en-US" dirty="0" smtClean="0"/>
                        <a:t>~site</a:t>
                      </a:r>
                      <a:endParaRPr lang="en-US" dirty="0"/>
                    </a:p>
                  </a:txBody>
                  <a:tcPr/>
                </a:tc>
                <a:tc>
                  <a:txBody>
                    <a:bodyPr/>
                    <a:lstStyle/>
                    <a:p>
                      <a:r>
                        <a:rPr lang="en-US" dirty="0" smtClean="0"/>
                        <a:t>URL of the current website</a:t>
                      </a:r>
                      <a:endParaRPr lang="en-US" dirty="0"/>
                    </a:p>
                  </a:txBody>
                  <a:tcPr/>
                </a:tc>
              </a:tr>
            </a:tbl>
          </a:graphicData>
        </a:graphic>
      </p:graphicFrame>
    </p:spTree>
    <p:extLst>
      <p:ext uri="{BB962C8B-B14F-4D97-AF65-F5344CB8AC3E}">
        <p14:creationId xmlns:p14="http://schemas.microsoft.com/office/powerpoint/2010/main" val="341861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Introduction to SharePoint Apps</a:t>
            </a:r>
          </a:p>
          <a:p>
            <a:r>
              <a:rPr lang="en-US" dirty="0" smtClean="0"/>
              <a:t>Developing SharePoint Apps</a:t>
            </a:r>
          </a:p>
          <a:p>
            <a:r>
              <a:rPr lang="en-US" dirty="0" smtClean="0"/>
              <a:t>Distribution and Deployment</a:t>
            </a:r>
          </a:p>
          <a:p>
            <a:r>
              <a:rPr lang="en-US" dirty="0" smtClean="0"/>
              <a:t>App Lifecycle Events</a:t>
            </a:r>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Available URL Tokens</a:t>
            </a:r>
          </a:p>
        </p:txBody>
      </p:sp>
      <p:sp>
        <p:nvSpPr>
          <p:cNvPr id="4" name="Content Placeholder 3"/>
          <p:cNvSpPr>
            <a:spLocks noGrp="1"/>
          </p:cNvSpPr>
          <p:nvPr>
            <p:ph idx="1"/>
          </p:nvPr>
        </p:nvSpPr>
        <p:spPr/>
        <p:txBody>
          <a:bodyPr/>
          <a:lstStyle/>
          <a:p>
            <a:r>
              <a:rPr lang="en-US" dirty="0" smtClean="0"/>
              <a:t>Tokens available within a URL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91135188"/>
              </p:ext>
            </p:extLst>
          </p:nvPr>
        </p:nvGraphicFramePr>
        <p:xfrm>
          <a:off x="381000" y="1957986"/>
          <a:ext cx="8382000" cy="4489790"/>
        </p:xfrm>
        <a:graphic>
          <a:graphicData uri="http://schemas.openxmlformats.org/drawingml/2006/table">
            <a:tbl>
              <a:tblPr firstRow="1" firstCol="1" bandRow="1">
                <a:tableStyleId>{5C22544A-7EE6-4342-B048-85BDC9FD1C3A}</a:tableStyleId>
              </a:tblPr>
              <a:tblGrid>
                <a:gridCol w="1828800"/>
                <a:gridCol w="5257800"/>
                <a:gridCol w="1295400"/>
              </a:tblGrid>
              <a:tr h="447968">
                <a:tc>
                  <a:txBody>
                    <a:bodyPr/>
                    <a:lstStyle/>
                    <a:p>
                      <a:pPr algn="ctr"/>
                      <a:r>
                        <a:rPr lang="en-US" sz="1200" dirty="0" smtClean="0"/>
                        <a:t>Token</a:t>
                      </a:r>
                      <a:endParaRPr lang="en-US" sz="1200" dirty="0"/>
                    </a:p>
                  </a:txBody>
                  <a:tcPr anchor="ctr"/>
                </a:tc>
                <a:tc>
                  <a:txBody>
                    <a:bodyPr/>
                    <a:lstStyle/>
                    <a:p>
                      <a:pPr algn="ctr"/>
                      <a:r>
                        <a:rPr lang="en-US" sz="1200" dirty="0" smtClean="0"/>
                        <a:t>Resolves To</a:t>
                      </a:r>
                      <a:endParaRPr lang="en-US" sz="1200" dirty="0"/>
                    </a:p>
                  </a:txBody>
                  <a:tcPr anchor="ctr"/>
                </a:tc>
                <a:tc>
                  <a:txBody>
                    <a:bodyPr/>
                    <a:lstStyle/>
                    <a:p>
                      <a:pPr algn="ctr"/>
                      <a:r>
                        <a:rPr lang="en-US" sz="1200" dirty="0" smtClean="0"/>
                        <a:t>Use in </a:t>
                      </a:r>
                      <a:r>
                        <a:rPr lang="en-US" sz="1200" dirty="0" err="1" smtClean="0"/>
                        <a:t>StartPage</a:t>
                      </a:r>
                      <a:r>
                        <a:rPr lang="en-US" sz="1200" dirty="0" smtClean="0"/>
                        <a:t>?</a:t>
                      </a:r>
                      <a:endParaRPr lang="en-US" sz="1200" dirty="0"/>
                    </a:p>
                  </a:txBody>
                  <a:tcPr anchor="ctr"/>
                </a:tc>
              </a:tr>
              <a:tr h="3151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a:t>
                      </a:r>
                      <a:r>
                        <a:rPr lang="en-US" sz="1050" dirty="0" err="1" smtClean="0"/>
                        <a:t>AppWebUrl</a:t>
                      </a:r>
                      <a:r>
                        <a:rPr lang="en-US" sz="1050" dirty="0" smtClean="0"/>
                        <a:t>}</a:t>
                      </a:r>
                    </a:p>
                  </a:txBody>
                  <a:tcPr/>
                </a:tc>
                <a:tc>
                  <a:txBody>
                    <a:bodyPr/>
                    <a:lstStyle/>
                    <a:p>
                      <a:r>
                        <a:rPr lang="en-US" sz="1050" dirty="0" smtClean="0"/>
                        <a:t>URL of the app web in an app for SharePoint</a:t>
                      </a:r>
                      <a:endParaRPr lang="en-US" sz="1050" dirty="0"/>
                    </a:p>
                  </a:txBody>
                  <a:tcPr/>
                </a:tc>
                <a:tc>
                  <a:txBody>
                    <a:bodyPr/>
                    <a:lstStyle/>
                    <a:p>
                      <a:endParaRPr lang="en-US" sz="1050" dirty="0"/>
                    </a:p>
                  </a:txBody>
                  <a:tcPr/>
                </a:tc>
              </a:tr>
              <a:tr h="3151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a:t>
                      </a:r>
                      <a:r>
                        <a:rPr lang="en-US" sz="1050" dirty="0" err="1" smtClean="0"/>
                        <a:t>HostLogoUrl</a:t>
                      </a:r>
                      <a:r>
                        <a:rPr lang="en-US" sz="1050" dirty="0" smtClean="0"/>
                        <a:t>}</a:t>
                      </a:r>
                    </a:p>
                  </a:txBody>
                  <a:tcPr/>
                </a:tc>
                <a:tc>
                  <a:txBody>
                    <a:bodyPr/>
                    <a:lstStyle/>
                    <a:p>
                      <a:r>
                        <a:rPr lang="en-US" sz="1050" dirty="0" smtClean="0"/>
                        <a:t>Logo for the host web of an app for SharePoint</a:t>
                      </a:r>
                      <a:endParaRPr lang="en-US" sz="1050" dirty="0"/>
                    </a:p>
                  </a:txBody>
                  <a:tcPr/>
                </a:tc>
                <a:tc>
                  <a:txBody>
                    <a:bodyPr/>
                    <a:lstStyle/>
                    <a:p>
                      <a:endParaRPr lang="en-US" sz="1050" dirty="0"/>
                    </a:p>
                  </a:txBody>
                  <a:tcPr/>
                </a:tc>
              </a:tr>
              <a:tr h="3151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a:t>
                      </a:r>
                      <a:r>
                        <a:rPr lang="en-US" sz="1050" dirty="0" err="1" smtClean="0"/>
                        <a:t>HostTitle</a:t>
                      </a:r>
                      <a:r>
                        <a:rPr lang="en-US" sz="1050" dirty="0" smtClean="0"/>
                        <a:t>}</a:t>
                      </a:r>
                    </a:p>
                  </a:txBody>
                  <a:tcPr/>
                </a:tc>
                <a:tc>
                  <a:txBody>
                    <a:bodyPr/>
                    <a:lstStyle/>
                    <a:p>
                      <a:r>
                        <a:rPr lang="en-US" sz="1050" dirty="0" smtClean="0"/>
                        <a:t>Title of the host web of an app for SharePoint</a:t>
                      </a:r>
                      <a:endParaRPr lang="en-US" sz="1050" dirty="0"/>
                    </a:p>
                  </a:txBody>
                  <a:tcPr/>
                </a:tc>
                <a:tc>
                  <a:txBody>
                    <a:bodyPr/>
                    <a:lstStyle/>
                    <a:p>
                      <a:endParaRPr lang="en-US" sz="1050" dirty="0"/>
                    </a:p>
                  </a:txBody>
                  <a:tcPr/>
                </a:tc>
              </a:tr>
              <a:tr h="3151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a:t>
                      </a:r>
                      <a:r>
                        <a:rPr lang="en-US" sz="1050" dirty="0" err="1" smtClean="0"/>
                        <a:t>HostUrl</a:t>
                      </a:r>
                      <a:r>
                        <a:rPr lang="en-US" sz="1050" dirty="0" smtClean="0"/>
                        <a:t>}</a:t>
                      </a:r>
                    </a:p>
                  </a:txBody>
                  <a:tcPr/>
                </a:tc>
                <a:tc>
                  <a:txBody>
                    <a:bodyPr/>
                    <a:lstStyle/>
                    <a:p>
                      <a:r>
                        <a:rPr lang="en-US" sz="1050" dirty="0" smtClean="0"/>
                        <a:t>URL of the host web of an app for SharePoint</a:t>
                      </a:r>
                      <a:endParaRPr lang="en-US" sz="1050" dirty="0"/>
                    </a:p>
                  </a:txBody>
                  <a:tcPr/>
                </a:tc>
                <a:tc>
                  <a:txBody>
                    <a:bodyPr/>
                    <a:lstStyle/>
                    <a:p>
                      <a:endParaRPr lang="en-US" sz="1050" dirty="0"/>
                    </a:p>
                  </a:txBody>
                  <a:tcPr/>
                </a:tc>
              </a:tr>
              <a:tr h="3151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a:t>
                      </a:r>
                      <a:r>
                        <a:rPr lang="en-US" sz="1050" dirty="0" err="1" smtClean="0"/>
                        <a:t>ItemId</a:t>
                      </a:r>
                      <a:r>
                        <a:rPr lang="en-US" sz="1050" dirty="0" smtClean="0"/>
                        <a:t>}</a:t>
                      </a:r>
                    </a:p>
                  </a:txBody>
                  <a:tcPr/>
                </a:tc>
                <a:tc>
                  <a:txBody>
                    <a:bodyPr/>
                    <a:lstStyle/>
                    <a:p>
                      <a:r>
                        <a:rPr lang="en-US" sz="1050" dirty="0" smtClean="0"/>
                        <a:t>ID of a item in a list or library (an integer)</a:t>
                      </a:r>
                      <a:endParaRPr lang="en-US" sz="1050" dirty="0"/>
                    </a:p>
                  </a:txBody>
                  <a:tcPr/>
                </a:tc>
                <a:tc>
                  <a:txBody>
                    <a:bodyPr/>
                    <a:lstStyle/>
                    <a:p>
                      <a:endParaRPr lang="en-US" sz="1050" dirty="0"/>
                    </a:p>
                  </a:txBody>
                  <a:tcPr/>
                </a:tc>
              </a:tr>
              <a:tr h="3151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a:t>
                      </a:r>
                      <a:r>
                        <a:rPr lang="en-US" sz="1050" dirty="0" err="1" smtClean="0"/>
                        <a:t>ItemUrl</a:t>
                      </a:r>
                      <a:r>
                        <a:rPr lang="en-US" sz="1050" dirty="0" smtClean="0"/>
                        <a:t>}</a:t>
                      </a:r>
                    </a:p>
                  </a:txBody>
                  <a:tcPr/>
                </a:tc>
                <a:tc>
                  <a:txBody>
                    <a:bodyPr/>
                    <a:lstStyle/>
                    <a:p>
                      <a:r>
                        <a:rPr lang="en-US" sz="1050" dirty="0" smtClean="0"/>
                        <a:t>URL of the item being acted upon</a:t>
                      </a:r>
                      <a:endParaRPr lang="en-US" sz="1050" dirty="0"/>
                    </a:p>
                  </a:txBody>
                  <a:tcPr/>
                </a:tc>
                <a:tc>
                  <a:txBody>
                    <a:bodyPr/>
                    <a:lstStyle/>
                    <a:p>
                      <a:endParaRPr lang="en-US" sz="1050" dirty="0"/>
                    </a:p>
                  </a:txBody>
                  <a:tcPr/>
                </a:tc>
              </a:tr>
              <a:tr h="4376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{Language}</a:t>
                      </a:r>
                    </a:p>
                  </a:txBody>
                  <a:tcPr/>
                </a:tc>
                <a:tc>
                  <a:txBody>
                    <a:bodyPr/>
                    <a:lstStyle/>
                    <a:p>
                      <a:r>
                        <a:rPr lang="en-US" sz="1050" dirty="0" smtClean="0"/>
                        <a:t>current language/culture of the host web of an app for SharePoint</a:t>
                      </a:r>
                      <a:endParaRPr lang="en-US" sz="1050" dirty="0"/>
                    </a:p>
                  </a:txBody>
                  <a:tcPr/>
                </a:tc>
                <a:tc>
                  <a:txBody>
                    <a:bodyPr/>
                    <a:lstStyle/>
                    <a:p>
                      <a:endParaRPr lang="en-US" sz="1050" dirty="0"/>
                    </a:p>
                  </a:txBody>
                  <a:tcPr/>
                </a:tc>
              </a:tr>
              <a:tr h="2840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a:t>
                      </a:r>
                      <a:r>
                        <a:rPr lang="en-US" sz="1050" dirty="0" err="1" smtClean="0"/>
                        <a:t>ListId</a:t>
                      </a:r>
                      <a:r>
                        <a:rPr lang="en-US" sz="1050" dirty="0" smtClean="0"/>
                        <a:t>}</a:t>
                      </a:r>
                    </a:p>
                  </a:txBody>
                  <a:tcPr/>
                </a:tc>
                <a:tc>
                  <a:txBody>
                    <a:bodyPr/>
                    <a:lstStyle/>
                    <a:p>
                      <a:r>
                        <a:rPr lang="en-US" sz="1050" dirty="0" smtClean="0"/>
                        <a:t>ID of the current list (a GUID).</a:t>
                      </a:r>
                      <a:endParaRPr lang="en-US" sz="1050" dirty="0"/>
                    </a:p>
                  </a:txBody>
                  <a:tcPr/>
                </a:tc>
                <a:tc>
                  <a:txBody>
                    <a:bodyPr/>
                    <a:lstStyle/>
                    <a:p>
                      <a:endParaRPr lang="en-US" sz="1050" dirty="0"/>
                    </a:p>
                  </a:txBody>
                  <a:tcPr/>
                </a:tc>
              </a:tr>
              <a:tr h="2840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a:t>
                      </a:r>
                      <a:r>
                        <a:rPr lang="en-US" sz="1050" dirty="0" err="1" smtClean="0"/>
                        <a:t>RecurrenceId</a:t>
                      </a:r>
                      <a:r>
                        <a:rPr lang="en-US" sz="1050" dirty="0" smtClean="0"/>
                        <a:t>}</a:t>
                      </a:r>
                    </a:p>
                  </a:txBody>
                  <a:tcPr/>
                </a:tc>
                <a:tc>
                  <a:txBody>
                    <a:bodyPr/>
                    <a:lstStyle/>
                    <a:p>
                      <a:r>
                        <a:rPr lang="en-US" sz="1050" dirty="0" smtClean="0"/>
                        <a:t>Recurrence index of a recurring event</a:t>
                      </a:r>
                      <a:endParaRPr lang="en-US" sz="1050" dirty="0"/>
                    </a:p>
                  </a:txBody>
                  <a:tcPr/>
                </a:tc>
                <a:tc>
                  <a:txBody>
                    <a:bodyPr/>
                    <a:lstStyle/>
                    <a:p>
                      <a:endParaRPr lang="en-US" sz="1050" dirty="0"/>
                    </a:p>
                  </a:txBody>
                  <a:tcPr/>
                </a:tc>
              </a:tr>
              <a:tr h="2840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{Site}</a:t>
                      </a:r>
                    </a:p>
                  </a:txBody>
                  <a:tcPr/>
                </a:tc>
                <a:tc>
                  <a:txBody>
                    <a:bodyPr/>
                    <a:lstStyle/>
                    <a:p>
                      <a:r>
                        <a:rPr lang="en-US" sz="1050" dirty="0" smtClean="0"/>
                        <a:t>URL of the current website</a:t>
                      </a:r>
                      <a:endParaRPr lang="en-US" sz="1050" dirty="0"/>
                    </a:p>
                  </a:txBody>
                  <a:tcPr/>
                </a:tc>
                <a:tc>
                  <a:txBody>
                    <a:bodyPr/>
                    <a:lstStyle/>
                    <a:p>
                      <a:endParaRPr lang="en-US" sz="1050" dirty="0"/>
                    </a:p>
                  </a:txBody>
                  <a:tcPr/>
                </a:tc>
              </a:tr>
              <a:tr h="2840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a:t>
                      </a:r>
                      <a:r>
                        <a:rPr lang="en-US" sz="1050" dirty="0" err="1" smtClean="0"/>
                        <a:t>SiteCollection</a:t>
                      </a:r>
                      <a:r>
                        <a:rPr lang="en-US" sz="1050" dirty="0" smtClean="0"/>
                        <a:t>}</a:t>
                      </a:r>
                    </a:p>
                  </a:txBody>
                  <a:tcPr/>
                </a:tc>
                <a:tc>
                  <a:txBody>
                    <a:bodyPr/>
                    <a:lstStyle/>
                    <a:p>
                      <a:r>
                        <a:rPr lang="en-US" sz="1050" dirty="0" smtClean="0"/>
                        <a:t>URL of the parent site of the current website</a:t>
                      </a:r>
                      <a:endParaRPr lang="en-US" sz="1050" dirty="0"/>
                    </a:p>
                  </a:txBody>
                  <a:tcPr/>
                </a:tc>
                <a:tc>
                  <a:txBody>
                    <a:bodyPr/>
                    <a:lstStyle/>
                    <a:p>
                      <a:endParaRPr lang="en-US" sz="1050" dirty="0"/>
                    </a:p>
                  </a:txBody>
                  <a:tcPr/>
                </a:tc>
              </a:tr>
              <a:tr h="2840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a:t>
                      </a:r>
                      <a:r>
                        <a:rPr lang="en-US" sz="1050" dirty="0" err="1" smtClean="0"/>
                        <a:t>SiteUrl</a:t>
                      </a:r>
                      <a:r>
                        <a:rPr lang="en-US" sz="1050" dirty="0" smtClean="0"/>
                        <a:t>}</a:t>
                      </a:r>
                    </a:p>
                  </a:txBody>
                  <a:tcPr/>
                </a:tc>
                <a:tc>
                  <a:txBody>
                    <a:bodyPr/>
                    <a:lstStyle/>
                    <a:p>
                      <a:r>
                        <a:rPr lang="en-US" sz="1050" dirty="0" smtClean="0"/>
                        <a:t>URL of the current website</a:t>
                      </a:r>
                      <a:endParaRPr lang="en-US" sz="1050" dirty="0"/>
                    </a:p>
                  </a:txBody>
                  <a:tcPr/>
                </a:tc>
                <a:tc>
                  <a:txBody>
                    <a:bodyPr/>
                    <a:lstStyle/>
                    <a:p>
                      <a:endParaRPr lang="en-US" sz="1050" dirty="0"/>
                    </a:p>
                  </a:txBody>
                  <a:tcPr/>
                </a:tc>
              </a:tr>
              <a:tr h="2840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a:t>
                      </a:r>
                      <a:r>
                        <a:rPr lang="en-US" sz="1050" dirty="0" err="1" smtClean="0"/>
                        <a:t>StandardTokens</a:t>
                      </a:r>
                      <a:r>
                        <a:rPr lang="en-US" sz="1050" dirty="0" smtClean="0"/>
                        <a:t>}</a:t>
                      </a:r>
                    </a:p>
                  </a:txBody>
                  <a:tcPr/>
                </a:tc>
                <a:tc>
                  <a:txBody>
                    <a:bodyPr/>
                    <a:lstStyle/>
                    <a:p>
                      <a:r>
                        <a:rPr lang="en-US" sz="1050" dirty="0" err="1" smtClean="0"/>
                        <a:t>SPHostUrl</a:t>
                      </a:r>
                      <a:r>
                        <a:rPr lang="en-US" sz="1050" dirty="0" smtClean="0"/>
                        <a:t>={</a:t>
                      </a:r>
                      <a:r>
                        <a:rPr lang="en-US" sz="1050" dirty="0" err="1" smtClean="0"/>
                        <a:t>HostUrl</a:t>
                      </a:r>
                      <a:r>
                        <a:rPr lang="en-US" sz="1050" dirty="0" smtClean="0"/>
                        <a:t>}&amp;</a:t>
                      </a:r>
                      <a:r>
                        <a:rPr lang="en-US" sz="1050" dirty="0" err="1" smtClean="0"/>
                        <a:t>SPAppWebUrl</a:t>
                      </a:r>
                      <a:r>
                        <a:rPr lang="en-US" sz="1050" dirty="0" smtClean="0"/>
                        <a:t>={</a:t>
                      </a:r>
                      <a:r>
                        <a:rPr lang="en-US" sz="1050" dirty="0" err="1" smtClean="0"/>
                        <a:t>AppWebUrl</a:t>
                      </a:r>
                      <a:r>
                        <a:rPr lang="en-US" sz="1050" dirty="0" smtClean="0"/>
                        <a:t>}&amp;</a:t>
                      </a:r>
                      <a:r>
                        <a:rPr lang="en-US" sz="1050" dirty="0" err="1" smtClean="0"/>
                        <a:t>SPLanguage</a:t>
                      </a:r>
                      <a:r>
                        <a:rPr lang="en-US" sz="1050" dirty="0" smtClean="0"/>
                        <a:t>={Language}</a:t>
                      </a:r>
                      <a:endParaRPr lang="en-US" sz="1050" dirty="0"/>
                    </a:p>
                  </a:txBody>
                  <a:tcPr/>
                </a:tc>
                <a:tc>
                  <a:txBody>
                    <a:bodyPr/>
                    <a:lstStyle/>
                    <a:p>
                      <a:endParaRPr lang="en-US" sz="1050" dirty="0"/>
                    </a:p>
                  </a:txBody>
                  <a:tcPr/>
                </a:tc>
              </a:tr>
            </a:tbl>
          </a:graphicData>
        </a:graphic>
      </p:graphicFrame>
      <p:sp>
        <p:nvSpPr>
          <p:cNvPr id="6" name="Multiply 5"/>
          <p:cNvSpPr/>
          <p:nvPr/>
        </p:nvSpPr>
        <p:spPr>
          <a:xfrm>
            <a:off x="7924800" y="2438400"/>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lus 7"/>
          <p:cNvSpPr/>
          <p:nvPr/>
        </p:nvSpPr>
        <p:spPr>
          <a:xfrm>
            <a:off x="7924800" y="2743200"/>
            <a:ext cx="304800" cy="3048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Plus 8"/>
          <p:cNvSpPr/>
          <p:nvPr/>
        </p:nvSpPr>
        <p:spPr>
          <a:xfrm>
            <a:off x="7924800" y="3048000"/>
            <a:ext cx="304800" cy="3048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Plus 9"/>
          <p:cNvSpPr/>
          <p:nvPr/>
        </p:nvSpPr>
        <p:spPr>
          <a:xfrm>
            <a:off x="7924800" y="3352800"/>
            <a:ext cx="304800" cy="3048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Plus 10"/>
          <p:cNvSpPr/>
          <p:nvPr/>
        </p:nvSpPr>
        <p:spPr>
          <a:xfrm>
            <a:off x="7924800" y="4362450"/>
            <a:ext cx="304800" cy="3048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Plus 11"/>
          <p:cNvSpPr/>
          <p:nvPr/>
        </p:nvSpPr>
        <p:spPr>
          <a:xfrm>
            <a:off x="7924800" y="6172200"/>
            <a:ext cx="304800" cy="3048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Multiply 12"/>
          <p:cNvSpPr/>
          <p:nvPr/>
        </p:nvSpPr>
        <p:spPr>
          <a:xfrm>
            <a:off x="7924800" y="3657600"/>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y 13"/>
          <p:cNvSpPr/>
          <p:nvPr/>
        </p:nvSpPr>
        <p:spPr>
          <a:xfrm>
            <a:off x="7924800" y="4010025"/>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ltiply 14"/>
          <p:cNvSpPr/>
          <p:nvPr/>
        </p:nvSpPr>
        <p:spPr>
          <a:xfrm>
            <a:off x="7924800" y="4714875"/>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p:nvPr/>
        </p:nvSpPr>
        <p:spPr>
          <a:xfrm>
            <a:off x="7924800" y="5019675"/>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p:nvPr/>
        </p:nvSpPr>
        <p:spPr>
          <a:xfrm>
            <a:off x="7924800" y="5310187"/>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p:nvPr/>
        </p:nvSpPr>
        <p:spPr>
          <a:xfrm>
            <a:off x="7934325" y="5588793"/>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p:cNvSpPr/>
          <p:nvPr/>
        </p:nvSpPr>
        <p:spPr>
          <a:xfrm>
            <a:off x="7924800" y="5881686"/>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727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Web</a:t>
            </a:r>
            <a:endParaRPr lang="en-US" dirty="0"/>
          </a:p>
        </p:txBody>
      </p:sp>
      <p:sp>
        <p:nvSpPr>
          <p:cNvPr id="3" name="Content Placeholder 2"/>
          <p:cNvSpPr>
            <a:spLocks noGrp="1"/>
          </p:cNvSpPr>
          <p:nvPr>
            <p:ph idx="1"/>
          </p:nvPr>
        </p:nvSpPr>
        <p:spPr/>
        <p:txBody>
          <a:bodyPr/>
          <a:lstStyle/>
          <a:p>
            <a:r>
              <a:rPr lang="en-US" dirty="0" smtClean="0"/>
              <a:t>App web is created during app installation</a:t>
            </a:r>
          </a:p>
          <a:p>
            <a:pPr lvl="1"/>
            <a:r>
              <a:rPr lang="en-US" dirty="0" smtClean="0"/>
              <a:t>App web created as child to site where app is installed</a:t>
            </a:r>
          </a:p>
          <a:p>
            <a:pPr lvl="1"/>
            <a:endParaRPr lang="en-US" dirty="0" smtClean="0"/>
          </a:p>
          <a:p>
            <a:r>
              <a:rPr lang="en-US" dirty="0" smtClean="0"/>
              <a:t>SharePoint-Hosted apps must create app web</a:t>
            </a:r>
          </a:p>
          <a:p>
            <a:pPr lvl="1"/>
            <a:r>
              <a:rPr lang="en-US" dirty="0" smtClean="0"/>
              <a:t>App must add start page and related resources</a:t>
            </a:r>
          </a:p>
          <a:p>
            <a:pPr lvl="1"/>
            <a:r>
              <a:rPr lang="en-US" dirty="0" smtClean="0"/>
              <a:t>App can add other SharePoint elements (e.g. lists)</a:t>
            </a:r>
          </a:p>
          <a:p>
            <a:pPr lvl="1"/>
            <a:endParaRPr lang="en-US" dirty="0"/>
          </a:p>
          <a:p>
            <a:r>
              <a:rPr lang="en-US" dirty="0" smtClean="0"/>
              <a:t>Cloud-Hosted apps </a:t>
            </a:r>
            <a:r>
              <a:rPr lang="en-US" i="1" dirty="0" smtClean="0"/>
              <a:t>can </a:t>
            </a:r>
            <a:r>
              <a:rPr lang="en-US" dirty="0" smtClean="0"/>
              <a:t>create app web</a:t>
            </a:r>
          </a:p>
          <a:p>
            <a:pPr lvl="1"/>
            <a:r>
              <a:rPr lang="en-US" dirty="0" smtClean="0"/>
              <a:t>Most cloud-hosted apps will not create an app web</a:t>
            </a:r>
          </a:p>
          <a:p>
            <a:pPr lvl="1"/>
            <a:r>
              <a:rPr lang="en-US" dirty="0" smtClean="0"/>
              <a:t>Cloud-hosted app can create app web if needed</a:t>
            </a:r>
          </a:p>
          <a:p>
            <a:pPr lvl="1"/>
            <a:endParaRPr lang="en-US" dirty="0" smtClean="0"/>
          </a:p>
          <a:p>
            <a:pPr lvl="1"/>
            <a:endParaRPr lang="en-US" dirty="0"/>
          </a:p>
        </p:txBody>
      </p:sp>
    </p:spTree>
    <p:extLst>
      <p:ext uri="{BB962C8B-B14F-4D97-AF65-F5344CB8AC3E}">
        <p14:creationId xmlns:p14="http://schemas.microsoft.com/office/powerpoint/2010/main" val="3522019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Web Hosting Domain</a:t>
            </a:r>
            <a:endParaRPr lang="en-US" dirty="0"/>
          </a:p>
        </p:txBody>
      </p:sp>
      <p:sp>
        <p:nvSpPr>
          <p:cNvPr id="3" name="Content Placeholder 2"/>
          <p:cNvSpPr>
            <a:spLocks noGrp="1"/>
          </p:cNvSpPr>
          <p:nvPr>
            <p:ph idx="1"/>
          </p:nvPr>
        </p:nvSpPr>
        <p:spPr/>
        <p:txBody>
          <a:bodyPr/>
          <a:lstStyle/>
          <a:p>
            <a:r>
              <a:rPr lang="en-US" dirty="0" smtClean="0"/>
              <a:t>App web pages served out of isolated domain</a:t>
            </a:r>
          </a:p>
          <a:p>
            <a:pPr lvl="1"/>
            <a:r>
              <a:rPr lang="en-US" dirty="0" smtClean="0"/>
              <a:t>Isolates JavaScript code on app web pages</a:t>
            </a:r>
          </a:p>
          <a:p>
            <a:pPr lvl="1"/>
            <a:r>
              <a:rPr lang="en-US" dirty="0" smtClean="0"/>
              <a:t>Allows SharePoint to authenticate callbacks from app</a:t>
            </a:r>
          </a:p>
          <a:p>
            <a:pPr lvl="1"/>
            <a:endParaRPr lang="en-US" dirty="0" smtClean="0"/>
          </a:p>
          <a:p>
            <a:pPr lvl="1"/>
            <a:endParaRPr lang="en-US" dirty="0" smtClean="0"/>
          </a:p>
          <a:p>
            <a:r>
              <a:rPr lang="en-US" dirty="0" smtClean="0"/>
              <a:t>URL to app web made up of 4 parts</a:t>
            </a:r>
          </a:p>
          <a:p>
            <a:pPr lvl="1"/>
            <a:r>
              <a:rPr lang="en-US" b="1" dirty="0" smtClean="0"/>
              <a:t>Tenancy name: </a:t>
            </a:r>
            <a:r>
              <a:rPr lang="en-US" dirty="0" err="1" smtClean="0"/>
              <a:t>wingtiptenant</a:t>
            </a:r>
            <a:endParaRPr lang="en-US" dirty="0" smtClean="0"/>
          </a:p>
          <a:p>
            <a:pPr lvl="1"/>
            <a:r>
              <a:rPr lang="en-US" b="1" dirty="0" smtClean="0"/>
              <a:t>APPUID: </a:t>
            </a:r>
            <a:r>
              <a:rPr lang="en-US" dirty="0" smtClean="0"/>
              <a:t>ee060af276f95a</a:t>
            </a:r>
          </a:p>
          <a:p>
            <a:pPr lvl="1"/>
            <a:r>
              <a:rPr lang="en-US" b="1" dirty="0" smtClean="0"/>
              <a:t>App web hosting domain: </a:t>
            </a:r>
            <a:r>
              <a:rPr lang="en-US" dirty="0" smtClean="0"/>
              <a:t>apps.wingtip.com</a:t>
            </a:r>
          </a:p>
          <a:p>
            <a:pPr lvl="1"/>
            <a:r>
              <a:rPr lang="en-US" b="1" dirty="0" smtClean="0"/>
              <a:t>App name: </a:t>
            </a:r>
            <a:r>
              <a:rPr lang="en-US" dirty="0" err="1" smtClean="0"/>
              <a:t>MyFirstApp</a:t>
            </a:r>
            <a:endParaRPr lang="en-US" dirty="0" smtClean="0"/>
          </a:p>
          <a:p>
            <a:pPr lvl="1"/>
            <a:endParaRPr lang="en-US" dirty="0"/>
          </a:p>
        </p:txBody>
      </p:sp>
      <p:sp>
        <p:nvSpPr>
          <p:cNvPr id="4" name="Rectangle 3"/>
          <p:cNvSpPr/>
          <p:nvPr/>
        </p:nvSpPr>
        <p:spPr>
          <a:xfrm>
            <a:off x="381000" y="3048000"/>
            <a:ext cx="8229600" cy="5334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Lucida Console" panose="020B0609040504020204" pitchFamily="49" charset="0"/>
              </a:rPr>
              <a:t>https://</a:t>
            </a:r>
            <a:r>
              <a:rPr lang="en-US" sz="1600" b="1" dirty="0" smtClean="0">
                <a:solidFill>
                  <a:schemeClr val="tx1"/>
                </a:solidFill>
                <a:latin typeface="Lucida Console" panose="020B0609040504020204" pitchFamily="49" charset="0"/>
              </a:rPr>
              <a:t>wingtiptenant-ee060af276f95a.apps.wingtip.com/MyFirstApp</a:t>
            </a:r>
            <a:endParaRPr lang="en-US" sz="1600" b="1" dirty="0">
              <a:solidFill>
                <a:schemeClr val="tx1"/>
              </a:solidFill>
              <a:latin typeface="Lucida Console" panose="020B0609040504020204" pitchFamily="49" charset="0"/>
            </a:endParaRPr>
          </a:p>
        </p:txBody>
      </p:sp>
    </p:spTree>
    <p:extLst>
      <p:ext uri="{BB962C8B-B14F-4D97-AF65-F5344CB8AC3E}">
        <p14:creationId xmlns:p14="http://schemas.microsoft.com/office/powerpoint/2010/main" val="2963202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 Web Features</a:t>
            </a:r>
            <a:endParaRPr lang="en-US" dirty="0"/>
          </a:p>
        </p:txBody>
      </p:sp>
      <p:sp>
        <p:nvSpPr>
          <p:cNvPr id="3" name="Content Placeholder 2"/>
          <p:cNvSpPr>
            <a:spLocks noGrp="1"/>
          </p:cNvSpPr>
          <p:nvPr>
            <p:ph idx="1"/>
          </p:nvPr>
        </p:nvSpPr>
        <p:spPr/>
        <p:txBody>
          <a:bodyPr/>
          <a:lstStyle/>
          <a:p>
            <a:r>
              <a:rPr lang="en-US" dirty="0" smtClean="0"/>
              <a:t>SharePoint apps can extend UI three ways</a:t>
            </a:r>
            <a:endParaRPr lang="en-US" dirty="0"/>
          </a:p>
          <a:p>
            <a:pPr marL="804862" lvl="1" indent="-457200">
              <a:buFont typeface="+mj-lt"/>
              <a:buAutoNum type="arabicPeriod"/>
            </a:pPr>
            <a:r>
              <a:rPr lang="en-US" dirty="0"/>
              <a:t>Start </a:t>
            </a:r>
            <a:r>
              <a:rPr lang="en-US" dirty="0" smtClean="0"/>
              <a:t>page </a:t>
            </a:r>
            <a:r>
              <a:rPr lang="en-US" sz="1800" dirty="0">
                <a:solidFill>
                  <a:schemeClr val="tx1">
                    <a:lumMod val="75000"/>
                    <a:lumOff val="25000"/>
                  </a:schemeClr>
                </a:solidFill>
              </a:rPr>
              <a:t>(required)</a:t>
            </a:r>
            <a:endParaRPr lang="en-US" dirty="0">
              <a:solidFill>
                <a:schemeClr val="tx1">
                  <a:lumMod val="75000"/>
                  <a:lumOff val="25000"/>
                </a:schemeClr>
              </a:solidFill>
            </a:endParaRPr>
          </a:p>
          <a:p>
            <a:pPr marL="804862" lvl="1" indent="-457200">
              <a:buFont typeface="+mj-lt"/>
              <a:buAutoNum type="arabicPeriod"/>
            </a:pPr>
            <a:r>
              <a:rPr lang="en-US" dirty="0"/>
              <a:t>App </a:t>
            </a:r>
            <a:r>
              <a:rPr lang="en-US" dirty="0" smtClean="0"/>
              <a:t>parts</a:t>
            </a:r>
            <a:endParaRPr lang="en-US" dirty="0"/>
          </a:p>
          <a:p>
            <a:pPr marL="804862" lvl="1" indent="-457200">
              <a:buFont typeface="+mj-lt"/>
              <a:buAutoNum type="arabicPeriod"/>
            </a:pPr>
            <a:r>
              <a:rPr lang="en-US" dirty="0"/>
              <a:t>UI </a:t>
            </a:r>
            <a:r>
              <a:rPr lang="en-US" dirty="0" smtClean="0"/>
              <a:t>custom actions</a:t>
            </a:r>
            <a:endParaRPr lang="en-US" dirty="0"/>
          </a:p>
          <a:p>
            <a:pPr lvl="1"/>
            <a:endParaRPr lang="en-US" dirty="0"/>
          </a:p>
          <a:p>
            <a:r>
              <a:rPr lang="en-US" dirty="0"/>
              <a:t>App </a:t>
            </a:r>
            <a:r>
              <a:rPr lang="en-US" dirty="0" smtClean="0"/>
              <a:t>parts and UI custom actions added host web</a:t>
            </a:r>
          </a:p>
          <a:p>
            <a:pPr lvl="1"/>
            <a:r>
              <a:rPr lang="en-US" dirty="0" smtClean="0"/>
              <a:t>Added to host web using a host web feature</a:t>
            </a:r>
            <a:endParaRPr lang="en-US" dirty="0"/>
          </a:p>
          <a:p>
            <a:pPr lvl="1"/>
            <a:r>
              <a:rPr lang="en-US" dirty="0" smtClean="0"/>
              <a:t>Users add app parts just like adding Web Parts</a:t>
            </a:r>
            <a:endParaRPr lang="en-US" dirty="0"/>
          </a:p>
          <a:p>
            <a:pPr lvl="1"/>
            <a:r>
              <a:rPr lang="en-US" dirty="0" smtClean="0"/>
              <a:t>UI custom actions used to extend ribbon &amp; ECB menu</a:t>
            </a:r>
          </a:p>
          <a:p>
            <a:pPr lvl="1"/>
            <a:r>
              <a:rPr lang="en-US" dirty="0" smtClean="0"/>
              <a:t>Details of developing these covered in a later module</a:t>
            </a:r>
            <a:endParaRPr lang="en-US" dirty="0"/>
          </a:p>
          <a:p>
            <a:endParaRPr lang="en-US" dirty="0"/>
          </a:p>
        </p:txBody>
      </p:sp>
    </p:spTree>
    <p:extLst>
      <p:ext uri="{BB962C8B-B14F-4D97-AF65-F5344CB8AC3E}">
        <p14:creationId xmlns:p14="http://schemas.microsoft.com/office/powerpoint/2010/main" val="39951267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List to the App Web</a:t>
            </a:r>
            <a:endParaRPr lang="en-US" dirty="0"/>
          </a:p>
        </p:txBody>
      </p:sp>
    </p:spTree>
    <p:extLst>
      <p:ext uri="{BB962C8B-B14F-4D97-AF65-F5344CB8AC3E}">
        <p14:creationId xmlns:p14="http://schemas.microsoft.com/office/powerpoint/2010/main" val="866475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Introduction to SharePoint Apps</a:t>
            </a:r>
          </a:p>
          <a:p>
            <a:pPr>
              <a:buFont typeface="Wingdings" panose="05000000000000000000" pitchFamily="2" charset="2"/>
              <a:buChar char="ü"/>
            </a:pPr>
            <a:r>
              <a:rPr lang="en-US" dirty="0" smtClean="0">
                <a:solidFill>
                  <a:schemeClr val="bg1">
                    <a:lumMod val="50000"/>
                  </a:schemeClr>
                </a:solidFill>
              </a:rPr>
              <a:t>Developing SharePoint Apps</a:t>
            </a:r>
          </a:p>
          <a:p>
            <a:pPr>
              <a:buFont typeface="Wingdings" panose="05000000000000000000" pitchFamily="2" charset="2"/>
              <a:buChar char="Ø"/>
            </a:pPr>
            <a:r>
              <a:rPr lang="en-US" dirty="0" smtClean="0"/>
              <a:t>Distribution and Deployment</a:t>
            </a:r>
          </a:p>
          <a:p>
            <a:r>
              <a:rPr lang="en-US" dirty="0" smtClean="0"/>
              <a:t>App Lifecycle Events</a:t>
            </a:r>
            <a:endParaRPr lang="en-US" dirty="0"/>
          </a:p>
        </p:txBody>
      </p:sp>
    </p:spTree>
    <p:extLst>
      <p:ext uri="{BB962C8B-B14F-4D97-AF65-F5344CB8AC3E}">
        <p14:creationId xmlns:p14="http://schemas.microsoft.com/office/powerpoint/2010/main" val="28190568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Distribution Overview</a:t>
            </a:r>
            <a:endParaRPr lang="en-US" dirty="0"/>
          </a:p>
        </p:txBody>
      </p:sp>
      <p:sp>
        <p:nvSpPr>
          <p:cNvPr id="3" name="Content Placeholder 2"/>
          <p:cNvSpPr>
            <a:spLocks noGrp="1"/>
          </p:cNvSpPr>
          <p:nvPr>
            <p:ph idx="1"/>
          </p:nvPr>
        </p:nvSpPr>
        <p:spPr/>
        <p:txBody>
          <a:bodyPr/>
          <a:lstStyle/>
          <a:p>
            <a:r>
              <a:rPr lang="en-US" dirty="0" smtClean="0"/>
              <a:t>App Packaging</a:t>
            </a:r>
          </a:p>
          <a:p>
            <a:pPr lvl="1"/>
            <a:r>
              <a:rPr lang="en-US" dirty="0" smtClean="0"/>
              <a:t>Packaging app resources for distribution</a:t>
            </a:r>
            <a:endParaRPr lang="en-US" dirty="0"/>
          </a:p>
          <a:p>
            <a:pPr>
              <a:lnSpc>
                <a:spcPct val="150000"/>
              </a:lnSpc>
            </a:pPr>
            <a:r>
              <a:rPr lang="en-US" dirty="0" smtClean="0"/>
              <a:t>App Publication</a:t>
            </a:r>
          </a:p>
          <a:p>
            <a:pPr lvl="1"/>
            <a:r>
              <a:rPr lang="en-US" dirty="0" smtClean="0"/>
              <a:t>Making app available for installation and upgrade</a:t>
            </a:r>
            <a:endParaRPr lang="en-US" dirty="0"/>
          </a:p>
          <a:p>
            <a:pPr>
              <a:lnSpc>
                <a:spcPct val="150000"/>
              </a:lnSpc>
            </a:pPr>
            <a:r>
              <a:rPr lang="en-US" dirty="0" smtClean="0"/>
              <a:t>App Installation</a:t>
            </a:r>
          </a:p>
          <a:p>
            <a:pPr lvl="1"/>
            <a:r>
              <a:rPr lang="en-US" dirty="0" smtClean="0"/>
              <a:t>Make app available for use</a:t>
            </a:r>
            <a:endParaRPr lang="en-US" dirty="0"/>
          </a:p>
          <a:p>
            <a:pPr>
              <a:lnSpc>
                <a:spcPct val="150000"/>
              </a:lnSpc>
            </a:pPr>
            <a:r>
              <a:rPr lang="en-US" dirty="0" smtClean="0"/>
              <a:t>App Upgrade</a:t>
            </a:r>
          </a:p>
          <a:p>
            <a:pPr lvl="1"/>
            <a:r>
              <a:rPr lang="en-US" dirty="0" smtClean="0"/>
              <a:t>Replace current version of app with newer versio</a:t>
            </a:r>
            <a:r>
              <a:rPr lang="en-US" dirty="0"/>
              <a:t>n</a:t>
            </a:r>
          </a:p>
        </p:txBody>
      </p:sp>
    </p:spTree>
    <p:extLst>
      <p:ext uri="{BB962C8B-B14F-4D97-AF65-F5344CB8AC3E}">
        <p14:creationId xmlns:p14="http://schemas.microsoft.com/office/powerpoint/2010/main" val="4449082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Package</a:t>
            </a:r>
            <a:endParaRPr lang="en-US" dirty="0"/>
          </a:p>
        </p:txBody>
      </p:sp>
      <p:sp>
        <p:nvSpPr>
          <p:cNvPr id="3" name="Content Placeholder 2"/>
          <p:cNvSpPr>
            <a:spLocks noGrp="1"/>
          </p:cNvSpPr>
          <p:nvPr>
            <p:ph idx="1"/>
          </p:nvPr>
        </p:nvSpPr>
        <p:spPr/>
        <p:txBody>
          <a:bodyPr/>
          <a:lstStyle/>
          <a:p>
            <a:r>
              <a:rPr lang="en-US" dirty="0" smtClean="0"/>
              <a:t>SharePoint apps distributed using app packages</a:t>
            </a:r>
          </a:p>
          <a:p>
            <a:pPr lvl="1"/>
            <a:r>
              <a:rPr lang="en-US" dirty="0" smtClean="0"/>
              <a:t>App package is ZIP archive file with </a:t>
            </a:r>
            <a:r>
              <a:rPr lang="en-US" dirty="0" smtClean="0">
                <a:latin typeface="Courier New" panose="02070309020205020404" pitchFamily="49" charset="0"/>
                <a:cs typeface="Courier New" panose="02070309020205020404" pitchFamily="49" charset="0"/>
              </a:rPr>
              <a:t>*.app</a:t>
            </a:r>
            <a:r>
              <a:rPr lang="en-US" dirty="0" smtClean="0"/>
              <a:t> extension</a:t>
            </a:r>
          </a:p>
          <a:p>
            <a:pPr lvl="1"/>
            <a:r>
              <a:rPr lang="en-US" dirty="0" smtClean="0"/>
              <a:t>Built according to Open Package Convention (OPC)</a:t>
            </a:r>
          </a:p>
          <a:p>
            <a:pPr lvl="1"/>
            <a:r>
              <a:rPr lang="en-US" dirty="0" smtClean="0"/>
              <a:t>Same packaging format used in Apps for Office</a:t>
            </a:r>
          </a:p>
          <a:p>
            <a:pPr lvl="1"/>
            <a:r>
              <a:rPr lang="en-US" dirty="0" smtClean="0"/>
              <a:t>App package must contain </a:t>
            </a:r>
            <a:r>
              <a:rPr lang="en-US" dirty="0" smtClean="0">
                <a:latin typeface="Courier New" panose="02070309020205020404" pitchFamily="49" charset="0"/>
                <a:cs typeface="Courier New" panose="02070309020205020404" pitchFamily="49" charset="0"/>
              </a:rPr>
              <a:t>AppManifest.xml</a:t>
            </a:r>
          </a:p>
          <a:p>
            <a:pPr lvl="1"/>
            <a:r>
              <a:rPr lang="en-US" dirty="0"/>
              <a:t>A</a:t>
            </a:r>
            <a:r>
              <a:rPr lang="en-US" dirty="0" smtClean="0"/>
              <a:t>pp package will often contain file for app icon</a:t>
            </a:r>
            <a:endParaRPr lang="en-US" dirty="0"/>
          </a:p>
        </p:txBody>
      </p:sp>
      <p:pic>
        <p:nvPicPr>
          <p:cNvPr id="5" name="Picture 4"/>
          <p:cNvPicPr>
            <a:picLocks noChangeAspect="1"/>
          </p:cNvPicPr>
          <p:nvPr/>
        </p:nvPicPr>
        <p:blipFill>
          <a:blip r:embed="rId3"/>
          <a:stretch>
            <a:fillRect/>
          </a:stretch>
        </p:blipFill>
        <p:spPr>
          <a:xfrm>
            <a:off x="2559792" y="4331490"/>
            <a:ext cx="4024416" cy="21455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04820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a:t>
            </a:r>
            <a:r>
              <a:rPr lang="en-US" dirty="0"/>
              <a:t>Web Solution Package</a:t>
            </a:r>
          </a:p>
        </p:txBody>
      </p:sp>
      <p:sp>
        <p:nvSpPr>
          <p:cNvPr id="3" name="Content Placeholder 2"/>
          <p:cNvSpPr>
            <a:spLocks noGrp="1"/>
          </p:cNvSpPr>
          <p:nvPr>
            <p:ph idx="1"/>
          </p:nvPr>
        </p:nvSpPr>
        <p:spPr/>
        <p:txBody>
          <a:bodyPr/>
          <a:lstStyle/>
          <a:p>
            <a:r>
              <a:rPr lang="en-US" dirty="0" smtClean="0"/>
              <a:t>App package contains inner WSP for app web</a:t>
            </a:r>
          </a:p>
          <a:p>
            <a:pPr lvl="1"/>
            <a:r>
              <a:rPr lang="en-US" dirty="0"/>
              <a:t>E</a:t>
            </a:r>
            <a:r>
              <a:rPr lang="en-US" dirty="0" smtClean="0"/>
              <a:t>lements deployed to app web using solution package</a:t>
            </a:r>
          </a:p>
          <a:p>
            <a:pPr lvl="1"/>
            <a:r>
              <a:rPr lang="en-US" dirty="0" smtClean="0"/>
              <a:t>Solution package built into app package as inner WSP</a:t>
            </a:r>
          </a:p>
        </p:txBody>
      </p:sp>
      <p:sp>
        <p:nvSpPr>
          <p:cNvPr id="7" name="Rectangle 6"/>
          <p:cNvSpPr/>
          <p:nvPr/>
        </p:nvSpPr>
        <p:spPr>
          <a:xfrm>
            <a:off x="4495800" y="3657600"/>
            <a:ext cx="4191000" cy="6858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600" dirty="0" smtClean="0">
                <a:solidFill>
                  <a:schemeClr val="tx1">
                    <a:lumMod val="75000"/>
                    <a:lumOff val="25000"/>
                  </a:schemeClr>
                </a:solidFill>
              </a:rPr>
              <a:t>All SharePoint-hosted apps will have an inner WSP in their app package</a:t>
            </a:r>
            <a:endParaRPr lang="en-US" sz="1600" dirty="0">
              <a:solidFill>
                <a:schemeClr val="tx1">
                  <a:lumMod val="75000"/>
                  <a:lumOff val="25000"/>
                </a:schemeClr>
              </a:solidFill>
            </a:endParaRPr>
          </a:p>
        </p:txBody>
      </p:sp>
      <p:sp>
        <p:nvSpPr>
          <p:cNvPr id="8" name="Rectangle 7"/>
          <p:cNvSpPr/>
          <p:nvPr/>
        </p:nvSpPr>
        <p:spPr>
          <a:xfrm>
            <a:off x="4495800" y="4876800"/>
            <a:ext cx="4191000" cy="9144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600" dirty="0" smtClean="0">
                <a:solidFill>
                  <a:schemeClr val="tx1">
                    <a:lumMod val="75000"/>
                    <a:lumOff val="25000"/>
                  </a:schemeClr>
                </a:solidFill>
              </a:rPr>
              <a:t>Cloud-hosted apps will not have an inner WSP in their app package unless they have been implemented to create an app web</a:t>
            </a:r>
            <a:endParaRPr lang="en-US" sz="1600" dirty="0">
              <a:solidFill>
                <a:schemeClr val="tx1">
                  <a:lumMod val="75000"/>
                  <a:lumOff val="25000"/>
                </a:schemeClr>
              </a:solidFill>
            </a:endParaRPr>
          </a:p>
        </p:txBody>
      </p:sp>
      <p:pic>
        <p:nvPicPr>
          <p:cNvPr id="4" name="Picture 3"/>
          <p:cNvPicPr>
            <a:picLocks noChangeAspect="1"/>
          </p:cNvPicPr>
          <p:nvPr/>
        </p:nvPicPr>
        <p:blipFill>
          <a:blip r:embed="rId3"/>
          <a:stretch>
            <a:fillRect/>
          </a:stretch>
        </p:blipFill>
        <p:spPr>
          <a:xfrm>
            <a:off x="872067" y="3036111"/>
            <a:ext cx="3395133" cy="34408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48312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Packaging Host Web Features</a:t>
            </a:r>
          </a:p>
        </p:txBody>
      </p:sp>
      <p:sp>
        <p:nvSpPr>
          <p:cNvPr id="3" name="Content Placeholder 2"/>
          <p:cNvSpPr>
            <a:spLocks noGrp="1"/>
          </p:cNvSpPr>
          <p:nvPr>
            <p:ph idx="1"/>
          </p:nvPr>
        </p:nvSpPr>
        <p:spPr/>
        <p:txBody>
          <a:bodyPr/>
          <a:lstStyle/>
          <a:p>
            <a:r>
              <a:rPr lang="en-US" dirty="0" smtClean="0"/>
              <a:t>Host web feature elements added at top level</a:t>
            </a:r>
          </a:p>
          <a:p>
            <a:pPr lvl="1"/>
            <a:r>
              <a:rPr lang="en-US" dirty="0" smtClean="0">
                <a:latin typeface="Courier New" panose="02070309020205020404" pitchFamily="49" charset="0"/>
                <a:cs typeface="Courier New" panose="02070309020205020404" pitchFamily="49" charset="0"/>
              </a:rPr>
              <a:t>elements.xml</a:t>
            </a:r>
            <a:r>
              <a:rPr lang="en-US" dirty="0"/>
              <a:t> </a:t>
            </a:r>
            <a:r>
              <a:rPr lang="en-US" dirty="0" smtClean="0"/>
              <a:t>file added for each app part</a:t>
            </a:r>
          </a:p>
          <a:p>
            <a:pPr lvl="1"/>
            <a:r>
              <a:rPr lang="en-US" dirty="0" smtClean="0">
                <a:latin typeface="Courier New" panose="02070309020205020404" pitchFamily="49" charset="0"/>
                <a:cs typeface="Courier New" panose="02070309020205020404" pitchFamily="49" charset="0"/>
              </a:rPr>
              <a:t>elements.xml</a:t>
            </a:r>
            <a:r>
              <a:rPr lang="en-US" dirty="0"/>
              <a:t> </a:t>
            </a:r>
            <a:r>
              <a:rPr lang="en-US" dirty="0" smtClean="0"/>
              <a:t>file added for each UI custom action</a:t>
            </a:r>
          </a:p>
          <a:p>
            <a:pPr lvl="1"/>
            <a:r>
              <a:rPr lang="en-US" dirty="0">
                <a:latin typeface="Courier New" panose="02070309020205020404" pitchFamily="49" charset="0"/>
                <a:cs typeface="Courier New" panose="02070309020205020404" pitchFamily="49" charset="0"/>
              </a:rPr>
              <a:t>features.xml</a:t>
            </a:r>
            <a:r>
              <a:rPr lang="en-US" dirty="0"/>
              <a:t> f</a:t>
            </a:r>
            <a:r>
              <a:rPr lang="en-US" dirty="0" smtClean="0"/>
              <a:t>ile added for host web feature</a:t>
            </a:r>
          </a:p>
          <a:p>
            <a:pPr lvl="1"/>
            <a:r>
              <a:rPr lang="en-US" dirty="0" smtClean="0"/>
              <a:t>Visual Studio adds GUID to file names</a:t>
            </a:r>
            <a:endParaRPr lang="en-US" dirty="0"/>
          </a:p>
        </p:txBody>
      </p:sp>
      <p:pic>
        <p:nvPicPr>
          <p:cNvPr id="4" name="Picture 3"/>
          <p:cNvPicPr>
            <a:picLocks noChangeAspect="1"/>
          </p:cNvPicPr>
          <p:nvPr/>
        </p:nvPicPr>
        <p:blipFill>
          <a:blip r:embed="rId3"/>
          <a:stretch>
            <a:fillRect/>
          </a:stretch>
        </p:blipFill>
        <p:spPr>
          <a:xfrm>
            <a:off x="2718712" y="3872006"/>
            <a:ext cx="3706576" cy="2730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6372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Pain Points with SharePoint Solutions</a:t>
            </a:r>
            <a:endParaRPr lang="en-US" dirty="0"/>
          </a:p>
        </p:txBody>
      </p:sp>
      <p:sp>
        <p:nvSpPr>
          <p:cNvPr id="3" name="Content Placeholder 2"/>
          <p:cNvSpPr>
            <a:spLocks noGrp="1"/>
          </p:cNvSpPr>
          <p:nvPr>
            <p:ph idx="1"/>
          </p:nvPr>
        </p:nvSpPr>
        <p:spPr/>
        <p:txBody>
          <a:bodyPr/>
          <a:lstStyle/>
          <a:p>
            <a:r>
              <a:rPr lang="en-US" dirty="0" smtClean="0"/>
              <a:t>Custom code runs inside SharePoint environment</a:t>
            </a:r>
          </a:p>
          <a:p>
            <a:pPr lvl="1"/>
            <a:r>
              <a:rPr lang="en-US" dirty="0" smtClean="0"/>
              <a:t>This poses risks and compromises scalability</a:t>
            </a:r>
          </a:p>
          <a:p>
            <a:r>
              <a:rPr lang="en-US" dirty="0" smtClean="0"/>
              <a:t>Custom code has dependencies on DLLs</a:t>
            </a:r>
          </a:p>
          <a:p>
            <a:pPr lvl="1"/>
            <a:r>
              <a:rPr lang="en-US" dirty="0" smtClean="0"/>
              <a:t>Makes it hard to migrate to new versions of SharePoint</a:t>
            </a:r>
          </a:p>
          <a:p>
            <a:r>
              <a:rPr lang="en-US" dirty="0" smtClean="0"/>
              <a:t>Permissions model based entirely on user identity</a:t>
            </a:r>
          </a:p>
          <a:p>
            <a:pPr lvl="1"/>
            <a:r>
              <a:rPr lang="en-US" dirty="0" smtClean="0"/>
              <a:t>You cannot configure permissions for the solution itself</a:t>
            </a:r>
          </a:p>
          <a:p>
            <a:pPr lvl="1"/>
            <a:r>
              <a:rPr lang="en-US" dirty="0" smtClean="0"/>
              <a:t>Impersonation solves the too-little-permissions problem</a:t>
            </a:r>
          </a:p>
          <a:p>
            <a:pPr lvl="1"/>
            <a:r>
              <a:rPr lang="en-US" dirty="0" smtClean="0"/>
              <a:t>Impersonation causes too-many-permissions problem</a:t>
            </a:r>
          </a:p>
          <a:p>
            <a:r>
              <a:rPr lang="en-US" dirty="0" smtClean="0"/>
              <a:t>SharePoint solutions are hard to manage</a:t>
            </a:r>
          </a:p>
          <a:p>
            <a:pPr lvl="1"/>
            <a:r>
              <a:rPr lang="en-US" dirty="0" smtClean="0"/>
              <a:t>They lack effective support and easily understood semantics for distribution, installation and upgrade</a:t>
            </a:r>
          </a:p>
        </p:txBody>
      </p:sp>
    </p:spTree>
    <p:extLst>
      <p:ext uri="{BB962C8B-B14F-4D97-AF65-F5344CB8AC3E}">
        <p14:creationId xmlns:p14="http://schemas.microsoft.com/office/powerpoint/2010/main" val="13731831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Packaging for Autohosted Apps</a:t>
            </a:r>
            <a:endParaRPr lang="en-US" dirty="0"/>
          </a:p>
        </p:txBody>
      </p:sp>
      <p:sp>
        <p:nvSpPr>
          <p:cNvPr id="3" name="Content Placeholder 2"/>
          <p:cNvSpPr>
            <a:spLocks noGrp="1"/>
          </p:cNvSpPr>
          <p:nvPr>
            <p:ph idx="1"/>
          </p:nvPr>
        </p:nvSpPr>
        <p:spPr/>
        <p:txBody>
          <a:bodyPr/>
          <a:lstStyle/>
          <a:p>
            <a:r>
              <a:rPr lang="en-US" dirty="0" err="1" smtClean="0"/>
              <a:t>Autohosted</a:t>
            </a:r>
            <a:r>
              <a:rPr lang="en-US" dirty="0" smtClean="0"/>
              <a:t> apps packaged with extra resources</a:t>
            </a:r>
          </a:p>
          <a:p>
            <a:pPr lvl="1"/>
            <a:r>
              <a:rPr lang="en-US" dirty="0" smtClean="0"/>
              <a:t>Office 365 requires resources to deploy remote web</a:t>
            </a:r>
            <a:br>
              <a:rPr lang="en-US" dirty="0" smtClean="0"/>
            </a:br>
            <a:r>
              <a:rPr lang="en-US" sz="1800" dirty="0" smtClean="0">
                <a:solidFill>
                  <a:schemeClr val="tx1">
                    <a:lumMod val="75000"/>
                    <a:lumOff val="25000"/>
                  </a:schemeClr>
                </a:solidFill>
              </a:rPr>
              <a:t>built into app package as </a:t>
            </a:r>
            <a:r>
              <a:rPr lang="en-US" sz="1800" b="1" dirty="0" smtClean="0"/>
              <a:t>web deploy package </a:t>
            </a:r>
            <a:r>
              <a:rPr lang="en-US" sz="1800" dirty="0"/>
              <a:t>(</a:t>
            </a:r>
            <a:r>
              <a:rPr lang="en-US" sz="1800" dirty="0">
                <a:latin typeface="Courier New" panose="02070309020205020404" pitchFamily="49" charset="0"/>
                <a:cs typeface="Courier New" panose="02070309020205020404" pitchFamily="49" charset="0"/>
              </a:rPr>
              <a:t>*.web.zip</a:t>
            </a:r>
            <a:r>
              <a:rPr lang="en-US" sz="1800" dirty="0"/>
              <a:t>)</a:t>
            </a:r>
          </a:p>
          <a:p>
            <a:pPr lvl="1"/>
            <a:r>
              <a:rPr lang="en-US" dirty="0" smtClean="0"/>
              <a:t>Office 365 requires resources to create SQL Azure DB</a:t>
            </a:r>
            <a:br>
              <a:rPr lang="en-US" dirty="0" smtClean="0"/>
            </a:br>
            <a:r>
              <a:rPr lang="en-US" sz="1800" dirty="0" smtClean="0">
                <a:solidFill>
                  <a:schemeClr val="tx1">
                    <a:lumMod val="75000"/>
                    <a:lumOff val="25000"/>
                  </a:schemeClr>
                </a:solidFill>
              </a:rPr>
              <a:t>built into app package as </a:t>
            </a:r>
            <a:r>
              <a:rPr lang="en-US" sz="1800" b="1" dirty="0" smtClean="0"/>
              <a:t>Data Tier Application Package</a:t>
            </a:r>
            <a:r>
              <a:rPr lang="en-US" sz="1800" dirty="0" smtClean="0"/>
              <a:t>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dacpac</a:t>
            </a:r>
            <a:r>
              <a:rPr lang="en-US" sz="1800" dirty="0" smtClean="0"/>
              <a:t>)</a:t>
            </a:r>
          </a:p>
          <a:p>
            <a:pPr lvl="1"/>
            <a:endParaRPr lang="en-US" dirty="0"/>
          </a:p>
        </p:txBody>
      </p:sp>
      <p:pic>
        <p:nvPicPr>
          <p:cNvPr id="4" name="Picture 3"/>
          <p:cNvPicPr>
            <a:picLocks noChangeAspect="1"/>
          </p:cNvPicPr>
          <p:nvPr/>
        </p:nvPicPr>
        <p:blipFill>
          <a:blip r:embed="rId3"/>
          <a:stretch>
            <a:fillRect/>
          </a:stretch>
        </p:blipFill>
        <p:spPr>
          <a:xfrm>
            <a:off x="2451494" y="3505200"/>
            <a:ext cx="4241013" cy="3124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43193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Apps</a:t>
            </a:r>
            <a:endParaRPr lang="en-US" dirty="0"/>
          </a:p>
        </p:txBody>
      </p:sp>
      <p:sp>
        <p:nvSpPr>
          <p:cNvPr id="3" name="Content Placeholder 2"/>
          <p:cNvSpPr>
            <a:spLocks noGrp="1"/>
          </p:cNvSpPr>
          <p:nvPr>
            <p:ph idx="1"/>
          </p:nvPr>
        </p:nvSpPr>
        <p:spPr/>
        <p:txBody>
          <a:bodyPr>
            <a:normAutofit/>
          </a:bodyPr>
          <a:lstStyle/>
          <a:p>
            <a:r>
              <a:rPr lang="en-US" dirty="0" smtClean="0"/>
              <a:t>App distributed based on publishing scheme</a:t>
            </a:r>
          </a:p>
          <a:p>
            <a:pPr lvl="1"/>
            <a:r>
              <a:rPr lang="en-US" dirty="0" smtClean="0"/>
              <a:t>Publishing involves uploading app package to catalog</a:t>
            </a:r>
          </a:p>
          <a:p>
            <a:pPr lvl="1"/>
            <a:r>
              <a:rPr lang="en-US" dirty="0" smtClean="0"/>
              <a:t>Provides better app discovery, installation and upgrade</a:t>
            </a:r>
          </a:p>
          <a:p>
            <a:pPr>
              <a:lnSpc>
                <a:spcPct val="150000"/>
              </a:lnSpc>
            </a:pPr>
            <a:r>
              <a:rPr lang="en-US" dirty="0" smtClean="0"/>
              <a:t>SharePoint Store is catalog available to public</a:t>
            </a:r>
          </a:p>
          <a:p>
            <a:pPr lvl="1"/>
            <a:r>
              <a:rPr lang="en-US" dirty="0" smtClean="0"/>
              <a:t>Developers publish apps to SharePoint Store</a:t>
            </a:r>
          </a:p>
          <a:p>
            <a:pPr lvl="1"/>
            <a:r>
              <a:rPr lang="en-US" dirty="0" smtClean="0"/>
              <a:t>Anyone can discover apps and purchase/install them</a:t>
            </a:r>
            <a:endParaRPr lang="en-US" dirty="0"/>
          </a:p>
          <a:p>
            <a:pPr>
              <a:lnSpc>
                <a:spcPct val="150000"/>
              </a:lnSpc>
            </a:pPr>
            <a:r>
              <a:rPr lang="en-US" dirty="0" smtClean="0"/>
              <a:t>App catalog site for publishing at private scope</a:t>
            </a:r>
          </a:p>
          <a:p>
            <a:pPr lvl="1"/>
            <a:r>
              <a:rPr lang="en-US" dirty="0" smtClean="0"/>
              <a:t>Implemented as a SharePoint site collection</a:t>
            </a:r>
          </a:p>
          <a:p>
            <a:pPr lvl="1"/>
            <a:r>
              <a:rPr lang="en-US" dirty="0" smtClean="0"/>
              <a:t>Used in Office 365 tenancies and in on-premise farms</a:t>
            </a:r>
          </a:p>
          <a:p>
            <a:pPr lvl="1"/>
            <a:r>
              <a:rPr lang="en-US" dirty="0" smtClean="0"/>
              <a:t>Must be explicitly created in on-premises farm</a:t>
            </a:r>
            <a:endParaRPr lang="en-US" dirty="0"/>
          </a:p>
        </p:txBody>
      </p:sp>
    </p:spTree>
    <p:extLst>
      <p:ext uri="{BB962C8B-B14F-4D97-AF65-F5344CB8AC3E}">
        <p14:creationId xmlns:p14="http://schemas.microsoft.com/office/powerpoint/2010/main" val="15720213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App </a:t>
            </a:r>
            <a:r>
              <a:rPr lang="en-US" dirty="0"/>
              <a:t>C</a:t>
            </a:r>
            <a:r>
              <a:rPr lang="en-US" dirty="0" smtClean="0"/>
              <a:t>atalog </a:t>
            </a:r>
            <a:r>
              <a:rPr lang="en-US" dirty="0"/>
              <a:t>S</a:t>
            </a:r>
            <a:r>
              <a:rPr lang="en-US" dirty="0" smtClean="0"/>
              <a:t>ite</a:t>
            </a:r>
            <a:endParaRPr lang="en-US" dirty="0"/>
          </a:p>
        </p:txBody>
      </p:sp>
      <p:sp>
        <p:nvSpPr>
          <p:cNvPr id="3" name="Content Placeholder 2"/>
          <p:cNvSpPr>
            <a:spLocks noGrp="1"/>
          </p:cNvSpPr>
          <p:nvPr>
            <p:ph idx="1"/>
          </p:nvPr>
        </p:nvSpPr>
        <p:spPr/>
        <p:txBody>
          <a:bodyPr/>
          <a:lstStyle/>
          <a:p>
            <a:r>
              <a:rPr lang="en-US" dirty="0" smtClean="0"/>
              <a:t>App catalog site created in Central Administration</a:t>
            </a:r>
          </a:p>
          <a:p>
            <a:pPr lvl="1"/>
            <a:r>
              <a:rPr lang="en-US" dirty="0" smtClean="0"/>
              <a:t>App catalog site is created at web application scope</a:t>
            </a:r>
          </a:p>
          <a:p>
            <a:pPr lvl="1"/>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90700" y="2589876"/>
            <a:ext cx="5562600" cy="40305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7958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Apps for SharePoint Document Library</a:t>
            </a:r>
            <a:endParaRPr lang="en-US" dirty="0"/>
          </a:p>
        </p:txBody>
      </p:sp>
      <p:sp>
        <p:nvSpPr>
          <p:cNvPr id="3" name="Content Placeholder 2"/>
          <p:cNvSpPr>
            <a:spLocks noGrp="1"/>
          </p:cNvSpPr>
          <p:nvPr>
            <p:ph idx="1"/>
          </p:nvPr>
        </p:nvSpPr>
        <p:spPr/>
        <p:txBody>
          <a:bodyPr/>
          <a:lstStyle/>
          <a:p>
            <a:r>
              <a:rPr lang="en-US" dirty="0" smtClean="0"/>
              <a:t>App catalog site contains support for...</a:t>
            </a:r>
          </a:p>
          <a:p>
            <a:pPr lvl="1"/>
            <a:r>
              <a:rPr lang="en-US" dirty="0" smtClean="0"/>
              <a:t>Publishing SharePoint apps</a:t>
            </a:r>
          </a:p>
          <a:p>
            <a:pPr lvl="1"/>
            <a:r>
              <a:rPr lang="en-US" dirty="0" smtClean="0"/>
              <a:t>Publishing Apps for Office</a:t>
            </a:r>
          </a:p>
          <a:p>
            <a:pPr lvl="1"/>
            <a:r>
              <a:rPr lang="en-US" dirty="0" smtClean="0"/>
              <a:t>Managing user request for apps</a:t>
            </a:r>
            <a:endParaRPr lang="en-US" dirty="0"/>
          </a:p>
          <a:p>
            <a:r>
              <a:rPr lang="en-US" dirty="0" smtClean="0"/>
              <a:t>Apps for SharePoint is special document library</a:t>
            </a:r>
          </a:p>
          <a:p>
            <a:pPr lvl="1"/>
            <a:r>
              <a:rPr lang="en-US" dirty="0" smtClean="0"/>
              <a:t>It's the place where you publish SharePoint apps</a:t>
            </a:r>
          </a:p>
          <a:p>
            <a:pPr lvl="1"/>
            <a:r>
              <a:rPr lang="en-US" dirty="0" smtClean="0"/>
              <a:t>You upload app package and add related metadata</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97771" y="4876800"/>
            <a:ext cx="7948458" cy="1752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6305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Installing Apps</a:t>
            </a:r>
            <a:endParaRPr lang="en-US" dirty="0"/>
          </a:p>
        </p:txBody>
      </p:sp>
      <p:sp>
        <p:nvSpPr>
          <p:cNvPr id="3" name="Content Placeholder 2"/>
          <p:cNvSpPr>
            <a:spLocks noGrp="1"/>
          </p:cNvSpPr>
          <p:nvPr>
            <p:ph idx="1"/>
          </p:nvPr>
        </p:nvSpPr>
        <p:spPr>
          <a:xfrm>
            <a:off x="381000" y="1447800"/>
            <a:ext cx="8382000" cy="4724400"/>
          </a:xfrm>
        </p:spPr>
        <p:txBody>
          <a:bodyPr/>
          <a:lstStyle/>
          <a:p>
            <a:r>
              <a:rPr lang="en-US" dirty="0" smtClean="0"/>
              <a:t>Must be an administrator of site to install an app</a:t>
            </a:r>
          </a:p>
          <a:p>
            <a:pPr lvl="1"/>
            <a:r>
              <a:rPr lang="en-US" dirty="0" smtClean="0"/>
              <a:t>Click </a:t>
            </a:r>
            <a:r>
              <a:rPr lang="en-US" b="1" dirty="0" smtClean="0"/>
              <a:t>add an app </a:t>
            </a:r>
            <a:r>
              <a:rPr lang="en-US" dirty="0" smtClean="0"/>
              <a:t>link on </a:t>
            </a:r>
            <a:r>
              <a:rPr lang="en-US" b="1" dirty="0" smtClean="0"/>
              <a:t>Site Contents </a:t>
            </a:r>
            <a:r>
              <a:rPr lang="en-US" dirty="0" smtClean="0"/>
              <a:t>page - this takes you to app discovery page (</a:t>
            </a:r>
            <a:r>
              <a:rPr lang="en-US" dirty="0" smtClean="0">
                <a:latin typeface="Courier New" panose="02070309020205020404" pitchFamily="49" charset="0"/>
                <a:cs typeface="Courier New" panose="02070309020205020404" pitchFamily="49" charset="0"/>
              </a:rPr>
              <a:t>addanapp.aspx</a:t>
            </a:r>
            <a:r>
              <a:rPr lang="en-US" dirty="0" smtClean="0"/>
              <a:t>)</a:t>
            </a:r>
          </a:p>
          <a:p>
            <a:pPr lvl="1"/>
            <a:r>
              <a:rPr lang="en-US" dirty="0" smtClean="0"/>
              <a:t>Click on app tile to install it</a:t>
            </a:r>
          </a:p>
          <a:p>
            <a:pPr lvl="1"/>
            <a:r>
              <a:rPr lang="en-US" dirty="0" smtClean="0"/>
              <a:t>After installation, app tile added to </a:t>
            </a:r>
            <a:r>
              <a:rPr lang="en-US" b="1" dirty="0" smtClean="0"/>
              <a:t>Site Contents </a:t>
            </a:r>
            <a:r>
              <a:rPr lang="en-US" dirty="0" smtClean="0"/>
              <a:t>page - app tile provides fly-out menu to assist with app management</a:t>
            </a: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495800"/>
            <a:ext cx="5257800" cy="2209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28533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Apps at Tenancy Scope</a:t>
            </a:r>
          </a:p>
        </p:txBody>
      </p:sp>
      <p:sp>
        <p:nvSpPr>
          <p:cNvPr id="3" name="Content Placeholder 2"/>
          <p:cNvSpPr>
            <a:spLocks noGrp="1"/>
          </p:cNvSpPr>
          <p:nvPr>
            <p:ph idx="1"/>
          </p:nvPr>
        </p:nvSpPr>
        <p:spPr/>
        <p:txBody>
          <a:bodyPr/>
          <a:lstStyle/>
          <a:p>
            <a:r>
              <a:rPr lang="en-US" dirty="0" smtClean="0"/>
              <a:t>App catalog site used for tenancy-scoped install</a:t>
            </a:r>
          </a:p>
          <a:p>
            <a:pPr lvl="1"/>
            <a:r>
              <a:rPr lang="en-US" dirty="0" smtClean="0"/>
              <a:t>Step 1: Publish app to </a:t>
            </a:r>
            <a:r>
              <a:rPr lang="en-US" dirty="0"/>
              <a:t>app catalog </a:t>
            </a:r>
            <a:r>
              <a:rPr lang="en-US" dirty="0" smtClean="0"/>
              <a:t>site</a:t>
            </a:r>
          </a:p>
          <a:p>
            <a:pPr lvl="1"/>
            <a:r>
              <a:rPr lang="en-US" dirty="0"/>
              <a:t>Step </a:t>
            </a:r>
            <a:r>
              <a:rPr lang="en-US" dirty="0" smtClean="0"/>
              <a:t>2: Install app in same app </a:t>
            </a:r>
            <a:r>
              <a:rPr lang="en-US" dirty="0"/>
              <a:t>catalog </a:t>
            </a:r>
            <a:r>
              <a:rPr lang="en-US" dirty="0" smtClean="0"/>
              <a:t>site</a:t>
            </a:r>
          </a:p>
          <a:p>
            <a:pPr lvl="1"/>
            <a:r>
              <a:rPr lang="en-US" dirty="0"/>
              <a:t>Step </a:t>
            </a:r>
            <a:r>
              <a:rPr lang="en-US" dirty="0" smtClean="0"/>
              <a:t>3: Configure app to make it available in other sites</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743636" y="3478870"/>
            <a:ext cx="5656729" cy="284573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4466665" y="5629835"/>
            <a:ext cx="3581400" cy="6858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600" b="1" dirty="0" smtClean="0">
                <a:solidFill>
                  <a:schemeClr val="tx1">
                    <a:lumMod val="75000"/>
                    <a:lumOff val="25000"/>
                  </a:schemeClr>
                </a:solidFill>
              </a:rPr>
              <a:t>Deployment </a:t>
            </a:r>
            <a:r>
              <a:rPr lang="en-US" sz="1600" dirty="0" smtClean="0">
                <a:solidFill>
                  <a:schemeClr val="tx1">
                    <a:lumMod val="75000"/>
                    <a:lumOff val="25000"/>
                  </a:schemeClr>
                </a:solidFill>
              </a:rPr>
              <a:t>action only appears for apps installed in app catalog sites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24193131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Overview of SharePoint app upgrade process</a:t>
            </a:r>
          </a:p>
          <a:p>
            <a:pPr lvl="1"/>
            <a:r>
              <a:rPr lang="en-US" dirty="0" smtClean="0"/>
              <a:t>App catalog tracks current version number of app</a:t>
            </a:r>
          </a:p>
          <a:p>
            <a:pPr lvl="1"/>
            <a:r>
              <a:rPr lang="en-US" dirty="0" smtClean="0"/>
              <a:t>SharePoint host records app version at install time</a:t>
            </a:r>
          </a:p>
          <a:p>
            <a:pPr lvl="1"/>
            <a:r>
              <a:rPr lang="en-US" dirty="0" smtClean="0"/>
              <a:t>Updated version of app can be uploaded to app catalog</a:t>
            </a:r>
          </a:p>
          <a:p>
            <a:pPr lvl="1"/>
            <a:r>
              <a:rPr lang="en-US" dirty="0" smtClean="0"/>
              <a:t>SharePoint host notifies user when there's new version</a:t>
            </a:r>
            <a:endParaRPr lang="en-US" dirty="0"/>
          </a:p>
          <a:p>
            <a:pPr marL="347662" lvl="1" indent="0">
              <a:buNone/>
            </a:pPr>
            <a:endParaRPr lang="en-US" dirty="0" smtClean="0"/>
          </a:p>
          <a:p>
            <a:pPr marL="347662" lvl="1" indent="0">
              <a:buNone/>
            </a:pPr>
            <a:endParaRPr lang="en-US" dirty="0"/>
          </a:p>
          <a:p>
            <a:pPr>
              <a:lnSpc>
                <a:spcPct val="150000"/>
              </a:lnSpc>
            </a:pPr>
            <a:endParaRPr lang="en-US" dirty="0" smtClean="0"/>
          </a:p>
          <a:p>
            <a:pPr>
              <a:lnSpc>
                <a:spcPct val="150000"/>
              </a:lnSpc>
            </a:pPr>
            <a:r>
              <a:rPr lang="en-US" dirty="0" smtClean="0"/>
              <a:t>User makes choice whether upgrade or not</a:t>
            </a:r>
          </a:p>
          <a:p>
            <a:pPr lvl="1"/>
            <a:r>
              <a:rPr lang="en-US" dirty="0" smtClean="0"/>
              <a:t>User is never forced to upgrade</a:t>
            </a:r>
          </a:p>
          <a:p>
            <a:pPr lvl="1"/>
            <a:r>
              <a:rPr lang="en-US" dirty="0" smtClean="0"/>
              <a:t>If user decides to upgrade, it involves clicking a button</a:t>
            </a:r>
          </a:p>
          <a:p>
            <a:pPr lvl="1"/>
            <a:r>
              <a:rPr lang="en-US" dirty="0" smtClean="0"/>
              <a:t>Provider-hosted apps must support multiple versions</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605592"/>
            <a:ext cx="3048001" cy="1118808"/>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en-US" dirty="0" smtClean="0"/>
              <a:t>Upgrading Apps</a:t>
            </a:r>
            <a:endParaRPr lang="en-US" dirty="0"/>
          </a:p>
        </p:txBody>
      </p:sp>
    </p:spTree>
    <p:extLst>
      <p:ext uri="{BB962C8B-B14F-4D97-AF65-F5344CB8AC3E}">
        <p14:creationId xmlns:p14="http://schemas.microsoft.com/office/powerpoint/2010/main" val="10538743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App Catalog Site</a:t>
            </a:r>
            <a:endParaRPr lang="en-US" dirty="0"/>
          </a:p>
        </p:txBody>
      </p:sp>
    </p:spTree>
    <p:extLst>
      <p:ext uri="{BB962C8B-B14F-4D97-AF65-F5344CB8AC3E}">
        <p14:creationId xmlns:p14="http://schemas.microsoft.com/office/powerpoint/2010/main" val="873106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Introduction to SharePoint Apps</a:t>
            </a:r>
          </a:p>
          <a:p>
            <a:pPr>
              <a:buFont typeface="Wingdings" panose="05000000000000000000" pitchFamily="2" charset="2"/>
              <a:buChar char="ü"/>
            </a:pPr>
            <a:r>
              <a:rPr lang="en-US" dirty="0" smtClean="0">
                <a:solidFill>
                  <a:schemeClr val="bg1">
                    <a:lumMod val="50000"/>
                  </a:schemeClr>
                </a:solidFill>
              </a:rPr>
              <a:t>Developing SharePoint Apps</a:t>
            </a:r>
          </a:p>
          <a:p>
            <a:pPr>
              <a:buFont typeface="Wingdings" panose="05000000000000000000" pitchFamily="2" charset="2"/>
              <a:buChar char="ü"/>
            </a:pPr>
            <a:r>
              <a:rPr lang="en-US" dirty="0" smtClean="0">
                <a:solidFill>
                  <a:schemeClr val="bg1">
                    <a:lumMod val="50000"/>
                  </a:schemeClr>
                </a:solidFill>
              </a:rPr>
              <a:t>Distribution and Deployment</a:t>
            </a:r>
          </a:p>
          <a:p>
            <a:pPr>
              <a:buFont typeface="Wingdings" panose="05000000000000000000" pitchFamily="2" charset="2"/>
              <a:buChar char="Ø"/>
            </a:pPr>
            <a:r>
              <a:rPr lang="en-US" dirty="0" smtClean="0"/>
              <a:t>App Lifecycle Events</a:t>
            </a:r>
            <a:endParaRPr lang="en-US" dirty="0"/>
          </a:p>
        </p:txBody>
      </p:sp>
    </p:spTree>
    <p:extLst>
      <p:ext uri="{BB962C8B-B14F-4D97-AF65-F5344CB8AC3E}">
        <p14:creationId xmlns:p14="http://schemas.microsoft.com/office/powerpoint/2010/main" val="17169147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Lifecycle Events</a:t>
            </a:r>
            <a:endParaRPr lang="en-US" dirty="0"/>
          </a:p>
        </p:txBody>
      </p:sp>
      <p:sp>
        <p:nvSpPr>
          <p:cNvPr id="3" name="Content Placeholder 2"/>
          <p:cNvSpPr>
            <a:spLocks noGrp="1"/>
          </p:cNvSpPr>
          <p:nvPr>
            <p:ph idx="1"/>
          </p:nvPr>
        </p:nvSpPr>
        <p:spPr/>
        <p:txBody>
          <a:bodyPr/>
          <a:lstStyle/>
          <a:p>
            <a:r>
              <a:rPr lang="en-US" dirty="0" smtClean="0"/>
              <a:t>SharePoint app models support app events</a:t>
            </a:r>
          </a:p>
          <a:p>
            <a:pPr lvl="1"/>
            <a:r>
              <a:rPr lang="en-US" dirty="0" smtClean="0"/>
              <a:t>App events for installation, upgrade and uninstall</a:t>
            </a:r>
          </a:p>
          <a:p>
            <a:pPr lvl="1"/>
            <a:r>
              <a:rPr lang="en-US" dirty="0" smtClean="0"/>
              <a:t>SharePoint host calls to entry point in remote web</a:t>
            </a:r>
          </a:p>
          <a:p>
            <a:pPr lvl="1"/>
            <a:r>
              <a:rPr lang="en-US" dirty="0" smtClean="0"/>
              <a:t>Not support in SharePoint-hosted apps</a:t>
            </a:r>
          </a:p>
          <a:p>
            <a:pPr lvl="1"/>
            <a:r>
              <a:rPr lang="en-US" dirty="0" smtClean="0"/>
              <a:t>Added to app project </a:t>
            </a:r>
            <a:br>
              <a:rPr lang="en-US" dirty="0" smtClean="0"/>
            </a:br>
            <a:r>
              <a:rPr lang="en-US" dirty="0" smtClean="0"/>
              <a:t>using property sheet</a:t>
            </a:r>
          </a:p>
          <a:p>
            <a:pPr lvl="1"/>
            <a:r>
              <a:rPr lang="en-US" dirty="0" smtClean="0"/>
              <a:t>Implemented as a </a:t>
            </a:r>
            <a:br>
              <a:rPr lang="en-US" dirty="0" smtClean="0"/>
            </a:br>
            <a:r>
              <a:rPr lang="en-US" dirty="0" smtClean="0"/>
              <a:t>remote event receiver</a:t>
            </a:r>
          </a:p>
          <a:p>
            <a:pPr lvl="1"/>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698839"/>
            <a:ext cx="3505199" cy="29491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7681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App Model Overview</a:t>
            </a:r>
            <a:endParaRPr lang="en-US" dirty="0"/>
          </a:p>
        </p:txBody>
      </p:sp>
      <p:sp>
        <p:nvSpPr>
          <p:cNvPr id="3" name="Content Placeholder 2"/>
          <p:cNvSpPr>
            <a:spLocks noGrp="1"/>
          </p:cNvSpPr>
          <p:nvPr>
            <p:ph idx="1"/>
          </p:nvPr>
        </p:nvSpPr>
        <p:spPr/>
        <p:txBody>
          <a:bodyPr/>
          <a:lstStyle/>
          <a:p>
            <a:r>
              <a:rPr lang="en-US" sz="2600" dirty="0" smtClean="0"/>
              <a:t>SharePoint app model based on these assumptions:</a:t>
            </a:r>
          </a:p>
          <a:p>
            <a:pPr lvl="1">
              <a:spcBef>
                <a:spcPts val="600"/>
              </a:spcBef>
              <a:spcAft>
                <a:spcPts val="600"/>
              </a:spcAft>
            </a:pPr>
            <a:r>
              <a:rPr lang="en-US" dirty="0" smtClean="0"/>
              <a:t>Apps supported in Office 365 and in on-premises farms</a:t>
            </a:r>
          </a:p>
          <a:p>
            <a:pPr lvl="1">
              <a:spcBef>
                <a:spcPts val="600"/>
              </a:spcBef>
              <a:spcAft>
                <a:spcPts val="600"/>
              </a:spcAft>
            </a:pPr>
            <a:r>
              <a:rPr lang="en-US" dirty="0" smtClean="0"/>
              <a:t>App code never runs in SharePoint host environment</a:t>
            </a:r>
          </a:p>
          <a:p>
            <a:pPr lvl="1">
              <a:spcBef>
                <a:spcPts val="600"/>
              </a:spcBef>
              <a:spcAft>
                <a:spcPts val="600"/>
              </a:spcAft>
            </a:pPr>
            <a:r>
              <a:rPr lang="en-US" dirty="0" smtClean="0"/>
              <a:t>Apps talk to SharePoint using Web service entry points</a:t>
            </a:r>
          </a:p>
          <a:p>
            <a:pPr lvl="1">
              <a:spcBef>
                <a:spcPts val="600"/>
              </a:spcBef>
              <a:spcAft>
                <a:spcPts val="600"/>
              </a:spcAft>
            </a:pPr>
            <a:r>
              <a:rPr lang="en-US" dirty="0" smtClean="0"/>
              <a:t>App code is authenticated and has established identity</a:t>
            </a:r>
          </a:p>
          <a:p>
            <a:pPr lvl="1">
              <a:spcBef>
                <a:spcPts val="600"/>
              </a:spcBef>
              <a:spcAft>
                <a:spcPts val="600"/>
              </a:spcAft>
            </a:pPr>
            <a:r>
              <a:rPr lang="en-US" dirty="0" smtClean="0"/>
              <a:t>App has permissions independent of user permissions</a:t>
            </a:r>
          </a:p>
          <a:p>
            <a:pPr lvl="1">
              <a:spcBef>
                <a:spcPts val="600"/>
              </a:spcBef>
              <a:spcAft>
                <a:spcPts val="600"/>
              </a:spcAft>
            </a:pPr>
            <a:r>
              <a:rPr lang="en-US" dirty="0" smtClean="0"/>
              <a:t>Apps deployed to catalogs using a publishing scheme</a:t>
            </a:r>
          </a:p>
          <a:p>
            <a:pPr lvl="1">
              <a:spcBef>
                <a:spcPts val="600"/>
              </a:spcBef>
              <a:spcAft>
                <a:spcPts val="600"/>
              </a:spcAft>
            </a:pPr>
            <a:r>
              <a:rPr lang="en-US" dirty="0" smtClean="0"/>
              <a:t>Published apps are easier to find, install and upgrade</a:t>
            </a:r>
          </a:p>
        </p:txBody>
      </p:sp>
    </p:spTree>
    <p:extLst>
      <p:ext uri="{BB962C8B-B14F-4D97-AF65-F5344CB8AC3E}">
        <p14:creationId xmlns:p14="http://schemas.microsoft.com/office/powerpoint/2010/main" val="40846625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Introduction to SharePoint Apps</a:t>
            </a:r>
          </a:p>
          <a:p>
            <a:pPr>
              <a:buFont typeface="Wingdings" panose="05000000000000000000" pitchFamily="2" charset="2"/>
              <a:buChar char="ü"/>
            </a:pPr>
            <a:r>
              <a:rPr lang="en-US" dirty="0" smtClean="0"/>
              <a:t>Developing SharePoint Apps</a:t>
            </a:r>
          </a:p>
          <a:p>
            <a:pPr>
              <a:buFont typeface="Wingdings" panose="05000000000000000000" pitchFamily="2" charset="2"/>
              <a:buChar char="ü"/>
            </a:pPr>
            <a:r>
              <a:rPr lang="en-US" dirty="0" smtClean="0"/>
              <a:t>Distribution and Deployment</a:t>
            </a:r>
          </a:p>
          <a:p>
            <a:pPr>
              <a:buFont typeface="Wingdings" panose="05000000000000000000" pitchFamily="2" charset="2"/>
              <a:buChar char="ü"/>
            </a:pPr>
            <a:r>
              <a:rPr lang="en-US" dirty="0" smtClean="0"/>
              <a:t>App Lifecycle Events</a:t>
            </a:r>
            <a:endParaRPr lang="en-US" dirty="0"/>
          </a:p>
        </p:txBody>
      </p:sp>
    </p:spTree>
    <p:extLst>
      <p:ext uri="{BB962C8B-B14F-4D97-AF65-F5344CB8AC3E}">
        <p14:creationId xmlns:p14="http://schemas.microsoft.com/office/powerpoint/2010/main" val="3929867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Tenancies</a:t>
            </a:r>
            <a:endParaRPr lang="en-US" dirty="0"/>
          </a:p>
        </p:txBody>
      </p:sp>
      <p:sp>
        <p:nvSpPr>
          <p:cNvPr id="3" name="Content Placeholder 2"/>
          <p:cNvSpPr>
            <a:spLocks noGrp="1"/>
          </p:cNvSpPr>
          <p:nvPr>
            <p:ph idx="1"/>
          </p:nvPr>
        </p:nvSpPr>
        <p:spPr/>
        <p:txBody>
          <a:bodyPr/>
          <a:lstStyle/>
          <a:p>
            <a:r>
              <a:rPr lang="en-US" dirty="0"/>
              <a:t>A </a:t>
            </a:r>
            <a:r>
              <a:rPr lang="en-US" dirty="0" smtClean="0"/>
              <a:t>tenancy is a set </a:t>
            </a:r>
            <a:r>
              <a:rPr lang="en-US" dirty="0"/>
              <a:t>of site collections</a:t>
            </a:r>
          </a:p>
          <a:p>
            <a:pPr lvl="1"/>
            <a:r>
              <a:rPr lang="en-US" dirty="0" smtClean="0"/>
              <a:t>Configured </a:t>
            </a:r>
            <a:r>
              <a:rPr lang="en-US" dirty="0"/>
              <a:t>and administrated as a unit </a:t>
            </a:r>
          </a:p>
          <a:p>
            <a:pPr lvl="1"/>
            <a:r>
              <a:rPr lang="en-US" dirty="0" smtClean="0"/>
              <a:t>Created with administrative site collection </a:t>
            </a:r>
          </a:p>
          <a:p>
            <a:pPr lvl="1"/>
            <a:r>
              <a:rPr lang="en-US" dirty="0" smtClean="0"/>
              <a:t>A scope </a:t>
            </a:r>
            <a:r>
              <a:rPr lang="en-US" dirty="0"/>
              <a:t>for provisioning </a:t>
            </a:r>
            <a:r>
              <a:rPr lang="en-US" dirty="0" smtClean="0"/>
              <a:t>new site collection</a:t>
            </a:r>
            <a:endParaRPr lang="en-US" dirty="0"/>
          </a:p>
          <a:p>
            <a:pPr lvl="1"/>
            <a:r>
              <a:rPr lang="en-US" dirty="0" smtClean="0"/>
              <a:t>Central </a:t>
            </a:r>
            <a:r>
              <a:rPr lang="en-US" dirty="0"/>
              <a:t>concept </a:t>
            </a:r>
            <a:r>
              <a:rPr lang="en-US" dirty="0" smtClean="0"/>
              <a:t>to site management </a:t>
            </a:r>
            <a:r>
              <a:rPr lang="en-US" dirty="0"/>
              <a:t>in Office 365 </a:t>
            </a:r>
            <a:endParaRPr lang="en-US" dirty="0" smtClean="0"/>
          </a:p>
          <a:p>
            <a:pPr lvl="1"/>
            <a:r>
              <a:rPr lang="en-US" dirty="0" smtClean="0"/>
              <a:t>A requirement for installing SharePoint apps</a:t>
            </a:r>
            <a:endParaRPr lang="en-US" dirty="0"/>
          </a:p>
          <a:p>
            <a:pPr marL="347662" lvl="1" indent="0">
              <a:buNone/>
            </a:pPr>
            <a:endParaRPr lang="en-US" dirty="0"/>
          </a:p>
          <a:p>
            <a:r>
              <a:rPr lang="en-US" dirty="0" smtClean="0"/>
              <a:t>What about tenancies </a:t>
            </a:r>
            <a:r>
              <a:rPr lang="en-US" dirty="0"/>
              <a:t>in </a:t>
            </a:r>
            <a:r>
              <a:rPr lang="en-US" dirty="0" smtClean="0"/>
              <a:t>on-premises farms</a:t>
            </a:r>
            <a:r>
              <a:rPr lang="en-US" dirty="0"/>
              <a:t>?</a:t>
            </a:r>
          </a:p>
          <a:p>
            <a:pPr lvl="1"/>
            <a:r>
              <a:rPr lang="en-US" dirty="0" smtClean="0"/>
              <a:t>Most farms do not have explicitly created tenancies</a:t>
            </a:r>
          </a:p>
          <a:p>
            <a:pPr lvl="1"/>
            <a:r>
              <a:rPr lang="en-US" dirty="0" smtClean="0"/>
              <a:t>To add support for SharePoint apps, on-premises farm can be configured with a farm-wide default tenancy</a:t>
            </a:r>
          </a:p>
        </p:txBody>
      </p:sp>
    </p:spTree>
    <p:extLst>
      <p:ext uri="{BB962C8B-B14F-4D97-AF65-F5344CB8AC3E}">
        <p14:creationId xmlns:p14="http://schemas.microsoft.com/office/powerpoint/2010/main" val="3195980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 Application Support for Apps</a:t>
            </a:r>
            <a:endParaRPr lang="en-US" dirty="0"/>
          </a:p>
        </p:txBody>
      </p:sp>
      <p:sp>
        <p:nvSpPr>
          <p:cNvPr id="3" name="Content Placeholder 2"/>
          <p:cNvSpPr>
            <a:spLocks noGrp="1"/>
          </p:cNvSpPr>
          <p:nvPr>
            <p:ph idx="1"/>
          </p:nvPr>
        </p:nvSpPr>
        <p:spPr/>
        <p:txBody>
          <a:bodyPr>
            <a:normAutofit lnSpcReduction="10000"/>
          </a:bodyPr>
          <a:lstStyle/>
          <a:p>
            <a:r>
              <a:rPr lang="en-US" smtClean="0"/>
              <a:t>App support requires two service applications</a:t>
            </a:r>
          </a:p>
          <a:p>
            <a:pPr lvl="1"/>
            <a:r>
              <a:rPr lang="en-US" smtClean="0"/>
              <a:t>App Management Service</a:t>
            </a:r>
          </a:p>
          <a:p>
            <a:pPr lvl="1"/>
            <a:r>
              <a:rPr lang="en-US" smtClean="0"/>
              <a:t>Site Subscription Management Service</a:t>
            </a:r>
          </a:p>
          <a:p>
            <a:pPr lvl="1"/>
            <a:endParaRPr lang="en-US" smtClean="0"/>
          </a:p>
          <a:p>
            <a:endParaRPr lang="en-US" smtClean="0"/>
          </a:p>
          <a:p>
            <a:pPr lvl="1"/>
            <a:endParaRPr lang="en-US" smtClean="0"/>
          </a:p>
          <a:p>
            <a:pPr lvl="1"/>
            <a:endParaRPr lang="en-US" smtClean="0"/>
          </a:p>
          <a:p>
            <a:endParaRPr lang="en-US" smtClean="0"/>
          </a:p>
          <a:p>
            <a:endParaRPr lang="en-US" smtClean="0"/>
          </a:p>
          <a:p>
            <a:endParaRPr lang="en-US" smtClean="0"/>
          </a:p>
          <a:p>
            <a:pPr lvl="1"/>
            <a:r>
              <a:rPr lang="en-US" smtClean="0"/>
              <a:t>These two services must be created in on-premises farms to support apps</a:t>
            </a:r>
            <a:endParaRPr lang="en-US" dirty="0"/>
          </a:p>
        </p:txBody>
      </p:sp>
      <p:pic>
        <p:nvPicPr>
          <p:cNvPr id="4" name="Picture 3"/>
          <p:cNvPicPr>
            <a:picLocks noChangeAspect="1"/>
          </p:cNvPicPr>
          <p:nvPr/>
        </p:nvPicPr>
        <p:blipFill>
          <a:blip r:embed="rId3"/>
          <a:stretch>
            <a:fillRect/>
          </a:stretch>
        </p:blipFill>
        <p:spPr>
          <a:xfrm>
            <a:off x="1943100" y="2819400"/>
            <a:ext cx="5257800" cy="29112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1870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 Installation Scopes</a:t>
            </a:r>
            <a:endParaRPr lang="en-US" dirty="0"/>
          </a:p>
        </p:txBody>
      </p:sp>
      <p:sp>
        <p:nvSpPr>
          <p:cNvPr id="3" name="Content Placeholder 2"/>
          <p:cNvSpPr>
            <a:spLocks noGrp="1"/>
          </p:cNvSpPr>
          <p:nvPr>
            <p:ph idx="1"/>
          </p:nvPr>
        </p:nvSpPr>
        <p:spPr/>
        <p:txBody>
          <a:bodyPr/>
          <a:lstStyle/>
          <a:p>
            <a:r>
              <a:rPr lang="en-US" dirty="0" smtClean="0"/>
              <a:t>Site-Scoped Installation</a:t>
            </a:r>
          </a:p>
          <a:p>
            <a:pPr lvl="1"/>
            <a:r>
              <a:rPr lang="en-US" dirty="0" smtClean="0"/>
              <a:t>App is installed in a specific site</a:t>
            </a:r>
          </a:p>
          <a:p>
            <a:pPr lvl="1"/>
            <a:r>
              <a:rPr lang="en-US" dirty="0" smtClean="0"/>
              <a:t>App is launched from same site</a:t>
            </a:r>
          </a:p>
          <a:p>
            <a:pPr lvl="1"/>
            <a:r>
              <a:rPr lang="en-US" dirty="0" smtClean="0"/>
              <a:t>This site is known as </a:t>
            </a:r>
            <a:r>
              <a:rPr lang="en-US" b="1" dirty="0" smtClean="0"/>
              <a:t>host web</a:t>
            </a:r>
          </a:p>
          <a:p>
            <a:pPr lvl="1"/>
            <a:endParaRPr lang="en-US" dirty="0" smtClean="0"/>
          </a:p>
          <a:p>
            <a:pPr lvl="1"/>
            <a:endParaRPr lang="en-US" dirty="0" smtClean="0"/>
          </a:p>
          <a:p>
            <a:r>
              <a:rPr lang="en-US" dirty="0" smtClean="0"/>
              <a:t>Tenancy-Scoped Installation</a:t>
            </a:r>
          </a:p>
          <a:p>
            <a:pPr lvl="1"/>
            <a:r>
              <a:rPr lang="en-US" dirty="0" smtClean="0"/>
              <a:t>App installed &gt; app catalog site</a:t>
            </a:r>
          </a:p>
          <a:p>
            <a:pPr lvl="1"/>
            <a:r>
              <a:rPr lang="en-US" dirty="0" smtClean="0"/>
              <a:t>App available many host webs</a:t>
            </a:r>
          </a:p>
          <a:p>
            <a:pPr lvl="1"/>
            <a:r>
              <a:rPr lang="en-US" dirty="0" smtClean="0"/>
              <a:t>Host webs access </a:t>
            </a:r>
            <a:r>
              <a:rPr lang="en-US" b="1" dirty="0" smtClean="0"/>
              <a:t>one app instance</a:t>
            </a:r>
          </a:p>
          <a:p>
            <a:pPr lvl="1"/>
            <a:r>
              <a:rPr lang="en-US" dirty="0" smtClean="0"/>
              <a:t>Centralizes app management</a:t>
            </a:r>
            <a:endParaRPr lang="en-US" dirty="0"/>
          </a:p>
        </p:txBody>
      </p:sp>
      <p:pic>
        <p:nvPicPr>
          <p:cNvPr id="4" name="Picture 3"/>
          <p:cNvPicPr>
            <a:picLocks noChangeAspect="1"/>
          </p:cNvPicPr>
          <p:nvPr/>
        </p:nvPicPr>
        <p:blipFill>
          <a:blip r:embed="rId3"/>
          <a:stretch>
            <a:fillRect/>
          </a:stretch>
        </p:blipFill>
        <p:spPr>
          <a:xfrm>
            <a:off x="5562600" y="1749061"/>
            <a:ext cx="3475117" cy="145133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5625938" y="3810000"/>
            <a:ext cx="3365662" cy="1752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54008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App Architecture</a:t>
            </a:r>
            <a:endParaRPr lang="en-US" dirty="0"/>
          </a:p>
        </p:txBody>
      </p:sp>
      <p:sp>
        <p:nvSpPr>
          <p:cNvPr id="3" name="Content Placeholder 2"/>
          <p:cNvSpPr>
            <a:spLocks noGrp="1"/>
          </p:cNvSpPr>
          <p:nvPr>
            <p:ph idx="1"/>
          </p:nvPr>
        </p:nvSpPr>
        <p:spPr/>
        <p:txBody>
          <a:bodyPr/>
          <a:lstStyle/>
          <a:p>
            <a:r>
              <a:rPr lang="en-US" dirty="0" smtClean="0"/>
              <a:t>SharePoint-Hosted Apps</a:t>
            </a:r>
          </a:p>
          <a:p>
            <a:pPr lvl="1"/>
            <a:r>
              <a:rPr lang="en-US" dirty="0" smtClean="0"/>
              <a:t>App resources added to SharePoint host</a:t>
            </a:r>
          </a:p>
          <a:p>
            <a:pPr lvl="1"/>
            <a:r>
              <a:rPr lang="en-US" dirty="0" smtClean="0"/>
              <a:t>Stored in child site known as </a:t>
            </a:r>
            <a:r>
              <a:rPr lang="en-US" b="1" dirty="0" smtClean="0"/>
              <a:t>app web</a:t>
            </a:r>
          </a:p>
          <a:p>
            <a:pPr lvl="1"/>
            <a:r>
              <a:rPr lang="en-US" dirty="0" smtClean="0"/>
              <a:t>App can have client-side code</a:t>
            </a:r>
          </a:p>
          <a:p>
            <a:pPr lvl="1"/>
            <a:r>
              <a:rPr lang="en-US" dirty="0" smtClean="0"/>
              <a:t>App cannot have server-side code</a:t>
            </a:r>
          </a:p>
          <a:p>
            <a:pPr lvl="1"/>
            <a:endParaRPr lang="en-US" dirty="0" smtClean="0"/>
          </a:p>
          <a:p>
            <a:r>
              <a:rPr lang="en-US" dirty="0" smtClean="0"/>
              <a:t>Cloud-Hosted Apps</a:t>
            </a:r>
          </a:p>
          <a:p>
            <a:pPr lvl="1"/>
            <a:r>
              <a:rPr lang="en-US" dirty="0" smtClean="0"/>
              <a:t>App resources deployed on remote server</a:t>
            </a:r>
          </a:p>
          <a:p>
            <a:pPr lvl="1"/>
            <a:r>
              <a:rPr lang="en-US" dirty="0" smtClean="0"/>
              <a:t>Remote site known as </a:t>
            </a:r>
            <a:r>
              <a:rPr lang="en-US" b="1" dirty="0" smtClean="0"/>
              <a:t>remote web</a:t>
            </a:r>
          </a:p>
          <a:p>
            <a:pPr lvl="1"/>
            <a:r>
              <a:rPr lang="en-US" dirty="0" smtClean="0"/>
              <a:t>App can have client-side code</a:t>
            </a:r>
          </a:p>
          <a:p>
            <a:pPr lvl="1"/>
            <a:r>
              <a:rPr lang="en-US" dirty="0" smtClean="0"/>
              <a:t>App can have server-side code</a:t>
            </a:r>
          </a:p>
        </p:txBody>
      </p:sp>
      <p:pic>
        <p:nvPicPr>
          <p:cNvPr id="4" name="Picture 3"/>
          <p:cNvPicPr>
            <a:picLocks noChangeAspect="1"/>
          </p:cNvPicPr>
          <p:nvPr/>
        </p:nvPicPr>
        <p:blipFill>
          <a:blip r:embed="rId3"/>
          <a:stretch>
            <a:fillRect/>
          </a:stretch>
        </p:blipFill>
        <p:spPr>
          <a:xfrm>
            <a:off x="6934201" y="1219200"/>
            <a:ext cx="1729289" cy="2560753"/>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6934200" y="4134175"/>
            <a:ext cx="1718404" cy="24778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47031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Start Page</a:t>
            </a:r>
            <a:endParaRPr lang="en-US" dirty="0"/>
          </a:p>
        </p:txBody>
      </p:sp>
      <p:sp>
        <p:nvSpPr>
          <p:cNvPr id="3" name="Content Placeholder 2"/>
          <p:cNvSpPr>
            <a:spLocks noGrp="1"/>
          </p:cNvSpPr>
          <p:nvPr>
            <p:ph idx="1"/>
          </p:nvPr>
        </p:nvSpPr>
        <p:spPr/>
        <p:txBody>
          <a:bodyPr/>
          <a:lstStyle/>
          <a:p>
            <a:r>
              <a:rPr lang="en-US" dirty="0" smtClean="0"/>
              <a:t>Every app requires a start page</a:t>
            </a:r>
          </a:p>
          <a:p>
            <a:pPr lvl="1"/>
            <a:r>
              <a:rPr lang="en-US" sz="2200" dirty="0" smtClean="0"/>
              <a:t>Start page provides entry point into app</a:t>
            </a:r>
          </a:p>
          <a:p>
            <a:pPr lvl="1"/>
            <a:r>
              <a:rPr lang="en-US" sz="2200" dirty="0"/>
              <a:t>SharePoint adds app launcher to Site Contents in host web</a:t>
            </a:r>
          </a:p>
          <a:p>
            <a:pPr lvl="1"/>
            <a:r>
              <a:rPr lang="en-US" sz="2200" dirty="0" smtClean="0"/>
              <a:t>SharePoint-Hosted app start page hosted by SharePoint</a:t>
            </a:r>
          </a:p>
          <a:p>
            <a:pPr lvl="1"/>
            <a:r>
              <a:rPr lang="en-US" sz="2200" dirty="0" smtClean="0"/>
              <a:t>Cloud-Hosted app start page hosted in remote web</a:t>
            </a:r>
          </a:p>
          <a:p>
            <a:pPr lvl="1"/>
            <a:endParaRPr lang="en-US" sz="2200" dirty="0"/>
          </a:p>
          <a:p>
            <a:pPr lvl="1"/>
            <a:endParaRPr lang="en-US" sz="2200" dirty="0"/>
          </a:p>
        </p:txBody>
      </p:sp>
      <p:pic>
        <p:nvPicPr>
          <p:cNvPr id="5" name="Picture 4"/>
          <p:cNvPicPr>
            <a:picLocks noChangeAspect="1"/>
          </p:cNvPicPr>
          <p:nvPr/>
        </p:nvPicPr>
        <p:blipFill>
          <a:blip r:embed="rId3"/>
          <a:stretch>
            <a:fillRect/>
          </a:stretch>
        </p:blipFill>
        <p:spPr>
          <a:xfrm>
            <a:off x="442835" y="3687895"/>
            <a:ext cx="8258331" cy="2941505"/>
          </a:xfrm>
          <a:prstGeom prst="rect">
            <a:avLst/>
          </a:prstGeom>
        </p:spPr>
      </p:pic>
    </p:spTree>
    <p:extLst>
      <p:ext uri="{BB962C8B-B14F-4D97-AF65-F5344CB8AC3E}">
        <p14:creationId xmlns:p14="http://schemas.microsoft.com/office/powerpoint/2010/main" val="2412894091"/>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A5547237-B119-45CA-BEFC-A2DA2BDB03E7}">
  <ds:schemaRefs>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purl.org/dc/term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CPT Course Module</Template>
  <TotalTime>1087</TotalTime>
  <Words>3899</Words>
  <Application>Microsoft Office PowerPoint</Application>
  <PresentationFormat>On-screen Show (4:3)</PresentationFormat>
  <Paragraphs>395</Paragraphs>
  <Slides>40</Slides>
  <Notes>33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CPT Course Module</vt:lpstr>
      <vt:lpstr>Developing SharePoint Apps</vt:lpstr>
      <vt:lpstr>Agenda</vt:lpstr>
      <vt:lpstr>Pain Points with SharePoint Solutions</vt:lpstr>
      <vt:lpstr>SharePoint App Model Overview</vt:lpstr>
      <vt:lpstr>SharePoint Tenancies</vt:lpstr>
      <vt:lpstr>Service Application Support for Apps</vt:lpstr>
      <vt:lpstr>App Installation Scopes</vt:lpstr>
      <vt:lpstr>SharePoint App Architecture</vt:lpstr>
      <vt:lpstr>App Start Page</vt:lpstr>
      <vt:lpstr>Creating a SharePoint-Hosted App</vt:lpstr>
      <vt:lpstr>App Hosting Models</vt:lpstr>
      <vt:lpstr>Provider-Hosted App</vt:lpstr>
      <vt:lpstr>Provider-Hosted App with Multi-tenancy</vt:lpstr>
      <vt:lpstr>Autohosted App</vt:lpstr>
      <vt:lpstr>Creating a Provider-Hosted App</vt:lpstr>
      <vt:lpstr>Agenda</vt:lpstr>
      <vt:lpstr>App Manifest</vt:lpstr>
      <vt:lpstr>Start Page URL</vt:lpstr>
      <vt:lpstr>Available URL Tokens</vt:lpstr>
      <vt:lpstr>Available URL Tokens</vt:lpstr>
      <vt:lpstr>App Web</vt:lpstr>
      <vt:lpstr>App Web Hosting Domain</vt:lpstr>
      <vt:lpstr>Host Web Features</vt:lpstr>
      <vt:lpstr>Adding a List to the App Web</vt:lpstr>
      <vt:lpstr>Agenda</vt:lpstr>
      <vt:lpstr>App Distribution Overview</vt:lpstr>
      <vt:lpstr>App Package</vt:lpstr>
      <vt:lpstr>App Web Solution Package</vt:lpstr>
      <vt:lpstr>Packaging Host Web Features</vt:lpstr>
      <vt:lpstr>Packaging for Autohosted Apps</vt:lpstr>
      <vt:lpstr>Publishing Apps</vt:lpstr>
      <vt:lpstr>Creating an App Catalog Site</vt:lpstr>
      <vt:lpstr>Apps for SharePoint Document Library</vt:lpstr>
      <vt:lpstr>Installing Apps</vt:lpstr>
      <vt:lpstr>Installing Apps at Tenancy Scope</vt:lpstr>
      <vt:lpstr>Upgrading Apps</vt:lpstr>
      <vt:lpstr>Creating an App Catalog Site</vt:lpstr>
      <vt:lpstr>Agenda</vt:lpstr>
      <vt:lpstr>App Lifecycle Events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SharePoint Apps</dc:title>
  <dc:creator>Windows User</dc:creator>
  <cp:lastModifiedBy>Chris</cp:lastModifiedBy>
  <cp:revision>87</cp:revision>
  <dcterms:created xsi:type="dcterms:W3CDTF">2012-07-07T16:17:22Z</dcterms:created>
  <dcterms:modified xsi:type="dcterms:W3CDTF">2014-01-08T19:54:38Z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