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80" r:id="rId6"/>
    <p:sldId id="281" r:id="rId7"/>
    <p:sldId id="282" r:id="rId8"/>
    <p:sldId id="284" r:id="rId9"/>
    <p:sldId id="285" r:id="rId10"/>
    <p:sldId id="315" r:id="rId11"/>
    <p:sldId id="287" r:id="rId12"/>
    <p:sldId id="288" r:id="rId13"/>
    <p:sldId id="289" r:id="rId14"/>
    <p:sldId id="290" r:id="rId15"/>
    <p:sldId id="291" r:id="rId16"/>
    <p:sldId id="292" r:id="rId17"/>
    <p:sldId id="293" r:id="rId18"/>
    <p:sldId id="294" r:id="rId19"/>
    <p:sldId id="300" r:id="rId20"/>
    <p:sldId id="301" r:id="rId21"/>
    <p:sldId id="302" r:id="rId22"/>
    <p:sldId id="303" r:id="rId23"/>
    <p:sldId id="304" r:id="rId24"/>
    <p:sldId id="314" r:id="rId25"/>
    <p:sldId id="306" r:id="rId26"/>
    <p:sldId id="307" r:id="rId27"/>
    <p:sldId id="316" r:id="rId28"/>
    <p:sldId id="310" r:id="rId29"/>
    <p:sldId id="311" r:id="rId30"/>
    <p:sldId id="312" r:id="rId31"/>
    <p:sldId id="313"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65937" autoAdjust="0"/>
  </p:normalViewPr>
  <p:slideViewPr>
    <p:cSldViewPr>
      <p:cViewPr varScale="1">
        <p:scale>
          <a:sx n="62" d="100"/>
          <a:sy n="62" d="100"/>
        </p:scale>
        <p:origin x="-1968" y="-84"/>
      </p:cViewPr>
      <p:guideLst>
        <p:guide orient="horz" pos="2160"/>
        <p:guide pos="2880"/>
      </p:guideLst>
    </p:cSldViewPr>
  </p:slideViewPr>
  <p:notesTextViewPr>
    <p:cViewPr>
      <p:scale>
        <a:sx n="200" d="100"/>
        <a:sy n="200" d="100"/>
      </p:scale>
      <p:origin x="0" y="0"/>
    </p:cViewPr>
  </p:notesTextViewPr>
  <p:sorterViewPr>
    <p:cViewPr varScale="1">
      <p:scale>
        <a:sx n="1" d="1"/>
        <a:sy n="1" d="1"/>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In this module students will learn how to leverage each of the three client object </a:t>
            </a:r>
            <a:r>
              <a:rPr lang="en-US" sz="1200" kern="1200" dirty="0" smtClean="0">
                <a:solidFill>
                  <a:schemeClr val="tx1"/>
                </a:solidFill>
                <a:effectLst/>
                <a:latin typeface="+mn-lt"/>
                <a:ea typeface="+mn-ea"/>
                <a:cs typeface="+mn-cs"/>
              </a:rPr>
              <a:t>model </a:t>
            </a:r>
            <a:r>
              <a:rPr lang="en-US" sz="1200" kern="1200" dirty="0" smtClean="0">
                <a:solidFill>
                  <a:schemeClr val="tx1"/>
                </a:solidFill>
                <a:effectLst/>
                <a:latin typeface="+mn-lt"/>
                <a:ea typeface="+mn-ea"/>
                <a:cs typeface="+mn-cs"/>
              </a:rPr>
              <a:t>(CSOM) implementations in SharePoint projects. In addition students will also learn how to use the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/REST APIs to access SharePoint data from off the server.</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3712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a:t>
            </a:r>
            <a:r>
              <a:rPr lang="en-US" baseline="0" dirty="0" smtClean="0"/>
              <a:t> enhancement to the CSOM for </a:t>
            </a:r>
            <a:r>
              <a:rPr lang="en-US" dirty="0" smtClean="0"/>
              <a:t>SharePoint Foundation is that the majority of </a:t>
            </a:r>
            <a:r>
              <a:rPr lang="en-US" dirty="0" smtClean="0"/>
              <a:t>its </a:t>
            </a:r>
            <a:r>
              <a:rPr lang="en-US" dirty="0" smtClean="0"/>
              <a:t>functionality has now also</a:t>
            </a:r>
            <a:r>
              <a:rPr lang="en-US" baseline="0" dirty="0" smtClean="0"/>
              <a:t> been exposed to Web service clients making REST calls across the network. This makes it easier to program JavaScript behind Web pages and it opens </a:t>
            </a:r>
            <a:r>
              <a:rPr lang="en-US" baseline="0" dirty="0" smtClean="0"/>
              <a:t>doors </a:t>
            </a:r>
            <a:r>
              <a:rPr lang="en-US" baseline="0" dirty="0" smtClean="0"/>
              <a:t>to client applications that do not run using the .NET framework.</a:t>
            </a:r>
          </a:p>
          <a:p>
            <a:endParaRPr lang="en-US" dirty="0" smtClean="0"/>
          </a:p>
          <a:p>
            <a:r>
              <a:rPr lang="en-US" dirty="0" smtClean="0"/>
              <a:t>While SharePoint</a:t>
            </a:r>
            <a:r>
              <a:rPr lang="en-US" baseline="0" dirty="0" smtClean="0"/>
              <a:t> foundation does not expand its CSOM functionality, many of the SharePoint server services that did not expose Web service entry points in SharePoint 2010 now do in SharePoint </a:t>
            </a:r>
            <a:r>
              <a:rPr lang="en-US" baseline="0" dirty="0" smtClean="0"/>
              <a:t>2013</a:t>
            </a:r>
            <a:r>
              <a:rPr lang="en-US" baseline="0" dirty="0" smtClean="0"/>
              <a:t>. </a:t>
            </a:r>
            <a:r>
              <a:rPr lang="en-US" dirty="0" smtClean="0"/>
              <a:t>Some examples</a:t>
            </a:r>
            <a:r>
              <a:rPr lang="en-US" baseline="0" dirty="0" smtClean="0"/>
              <a:t> are Web services exposed for document management, WCM, terms and term sets and user profiles. You should also note that most (but not all) new CSOM functionality introduced in SharePoint Server 2013 is also mirrored with REST-based entry points as well.</a:t>
            </a:r>
            <a:endParaRPr lang="en-US" dirty="0" smtClean="0"/>
          </a:p>
          <a:p>
            <a:endParaRPr lang="en-US" dirty="0"/>
          </a:p>
        </p:txBody>
      </p:sp>
    </p:spTree>
    <p:extLst>
      <p:ext uri="{BB962C8B-B14F-4D97-AF65-F5344CB8AC3E}">
        <p14:creationId xmlns:p14="http://schemas.microsoft.com/office/powerpoint/2010/main" val="211510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t>
            </a:r>
            <a:r>
              <a:rPr lang="en-US" baseline="0" dirty="0" smtClean="0"/>
              <a:t>slide shows an example of CSOM code which accomplishes the following:</a:t>
            </a:r>
          </a:p>
          <a:p>
            <a:pPr marL="228600" indent="-228600">
              <a:buFont typeface="+mj-lt"/>
              <a:buAutoNum type="arabicPeriod"/>
            </a:pPr>
            <a:r>
              <a:rPr lang="en-US" baseline="0" dirty="0" smtClean="0"/>
              <a:t>Establishes a connection to the SharePoint farm using default credentials</a:t>
            </a:r>
          </a:p>
          <a:p>
            <a:pPr marL="228600" indent="-228600">
              <a:buFont typeface="+mj-lt"/>
              <a:buAutoNum type="arabicPeriod"/>
            </a:pPr>
            <a:r>
              <a:rPr lang="en-US" baseline="0" dirty="0" smtClean="0"/>
              <a:t>Retrieves information about the current site</a:t>
            </a:r>
          </a:p>
          <a:p>
            <a:pPr marL="228600" indent="-228600">
              <a:buFont typeface="+mj-lt"/>
              <a:buAutoNum type="arabicPeriod"/>
            </a:pPr>
            <a:r>
              <a:rPr lang="en-US" baseline="0" dirty="0" smtClean="0"/>
              <a:t>Creates a new Contacts list</a:t>
            </a:r>
          </a:p>
          <a:p>
            <a:pPr marL="228600" indent="-228600">
              <a:buFont typeface="+mj-lt"/>
              <a:buAutoNum type="arabicPeriod"/>
            </a:pPr>
            <a:r>
              <a:rPr lang="en-US" baseline="0" dirty="0" smtClean="0"/>
              <a:t>Retrieves and </a:t>
            </a:r>
            <a:r>
              <a:rPr lang="en-US" baseline="0" dirty="0" smtClean="0"/>
              <a:t>displays </a:t>
            </a:r>
            <a:r>
              <a:rPr lang="en-US" baseline="0" dirty="0" smtClean="0"/>
              <a:t>information about the lists in the current site</a:t>
            </a:r>
            <a:endParaRPr lang="en-US" dirty="0"/>
          </a:p>
        </p:txBody>
      </p:sp>
    </p:spTree>
    <p:extLst>
      <p:ext uri="{BB962C8B-B14F-4D97-AF65-F5344CB8AC3E}">
        <p14:creationId xmlns:p14="http://schemas.microsoft.com/office/powerpoint/2010/main" val="1734624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smtClean="0"/>
              <a:t>slide </a:t>
            </a:r>
            <a:r>
              <a:rPr lang="en-US" dirty="0" smtClean="0"/>
              <a:t>shows a typical example using the CSOM from JavaScript behind a page in a SharePoint 2013 site. This code also leverages jQuery and in particular the document ready</a:t>
            </a:r>
            <a:r>
              <a:rPr lang="en-US" baseline="0" dirty="0" smtClean="0"/>
              <a:t> function to execute the </a:t>
            </a:r>
            <a:r>
              <a:rPr lang="en-US" b="1" baseline="0" dirty="0" err="1" smtClean="0"/>
              <a:t>onPageLoad</a:t>
            </a:r>
            <a:r>
              <a:rPr lang="en-US" baseline="0" dirty="0" smtClean="0"/>
              <a:t> function when the DOM is ready to access. Note how this code calls </a:t>
            </a:r>
            <a:r>
              <a:rPr lang="en-US" b="1" baseline="0" dirty="0" err="1" smtClean="0"/>
              <a:t>ExecuteOrDelayUntilScriptLoaded</a:t>
            </a:r>
            <a:r>
              <a:rPr lang="en-US" baseline="0" dirty="0" smtClean="0"/>
              <a:t> to force the download of sp.js before executing the </a:t>
            </a:r>
            <a:r>
              <a:rPr lang="en-US" b="1" baseline="0" dirty="0" err="1" smtClean="0"/>
              <a:t>initializeCSOM</a:t>
            </a:r>
            <a:r>
              <a:rPr lang="en-US" baseline="0" dirty="0" smtClean="0"/>
              <a:t> function. This is a common practice to ensure that that CSOM is available for use before you begin to program against it.</a:t>
            </a:r>
            <a:endParaRPr lang="en-US" dirty="0"/>
          </a:p>
        </p:txBody>
      </p:sp>
    </p:spTree>
    <p:extLst>
      <p:ext uri="{BB962C8B-B14F-4D97-AF65-F5344CB8AC3E}">
        <p14:creationId xmlns:p14="http://schemas.microsoft.com/office/powerpoint/2010/main" val="2649558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smtClean="0"/>
              <a:t>Show code from demo 1 that creates a list via CSOM</a:t>
            </a:r>
            <a:endParaRPr lang="en-US" dirty="0"/>
          </a:p>
        </p:txBody>
      </p:sp>
    </p:spTree>
    <p:extLst>
      <p:ext uri="{BB962C8B-B14F-4D97-AF65-F5344CB8AC3E}">
        <p14:creationId xmlns:p14="http://schemas.microsoft.com/office/powerpoint/2010/main" val="303195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2315498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2800" dirty="0" smtClean="0"/>
          </a:p>
          <a:p>
            <a:r>
              <a:rPr lang="en-US" sz="2800" dirty="0" smtClean="0"/>
              <a:t>In SharePoint 2013 the </a:t>
            </a:r>
            <a:r>
              <a:rPr lang="en-US" dirty="0" smtClean="0"/>
              <a:t>Service root URI contains the URI to the target SharePoint</a:t>
            </a:r>
            <a:r>
              <a:rPr lang="en-US" baseline="0" dirty="0" smtClean="0"/>
              <a:t> site and then the relative path to the </a:t>
            </a:r>
            <a:r>
              <a:rPr lang="en-US" b="1" baseline="0" dirty="0" smtClean="0"/>
              <a:t>client.svc </a:t>
            </a:r>
            <a:r>
              <a:rPr lang="en-US" baseline="0" dirty="0" smtClean="0"/>
              <a:t>entry point inside the </a:t>
            </a:r>
            <a:r>
              <a:rPr lang="en-US" b="1" baseline="0" dirty="0" smtClean="0"/>
              <a:t>_</a:t>
            </a:r>
            <a:r>
              <a:rPr lang="en-US" b="1" baseline="0" dirty="0" err="1" smtClean="0"/>
              <a:t>vti_bin</a:t>
            </a:r>
            <a:r>
              <a:rPr lang="en-US" b="1" baseline="0" dirty="0" smtClean="0"/>
              <a:t> </a:t>
            </a:r>
            <a:r>
              <a:rPr lang="en-US" baseline="0" dirty="0" smtClean="0"/>
              <a:t>virtual directory. After that you add the resource path to specify an object such as a site or list. Here's an example of a resource path for the current site.</a:t>
            </a:r>
          </a:p>
          <a:p>
            <a:endParaRPr lang="en-US" baseline="0" dirty="0" smtClean="0"/>
          </a:p>
          <a:p>
            <a:pPr marL="171450" indent="-171450">
              <a:buFont typeface="Arial" panose="020B0604020202020204" pitchFamily="34" charset="0"/>
              <a:buChar char="•"/>
            </a:pPr>
            <a:r>
              <a:rPr lang="en-US" sz="900" dirty="0" smtClean="0">
                <a:latin typeface="Courier New" pitchFamily="49" charset="0"/>
                <a:cs typeface="Courier New" pitchFamily="49" charset="0"/>
              </a:rPr>
              <a:t>http://wingtipserver/</a:t>
            </a:r>
            <a:r>
              <a:rPr lang="en-US" sz="900" b="1" dirty="0" smtClean="0">
                <a:solidFill>
                  <a:schemeClr val="accent2">
                    <a:lumMod val="50000"/>
                  </a:schemeClr>
                </a:solidFill>
                <a:latin typeface="Courier New" pitchFamily="49" charset="0"/>
                <a:cs typeface="Courier New" pitchFamily="49" charset="0"/>
              </a:rPr>
              <a:t>_vti_bin/client.svc</a:t>
            </a:r>
            <a:r>
              <a:rPr lang="en-US" sz="900" dirty="0" smtClean="0">
                <a:latin typeface="Courier New" pitchFamily="49" charset="0"/>
                <a:cs typeface="Courier New" pitchFamily="49" charset="0"/>
              </a:rPr>
              <a:t>/web</a:t>
            </a:r>
            <a:endParaRPr lang="en-US" dirty="0" smtClean="0"/>
          </a:p>
          <a:p>
            <a:endParaRPr lang="en-US" sz="2800" dirty="0" smtClean="0"/>
          </a:p>
          <a:p>
            <a:r>
              <a:rPr lang="en-US" sz="2800" dirty="0" smtClean="0"/>
              <a:t>SharePoint</a:t>
            </a:r>
            <a:r>
              <a:rPr lang="en-US" sz="2800" baseline="0" dirty="0" smtClean="0"/>
              <a:t> 2013 allows </a:t>
            </a:r>
            <a:r>
              <a:rPr lang="en-US" sz="2800" dirty="0" smtClean="0"/>
              <a:t>REST </a:t>
            </a:r>
            <a:r>
              <a:rPr lang="en-US" sz="2800" dirty="0" smtClean="0"/>
              <a:t>URLs </a:t>
            </a:r>
            <a:r>
              <a:rPr lang="en-US" sz="2800" dirty="0" smtClean="0"/>
              <a:t>can go </a:t>
            </a:r>
            <a:r>
              <a:rPr lang="en-US" sz="2800" dirty="0" smtClean="0"/>
              <a:t>through the </a:t>
            </a:r>
            <a:r>
              <a:rPr lang="en-US" sz="2800" b="1" dirty="0" smtClean="0"/>
              <a:t>_</a:t>
            </a:r>
            <a:r>
              <a:rPr lang="en-US" sz="2800" b="1" dirty="0" err="1" smtClean="0"/>
              <a:t>api</a:t>
            </a:r>
            <a:r>
              <a:rPr lang="en-US" sz="2800" b="1" dirty="0" smtClean="0"/>
              <a:t> </a:t>
            </a:r>
            <a:r>
              <a:rPr lang="en-US" sz="2800" dirty="0" smtClean="0"/>
              <a:t>folder which cleans up the look of the </a:t>
            </a:r>
            <a:r>
              <a:rPr lang="en-US" sz="2400" dirty="0" smtClean="0"/>
              <a:t>URLs that need to be built and removes client.svc file name from URL. The URL below is equivalent to the one above and should be preferred.</a:t>
            </a:r>
          </a:p>
          <a:p>
            <a:endParaRPr lang="en-US" sz="2400" dirty="0" smtClean="0"/>
          </a:p>
          <a:p>
            <a:pPr marL="342900" indent="-342900">
              <a:buFont typeface="Arial" panose="020B0604020202020204" pitchFamily="34" charset="0"/>
              <a:buChar char="•"/>
            </a:pPr>
            <a:r>
              <a:rPr lang="en-US" sz="2400" dirty="0" smtClean="0">
                <a:latin typeface="Courier New" pitchFamily="49" charset="0"/>
                <a:cs typeface="Courier New" pitchFamily="49" charset="0"/>
              </a:rPr>
              <a:t>http://wingtipserver/</a:t>
            </a:r>
            <a:r>
              <a:rPr lang="en-US" sz="2400" b="1" dirty="0" smtClean="0">
                <a:solidFill>
                  <a:schemeClr val="accent2">
                    <a:lumMod val="50000"/>
                  </a:schemeClr>
                </a:solidFill>
                <a:latin typeface="Courier New" pitchFamily="49" charset="0"/>
                <a:cs typeface="Courier New" pitchFamily="49" charset="0"/>
              </a:rPr>
              <a:t>_api</a:t>
            </a:r>
            <a:r>
              <a:rPr lang="en-US" sz="2400" dirty="0" smtClean="0">
                <a:latin typeface="Courier New" pitchFamily="49" charset="0"/>
                <a:cs typeface="Courier New" pitchFamily="49" charset="0"/>
              </a:rPr>
              <a:t>/web</a:t>
            </a:r>
            <a:endParaRPr lang="en-US" sz="2400" dirty="0" smtClean="0"/>
          </a:p>
        </p:txBody>
      </p:sp>
    </p:spTree>
    <p:extLst>
      <p:ext uri="{BB962C8B-B14F-4D97-AF65-F5344CB8AC3E}">
        <p14:creationId xmlns:p14="http://schemas.microsoft.com/office/powerpoint/2010/main" val="29020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The collection of lists for</a:t>
            </a:r>
            <a:r>
              <a:rPr lang="en-US" baseline="0" dirty="0" smtClean="0"/>
              <a:t> the current site: </a:t>
            </a:r>
            <a:r>
              <a:rPr lang="en-US" b="1" baseline="0" dirty="0" smtClean="0"/>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/web/lists</a:t>
            </a:r>
          </a:p>
          <a:p>
            <a:pPr lvl="0">
              <a:lnSpc>
                <a:spcPct val="150000"/>
              </a:lnSpc>
            </a:pPr>
            <a:r>
              <a:rPr lang="en-US" sz="2000" dirty="0" smtClean="0">
                <a:latin typeface="Lucida Console" pitchFamily="49" charset="0"/>
              </a:rPr>
              <a:t>Get a specific list by its title:</a:t>
            </a:r>
            <a:r>
              <a:rPr lang="en-US" sz="2000" baseline="0" dirty="0" smtClean="0">
                <a:latin typeface="Lucida Console" pitchFamily="49" charset="0"/>
              </a:rPr>
              <a:t> </a:t>
            </a:r>
            <a:r>
              <a:rPr lang="en-US" sz="2000" b="1" baseline="0" dirty="0" smtClean="0">
                <a:latin typeface="Lucida Console" pitchFamily="49" charset="0"/>
              </a:rPr>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/web/lists/</a:t>
            </a:r>
            <a:r>
              <a:rPr lang="en-US" sz="2000" b="1" dirty="0" err="1" smtClean="0">
                <a:latin typeface="Lucida Console" pitchFamily="49" charset="0"/>
              </a:rPr>
              <a:t>getByTitle</a:t>
            </a:r>
            <a:r>
              <a:rPr lang="en-US" sz="2000" b="1" dirty="0" smtClean="0">
                <a:latin typeface="Lucida Console" pitchFamily="49" charset="0"/>
              </a:rPr>
              <a:t>('Announcements')</a:t>
            </a:r>
            <a:endParaRPr lang="en-US" sz="2000" dirty="0" smtClean="0">
              <a:latin typeface="Lucida Console" pitchFamily="49" charset="0"/>
            </a:endParaRPr>
          </a:p>
          <a:p>
            <a:pPr marL="0" lvl="0" indent="-350048">
              <a:lnSpc>
                <a:spcPct val="150000"/>
              </a:lnSpc>
              <a:buNone/>
            </a:pPr>
            <a:r>
              <a:rPr lang="en-US" sz="2000" dirty="0" smtClean="0">
                <a:latin typeface="Lucida Console" pitchFamily="49" charset="0"/>
              </a:rPr>
              <a:t>Get all the Web templates within</a:t>
            </a:r>
            <a:r>
              <a:rPr lang="en-US" sz="2000" baseline="0" dirty="0" smtClean="0">
                <a:latin typeface="Lucida Console" pitchFamily="49" charset="0"/>
              </a:rPr>
              <a:t> the current site which </a:t>
            </a:r>
            <a:r>
              <a:rPr lang="en-US" sz="2000" baseline="0" dirty="0" smtClean="0">
                <a:latin typeface="Lucida Console" pitchFamily="49" charset="0"/>
              </a:rPr>
              <a:t>is </a:t>
            </a:r>
            <a:r>
              <a:rPr lang="en-US" sz="2000" baseline="0" dirty="0" smtClean="0">
                <a:latin typeface="Lucida Console" pitchFamily="49" charset="0"/>
              </a:rPr>
              <a:t>based on US English: </a:t>
            </a:r>
            <a:r>
              <a:rPr lang="en-US" sz="2000" b="1" baseline="0" dirty="0" smtClean="0">
                <a:latin typeface="Lucida Console" pitchFamily="49" charset="0"/>
              </a:rPr>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a:t>
            </a:r>
            <a:r>
              <a:rPr lang="en-US" sz="2000" b="1" dirty="0" err="1" smtClean="0">
                <a:latin typeface="Lucida Console" pitchFamily="49" charset="0"/>
              </a:rPr>
              <a:t>getAvailableWebTemplates</a:t>
            </a:r>
            <a:r>
              <a:rPr lang="en-US" sz="2000" b="1" dirty="0" smtClean="0">
                <a:latin typeface="Lucida Console" pitchFamily="49" charset="0"/>
              </a:rPr>
              <a:t>(</a:t>
            </a:r>
            <a:r>
              <a:rPr lang="en-US" sz="2000" b="1" dirty="0" err="1" smtClean="0">
                <a:latin typeface="Lucida Console" pitchFamily="49" charset="0"/>
              </a:rPr>
              <a:t>lcid</a:t>
            </a:r>
            <a:r>
              <a:rPr lang="en-US" sz="2000" b="1" dirty="0" smtClean="0">
                <a:latin typeface="Lucida Console" pitchFamily="49" charset="0"/>
              </a:rPr>
              <a:t>=1033)</a:t>
            </a:r>
          </a:p>
          <a:p>
            <a:endParaRPr lang="en-US" dirty="0" smtClean="0"/>
          </a:p>
          <a:p>
            <a:r>
              <a:rPr lang="en-US" dirty="0" smtClean="0"/>
              <a:t>Refer to the following</a:t>
            </a:r>
            <a:r>
              <a:rPr lang="en-US" baseline="0" dirty="0" smtClean="0"/>
              <a:t> article on MSDN, specifically figure 9, to see how SharePoint constructs </a:t>
            </a:r>
            <a:r>
              <a:rPr lang="en-US" b="1" baseline="0" dirty="0" smtClean="0"/>
              <a:t>REST URLs:</a:t>
            </a:r>
          </a:p>
          <a:p>
            <a:r>
              <a:rPr lang="en-US" baseline="0" dirty="0" smtClean="0"/>
              <a:t>http://msdn.microsoft.com/en-us/library/office/apps/fp142385(v=office.15).aspx </a:t>
            </a:r>
            <a:endParaRPr lang="en-US" dirty="0" smtClean="0"/>
          </a:p>
          <a:p>
            <a:endParaRPr lang="en-US" dirty="0" smtClean="0"/>
          </a:p>
          <a:p>
            <a:r>
              <a:rPr lang="en-US" dirty="0" smtClean="0"/>
              <a:t>A fantastic resource for the detailed documentation for all REST </a:t>
            </a:r>
            <a:r>
              <a:rPr lang="en-US" dirty="0" smtClean="0"/>
              <a:t>APIs </a:t>
            </a:r>
            <a:r>
              <a:rPr lang="en-US" dirty="0" smtClean="0"/>
              <a:t>can be found in the protocol documents:</a:t>
            </a:r>
          </a:p>
          <a:p>
            <a:endParaRPr lang="en-US" b="1" dirty="0" smtClean="0"/>
          </a:p>
          <a:p>
            <a:r>
              <a:rPr lang="en-US" b="1" dirty="0" smtClean="0"/>
              <a:t>Web Versions:</a:t>
            </a:r>
          </a:p>
          <a:p>
            <a:r>
              <a:rPr lang="en-US" dirty="0" smtClean="0"/>
              <a:t>http://msdn.microsoft.com/en-us/library/cc339475(v=office.12).aspx</a:t>
            </a:r>
          </a:p>
          <a:p>
            <a:r>
              <a:rPr lang="en-US" b="1" dirty="0" smtClean="0"/>
              <a:t>ZIP of all protocol docs as PDFs:</a:t>
            </a:r>
            <a:endParaRPr lang="en-US" b="1" baseline="0" dirty="0" smtClean="0"/>
          </a:p>
          <a:p>
            <a:r>
              <a:rPr lang="en-US" dirty="0" smtClean="0"/>
              <a:t>http://download.microsoft.com/download/8/5/8/858F2155-D48D-4C68-9205-29460FD7698F/SharePointProtocols.zip</a:t>
            </a:r>
            <a:endParaRPr lang="en-US" dirty="0"/>
          </a:p>
        </p:txBody>
      </p:sp>
    </p:spTree>
    <p:extLst>
      <p:ext uri="{BB962C8B-B14F-4D97-AF65-F5344CB8AC3E}">
        <p14:creationId xmlns:p14="http://schemas.microsoft.com/office/powerpoint/2010/main" val="3063189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best parts of REST is that it simplifies calling Web service operations. All you need is a browser that can authenticate</a:t>
            </a:r>
            <a:r>
              <a:rPr lang="en-US" baseline="0" dirty="0" smtClean="0"/>
              <a:t> against a SharePoint 2013 site and you can simply run queries by typing the REST-based URIs for HTTP GET operations. This becomes a fast and easy way for you to learn how to put together URIs that query, filter and sort content from SharePoint sites.</a:t>
            </a:r>
            <a:endParaRPr lang="en-US" dirty="0"/>
          </a:p>
        </p:txBody>
      </p:sp>
    </p:spTree>
    <p:extLst>
      <p:ext uri="{BB962C8B-B14F-4D97-AF65-F5344CB8AC3E}">
        <p14:creationId xmlns:p14="http://schemas.microsoft.com/office/powerpoint/2010/main" val="2704907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smtClean="0"/>
              <a:t>Manually enter some queries in the browser</a:t>
            </a:r>
          </a:p>
          <a:p>
            <a:pPr marL="628650" lvl="1" indent="-171450">
              <a:buFont typeface="Arial" panose="020B0604020202020204" pitchFamily="34" charset="0"/>
              <a:buChar char="•"/>
            </a:pPr>
            <a:r>
              <a:rPr lang="en-US" dirty="0" smtClean="0"/>
              <a:t>http://clientside.wingtip.com/_api/web</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http://clientside.wingtip.com/_api/web/lists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http://clientside.wingtip.com/_api/web/lists?$select=Title,Url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http://clientside.wingtip.com/_api/web/lists?$select=Title,Url&amp;$filter=Hidden</a:t>
            </a:r>
            <a:r>
              <a:rPr lang="en-US" baseline="0" dirty="0" smtClean="0"/>
              <a:t> </a:t>
            </a:r>
            <a:r>
              <a:rPr lang="en-US" baseline="0" dirty="0" err="1" smtClean="0"/>
              <a:t>eq</a:t>
            </a:r>
            <a:r>
              <a:rPr lang="en-US" baseline="0" dirty="0" smtClean="0"/>
              <a:t> $false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http://clientside.wingtip.com/_api/web/lists/GetByTitle('Customers')/Items?$select=Title,Url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p:txBody>
      </p:sp>
    </p:spTree>
    <p:extLst>
      <p:ext uri="{BB962C8B-B14F-4D97-AF65-F5344CB8AC3E}">
        <p14:creationId xmlns:p14="http://schemas.microsoft.com/office/powerpoint/2010/main" val="2626088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2261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637357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2800" dirty="0" smtClean="0"/>
              <a:t>When you run REST-based queries</a:t>
            </a:r>
            <a:r>
              <a:rPr lang="en-US" sz="2800" baseline="0" dirty="0" smtClean="0"/>
              <a:t> against SharePoint 2013 sites, you have the option of having the data returned as either XML in the ATOM format or JSON (JavaScript Object Notation). The default behavior is to return XML but you can change this default behavior to return JSON by including the </a:t>
            </a:r>
            <a:r>
              <a:rPr lang="en-US" sz="2800" dirty="0" smtClean="0"/>
              <a:t>ACCEPT header with a value of </a:t>
            </a:r>
            <a:r>
              <a:rPr lang="en-US" sz="2400" b="1" dirty="0" smtClean="0">
                <a:solidFill>
                  <a:srgbClr val="C00000"/>
                </a:solidFill>
              </a:rPr>
              <a:t>"application/</a:t>
            </a:r>
            <a:r>
              <a:rPr lang="en-US" sz="2400" b="1" dirty="0" err="1" smtClean="0">
                <a:solidFill>
                  <a:srgbClr val="C00000"/>
                </a:solidFill>
              </a:rPr>
              <a:t>json</a:t>
            </a:r>
            <a:r>
              <a:rPr lang="en-US" sz="2400" b="1" dirty="0" smtClean="0">
                <a:solidFill>
                  <a:srgbClr val="C00000"/>
                </a:solidFill>
              </a:rPr>
              <a:t>“</a:t>
            </a:r>
            <a:r>
              <a:rPr lang="en-US" sz="2400" b="0" dirty="0" smtClean="0">
                <a:solidFill>
                  <a:srgbClr val="C00000"/>
                </a:solidFill>
              </a:rPr>
              <a:t> or the more preferred</a:t>
            </a:r>
            <a:r>
              <a:rPr lang="en-US" sz="2400" b="0" baseline="0" dirty="0" smtClean="0">
                <a:solidFill>
                  <a:srgbClr val="C00000"/>
                </a:solidFill>
              </a:rPr>
              <a:t> “</a:t>
            </a:r>
            <a:r>
              <a:rPr lang="en-US" sz="2400" b="1" baseline="0" dirty="0" smtClean="0">
                <a:solidFill>
                  <a:srgbClr val="C00000"/>
                </a:solidFill>
              </a:rPr>
              <a:t>application/</a:t>
            </a:r>
            <a:r>
              <a:rPr lang="en-US" sz="2400" b="1" baseline="0" dirty="0" err="1" smtClean="0">
                <a:solidFill>
                  <a:srgbClr val="C00000"/>
                </a:solidFill>
              </a:rPr>
              <a:t>json;odata</a:t>
            </a:r>
            <a:r>
              <a:rPr lang="en-US" sz="2400" b="1" baseline="0" dirty="0" smtClean="0">
                <a:solidFill>
                  <a:srgbClr val="C00000"/>
                </a:solidFill>
              </a:rPr>
              <a:t>=verbose”</a:t>
            </a:r>
            <a:r>
              <a:rPr lang="en-US" sz="2400" b="0" dirty="0" smtClean="0">
                <a:solidFill>
                  <a:srgbClr val="C00000"/>
                </a:solidFill>
              </a:rPr>
              <a:t>. If you include the ACCEPT header with</a:t>
            </a:r>
            <a:r>
              <a:rPr lang="en-US" sz="2400" b="0" baseline="0" dirty="0" smtClean="0">
                <a:solidFill>
                  <a:srgbClr val="C00000"/>
                </a:solidFill>
              </a:rPr>
              <a:t> an </a:t>
            </a:r>
            <a:r>
              <a:rPr lang="en-US" sz="2400" b="0" dirty="0" smtClean="0">
                <a:solidFill>
                  <a:srgbClr val="C00000"/>
                </a:solidFill>
              </a:rPr>
              <a:t>explicit</a:t>
            </a:r>
            <a:r>
              <a:rPr lang="en-US" sz="2400" b="0" baseline="0" dirty="0" smtClean="0">
                <a:solidFill>
                  <a:srgbClr val="C00000"/>
                </a:solidFill>
              </a:rPr>
              <a:t> value of </a:t>
            </a:r>
            <a:r>
              <a:rPr lang="en-US" sz="2400" b="1" dirty="0" smtClean="0">
                <a:solidFill>
                  <a:srgbClr val="C00000"/>
                </a:solidFill>
              </a:rPr>
              <a:t>"application/</a:t>
            </a:r>
            <a:r>
              <a:rPr lang="en-US" sz="2400" b="1" dirty="0" err="1" smtClean="0">
                <a:solidFill>
                  <a:srgbClr val="C00000"/>
                </a:solidFill>
              </a:rPr>
              <a:t>atom+xml</a:t>
            </a:r>
            <a:r>
              <a:rPr lang="en-US" sz="2400" b="1" dirty="0" smtClean="0">
                <a:solidFill>
                  <a:srgbClr val="C00000"/>
                </a:solidFill>
              </a:rPr>
              <a:t>"</a:t>
            </a:r>
            <a:r>
              <a:rPr lang="en-US" sz="2400" b="0" dirty="0" smtClean="0">
                <a:solidFill>
                  <a:srgbClr val="C00000"/>
                </a:solidFill>
              </a:rPr>
              <a:t>, this has the same result as the default behavior in that the results are returned as ATOM-based XML.</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sz="2400" b="0" dirty="0" smtClean="0">
              <a:solidFill>
                <a:srgbClr val="C0000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2400" b="0" dirty="0" smtClean="0">
                <a:solidFill>
                  <a:srgbClr val="C00000"/>
                </a:solidFill>
              </a:rPr>
              <a:t>Both</a:t>
            </a:r>
            <a:r>
              <a:rPr lang="en-US" sz="2400" b="0" baseline="0" dirty="0" smtClean="0">
                <a:solidFill>
                  <a:srgbClr val="C00000"/>
                </a:solidFill>
              </a:rPr>
              <a:t> XML </a:t>
            </a:r>
            <a:r>
              <a:rPr lang="en-US" sz="2400" b="0" baseline="0" dirty="0" smtClean="0">
                <a:solidFill>
                  <a:srgbClr val="C00000"/>
                </a:solidFill>
              </a:rPr>
              <a:t>and </a:t>
            </a:r>
            <a:r>
              <a:rPr lang="en-US" sz="2400" b="0" baseline="0" dirty="0" smtClean="0">
                <a:solidFill>
                  <a:srgbClr val="C00000"/>
                </a:solidFill>
              </a:rPr>
              <a:t>JSON can be consumed client-side and server-side:</a:t>
            </a:r>
          </a:p>
          <a:p>
            <a:pPr marL="342900" marR="0" lvl="1"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Both can be serialized </a:t>
            </a:r>
            <a:r>
              <a:rPr lang="en-US" sz="2400" b="0" baseline="0" dirty="0" smtClean="0">
                <a:solidFill>
                  <a:srgbClr val="C00000"/>
                </a:solidFill>
              </a:rPr>
              <a:t>and </a:t>
            </a:r>
            <a:r>
              <a:rPr lang="en-US" sz="2400" b="0" baseline="0" dirty="0" err="1" smtClean="0">
                <a:solidFill>
                  <a:srgbClr val="C00000"/>
                </a:solidFill>
              </a:rPr>
              <a:t>deserialized</a:t>
            </a:r>
            <a:r>
              <a:rPr lang="en-US" sz="2400" b="0" baseline="0" dirty="0" smtClean="0">
                <a:solidFill>
                  <a:srgbClr val="C00000"/>
                </a:solidFill>
              </a:rPr>
              <a:t> into strongly typed objects in managed code</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1" baseline="0" dirty="0" smtClean="0">
                <a:solidFill>
                  <a:srgbClr val="C00000"/>
                </a:solidFill>
              </a:rPr>
              <a:t>ATOM-PUB: </a:t>
            </a:r>
            <a:r>
              <a:rPr lang="en-US" sz="2400" b="0" baseline="0" dirty="0" smtClean="0">
                <a:solidFill>
                  <a:srgbClr val="C00000"/>
                </a:solidFill>
              </a:rPr>
              <a:t>using standard XML serialization objects &amp; techniques</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1" baseline="0" dirty="0" smtClean="0">
                <a:solidFill>
                  <a:srgbClr val="C00000"/>
                </a:solidFill>
              </a:rPr>
              <a:t>JSON: </a:t>
            </a:r>
            <a:r>
              <a:rPr lang="en-US" sz="2400" b="0" baseline="0" dirty="0" smtClean="0">
                <a:solidFill>
                  <a:srgbClr val="C00000"/>
                </a:solidFill>
              </a:rPr>
              <a:t>using the </a:t>
            </a:r>
            <a:r>
              <a:rPr lang="en-US" sz="2400" b="1" baseline="0" dirty="0" err="1" smtClean="0">
                <a:solidFill>
                  <a:srgbClr val="C00000"/>
                </a:solidFill>
              </a:rPr>
              <a:t>JavaScriptSerializer</a:t>
            </a:r>
            <a:r>
              <a:rPr lang="en-US" sz="2400" b="0" baseline="0" dirty="0" smtClean="0">
                <a:solidFill>
                  <a:srgbClr val="C00000"/>
                </a:solidFill>
              </a:rPr>
              <a:t> object</a:t>
            </a:r>
          </a:p>
          <a:p>
            <a:pPr marL="342900" marR="0" lvl="1"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In client-side code, XML is a bit more cumbersome to work with</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1" baseline="0" dirty="0" smtClean="0">
                <a:solidFill>
                  <a:srgbClr val="C00000"/>
                </a:solidFill>
              </a:rPr>
              <a:t>ATOM-PUB: </a:t>
            </a:r>
            <a:r>
              <a:rPr lang="en-US" sz="2400" b="0" baseline="0" dirty="0" smtClean="0">
                <a:solidFill>
                  <a:srgbClr val="C00000"/>
                </a:solidFill>
              </a:rPr>
              <a:t>manual parsing of XML</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1" baseline="0" dirty="0" smtClean="0">
                <a:solidFill>
                  <a:srgbClr val="C00000"/>
                </a:solidFill>
              </a:rPr>
              <a:t>JSON: </a:t>
            </a:r>
            <a:r>
              <a:rPr lang="en-US" sz="2400" b="0" baseline="0" dirty="0" smtClean="0">
                <a:solidFill>
                  <a:srgbClr val="C00000"/>
                </a:solidFill>
              </a:rPr>
              <a:t>community libraries, such as </a:t>
            </a:r>
            <a:r>
              <a:rPr lang="en-US" sz="2400" b="0" baseline="0" dirty="0" err="1" smtClean="0">
                <a:solidFill>
                  <a:srgbClr val="C00000"/>
                </a:solidFill>
              </a:rPr>
              <a:t>datajs</a:t>
            </a:r>
            <a:r>
              <a:rPr lang="en-US" sz="2400" b="0" baseline="0" dirty="0" smtClean="0">
                <a:solidFill>
                  <a:srgbClr val="C00000"/>
                </a:solidFill>
              </a:rPr>
              <a:t> (covered later), make it easier to consume</a:t>
            </a:r>
            <a:endParaRPr lang="en-US" sz="2400" b="0" dirty="0" smtClean="0">
              <a:solidFill>
                <a:srgbClr val="C00000"/>
              </a:solidFill>
            </a:endParaRPr>
          </a:p>
        </p:txBody>
      </p:sp>
    </p:spTree>
    <p:extLst>
      <p:ext uri="{BB962C8B-B14F-4D97-AF65-F5344CB8AC3E}">
        <p14:creationId xmlns:p14="http://schemas.microsoft.com/office/powerpoint/2010/main" val="336854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making REST calls into SharePoint 2013 using C# or VB.NET, there are a few tips to make things easier. First, .NET 4.0 added a two new classes named </a:t>
            </a:r>
            <a:r>
              <a:rPr lang="en-US" b="1" dirty="0" err="1" smtClean="0">
                <a:solidFill>
                  <a:schemeClr val="bg2">
                    <a:lumMod val="75000"/>
                  </a:schemeClr>
                </a:solidFill>
              </a:rPr>
              <a:t>HttpWebRequest</a:t>
            </a:r>
            <a:r>
              <a:rPr lang="en-US" dirty="0" smtClean="0"/>
              <a:t> and </a:t>
            </a:r>
            <a:r>
              <a:rPr lang="en-US" b="1" dirty="0" err="1" smtClean="0">
                <a:solidFill>
                  <a:schemeClr val="bg2">
                    <a:lumMod val="75000"/>
                  </a:schemeClr>
                </a:solidFill>
              </a:rPr>
              <a:t>HttpWebResponse</a:t>
            </a:r>
            <a:r>
              <a:rPr lang="en-US" dirty="0" smtClean="0"/>
              <a:t> which provide a few conveniences not offered by their base classes </a:t>
            </a:r>
            <a:r>
              <a:rPr lang="en-US" b="1" dirty="0" err="1" smtClean="0">
                <a:solidFill>
                  <a:schemeClr val="bg2">
                    <a:lumMod val="75000"/>
                  </a:schemeClr>
                </a:solidFill>
              </a:rPr>
              <a:t>WebRequest</a:t>
            </a:r>
            <a:r>
              <a:rPr lang="en-US" dirty="0" smtClean="0"/>
              <a:t> and </a:t>
            </a:r>
            <a:r>
              <a:rPr lang="en-US" b="1" dirty="0" err="1" smtClean="0">
                <a:solidFill>
                  <a:schemeClr val="bg2">
                    <a:lumMod val="75000"/>
                  </a:schemeClr>
                </a:solidFill>
              </a:rPr>
              <a:t>WebResponse</a:t>
            </a:r>
            <a:r>
              <a:rPr lang="en-US" dirty="0" smtClean="0"/>
              <a:t>. For example, there is a strongly-typed</a:t>
            </a:r>
            <a:r>
              <a:rPr lang="en-US" baseline="0" dirty="0" smtClean="0"/>
              <a:t> </a:t>
            </a:r>
            <a:r>
              <a:rPr lang="en-US" b="1" baseline="0" dirty="0" smtClean="0"/>
              <a:t>Accept</a:t>
            </a:r>
            <a:r>
              <a:rPr lang="en-US" baseline="0" dirty="0" smtClean="0"/>
              <a:t> property on the </a:t>
            </a:r>
            <a:r>
              <a:rPr lang="en-US" b="1" baseline="0" dirty="0" err="1" smtClean="0"/>
              <a:t>HttpWebRequest</a:t>
            </a:r>
            <a:r>
              <a:rPr lang="en-US" baseline="0" dirty="0" smtClean="0"/>
              <a:t> object that allows you to set the </a:t>
            </a:r>
            <a:r>
              <a:rPr lang="en-US" b="1" baseline="0" dirty="0" smtClean="0"/>
              <a:t>ACCEPT</a:t>
            </a:r>
            <a:r>
              <a:rPr lang="en-US" baseline="0" dirty="0" smtClean="0"/>
              <a:t> header.</a:t>
            </a:r>
          </a:p>
          <a:p>
            <a:endParaRPr lang="en-US" baseline="0" dirty="0" smtClean="0"/>
          </a:p>
          <a:p>
            <a:r>
              <a:rPr lang="en-US" baseline="0" dirty="0" smtClean="0"/>
              <a:t>When it's time to retrieve data values from elements within an XML document, it's time to abandon older XML APIs such as </a:t>
            </a:r>
            <a:r>
              <a:rPr lang="en-US" b="1" baseline="0" dirty="0" err="1" smtClean="0"/>
              <a:t>XMLReader</a:t>
            </a:r>
            <a:r>
              <a:rPr lang="en-US" baseline="0" dirty="0" smtClean="0"/>
              <a:t> in favor of LINQ to XML and the </a:t>
            </a:r>
            <a:r>
              <a:rPr lang="en-US" b="1" baseline="0" dirty="0" err="1" smtClean="0"/>
              <a:t>XDocument</a:t>
            </a:r>
            <a:r>
              <a:rPr lang="en-US" baseline="0" dirty="0" smtClean="0"/>
              <a:t> class. Retrieving data from an XML document </a:t>
            </a:r>
            <a:r>
              <a:rPr lang="en-US" dirty="0" smtClean="0"/>
              <a:t>using the </a:t>
            </a:r>
            <a:r>
              <a:rPr lang="en-US" b="1" dirty="0" smtClean="0">
                <a:solidFill>
                  <a:schemeClr val="bg2">
                    <a:lumMod val="75000"/>
                  </a:schemeClr>
                </a:solidFill>
              </a:rPr>
              <a:t>Descendants</a:t>
            </a:r>
            <a:r>
              <a:rPr lang="en-US" b="0" dirty="0" smtClean="0">
                <a:solidFill>
                  <a:schemeClr val="bg2">
                    <a:lumMod val="75000"/>
                  </a:schemeClr>
                </a:solidFill>
              </a:rPr>
              <a:t> property</a:t>
            </a:r>
            <a:r>
              <a:rPr lang="en-US" b="0" baseline="0" dirty="0" smtClean="0">
                <a:solidFill>
                  <a:schemeClr val="bg2">
                    <a:lumMod val="75000"/>
                  </a:schemeClr>
                </a:solidFill>
              </a:rPr>
              <a:t> of an </a:t>
            </a:r>
            <a:r>
              <a:rPr lang="en-US" b="1" baseline="0" dirty="0" err="1" smtClean="0">
                <a:solidFill>
                  <a:schemeClr val="bg2">
                    <a:lumMod val="75000"/>
                  </a:schemeClr>
                </a:solidFill>
              </a:rPr>
              <a:t>XDocument</a:t>
            </a:r>
            <a:r>
              <a:rPr lang="en-US" b="0" baseline="0" dirty="0" smtClean="0">
                <a:solidFill>
                  <a:schemeClr val="bg2">
                    <a:lumMod val="75000"/>
                  </a:schemeClr>
                </a:solidFill>
              </a:rPr>
              <a:t> object as shown above makes dealing with nested elements and XML namespaces so much easier.</a:t>
            </a:r>
            <a:endParaRPr lang="en-US" b="0" dirty="0">
              <a:solidFill>
                <a:schemeClr val="bg2">
                  <a:lumMod val="75000"/>
                </a:schemeClr>
              </a:solidFill>
            </a:endParaRPr>
          </a:p>
        </p:txBody>
      </p:sp>
    </p:spTree>
    <p:extLst>
      <p:ext uri="{BB962C8B-B14F-4D97-AF65-F5344CB8AC3E}">
        <p14:creationId xmlns:p14="http://schemas.microsoft.com/office/powerpoint/2010/main" val="18905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executing REST-based</a:t>
            </a:r>
            <a:r>
              <a:rPr lang="en-US" baseline="0" dirty="0" smtClean="0"/>
              <a:t> </a:t>
            </a:r>
            <a:r>
              <a:rPr lang="en-US" dirty="0" smtClean="0"/>
              <a:t>queries against SharePoint 2013 sites using JavaScript, the first piece</a:t>
            </a:r>
            <a:r>
              <a:rPr lang="en-US" baseline="0" dirty="0" smtClean="0"/>
              <a:t> of advice is to use jQuery because it simples returning and processing JSON result sets. </a:t>
            </a:r>
            <a:r>
              <a:rPr lang="en-US" dirty="0" smtClean="0"/>
              <a:t> The</a:t>
            </a:r>
            <a:r>
              <a:rPr lang="en-US" baseline="0" dirty="0" smtClean="0"/>
              <a:t> code above uses the jQuery function </a:t>
            </a:r>
            <a:r>
              <a:rPr lang="en-US" b="1" baseline="0" dirty="0" smtClean="0"/>
              <a:t>$.</a:t>
            </a:r>
            <a:r>
              <a:rPr lang="en-US" b="1" baseline="0" dirty="0" err="1" smtClean="0"/>
              <a:t>ajax</a:t>
            </a:r>
            <a:r>
              <a:rPr lang="en-US" b="1" baseline="0" dirty="0" smtClean="0"/>
              <a:t> </a:t>
            </a:r>
            <a:r>
              <a:rPr lang="en-US" baseline="0" dirty="0" smtClean="0"/>
              <a:t>and explicitly sets the ACCEPT header to return a JSON result set. When jQuery calls the callback method (</a:t>
            </a:r>
            <a:r>
              <a:rPr lang="en-US" b="1" baseline="0" dirty="0" err="1" smtClean="0"/>
              <a:t>onComplete</a:t>
            </a:r>
            <a:r>
              <a:rPr lang="en-US" b="1" baseline="0" dirty="0" smtClean="0"/>
              <a:t> </a:t>
            </a:r>
            <a:r>
              <a:rPr lang="en-US" baseline="0" dirty="0" smtClean="0"/>
              <a:t>in this example) it passes a data parameter which represents that JSON results set which has already been converted from a string into JavaScript objects.</a:t>
            </a:r>
            <a:endParaRPr lang="en-US" dirty="0"/>
          </a:p>
        </p:txBody>
      </p:sp>
    </p:spTree>
    <p:extLst>
      <p:ext uri="{BB962C8B-B14F-4D97-AF65-F5344CB8AC3E}">
        <p14:creationId xmlns:p14="http://schemas.microsoft.com/office/powerpoint/2010/main" val="239789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that can be tricky is understanding the purpose of the Form Digest control. The purpose of this control is that it protects SharePoint against replay attacks. The Form Digest control does this by using cryptography to create a special value that is passed to the client browser.</a:t>
            </a:r>
            <a:r>
              <a:rPr lang="en-US" baseline="0" dirty="0" smtClean="0"/>
              <a:t> This value must be passed back to SharePoint and validated on requests that update objects or content within a SharePoint site. In many scenarios everything is transparent because the Form Digest control is added to master pages and does all the required work behind the scenes. However, when making updates with CSOM and REST there is no page </a:t>
            </a:r>
            <a:r>
              <a:rPr lang="en-US" baseline="0" dirty="0" err="1" smtClean="0"/>
              <a:t>postback</a:t>
            </a:r>
            <a:r>
              <a:rPr lang="en-US" baseline="0" dirty="0" smtClean="0"/>
              <a:t> so the form digest cannot do all that is required by itself. </a:t>
            </a:r>
          </a:p>
          <a:p>
            <a:endParaRPr lang="en-US" dirty="0" smtClean="0"/>
          </a:p>
          <a:p>
            <a:r>
              <a:rPr lang="en-US" dirty="0" smtClean="0"/>
              <a:t>When writing JavaScript behind pages in a SharePoint 2013 site, you often will be required to query the value of the Form Digest</a:t>
            </a:r>
            <a:r>
              <a:rPr lang="en-US" baseline="0" dirty="0" smtClean="0"/>
              <a:t> control and pass it back in a named header. Web service clients often do not have a page associated with it so they have to obtain a Form Digest value by making an explicit call into SharePoint before making updates. Note that a </a:t>
            </a:r>
            <a:r>
              <a:rPr lang="en-US" dirty="0" smtClean="0"/>
              <a:t>Form Digest value can be acquired through the older SOAP Web service entry point </a:t>
            </a:r>
            <a:r>
              <a:rPr lang="en-US" b="1" dirty="0" smtClean="0">
                <a:solidFill>
                  <a:srgbClr val="C00000"/>
                </a:solidFill>
              </a:rPr>
              <a:t>_</a:t>
            </a:r>
            <a:r>
              <a:rPr lang="en-US" b="1" dirty="0" err="1" smtClean="0">
                <a:solidFill>
                  <a:srgbClr val="C00000"/>
                </a:solidFill>
              </a:rPr>
              <a:t>vti_bin</a:t>
            </a:r>
            <a:r>
              <a:rPr lang="en-US" b="1" dirty="0" smtClean="0">
                <a:solidFill>
                  <a:srgbClr val="C00000"/>
                </a:solidFill>
              </a:rPr>
              <a:t>/sites.asmx</a:t>
            </a:r>
            <a:r>
              <a:rPr lang="en-US" dirty="0" smtClean="0">
                <a:solidFill>
                  <a:srgbClr val="C00000"/>
                </a:solidFill>
              </a:rPr>
              <a:t>. However, the recommended way to get the Form Digest is by sending a</a:t>
            </a:r>
            <a:r>
              <a:rPr lang="en-US" baseline="0" dirty="0" smtClean="0">
                <a:solidFill>
                  <a:srgbClr val="C00000"/>
                </a:solidFill>
              </a:rPr>
              <a:t> POST request to the REST web service entry point at </a:t>
            </a:r>
            <a:r>
              <a:rPr lang="en-US" b="1" baseline="0" dirty="0" smtClean="0">
                <a:solidFill>
                  <a:srgbClr val="C00000"/>
                </a:solidFill>
              </a:rPr>
              <a:t>/_</a:t>
            </a:r>
            <a:r>
              <a:rPr lang="en-US" b="1" baseline="0" dirty="0" err="1" smtClean="0">
                <a:solidFill>
                  <a:srgbClr val="C00000"/>
                </a:solidFill>
              </a:rPr>
              <a:t>api</a:t>
            </a:r>
            <a:r>
              <a:rPr lang="en-US" b="1" baseline="0" dirty="0" smtClean="0">
                <a:solidFill>
                  <a:srgbClr val="C00000"/>
                </a:solidFill>
              </a:rPr>
              <a:t>/context</a:t>
            </a:r>
            <a:r>
              <a:rPr lang="en-US" baseline="0" dirty="0" smtClean="0">
                <a:solidFill>
                  <a:srgbClr val="C00000"/>
                </a:solidFill>
              </a:rPr>
              <a:t>.</a:t>
            </a:r>
            <a:endParaRPr lang="en-US" dirty="0"/>
          </a:p>
        </p:txBody>
      </p:sp>
    </p:spTree>
    <p:extLst>
      <p:ext uri="{BB962C8B-B14F-4D97-AF65-F5344CB8AC3E}">
        <p14:creationId xmlns:p14="http://schemas.microsoft.com/office/powerpoint/2010/main" val="2804193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code which demonstrates creating a new list using client</a:t>
            </a:r>
            <a:r>
              <a:rPr lang="en-US" baseline="0" dirty="0" smtClean="0"/>
              <a:t>-side C# code which uses the new REST entry point. The first task </a:t>
            </a:r>
            <a:r>
              <a:rPr lang="en-US" baseline="0" dirty="0" smtClean="0"/>
              <a:t>is </a:t>
            </a:r>
            <a:r>
              <a:rPr lang="en-US" baseline="0" dirty="0" smtClean="0"/>
              <a:t>to </a:t>
            </a:r>
            <a:r>
              <a:rPr lang="en-US" dirty="0" smtClean="0"/>
              <a:t>parse together </a:t>
            </a:r>
            <a:r>
              <a:rPr lang="en-US" dirty="0" smtClean="0"/>
              <a:t>a URL </a:t>
            </a:r>
            <a:r>
              <a:rPr lang="en-US" dirty="0" smtClean="0"/>
              <a:t>to point </a:t>
            </a:r>
            <a:r>
              <a:rPr lang="en-US" smtClean="0"/>
              <a:t>to </a:t>
            </a:r>
            <a:r>
              <a:rPr lang="en-US" smtClean="0"/>
              <a:t>a list </a:t>
            </a:r>
            <a:r>
              <a:rPr lang="en-US" dirty="0" smtClean="0"/>
              <a:t>collection</a:t>
            </a:r>
            <a:r>
              <a:rPr lang="en-US" baseline="0" dirty="0" smtClean="0"/>
              <a:t> which is </a:t>
            </a:r>
            <a:r>
              <a:rPr lang="en-US" b="1" baseline="0" dirty="0" smtClean="0"/>
              <a:t>_</a:t>
            </a:r>
            <a:r>
              <a:rPr lang="en-US" b="1" baseline="0" dirty="0" err="1" smtClean="0"/>
              <a:t>api</a:t>
            </a:r>
            <a:r>
              <a:rPr lang="en-US" b="1" baseline="0" dirty="0" smtClean="0"/>
              <a:t>/web/lists</a:t>
            </a:r>
            <a:r>
              <a:rPr lang="en-US" baseline="0" dirty="0" smtClean="0"/>
              <a:t>. The next task is to add </a:t>
            </a:r>
            <a:r>
              <a:rPr lang="en-US" dirty="0" smtClean="0"/>
              <a:t>the </a:t>
            </a:r>
            <a:r>
              <a:rPr lang="en-US" b="1" dirty="0" smtClean="0">
                <a:solidFill>
                  <a:schemeClr val="bg2">
                    <a:lumMod val="75000"/>
                  </a:schemeClr>
                </a:solidFill>
              </a:rPr>
              <a:t>X-</a:t>
            </a:r>
            <a:r>
              <a:rPr lang="en-US" b="1" dirty="0" err="1" smtClean="0">
                <a:solidFill>
                  <a:schemeClr val="bg2">
                    <a:lumMod val="75000"/>
                  </a:schemeClr>
                </a:solidFill>
              </a:rPr>
              <a:t>RequestDigest</a:t>
            </a:r>
            <a:r>
              <a:rPr lang="en-US" dirty="0" smtClean="0"/>
              <a:t> header which includes the value of the form digest. This example also sets the </a:t>
            </a:r>
            <a:r>
              <a:rPr lang="en-US" dirty="0" err="1" smtClean="0"/>
              <a:t>ContentType</a:t>
            </a:r>
            <a:r>
              <a:rPr lang="en-US" dirty="0" smtClean="0"/>
              <a:t> header to a value</a:t>
            </a:r>
            <a:r>
              <a:rPr lang="en-US" baseline="0" dirty="0" smtClean="0"/>
              <a:t> of application/</a:t>
            </a:r>
            <a:r>
              <a:rPr lang="en-US" baseline="0" dirty="0" err="1" smtClean="0"/>
              <a:t>atom+xml</a:t>
            </a:r>
            <a:r>
              <a:rPr lang="en-US" baseline="0" dirty="0" smtClean="0"/>
              <a:t> to tell SharePoint it is passing XML as opposed to JSON. </a:t>
            </a:r>
            <a:r>
              <a:rPr lang="en-US" dirty="0" smtClean="0"/>
              <a:t>Next, you must create an XML document that contains an Entry as defined by ATOM and conforms to the structure used by</a:t>
            </a:r>
            <a:r>
              <a:rPr lang="en-US" baseline="0" dirty="0" smtClean="0"/>
              <a:t> SharePoint 2013. The last task is to execute the request using an HTTP POST operation.</a:t>
            </a:r>
            <a:endParaRPr lang="en-US" dirty="0"/>
          </a:p>
        </p:txBody>
      </p:sp>
    </p:spTree>
    <p:extLst>
      <p:ext uri="{BB962C8B-B14F-4D97-AF65-F5344CB8AC3E}">
        <p14:creationId xmlns:p14="http://schemas.microsoft.com/office/powerpoint/2010/main" val="3108869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demonstrates how to create a new list using JavaScript</a:t>
            </a:r>
            <a:r>
              <a:rPr lang="en-US" baseline="0" dirty="0" smtClean="0"/>
              <a:t> and the jQuery library. Note that this is different from the previous example using C# because the entry is created using JSON instead of XML. Note that the code queries the value of the form digest control with the standard name of __REQUESTDIGEST and adds the value to the X-</a:t>
            </a:r>
            <a:r>
              <a:rPr lang="en-US" baseline="0" dirty="0" err="1" smtClean="0"/>
              <a:t>RequestDigest</a:t>
            </a:r>
            <a:r>
              <a:rPr lang="en-US" baseline="0" dirty="0" smtClean="0"/>
              <a:t> header. Also note that the $.</a:t>
            </a:r>
            <a:r>
              <a:rPr lang="en-US" baseline="0" dirty="0" err="1" smtClean="0"/>
              <a:t>ajax</a:t>
            </a:r>
            <a:r>
              <a:rPr lang="en-US" baseline="0" dirty="0" smtClean="0"/>
              <a:t> function can be used to execute the required HTTP POST operation which creates </a:t>
            </a:r>
            <a:r>
              <a:rPr lang="en-US" baseline="0" smtClean="0"/>
              <a:t>the list.</a:t>
            </a:r>
            <a:endParaRPr lang="en-US" dirty="0"/>
          </a:p>
        </p:txBody>
      </p:sp>
    </p:spTree>
    <p:extLst>
      <p:ext uri="{BB962C8B-B14F-4D97-AF65-F5344CB8AC3E}">
        <p14:creationId xmlns:p14="http://schemas.microsoft.com/office/powerpoint/2010/main" val="2574282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smtClean="0"/>
              <a:t>Run setup</a:t>
            </a:r>
            <a:r>
              <a:rPr lang="en-US" baseline="0" dirty="0" smtClean="0"/>
              <a:t> for demo 3a to create a list</a:t>
            </a:r>
          </a:p>
          <a:p>
            <a:pPr marL="171450" indent="-171450">
              <a:buFont typeface="Arial" panose="020B0604020202020204" pitchFamily="34" charset="0"/>
              <a:buChar char="•"/>
            </a:pPr>
            <a:r>
              <a:rPr lang="en-US" baseline="0" dirty="0" smtClean="0"/>
              <a:t>Show demo 3b to see how to execute queries via REST API</a:t>
            </a:r>
            <a:endParaRPr lang="en-US" dirty="0"/>
          </a:p>
        </p:txBody>
      </p:sp>
    </p:spTree>
    <p:extLst>
      <p:ext uri="{BB962C8B-B14F-4D97-AF65-F5344CB8AC3E}">
        <p14:creationId xmlns:p14="http://schemas.microsoft.com/office/powerpoint/2010/main" val="3969401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250160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SharePoint client-side object model (CSOM) debuted in SharePoint 2010 where it was made available </a:t>
            </a:r>
            <a:r>
              <a:rPr lang="en-US" sz="1200" dirty="0" smtClean="0"/>
              <a:t>as a</a:t>
            </a:r>
            <a:r>
              <a:rPr lang="en-US" sz="1200" baseline="0" dirty="0" smtClean="0"/>
              <a:t> </a:t>
            </a:r>
            <a:r>
              <a:rPr lang="en-US" sz="1200" baseline="0" dirty="0" smtClean="0"/>
              <a:t>WFC entry point named </a:t>
            </a:r>
            <a:r>
              <a:rPr lang="en-US" sz="1200" b="1" dirty="0" smtClean="0">
                <a:solidFill>
                  <a:schemeClr val="bg2">
                    <a:lumMod val="75000"/>
                  </a:schemeClr>
                </a:solidFill>
              </a:rPr>
              <a:t>client.svc</a:t>
            </a:r>
            <a:r>
              <a:rPr lang="en-US" sz="1200" b="0" dirty="0" smtClean="0">
                <a:solidFill>
                  <a:schemeClr val="bg2">
                    <a:lumMod val="75000"/>
                  </a:schemeClr>
                </a:solidFill>
              </a:rPr>
              <a:t>. However, SharePoint 2010 did not support developers accessing client.svc</a:t>
            </a:r>
            <a:r>
              <a:rPr lang="en-US" sz="1200" b="0" baseline="0" dirty="0" smtClean="0">
                <a:solidFill>
                  <a:schemeClr val="bg2">
                    <a:lumMod val="75000"/>
                  </a:schemeClr>
                </a:solidFill>
              </a:rPr>
              <a:t> directly. Instead, the developer uses client-side proxy objects exposed by either a .NET assembly or a JavaScript library.</a:t>
            </a:r>
          </a:p>
          <a:p>
            <a:endParaRPr lang="en-US" sz="1200" b="0" baseline="0" dirty="0" smtClean="0">
              <a:solidFill>
                <a:schemeClr val="bg2">
                  <a:lumMod val="75000"/>
                </a:schemeClr>
              </a:solidFill>
            </a:endParaRPr>
          </a:p>
          <a:p>
            <a:r>
              <a:rPr lang="en-US" sz="1200" b="0" baseline="0" dirty="0" smtClean="0">
                <a:solidFill>
                  <a:schemeClr val="bg2">
                    <a:lumMod val="75000"/>
                  </a:schemeClr>
                </a:solidFill>
              </a:rPr>
              <a:t>It is fair to say that the </a:t>
            </a:r>
            <a:r>
              <a:rPr lang="en-US" sz="1200" dirty="0" smtClean="0"/>
              <a:t>CSOM is easier to program against from managed code</a:t>
            </a:r>
            <a:r>
              <a:rPr lang="en-US" sz="1200" baseline="0" dirty="0" smtClean="0"/>
              <a:t> (i.e. C# and VB.NET) </a:t>
            </a:r>
            <a:r>
              <a:rPr lang="en-US" sz="1200" dirty="0" smtClean="0"/>
              <a:t>than from JavaScript. That’s because managed</a:t>
            </a:r>
            <a:r>
              <a:rPr lang="en-US" sz="1200" baseline="0" dirty="0" smtClean="0"/>
              <a:t> code programs against a strongly-typed object </a:t>
            </a:r>
            <a:r>
              <a:rPr lang="en-US" sz="1200" baseline="0" dirty="0" smtClean="0"/>
              <a:t>model, </a:t>
            </a:r>
            <a:r>
              <a:rPr lang="en-US" sz="1200" baseline="0" dirty="0" smtClean="0"/>
              <a:t>and you experience compile-time type checking and much higher levels of IntelliSense. While you can also write CSOM code using JavaScript behind pages in a SharePoint 2010 site, the code is harder to write and debug because there is not compile-time type checking and IntelliSense is nowhere near as rich.</a:t>
            </a:r>
            <a:endParaRPr lang="en-US" sz="1200" dirty="0"/>
          </a:p>
        </p:txBody>
      </p:sp>
    </p:spTree>
    <p:extLst>
      <p:ext uri="{BB962C8B-B14F-4D97-AF65-F5344CB8AC3E}">
        <p14:creationId xmlns:p14="http://schemas.microsoft.com/office/powerpoint/2010/main" val="3996920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significant changes in SharePoint 2013 is that the</a:t>
            </a:r>
            <a:r>
              <a:rPr lang="en-US" baseline="0" dirty="0" smtClean="0"/>
              <a:t> Web service entry point of </a:t>
            </a:r>
            <a:r>
              <a:rPr lang="en-US" dirty="0" smtClean="0"/>
              <a:t>client.svc service has been extended to allow for direct access via REST-based Web service calls. This is a big change because it makes the SharePoint platform accessible to</a:t>
            </a:r>
            <a:r>
              <a:rPr lang="en-US" baseline="0" dirty="0" smtClean="0"/>
              <a:t> just about any other platform and any type of device.</a:t>
            </a:r>
            <a:r>
              <a:rPr lang="en-US" dirty="0" smtClean="0"/>
              <a:t> </a:t>
            </a:r>
          </a:p>
          <a:p>
            <a:endParaRPr lang="en-US" dirty="0" smtClean="0"/>
          </a:p>
          <a:p>
            <a:r>
              <a:rPr lang="en-US" dirty="0" smtClean="0"/>
              <a:t>A significant portion of the REST-based access in SharePoint 2010 has been designed and implemented in accordance with</a:t>
            </a:r>
            <a:r>
              <a:rPr lang="en-US" baseline="0" dirty="0" smtClean="0"/>
              <a:t> the OData protocol. This means developers can access SharePoint content from across the Internet using one of today's most popular standards. If you do not already know about OData concepts and how to program against it, this is something you want to get up to speed on for the 2013 SharePoint product lifecycle.</a:t>
            </a:r>
          </a:p>
        </p:txBody>
      </p:sp>
    </p:spTree>
    <p:extLst>
      <p:ext uri="{BB962C8B-B14F-4D97-AF65-F5344CB8AC3E}">
        <p14:creationId xmlns:p14="http://schemas.microsoft.com/office/powerpoint/2010/main" val="171696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above lists new areas in the SharePoint 2013 remote API that are accessible through</a:t>
            </a:r>
            <a:r>
              <a:rPr lang="en-US" baseline="0" dirty="0" smtClean="0"/>
              <a:t> both CSOM and REST. This is a welcome change because most of this functionality is only available through server-side APIs in a SharePoint 2010 farm. You can also see </a:t>
            </a:r>
            <a:r>
              <a:rPr lang="en-US" baseline="0" dirty="0" smtClean="0"/>
              <a:t>that adding </a:t>
            </a:r>
            <a:r>
              <a:rPr lang="en-US" baseline="0" dirty="0" smtClean="0"/>
              <a:t>this remote access is very important to the new app model where developers can no longer run code in a SharePoint </a:t>
            </a:r>
            <a:r>
              <a:rPr lang="en-US" baseline="0" dirty="0" smtClean="0"/>
              <a:t>environment. </a:t>
            </a:r>
            <a:endParaRPr lang="en-US" dirty="0"/>
          </a:p>
        </p:txBody>
      </p:sp>
    </p:spTree>
    <p:extLst>
      <p:ext uri="{BB962C8B-B14F-4D97-AF65-F5344CB8AC3E}">
        <p14:creationId xmlns:p14="http://schemas.microsoft.com/office/powerpoint/2010/main" val="427297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architectural</a:t>
            </a:r>
            <a:r>
              <a:rPr lang="en-US" baseline="0" dirty="0" smtClean="0"/>
              <a:t> diagram shows how things have changed in SharePoint 2013. </a:t>
            </a:r>
            <a:r>
              <a:rPr lang="en-US" baseline="0" dirty="0" smtClean="0"/>
              <a:t>Client-side </a:t>
            </a:r>
            <a:r>
              <a:rPr lang="en-US" baseline="0" dirty="0" smtClean="0"/>
              <a:t>code uses the CSOM in SharePoint 2010. The major changes include:</a:t>
            </a:r>
          </a:p>
          <a:p>
            <a:endParaRPr lang="en-US" baseline="0" dirty="0" smtClean="0"/>
          </a:p>
          <a:p>
            <a:pPr marL="228600" indent="-228600">
              <a:buFont typeface="+mj-lt"/>
              <a:buAutoNum type="arabicPeriod"/>
            </a:pPr>
            <a:r>
              <a:rPr lang="en-US" baseline="0" dirty="0" smtClean="0"/>
              <a:t>You can substitute the alias </a:t>
            </a:r>
            <a:r>
              <a:rPr lang="en-US" b="1" baseline="0" dirty="0" smtClean="0"/>
              <a:t>_</a:t>
            </a:r>
            <a:r>
              <a:rPr lang="en-US" b="1" baseline="0" dirty="0" err="1" smtClean="0"/>
              <a:t>api</a:t>
            </a:r>
            <a:r>
              <a:rPr lang="en-US" baseline="0" dirty="0" smtClean="0"/>
              <a:t> in order to reference </a:t>
            </a:r>
            <a:r>
              <a:rPr lang="en-US" b="1" baseline="0" dirty="0" smtClean="0"/>
              <a:t>_</a:t>
            </a:r>
            <a:r>
              <a:rPr lang="en-US" b="1" baseline="0" dirty="0" err="1" smtClean="0"/>
              <a:t>vti_bin</a:t>
            </a:r>
            <a:r>
              <a:rPr lang="en-US" b="1" baseline="0" dirty="0" smtClean="0"/>
              <a:t>/client.svc</a:t>
            </a:r>
          </a:p>
          <a:p>
            <a:pPr marL="228600" indent="-228600">
              <a:buFont typeface="+mj-lt"/>
              <a:buAutoNum type="arabicPeriod"/>
            </a:pPr>
            <a:r>
              <a:rPr lang="en-US" baseline="0" dirty="0" smtClean="0"/>
              <a:t>Client code can access client.svc directly using REST-based HTTP requests.</a:t>
            </a:r>
          </a:p>
          <a:p>
            <a:pPr marL="228600" indent="-228600">
              <a:buFont typeface="+mj-lt"/>
              <a:buAutoNum type="arabicPeriod"/>
            </a:pPr>
            <a:r>
              <a:rPr lang="en-US" baseline="0" dirty="0" smtClean="0"/>
              <a:t>Much of the REST-based API is based on the OData protocol.</a:t>
            </a:r>
          </a:p>
          <a:p>
            <a:endParaRPr lang="en-US" baseline="0" dirty="0" smtClean="0"/>
          </a:p>
          <a:p>
            <a:r>
              <a:rPr lang="en-US" baseline="0" dirty="0" smtClean="0"/>
              <a:t>Code which uses the CSOM in SharePoint 2010 should migrate to SharePoint 2013 without any problems. </a:t>
            </a:r>
          </a:p>
          <a:p>
            <a:endParaRPr lang="en-US" baseline="0" dirty="0" smtClean="0"/>
          </a:p>
          <a:p>
            <a:r>
              <a:rPr lang="en-US" baseline="0" dirty="0" smtClean="0"/>
              <a:t>It is important to note that the CSOM is not the same as the REST/</a:t>
            </a:r>
            <a:r>
              <a:rPr lang="en-US" baseline="0" dirty="0" err="1" smtClean="0"/>
              <a:t>OData</a:t>
            </a:r>
            <a:r>
              <a:rPr lang="en-US" baseline="0" dirty="0" smtClean="0"/>
              <a:t> interface. Microsoft has focused primarily on the CSOM while added REST/</a:t>
            </a:r>
            <a:r>
              <a:rPr lang="en-US" baseline="0" dirty="0" err="1" smtClean="0"/>
              <a:t>OData</a:t>
            </a:r>
            <a:r>
              <a:rPr lang="en-US" baseline="0" dirty="0" smtClean="0"/>
              <a:t> endpoints in many cases, but in many cases you will find there is no REST/</a:t>
            </a:r>
            <a:r>
              <a:rPr lang="en-US" baseline="0" dirty="0" err="1" smtClean="0"/>
              <a:t>OData</a:t>
            </a:r>
            <a:r>
              <a:rPr lang="en-US" baseline="0" dirty="0" smtClean="0"/>
              <a:t> where there is CSOM coverage.</a:t>
            </a:r>
          </a:p>
          <a:p>
            <a:endParaRPr lang="en-US" baseline="0" dirty="0" smtClean="0"/>
          </a:p>
          <a:p>
            <a:endParaRPr lang="en-US" dirty="0"/>
          </a:p>
        </p:txBody>
      </p:sp>
    </p:spTree>
    <p:extLst>
      <p:ext uri="{BB962C8B-B14F-4D97-AF65-F5344CB8AC3E}">
        <p14:creationId xmlns:p14="http://schemas.microsoft.com/office/powerpoint/2010/main" val="392391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SharePoint 2010, the product provided </a:t>
            </a:r>
            <a:r>
              <a:rPr lang="en-US" sz="1200" dirty="0" err="1" smtClean="0"/>
              <a:t>OData</a:t>
            </a:r>
            <a:r>
              <a:rPr lang="en-US" sz="1200" dirty="0" smtClean="0"/>
              <a:t> support through the Web server entry point </a:t>
            </a:r>
            <a:r>
              <a:rPr lang="en-US" sz="1200" b="1" dirty="0" err="1" smtClean="0"/>
              <a:t>ListData.svc</a:t>
            </a:r>
            <a:r>
              <a:rPr lang="en-US" sz="1200" dirty="0" smtClean="0"/>
              <a:t>. The </a:t>
            </a:r>
            <a:r>
              <a:rPr lang="en-US" sz="1200" b="1" dirty="0" err="1" smtClean="0"/>
              <a:t>ListData.</a:t>
            </a:r>
            <a:r>
              <a:rPr lang="en-US" sz="1200" b="1" baseline="0" dirty="0" err="1" smtClean="0"/>
              <a:t>svc</a:t>
            </a:r>
            <a:r>
              <a:rPr lang="en-US" sz="1200" baseline="0" dirty="0" smtClean="0"/>
              <a:t> Web service is available in SharePoint 2013. However, you should understand that it is mainly </a:t>
            </a:r>
            <a:r>
              <a:rPr lang="en-US" sz="1200" baseline="0" dirty="0" smtClean="0"/>
              <a:t>provided </a:t>
            </a:r>
            <a:r>
              <a:rPr lang="en-US" sz="1200" baseline="0" dirty="0" smtClean="0"/>
              <a:t>for backwards compatibility for older clients that are migrating to SharePoint 2013. When creating new projects for SharePoint 2013 and later, you should not be using </a:t>
            </a:r>
            <a:r>
              <a:rPr lang="en-US" sz="1200" b="1" baseline="0" dirty="0" err="1" smtClean="0"/>
              <a:t>ListData.svc</a:t>
            </a:r>
            <a:r>
              <a:rPr lang="en-US" sz="1200" baseline="0" dirty="0" smtClean="0"/>
              <a:t>. Instead, you </a:t>
            </a:r>
            <a:r>
              <a:rPr lang="en-US" sz="1200" dirty="0" smtClean="0"/>
              <a:t>should be using the newer remote APIs with </a:t>
            </a:r>
            <a:r>
              <a:rPr lang="en-US" sz="1200" dirty="0" err="1" smtClean="0"/>
              <a:t>OData</a:t>
            </a:r>
            <a:r>
              <a:rPr lang="en-US" sz="1200" dirty="0" smtClean="0"/>
              <a:t> support that are discussed later in this module.</a:t>
            </a:r>
            <a:endParaRPr lang="en-US" sz="1200" dirty="0"/>
          </a:p>
        </p:txBody>
      </p:sp>
    </p:spTree>
    <p:extLst>
      <p:ext uri="{BB962C8B-B14F-4D97-AF65-F5344CB8AC3E}">
        <p14:creationId xmlns:p14="http://schemas.microsoft.com/office/powerpoint/2010/main" val="1894707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1297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different entry points you can use to program against the </a:t>
            </a:r>
            <a:r>
              <a:rPr lang="en-US" dirty="0" smtClean="0"/>
              <a:t>CSOM:</a:t>
            </a:r>
            <a:endParaRPr lang="en-US" dirty="0" smtClean="0"/>
          </a:p>
          <a:p>
            <a:pPr marL="171450" indent="-171450">
              <a:buFont typeface="Arial" panose="020B0604020202020204" pitchFamily="34" charset="0"/>
              <a:buChar char="•"/>
            </a:pPr>
            <a:r>
              <a:rPr lang="en-US" dirty="0" smtClean="0"/>
              <a:t>.NET</a:t>
            </a:r>
            <a:r>
              <a:rPr lang="en-US" baseline="0" dirty="0" smtClean="0"/>
              <a:t> Applications</a:t>
            </a:r>
          </a:p>
          <a:p>
            <a:pPr marL="171450" indent="-171450">
              <a:buFont typeface="Arial" panose="020B0604020202020204" pitchFamily="34" charset="0"/>
              <a:buChar char="•"/>
            </a:pPr>
            <a:r>
              <a:rPr lang="en-US" baseline="0" dirty="0" smtClean="0"/>
              <a:t>Silverlight Applications</a:t>
            </a:r>
          </a:p>
          <a:p>
            <a:pPr marL="171450" indent="-171450">
              <a:buFont typeface="Arial" panose="020B0604020202020204" pitchFamily="34" charset="0"/>
              <a:buChar char="•"/>
            </a:pPr>
            <a:r>
              <a:rPr lang="en-US" baseline="0" dirty="0" smtClean="0"/>
              <a:t>JavaScript code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.NET applications and Silverlight applications program against class in an assembly while JavaScript code programs against JavaScript objects made accessible through sp.js. In all three cases the programmer is shielded from having to send and receive WCF messages </a:t>
            </a:r>
            <a:r>
              <a:rPr lang="en-US" baseline="0" dirty="0" smtClean="0"/>
              <a:t>as they </a:t>
            </a:r>
            <a:r>
              <a:rPr lang="en-US" baseline="0" dirty="0" smtClean="0"/>
              <a:t>are sent to the Web server.</a:t>
            </a:r>
            <a:endParaRPr lang="en-US" dirty="0"/>
          </a:p>
        </p:txBody>
      </p:sp>
    </p:spTree>
    <p:extLst>
      <p:ext uri="{BB962C8B-B14F-4D97-AF65-F5344CB8AC3E}">
        <p14:creationId xmlns:p14="http://schemas.microsoft.com/office/powerpoint/2010/main" val="4111863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ingtipserver/_vti_bin/client.svc/we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ingtipserver/_api/web"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_api/web/lis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_api/web/getAvailableWebTemplates(lcid=1033)" TargetMode="External"/><Relationship Id="rId4" Type="http://schemas.openxmlformats.org/officeDocument/2006/relationships/hyperlink" Target="http://[..]/_api/web/lists/getByTitle(&#8216;Contac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ite/_api/contex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Client-Side SharePoint Development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19674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 to CSOM in SharePoint 2013</a:t>
            </a:r>
            <a:endParaRPr lang="en-US" dirty="0"/>
          </a:p>
        </p:txBody>
      </p:sp>
      <p:sp>
        <p:nvSpPr>
          <p:cNvPr id="5" name="Content Placeholder 4"/>
          <p:cNvSpPr>
            <a:spLocks noGrp="1"/>
          </p:cNvSpPr>
          <p:nvPr>
            <p:ph idx="1"/>
          </p:nvPr>
        </p:nvSpPr>
        <p:spPr/>
        <p:txBody>
          <a:bodyPr/>
          <a:lstStyle/>
          <a:p>
            <a:r>
              <a:rPr lang="en-US" dirty="0" smtClean="0"/>
              <a:t>SharePoint Foundation 2013</a:t>
            </a:r>
          </a:p>
          <a:p>
            <a:pPr lvl="1"/>
            <a:r>
              <a:rPr lang="en-US" dirty="0" smtClean="0"/>
              <a:t>No significant </a:t>
            </a:r>
            <a:r>
              <a:rPr lang="en-US" dirty="0"/>
              <a:t>c</a:t>
            </a:r>
            <a:r>
              <a:rPr lang="en-US" dirty="0" smtClean="0"/>
              <a:t>hanges to CSOM beyond REST support</a:t>
            </a:r>
          </a:p>
          <a:p>
            <a:pPr lvl="1"/>
            <a:r>
              <a:rPr lang="en-US" dirty="0" smtClean="0"/>
              <a:t>Primary investment was adding REST to existing API</a:t>
            </a:r>
          </a:p>
          <a:p>
            <a:pPr marL="345373" lvl="1" indent="0">
              <a:buNone/>
            </a:pPr>
            <a:r>
              <a:rPr lang="en-US" dirty="0" smtClean="0"/>
              <a:t/>
            </a:r>
            <a:br>
              <a:rPr lang="en-US" dirty="0" smtClean="0"/>
            </a:br>
            <a:endParaRPr lang="en-US" dirty="0" smtClean="0"/>
          </a:p>
          <a:p>
            <a:pPr marL="345373" lvl="1" indent="0">
              <a:buNone/>
            </a:pPr>
            <a:endParaRPr lang="en-US" dirty="0" smtClean="0"/>
          </a:p>
          <a:p>
            <a:r>
              <a:rPr lang="en-US" dirty="0" smtClean="0"/>
              <a:t>SharePoint Server 2013</a:t>
            </a:r>
          </a:p>
          <a:p>
            <a:pPr lvl="1"/>
            <a:r>
              <a:rPr lang="en-US" dirty="0" smtClean="0"/>
              <a:t>New APIs added with CSOM and REST support</a:t>
            </a:r>
          </a:p>
          <a:p>
            <a:pPr lvl="1"/>
            <a:endParaRPr lang="en-US" dirty="0" smtClean="0"/>
          </a:p>
          <a:p>
            <a:pPr lvl="1"/>
            <a:endParaRPr lang="en-US" dirty="0"/>
          </a:p>
        </p:txBody>
      </p:sp>
      <p:pic>
        <p:nvPicPr>
          <p:cNvPr id="2" name="Picture 1"/>
          <p:cNvPicPr>
            <a:picLocks noChangeAspect="1"/>
          </p:cNvPicPr>
          <p:nvPr/>
        </p:nvPicPr>
        <p:blipFill>
          <a:blip r:embed="rId3"/>
          <a:stretch>
            <a:fillRect/>
          </a:stretch>
        </p:blipFill>
        <p:spPr>
          <a:xfrm>
            <a:off x="1236784" y="5181600"/>
            <a:ext cx="5258835" cy="1447800"/>
          </a:xfrm>
          <a:prstGeom prst="rect">
            <a:avLst/>
          </a:prstGeom>
          <a:ln>
            <a:solidFill>
              <a:schemeClr val="bg1">
                <a:lumMod val="75000"/>
              </a:schemeClr>
            </a:solidFill>
          </a:ln>
        </p:spPr>
      </p:pic>
      <p:pic>
        <p:nvPicPr>
          <p:cNvPr id="4" name="Picture 3"/>
          <p:cNvPicPr>
            <a:picLocks noChangeAspect="1"/>
          </p:cNvPicPr>
          <p:nvPr/>
        </p:nvPicPr>
        <p:blipFill>
          <a:blip r:embed="rId4"/>
          <a:stretch>
            <a:fillRect/>
          </a:stretch>
        </p:blipFill>
        <p:spPr>
          <a:xfrm>
            <a:off x="1219200" y="2995322"/>
            <a:ext cx="3761154" cy="890878"/>
          </a:xfrm>
          <a:prstGeom prst="rect">
            <a:avLst/>
          </a:prstGeom>
          <a:ln>
            <a:solidFill>
              <a:schemeClr val="bg1">
                <a:lumMod val="75000"/>
              </a:schemeClr>
            </a:solidFill>
          </a:ln>
        </p:spPr>
      </p:pic>
    </p:spTree>
    <p:extLst>
      <p:ext uri="{BB962C8B-B14F-4D97-AF65-F5344CB8AC3E}">
        <p14:creationId xmlns:p14="http://schemas.microsoft.com/office/powerpoint/2010/main" val="133687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Managed Code</a:t>
            </a:r>
            <a:endParaRPr lang="en-US" dirty="0"/>
          </a:p>
        </p:txBody>
      </p:sp>
      <p:sp>
        <p:nvSpPr>
          <p:cNvPr id="4" name="Text Placeholder 3"/>
          <p:cNvSpPr txBox="1">
            <a:spLocks/>
          </p:cNvSpPr>
          <p:nvPr/>
        </p:nvSpPr>
        <p:spPr>
          <a:xfrm>
            <a:off x="419100" y="1219200"/>
            <a:ext cx="8305800" cy="54864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ClientContext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cc =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ClientContext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"http://clientside.wingtip.com"</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cc.Credentials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CredentialCache</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.DefaultCredentials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Web</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cc.Web</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ListCollection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lists =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site.Lists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load site info</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cc.Load</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(site, s =&gt;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s.Title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cc.ExecuteQuery</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"Site Title: "</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site.Title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create list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ListCreationInformation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newList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ListCreationInformation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newList.Title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"Customers CSOM"</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newList.Url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"Lists/</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Customers_CSOM</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newList.QuickLaunchOption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QuickLaunchOptions</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newList.TemplateType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ListTemplateType</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site.Lists.Add</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newList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refresh lists collection</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cc.Load</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(lists);</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make round trip to Web server to do all the work</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cc.ExecuteQuery</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List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list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lists)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list.Title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05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1907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JavaScript</a:t>
            </a:r>
            <a:endParaRPr lang="en-US" dirty="0"/>
          </a:p>
        </p:txBody>
      </p:sp>
      <p:sp>
        <p:nvSpPr>
          <p:cNvPr id="4" name="Text Placeholder 3"/>
          <p:cNvSpPr txBox="1">
            <a:spLocks/>
          </p:cNvSpPr>
          <p:nvPr/>
        </p:nvSpPr>
        <p:spPr>
          <a:xfrm>
            <a:off x="444334" y="1219200"/>
            <a:ext cx="8242465" cy="5410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ctx</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web;</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lists;</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onPageLoad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onPageLoad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ExecuteOrDelayUntilScriptLoaded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initCSOM</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"sp.js"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initCSOM</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ctx</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SP.ClientContext.get_current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web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ctx.get_web</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ctx.load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(web);</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ctx.load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web.get_currentUser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lists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web.get_lists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ctx.load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(lists);</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ctx.executeQueryAsync</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onDisplaySiteInfo</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onError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onDisplaySiteInfo</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siteTitle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web.get_title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siteId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web.get_id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toString</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siteUrl</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web.get_url</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currentUser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web.get_currentUser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get_loginName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do something with these values</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onError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(sender,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alert(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JSON.stringify</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310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CSOM </a:t>
            </a:r>
            <a:r>
              <a:rPr lang="en-US" dirty="0" smtClean="0"/>
              <a:t>with C#</a:t>
            </a:r>
            <a:endParaRPr lang="en-US" dirty="0"/>
          </a:p>
        </p:txBody>
      </p:sp>
    </p:spTree>
    <p:extLst>
      <p:ext uri="{BB962C8B-B14F-4D97-AF65-F5344CB8AC3E}">
        <p14:creationId xmlns:p14="http://schemas.microsoft.com/office/powerpoint/2010/main" val="318210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a:solidFill>
                  <a:schemeClr val="bg1">
                    <a:lumMod val="50000"/>
                  </a:schemeClr>
                </a:solidFill>
              </a:rPr>
              <a:t>Overview of CSOM and REST</a:t>
            </a:r>
          </a:p>
          <a:p>
            <a:pPr>
              <a:buFont typeface="Wingdings" panose="05000000000000000000" pitchFamily="2" charset="2"/>
              <a:buChar char="ü"/>
            </a:pPr>
            <a:r>
              <a:rPr lang="en-US" dirty="0">
                <a:solidFill>
                  <a:schemeClr val="bg1">
                    <a:lumMod val="50000"/>
                  </a:schemeClr>
                </a:solidFill>
              </a:rPr>
              <a:t>Programming CSOM with C# and JavaScript</a:t>
            </a:r>
          </a:p>
          <a:p>
            <a:pPr>
              <a:buFont typeface="Wingdings" panose="05000000000000000000" pitchFamily="2" charset="2"/>
              <a:buChar char="Ø"/>
            </a:pPr>
            <a:r>
              <a:rPr lang="en-US" dirty="0"/>
              <a:t>REST and ODATA Fundamentals</a:t>
            </a:r>
          </a:p>
          <a:p>
            <a:r>
              <a:rPr lang="en-US" dirty="0"/>
              <a:t>Making REST calls with C# and JavaScript</a:t>
            </a:r>
          </a:p>
        </p:txBody>
      </p:sp>
    </p:spTree>
    <p:extLst>
      <p:ext uri="{BB962C8B-B14F-4D97-AF65-F5344CB8AC3E}">
        <p14:creationId xmlns:p14="http://schemas.microsoft.com/office/powerpoint/2010/main" val="92749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REST URLs in SharePoint 2013</a:t>
            </a:r>
            <a:endParaRPr lang="en-US" dirty="0"/>
          </a:p>
        </p:txBody>
      </p:sp>
      <p:sp>
        <p:nvSpPr>
          <p:cNvPr id="5" name="Content Placeholder 4"/>
          <p:cNvSpPr>
            <a:spLocks noGrp="1"/>
          </p:cNvSpPr>
          <p:nvPr>
            <p:ph idx="1"/>
          </p:nvPr>
        </p:nvSpPr>
        <p:spPr/>
        <p:txBody>
          <a:bodyPr/>
          <a:lstStyle/>
          <a:p>
            <a:r>
              <a:rPr lang="en-US" dirty="0" smtClean="0"/>
              <a:t>CSOM URLS can go through </a:t>
            </a:r>
            <a:r>
              <a:rPr lang="en-US" dirty="0" smtClean="0">
                <a:latin typeface="Courier New" panose="02070309020205020404" pitchFamily="49" charset="0"/>
                <a:cs typeface="Courier New" panose="02070309020205020404" pitchFamily="49" charset="0"/>
              </a:rPr>
              <a:t>/_</a:t>
            </a:r>
            <a:r>
              <a:rPr lang="en-US" dirty="0" err="1" smtClean="0">
                <a:latin typeface="Courier New" panose="02070309020205020404" pitchFamily="49" charset="0"/>
                <a:cs typeface="Courier New" panose="02070309020205020404" pitchFamily="49" charset="0"/>
              </a:rPr>
              <a:t>api</a:t>
            </a:r>
            <a:r>
              <a:rPr lang="en-US" dirty="0" smtClean="0">
                <a:latin typeface="Courier New" panose="02070309020205020404" pitchFamily="49" charset="0"/>
                <a:cs typeface="Courier New" panose="02070309020205020404" pitchFamily="49" charset="0"/>
              </a:rPr>
              <a:t>/</a:t>
            </a:r>
            <a:r>
              <a:rPr lang="en-US" dirty="0" smtClean="0"/>
              <a:t> folder</a:t>
            </a:r>
          </a:p>
          <a:p>
            <a:pPr lvl="1"/>
            <a:r>
              <a:rPr lang="en-US" dirty="0" smtClean="0"/>
              <a:t>Simplifies URLs that need to be built</a:t>
            </a:r>
          </a:p>
          <a:p>
            <a:pPr lvl="1"/>
            <a:r>
              <a:rPr lang="en-US" dirty="0" smtClean="0"/>
              <a:t>Removes </a:t>
            </a:r>
            <a:r>
              <a:rPr lang="en-US" dirty="0" err="1" smtClean="0">
                <a:latin typeface="Courier New" panose="02070309020205020404" pitchFamily="49" charset="0"/>
                <a:cs typeface="Courier New" panose="02070309020205020404" pitchFamily="49" charset="0"/>
              </a:rPr>
              <a:t>client.svc</a:t>
            </a:r>
            <a:r>
              <a:rPr lang="en-US" dirty="0" smtClean="0">
                <a:latin typeface="Courier New" panose="02070309020205020404" pitchFamily="49" charset="0"/>
                <a:cs typeface="Courier New" panose="02070309020205020404" pitchFamily="49" charset="0"/>
              </a:rPr>
              <a:t> </a:t>
            </a:r>
            <a:r>
              <a:rPr lang="en-US" dirty="0" smtClean="0"/>
              <a:t>file name from URL</a:t>
            </a:r>
          </a:p>
          <a:p>
            <a:endParaRPr lang="en-US" dirty="0" smtClean="0"/>
          </a:p>
          <a:p>
            <a:r>
              <a:rPr lang="en-US" dirty="0" smtClean="0"/>
              <a:t>You can replace this URL:</a:t>
            </a:r>
          </a:p>
          <a:p>
            <a:pPr lvl="1"/>
            <a:r>
              <a:rPr lang="en-US" b="1" dirty="0" smtClean="0">
                <a:hlinkClick r:id="rId3"/>
              </a:rPr>
              <a:t>http://wingtipserver/_vti_bin/client.svc/web</a:t>
            </a:r>
            <a:r>
              <a:rPr lang="en-US" b="1" dirty="0" smtClean="0"/>
              <a:t> </a:t>
            </a:r>
            <a:endParaRPr lang="en-US" dirty="0" smtClean="0"/>
          </a:p>
          <a:p>
            <a:r>
              <a:rPr lang="en-US" dirty="0" smtClean="0"/>
              <a:t>With this URL:</a:t>
            </a:r>
          </a:p>
          <a:p>
            <a:pPr lvl="1"/>
            <a:r>
              <a:rPr lang="en-US" b="1" dirty="0" smtClean="0">
                <a:hlinkClick r:id="rId4"/>
              </a:rPr>
              <a:t>http://wingtipserver/_api/web</a:t>
            </a:r>
            <a:r>
              <a:rPr lang="en-US" b="1" dirty="0" smtClean="0"/>
              <a:t> </a:t>
            </a:r>
          </a:p>
          <a:p>
            <a:endParaRPr lang="en-US" dirty="0"/>
          </a:p>
        </p:txBody>
      </p:sp>
    </p:spTree>
    <p:extLst>
      <p:ext uri="{BB962C8B-B14F-4D97-AF65-F5344CB8AC3E}">
        <p14:creationId xmlns:p14="http://schemas.microsoft.com/office/powerpoint/2010/main" val="3849013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Mapping </a:t>
            </a:r>
            <a:r>
              <a:rPr lang="en-US" dirty="0" smtClean="0"/>
              <a:t>Objects </a:t>
            </a:r>
            <a:r>
              <a:rPr lang="en-US" dirty="0"/>
              <a:t>to </a:t>
            </a:r>
            <a:r>
              <a:rPr lang="en-US" dirty="0" smtClean="0"/>
              <a:t>Resources</a:t>
            </a:r>
            <a:endParaRPr lang="en-US" dirty="0"/>
          </a:p>
        </p:txBody>
      </p:sp>
      <p:sp>
        <p:nvSpPr>
          <p:cNvPr id="5" name="Content Placeholder 4"/>
          <p:cNvSpPr>
            <a:spLocks noGrp="1"/>
          </p:cNvSpPr>
          <p:nvPr>
            <p:ph idx="1"/>
          </p:nvPr>
        </p:nvSpPr>
        <p:spPr/>
        <p:txBody>
          <a:bodyPr/>
          <a:lstStyle/>
          <a:p>
            <a:r>
              <a:rPr lang="en-US" dirty="0" smtClean="0"/>
              <a:t>Example REST URLs targeting SharePoint sites</a:t>
            </a:r>
          </a:p>
          <a:p>
            <a:pPr marL="347662" lvl="1" indent="0">
              <a:lnSpc>
                <a:spcPct val="150000"/>
              </a:lnSpc>
              <a:buNone/>
            </a:pPr>
            <a:r>
              <a:rPr lang="en-US" sz="2000" b="1" dirty="0" smtClean="0">
                <a:latin typeface="Lucida Console" pitchFamily="49" charset="0"/>
                <a:hlinkClick r:id="rId3"/>
              </a:rPr>
              <a:t>http://[..]/_</a:t>
            </a:r>
            <a:r>
              <a:rPr lang="en-US" sz="2000" b="1" dirty="0" err="1" smtClean="0">
                <a:latin typeface="Lucida Console" pitchFamily="49" charset="0"/>
                <a:hlinkClick r:id="rId3"/>
              </a:rPr>
              <a:t>api</a:t>
            </a:r>
            <a:r>
              <a:rPr lang="en-US" sz="2000" b="1" dirty="0" smtClean="0">
                <a:latin typeface="Lucida Console" pitchFamily="49" charset="0"/>
                <a:hlinkClick r:id="rId3"/>
              </a:rPr>
              <a:t>/web/lists</a:t>
            </a:r>
            <a:r>
              <a:rPr lang="en-US" sz="2000" b="1" dirty="0" smtClean="0">
                <a:latin typeface="Lucida Console" pitchFamily="49" charset="0"/>
              </a:rPr>
              <a:t> </a:t>
            </a:r>
            <a:endParaRPr lang="en-US" sz="2000" b="1" dirty="0">
              <a:latin typeface="Lucida Console" pitchFamily="49" charset="0"/>
            </a:endParaRPr>
          </a:p>
          <a:p>
            <a:pPr marL="347662" lvl="1" indent="0">
              <a:lnSpc>
                <a:spcPct val="150000"/>
              </a:lnSpc>
              <a:buNone/>
            </a:pPr>
            <a:r>
              <a:rPr lang="en-US" sz="2000" b="1" dirty="0">
                <a:latin typeface="Lucida Console" pitchFamily="49" charset="0"/>
                <a:hlinkClick r:id="rId4"/>
              </a:rPr>
              <a:t>http://[..]/_</a:t>
            </a:r>
            <a:r>
              <a:rPr lang="en-US" sz="2000" b="1" dirty="0" err="1">
                <a:latin typeface="Lucida Console" pitchFamily="49" charset="0"/>
                <a:hlinkClick r:id="rId4"/>
              </a:rPr>
              <a:t>api</a:t>
            </a:r>
            <a:r>
              <a:rPr lang="en-US" sz="2000" b="1" dirty="0">
                <a:latin typeface="Lucida Console" pitchFamily="49" charset="0"/>
                <a:hlinkClick r:id="rId4"/>
              </a:rPr>
              <a:t>/web/lists/</a:t>
            </a:r>
            <a:r>
              <a:rPr lang="en-US" sz="2000" b="1" dirty="0" err="1">
                <a:latin typeface="Lucida Console" pitchFamily="49" charset="0"/>
                <a:hlinkClick r:id="rId4"/>
              </a:rPr>
              <a:t>getByTitle</a:t>
            </a:r>
            <a:r>
              <a:rPr lang="en-US" sz="2000" b="1" dirty="0" smtClean="0">
                <a:latin typeface="Lucida Console" pitchFamily="49" charset="0"/>
                <a:hlinkClick r:id="rId4"/>
              </a:rPr>
              <a:t>(‘Contacts')</a:t>
            </a:r>
            <a:r>
              <a:rPr lang="en-US" sz="2000" b="1" dirty="0" smtClean="0">
                <a:latin typeface="Lucida Console" pitchFamily="49" charset="0"/>
              </a:rPr>
              <a:t> </a:t>
            </a:r>
            <a:endParaRPr lang="en-US" sz="2000" b="1" dirty="0">
              <a:latin typeface="Lucida Console" pitchFamily="49" charset="0"/>
            </a:endParaRPr>
          </a:p>
          <a:p>
            <a:pPr marL="347662" lvl="1" indent="0">
              <a:lnSpc>
                <a:spcPct val="150000"/>
              </a:lnSpc>
              <a:buNone/>
            </a:pPr>
            <a:r>
              <a:rPr lang="en-US" sz="2000" b="1" dirty="0">
                <a:latin typeface="Lucida Console" pitchFamily="49" charset="0"/>
                <a:hlinkClick r:id="rId5"/>
              </a:rPr>
              <a:t>http://[..]/_</a:t>
            </a:r>
            <a:r>
              <a:rPr lang="en-US" sz="2000" b="1" dirty="0" err="1">
                <a:latin typeface="Lucida Console" pitchFamily="49" charset="0"/>
                <a:hlinkClick r:id="rId5"/>
              </a:rPr>
              <a:t>api</a:t>
            </a:r>
            <a:r>
              <a:rPr lang="en-US" sz="2000" b="1" dirty="0">
                <a:latin typeface="Lucida Console" pitchFamily="49" charset="0"/>
                <a:hlinkClick r:id="rId5"/>
              </a:rPr>
              <a:t>/web/</a:t>
            </a:r>
            <a:r>
              <a:rPr lang="en-US" sz="2000" b="1" dirty="0" err="1">
                <a:latin typeface="Lucida Console" pitchFamily="49" charset="0"/>
                <a:hlinkClick r:id="rId5"/>
              </a:rPr>
              <a:t>getAvailableWebTemplates</a:t>
            </a:r>
            <a:r>
              <a:rPr lang="en-US" sz="2000" b="1" dirty="0">
                <a:latin typeface="Lucida Console" pitchFamily="49" charset="0"/>
                <a:hlinkClick r:id="rId5"/>
              </a:rPr>
              <a:t>(</a:t>
            </a:r>
            <a:r>
              <a:rPr lang="en-US" sz="2000" b="1" dirty="0" err="1">
                <a:latin typeface="Lucida Console" pitchFamily="49" charset="0"/>
                <a:hlinkClick r:id="rId5"/>
              </a:rPr>
              <a:t>lcid</a:t>
            </a:r>
            <a:r>
              <a:rPr lang="en-US" sz="2000" b="1" dirty="0">
                <a:latin typeface="Lucida Console" pitchFamily="49" charset="0"/>
                <a:hlinkClick r:id="rId5"/>
              </a:rPr>
              <a:t>=1033</a:t>
            </a:r>
            <a:r>
              <a:rPr lang="en-US" sz="2000" b="1" dirty="0" smtClean="0">
                <a:latin typeface="Lucida Console" pitchFamily="49" charset="0"/>
                <a:hlinkClick r:id="rId5"/>
              </a:rPr>
              <a:t>)</a:t>
            </a:r>
            <a:r>
              <a:rPr lang="en-US" sz="2000" b="1" dirty="0" smtClean="0">
                <a:latin typeface="Lucida Console" pitchFamily="49" charset="0"/>
              </a:rPr>
              <a:t> </a:t>
            </a:r>
            <a:endParaRPr lang="en-US" sz="2000" b="1" dirty="0">
              <a:latin typeface="Lucida Console" pitchFamily="49" charset="0"/>
            </a:endParaRPr>
          </a:p>
        </p:txBody>
      </p:sp>
    </p:spTree>
    <p:extLst>
      <p:ext uri="{BB962C8B-B14F-4D97-AF65-F5344CB8AC3E}">
        <p14:creationId xmlns:p14="http://schemas.microsoft.com/office/powerpoint/2010/main" val="403490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REST Calls Through the Browser</a:t>
            </a:r>
            <a:endParaRPr lang="en-US" dirty="0"/>
          </a:p>
        </p:txBody>
      </p:sp>
      <p:grpSp>
        <p:nvGrpSpPr>
          <p:cNvPr id="2" name="Group 1"/>
          <p:cNvGrpSpPr/>
          <p:nvPr/>
        </p:nvGrpSpPr>
        <p:grpSpPr>
          <a:xfrm>
            <a:off x="381000" y="1295399"/>
            <a:ext cx="8153400" cy="5280297"/>
            <a:chOff x="381000" y="1295400"/>
            <a:chExt cx="7017424" cy="4219212"/>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6525416" cy="316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600" y="2514600"/>
              <a:ext cx="5264824" cy="300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18307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REST Queries Through The </a:t>
            </a:r>
            <a:r>
              <a:rPr lang="en-US" dirty="0" smtClean="0"/>
              <a:t>Browser</a:t>
            </a:r>
            <a:endParaRPr lang="en-US" dirty="0"/>
          </a:p>
        </p:txBody>
      </p:sp>
    </p:spTree>
    <p:extLst>
      <p:ext uri="{BB962C8B-B14F-4D97-AF65-F5344CB8AC3E}">
        <p14:creationId xmlns:p14="http://schemas.microsoft.com/office/powerpoint/2010/main" val="1082557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a:solidFill>
                  <a:schemeClr val="bg1">
                    <a:lumMod val="50000"/>
                  </a:schemeClr>
                </a:solidFill>
              </a:rPr>
              <a:t>Overview of CSOM and REST</a:t>
            </a:r>
          </a:p>
          <a:p>
            <a:pPr>
              <a:buFont typeface="Wingdings" panose="05000000000000000000" pitchFamily="2" charset="2"/>
              <a:buChar char="ü"/>
            </a:pPr>
            <a:r>
              <a:rPr lang="en-US" dirty="0">
                <a:solidFill>
                  <a:schemeClr val="bg1">
                    <a:lumMod val="50000"/>
                  </a:schemeClr>
                </a:solidFill>
              </a:rPr>
              <a:t>Programming CSOM with C# and JavaScript</a:t>
            </a:r>
          </a:p>
          <a:p>
            <a:pPr>
              <a:buFont typeface="Wingdings" panose="05000000000000000000" pitchFamily="2" charset="2"/>
              <a:buChar char="ü"/>
            </a:pPr>
            <a:r>
              <a:rPr lang="en-US" dirty="0">
                <a:solidFill>
                  <a:schemeClr val="bg1">
                    <a:lumMod val="50000"/>
                  </a:schemeClr>
                </a:solidFill>
              </a:rPr>
              <a:t>REST and ODATA Fundamentals</a:t>
            </a:r>
          </a:p>
          <a:p>
            <a:pPr>
              <a:buFont typeface="Wingdings" panose="05000000000000000000" pitchFamily="2" charset="2"/>
              <a:buChar char="Ø"/>
            </a:pPr>
            <a:r>
              <a:rPr lang="en-US" dirty="0"/>
              <a:t>Making REST calls with C# and JavaScript</a:t>
            </a:r>
          </a:p>
        </p:txBody>
      </p:sp>
    </p:spTree>
    <p:extLst>
      <p:ext uri="{BB962C8B-B14F-4D97-AF65-F5344CB8AC3E}">
        <p14:creationId xmlns:p14="http://schemas.microsoft.com/office/powerpoint/2010/main" val="182949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idx="1"/>
          </p:nvPr>
        </p:nvSpPr>
        <p:spPr/>
        <p:txBody>
          <a:bodyPr/>
          <a:lstStyle/>
          <a:p>
            <a:r>
              <a:rPr lang="en-US" dirty="0" smtClean="0"/>
              <a:t>Overview of CSOM and REST</a:t>
            </a:r>
          </a:p>
          <a:p>
            <a:r>
              <a:rPr lang="en-US" dirty="0" smtClean="0"/>
              <a:t>Programming CSOM with C# and JavaScript</a:t>
            </a:r>
          </a:p>
          <a:p>
            <a:r>
              <a:rPr lang="en-US" dirty="0" smtClean="0"/>
              <a:t>REST and ODATA Fundamentals</a:t>
            </a:r>
          </a:p>
          <a:p>
            <a:r>
              <a:rPr lang="en-US" dirty="0" smtClean="0"/>
              <a:t>Making REST calls with C# and JavaScript</a:t>
            </a:r>
          </a:p>
        </p:txBody>
      </p:sp>
    </p:spTree>
    <p:extLst>
      <p:ext uri="{BB962C8B-B14F-4D97-AF65-F5344CB8AC3E}">
        <p14:creationId xmlns:p14="http://schemas.microsoft.com/office/powerpoint/2010/main" val="1395648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Returning ATOM XML vs. JSON</a:t>
            </a:r>
            <a:endParaRPr lang="en-US" dirty="0"/>
          </a:p>
        </p:txBody>
      </p:sp>
      <p:sp>
        <p:nvSpPr>
          <p:cNvPr id="5" name="Content Placeholder 4"/>
          <p:cNvSpPr>
            <a:spLocks noGrp="1"/>
          </p:cNvSpPr>
          <p:nvPr>
            <p:ph idx="1"/>
          </p:nvPr>
        </p:nvSpPr>
        <p:spPr>
          <a:xfrm>
            <a:off x="381000" y="1447800"/>
            <a:ext cx="8382000" cy="5410200"/>
          </a:xfrm>
        </p:spPr>
        <p:txBody>
          <a:bodyPr>
            <a:normAutofit/>
          </a:bodyPr>
          <a:lstStyle/>
          <a:p>
            <a:r>
              <a:rPr lang="en-US" sz="2400" dirty="0" smtClean="0"/>
              <a:t>Control data format </a:t>
            </a:r>
            <a:br>
              <a:rPr lang="en-US" sz="2400" dirty="0" smtClean="0"/>
            </a:br>
            <a:r>
              <a:rPr lang="en-US" sz="2400" dirty="0" smtClean="0"/>
              <a:t>response with</a:t>
            </a:r>
            <a:br>
              <a:rPr lang="en-US" sz="2400" dirty="0" smtClean="0"/>
            </a:br>
            <a:r>
              <a:rPr lang="en-US" sz="2400" dirty="0" smtClean="0"/>
              <a:t>ACCEPT header</a:t>
            </a:r>
          </a:p>
          <a:p>
            <a:endParaRPr lang="en-US" sz="2400" dirty="0" smtClean="0"/>
          </a:p>
          <a:p>
            <a:r>
              <a:rPr lang="en-US" sz="2400" b="1" dirty="0" smtClean="0"/>
              <a:t>ATOM-PUB (XML)</a:t>
            </a:r>
          </a:p>
          <a:p>
            <a:pPr lvl="1"/>
            <a:r>
              <a:rPr lang="en-US" sz="2000" dirty="0" smtClean="0"/>
              <a:t>Verbose</a:t>
            </a:r>
          </a:p>
          <a:p>
            <a:pPr lvl="1"/>
            <a:r>
              <a:rPr lang="en-US" sz="2000" dirty="0" smtClean="0"/>
              <a:t>Easier to read</a:t>
            </a:r>
          </a:p>
          <a:p>
            <a:pPr lvl="1"/>
            <a:r>
              <a:rPr lang="en-US" sz="2000" dirty="0" smtClean="0">
                <a:latin typeface="Courier New" panose="02070309020205020404" pitchFamily="49" charset="0"/>
                <a:cs typeface="Courier New" panose="02070309020205020404" pitchFamily="49" charset="0"/>
              </a:rPr>
              <a:t>ACCEPT = application/</a:t>
            </a:r>
            <a:r>
              <a:rPr lang="en-US" sz="2000" dirty="0" err="1" smtClean="0">
                <a:latin typeface="Courier New" panose="02070309020205020404" pitchFamily="49" charset="0"/>
                <a:cs typeface="Courier New" panose="02070309020205020404" pitchFamily="49" charset="0"/>
              </a:rPr>
              <a:t>atom+xml</a:t>
            </a:r>
            <a:endParaRPr lang="en-US" sz="2000" dirty="0" smtClean="0">
              <a:latin typeface="Courier New" panose="02070309020205020404" pitchFamily="49" charset="0"/>
              <a:cs typeface="Courier New" panose="02070309020205020404" pitchFamily="49" charset="0"/>
            </a:endParaRPr>
          </a:p>
          <a:p>
            <a:endParaRPr lang="en-US" sz="2400" b="1" dirty="0" smtClean="0"/>
          </a:p>
          <a:p>
            <a:r>
              <a:rPr lang="en-US" sz="2400" b="1" dirty="0" smtClean="0"/>
              <a:t>JSON</a:t>
            </a:r>
          </a:p>
          <a:p>
            <a:pPr lvl="1"/>
            <a:r>
              <a:rPr lang="en-US" sz="2000" dirty="0" smtClean="0"/>
              <a:t>Condensed notation</a:t>
            </a:r>
          </a:p>
          <a:p>
            <a:pPr lvl="1"/>
            <a:r>
              <a:rPr lang="en-US" sz="2000" dirty="0" smtClean="0"/>
              <a:t>Smaller payload</a:t>
            </a:r>
          </a:p>
          <a:p>
            <a:pPr lvl="1"/>
            <a:r>
              <a:rPr lang="en-US" sz="2000" dirty="0">
                <a:latin typeface="Courier New" panose="02070309020205020404" pitchFamily="49" charset="0"/>
                <a:cs typeface="Courier New" panose="02070309020205020404" pitchFamily="49" charset="0"/>
              </a:rPr>
              <a:t>ACCEPT = </a:t>
            </a:r>
            <a:r>
              <a:rPr lang="en-US" sz="2000" dirty="0" smtClean="0">
                <a:latin typeface="Courier New" panose="02070309020205020404" pitchFamily="49" charset="0"/>
                <a:cs typeface="Courier New" panose="02070309020205020404" pitchFamily="49" charset="0"/>
              </a:rPr>
              <a:t>application/</a:t>
            </a:r>
            <a:r>
              <a:rPr lang="en-US" sz="2000" dirty="0" err="1" smtClean="0">
                <a:latin typeface="Courier New" panose="02070309020205020404" pitchFamily="49" charset="0"/>
                <a:cs typeface="Courier New" panose="02070309020205020404" pitchFamily="49" charset="0"/>
              </a:rPr>
              <a:t>json;odata</a:t>
            </a:r>
            <a:r>
              <a:rPr lang="en-US" sz="2000" dirty="0" smtClean="0">
                <a:latin typeface="Courier New" panose="02070309020205020404" pitchFamily="49" charset="0"/>
                <a:cs typeface="Courier New" panose="02070309020205020404" pitchFamily="49" charset="0"/>
              </a:rPr>
              <a:t>=verbose</a:t>
            </a:r>
            <a:endParaRPr lang="en-US" sz="2000" dirty="0">
              <a:latin typeface="Courier New" panose="02070309020205020404" pitchFamily="49" charset="0"/>
              <a:cs typeface="Courier New" panose="02070309020205020404" pitchFamily="49" charset="0"/>
            </a:endParaRPr>
          </a:p>
        </p:txBody>
      </p:sp>
      <p:sp>
        <p:nvSpPr>
          <p:cNvPr id="6" name="Text Placeholder 3"/>
          <p:cNvSpPr txBox="1">
            <a:spLocks/>
          </p:cNvSpPr>
          <p:nvPr/>
        </p:nvSpPr>
        <p:spPr>
          <a:xfrm>
            <a:off x="5737761" y="4419600"/>
            <a:ext cx="3253839" cy="19050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"d"</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"__metadata"</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"F05C411B-943E-42A0-A5DF-205F5C75E673"</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uri</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"http://intranet.wingtip.com/_</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api</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/Web/Lists(guid'0c165f0c-fc82-44e6-ae8c-3d0405d2cbb2')"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etag</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"type"</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SP.List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"0c165f0c-fc82-44e6-ae8c-3d0405d2cbb2"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Title"</a:t>
            </a:r>
            <a:r>
              <a:rPr lang="en-US" sz="8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"Documents</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800" dirty="0">
              <a:latin typeface="Consolas" panose="020B0609020204030204" pitchFamily="49" charset="0"/>
              <a:cs typeface="Consolas" panose="020B0609020204030204" pitchFamily="49" charset="0"/>
            </a:endParaRPr>
          </a:p>
        </p:txBody>
      </p:sp>
      <p:sp>
        <p:nvSpPr>
          <p:cNvPr id="7" name="Text Placeholder 3"/>
          <p:cNvSpPr txBox="1">
            <a:spLocks/>
          </p:cNvSpPr>
          <p:nvPr/>
        </p:nvSpPr>
        <p:spPr bwMode="auto">
          <a:xfrm>
            <a:off x="4975761" y="1066800"/>
            <a:ext cx="4092039" cy="3048000"/>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13873163" rtl="0" eaLnBrk="1" fontAlgn="base" hangingPunct="1">
              <a:spcBef>
                <a:spcPct val="20000"/>
              </a:spcBef>
              <a:spcAft>
                <a:spcPct val="0"/>
              </a:spcAft>
              <a:buFont typeface="Wingdings" pitchFamily="2" charset="2"/>
              <a:buNone/>
              <a:defRPr sz="1800" b="0">
                <a:solidFill>
                  <a:schemeClr val="tx1"/>
                </a:solidFill>
                <a:latin typeface="Consolas" pitchFamily="49"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marR="0">
              <a:lnSpc>
                <a:spcPct val="107000"/>
              </a:lnSpc>
              <a:spcBef>
                <a:spcPts val="0"/>
              </a:spcBef>
              <a:spcAft>
                <a:spcPts val="0"/>
              </a:spcAft>
            </a:pPr>
            <a:r>
              <a:rPr lang="en-US" sz="800" kern="0" dirty="0" smtClean="0">
                <a:solidFill>
                  <a:srgbClr val="0000FF"/>
                </a:solidFill>
                <a:ea typeface="Calibri" panose="020F0502020204030204" pitchFamily="34" charset="0"/>
                <a:cs typeface="Consolas" panose="020B0609020204030204" pitchFamily="49" charset="0"/>
              </a:rPr>
              <a:t>&lt;</a:t>
            </a:r>
            <a:r>
              <a:rPr lang="en-US" sz="800" kern="0" dirty="0">
                <a:solidFill>
                  <a:srgbClr val="A31515"/>
                </a:solidFill>
                <a:ea typeface="Calibri" panose="020F0502020204030204" pitchFamily="34" charset="0"/>
                <a:cs typeface="Consolas" panose="020B0609020204030204" pitchFamily="49" charset="0"/>
              </a:rPr>
              <a:t>entry</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xml:base</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http://intranet.wingtip.com/_</a:t>
            </a:r>
            <a:r>
              <a:rPr lang="en-US" sz="800" kern="0" dirty="0" err="1">
                <a:solidFill>
                  <a:srgbClr val="0000FF"/>
                </a:solidFill>
                <a:ea typeface="Calibri" panose="020F0502020204030204" pitchFamily="34" charset="0"/>
                <a:cs typeface="Consolas" panose="020B0609020204030204" pitchFamily="49" charset="0"/>
              </a:rPr>
              <a:t>api</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xmlns</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http://www.w3.org/2005/Atom</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xmlns:d</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http://schemas.microsoft.com/ado/2007/08/</a:t>
            </a:r>
            <a:r>
              <a:rPr lang="en-US" sz="800" kern="0" dirty="0" err="1">
                <a:solidFill>
                  <a:srgbClr val="0000FF"/>
                </a:solidFill>
                <a:ea typeface="Calibri" panose="020F0502020204030204" pitchFamily="34" charset="0"/>
                <a:cs typeface="Consolas" panose="020B0609020204030204" pitchFamily="49" charset="0"/>
              </a:rPr>
              <a:t>dataservices</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xmlns:m</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http://schemas.microsoft.com/ado/2007/08/</a:t>
            </a:r>
            <a:r>
              <a:rPr lang="en-US" sz="800" kern="0" dirty="0" err="1">
                <a:solidFill>
                  <a:srgbClr val="0000FF"/>
                </a:solidFill>
                <a:ea typeface="Calibri" panose="020F0502020204030204" pitchFamily="34" charset="0"/>
                <a:cs typeface="Consolas" panose="020B0609020204030204" pitchFamily="49" charset="0"/>
              </a:rPr>
              <a:t>dataservices</a:t>
            </a:r>
            <a:r>
              <a:rPr lang="en-US" sz="800" kern="0" dirty="0">
                <a:solidFill>
                  <a:srgbClr val="0000FF"/>
                </a:solidFill>
                <a:ea typeface="Calibri" panose="020F0502020204030204" pitchFamily="34" charset="0"/>
                <a:cs typeface="Consolas" panose="020B0609020204030204" pitchFamily="49" charset="0"/>
              </a:rPr>
              <a:t>/metadata</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smtClean="0">
                <a:solidFill>
                  <a:srgbClr val="FF0000"/>
                </a:solidFill>
                <a:ea typeface="Calibri" panose="020F0502020204030204" pitchFamily="34" charset="0"/>
                <a:cs typeface="Consolas" panose="020B0609020204030204" pitchFamily="49" charset="0"/>
              </a:rPr>
              <a:t>m:etag</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FF0000"/>
                </a:solidFill>
                <a:ea typeface="Calibri" panose="020F0502020204030204" pitchFamily="34" charset="0"/>
                <a:cs typeface="Consolas" panose="020B0609020204030204" pitchFamily="49" charset="0"/>
              </a:rPr>
              <a:t>&amp;quot;</a:t>
            </a:r>
            <a:r>
              <a:rPr lang="en-US" sz="800" kern="0" dirty="0">
                <a:solidFill>
                  <a:srgbClr val="0000FF"/>
                </a:solidFill>
                <a:ea typeface="Calibri" panose="020F0502020204030204" pitchFamily="34" charset="0"/>
                <a:cs typeface="Consolas" panose="020B0609020204030204" pitchFamily="49" charset="0"/>
              </a:rPr>
              <a:t>0</a:t>
            </a:r>
            <a:r>
              <a:rPr lang="en-US" sz="800" kern="0" dirty="0">
                <a:solidFill>
                  <a:srgbClr val="FF0000"/>
                </a:solidFill>
                <a:ea typeface="Calibri" panose="020F0502020204030204" pitchFamily="34" charset="0"/>
                <a:cs typeface="Consolas" panose="020B0609020204030204" pitchFamily="49" charset="0"/>
              </a:rPr>
              <a:t>&amp;quot;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id</a:t>
            </a:r>
            <a:r>
              <a:rPr lang="en-US" sz="800" kern="0" dirty="0">
                <a:solidFill>
                  <a:srgbClr val="0000FF"/>
                </a:solidFill>
                <a:ea typeface="Calibri" panose="020F0502020204030204" pitchFamily="34" charset="0"/>
                <a:cs typeface="Consolas" panose="020B0609020204030204" pitchFamily="49" charset="0"/>
              </a:rPr>
              <a:t>&gt;</a:t>
            </a:r>
            <a:r>
              <a:rPr lang="en-US" sz="800" kern="0" dirty="0">
                <a:solidFill>
                  <a:srgbClr val="000000"/>
                </a:solidFill>
                <a:ea typeface="Calibri" panose="020F0502020204030204" pitchFamily="34" charset="0"/>
                <a:cs typeface="Consolas" panose="020B0609020204030204" pitchFamily="49" charset="0"/>
              </a:rPr>
              <a:t>http://intranet.wingtip.com/_api/Web/Lists(guid'0c165f0c-fc82-44e6-ae8c-3d0405d2cbb2')</a:t>
            </a:r>
            <a:r>
              <a:rPr lang="en-US" sz="800" kern="0" dirty="0">
                <a:solidFill>
                  <a:srgbClr val="0000FF"/>
                </a:solidFill>
                <a:ea typeface="Calibri" panose="020F0502020204030204" pitchFamily="34" charset="0"/>
                <a:cs typeface="Consolas" panose="020B0609020204030204" pitchFamily="49" charset="0"/>
              </a:rPr>
              <a:t>&lt;/</a:t>
            </a:r>
            <a:r>
              <a:rPr lang="en-US" sz="800" kern="0" dirty="0">
                <a:solidFill>
                  <a:srgbClr val="A31515"/>
                </a:solidFill>
                <a:ea typeface="Calibri" panose="020F0502020204030204" pitchFamily="34" charset="0"/>
                <a:cs typeface="Consolas" panose="020B0609020204030204" pitchFamily="49" charset="0"/>
              </a:rPr>
              <a:t>id</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category</a:t>
            </a:r>
            <a:r>
              <a:rPr lang="en-US" sz="800" kern="0" dirty="0">
                <a:solidFill>
                  <a:srgbClr val="0000FF"/>
                </a:solidFill>
                <a:ea typeface="Calibri" panose="020F0502020204030204" pitchFamily="34" charset="0"/>
                <a:cs typeface="Consolas" panose="020B0609020204030204" pitchFamily="49" charset="0"/>
              </a:rPr>
              <a:t> </a:t>
            </a:r>
            <a:r>
              <a:rPr lang="en-US" sz="800" kern="0" dirty="0">
                <a:solidFill>
                  <a:srgbClr val="FF0000"/>
                </a:solidFill>
                <a:ea typeface="Calibri" panose="020F0502020204030204" pitchFamily="34" charset="0"/>
                <a:cs typeface="Consolas" panose="020B0609020204030204" pitchFamily="49" charset="0"/>
              </a:rPr>
              <a:t>term</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err="1">
                <a:solidFill>
                  <a:srgbClr val="0000FF"/>
                </a:solidFill>
                <a:ea typeface="Calibri" panose="020F0502020204030204" pitchFamily="34" charset="0"/>
                <a:cs typeface="Consolas" panose="020B0609020204030204" pitchFamily="49" charset="0"/>
              </a:rPr>
              <a:t>SP.List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a:solidFill>
                  <a:srgbClr val="FF0000"/>
                </a:solidFill>
                <a:ea typeface="Calibri" panose="020F0502020204030204" pitchFamily="34" charset="0"/>
                <a:cs typeface="Consolas" panose="020B0609020204030204" pitchFamily="49" charset="0"/>
              </a:rPr>
              <a:t>scheme</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http://schemas.microsoft.com/ado/2007/08/</a:t>
            </a:r>
            <a:r>
              <a:rPr lang="en-US" sz="800" kern="0" dirty="0" err="1">
                <a:solidFill>
                  <a:srgbClr val="0000FF"/>
                </a:solidFill>
                <a:ea typeface="Calibri" panose="020F0502020204030204" pitchFamily="34" charset="0"/>
                <a:cs typeface="Consolas" panose="020B0609020204030204" pitchFamily="49" charset="0"/>
              </a:rPr>
              <a:t>dataservices</a:t>
            </a:r>
            <a:r>
              <a:rPr lang="en-US" sz="800" kern="0" dirty="0">
                <a:solidFill>
                  <a:srgbClr val="0000FF"/>
                </a:solidFill>
                <a:ea typeface="Calibri" panose="020F0502020204030204" pitchFamily="34" charset="0"/>
                <a:cs typeface="Consolas" panose="020B0609020204030204" pitchFamily="49" charset="0"/>
              </a:rPr>
              <a:t>/scheme</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link</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rel</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edit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href</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Web/Lists(guid'0c165f0c-fc82-44e6-ae8c-3d0405d2cbb2')</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title</a:t>
            </a:r>
            <a:r>
              <a:rPr lang="en-US" sz="800" kern="0" dirty="0">
                <a:solidFill>
                  <a:srgbClr val="0000FF"/>
                </a:solidFill>
                <a:ea typeface="Calibri" panose="020F0502020204030204" pitchFamily="34" charset="0"/>
                <a:cs typeface="Consolas" panose="020B0609020204030204" pitchFamily="49" charset="0"/>
              </a:rPr>
              <a:t> /&gt;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updated</a:t>
            </a:r>
            <a:r>
              <a:rPr lang="en-US" sz="800" kern="0" dirty="0">
                <a:solidFill>
                  <a:srgbClr val="0000FF"/>
                </a:solidFill>
                <a:ea typeface="Calibri" panose="020F0502020204030204" pitchFamily="34" charset="0"/>
                <a:cs typeface="Consolas" panose="020B0609020204030204" pitchFamily="49" charset="0"/>
              </a:rPr>
              <a:t>&gt;</a:t>
            </a:r>
            <a:r>
              <a:rPr lang="en-US" sz="800" kern="0" dirty="0">
                <a:solidFill>
                  <a:srgbClr val="000000"/>
                </a:solidFill>
                <a:ea typeface="Calibri" panose="020F0502020204030204" pitchFamily="34" charset="0"/>
                <a:cs typeface="Consolas" panose="020B0609020204030204" pitchFamily="49" charset="0"/>
              </a:rPr>
              <a:t>2012-10-05T20:53:47Z</a:t>
            </a:r>
            <a:r>
              <a:rPr lang="en-US" sz="800" kern="0" dirty="0">
                <a:solidFill>
                  <a:srgbClr val="0000FF"/>
                </a:solidFill>
                <a:ea typeface="Calibri" panose="020F0502020204030204" pitchFamily="34" charset="0"/>
                <a:cs typeface="Consolas" panose="020B0609020204030204" pitchFamily="49" charset="0"/>
              </a:rPr>
              <a:t>&lt;/</a:t>
            </a:r>
            <a:r>
              <a:rPr lang="en-US" sz="800" kern="0" dirty="0">
                <a:solidFill>
                  <a:srgbClr val="A31515"/>
                </a:solidFill>
                <a:ea typeface="Calibri" panose="020F0502020204030204" pitchFamily="34" charset="0"/>
                <a:cs typeface="Consolas" panose="020B0609020204030204" pitchFamily="49" charset="0"/>
              </a:rPr>
              <a:t>updated</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author</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name</a:t>
            </a:r>
            <a:r>
              <a:rPr lang="en-US" sz="800" kern="0" dirty="0">
                <a:solidFill>
                  <a:srgbClr val="0000FF"/>
                </a:solidFill>
                <a:ea typeface="Calibri" panose="020F0502020204030204" pitchFamily="34" charset="0"/>
                <a:cs typeface="Consolas" panose="020B0609020204030204" pitchFamily="49" charset="0"/>
              </a:rPr>
              <a:t> /&gt;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author</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content</a:t>
            </a:r>
            <a:r>
              <a:rPr lang="en-US" sz="800" kern="0" dirty="0">
                <a:solidFill>
                  <a:srgbClr val="0000FF"/>
                </a:solidFill>
                <a:ea typeface="Calibri" panose="020F0502020204030204" pitchFamily="34" charset="0"/>
                <a:cs typeface="Consolas" panose="020B0609020204030204" pitchFamily="49" charset="0"/>
              </a:rPr>
              <a:t> </a:t>
            </a:r>
            <a:r>
              <a:rPr lang="en-US" sz="800" kern="0" dirty="0">
                <a:solidFill>
                  <a:srgbClr val="FF0000"/>
                </a:solidFill>
                <a:ea typeface="Calibri" panose="020F0502020204030204" pitchFamily="34" charset="0"/>
                <a:cs typeface="Consolas" panose="020B0609020204030204" pitchFamily="49" charset="0"/>
              </a:rPr>
              <a:t>type</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application/xml</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err="1">
                <a:solidFill>
                  <a:srgbClr val="A31515"/>
                </a:solidFill>
                <a:ea typeface="Calibri" panose="020F0502020204030204" pitchFamily="34" charset="0"/>
                <a:cs typeface="Consolas" panose="020B0609020204030204" pitchFamily="49" charset="0"/>
              </a:rPr>
              <a:t>m:properties</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err="1">
                <a:solidFill>
                  <a:srgbClr val="A31515"/>
                </a:solidFill>
                <a:ea typeface="Calibri" panose="020F0502020204030204" pitchFamily="34" charset="0"/>
                <a:cs typeface="Consolas" panose="020B0609020204030204" pitchFamily="49" charset="0"/>
              </a:rPr>
              <a:t>d:Title</a:t>
            </a:r>
            <a:r>
              <a:rPr lang="en-US" sz="800" kern="0" dirty="0">
                <a:solidFill>
                  <a:srgbClr val="0000FF"/>
                </a:solidFill>
                <a:ea typeface="Calibri" panose="020F0502020204030204" pitchFamily="34" charset="0"/>
                <a:cs typeface="Consolas" panose="020B0609020204030204" pitchFamily="49" charset="0"/>
              </a:rPr>
              <a:t>&gt;</a:t>
            </a:r>
            <a:r>
              <a:rPr lang="en-US" sz="800" kern="0" dirty="0">
                <a:solidFill>
                  <a:srgbClr val="000000"/>
                </a:solidFill>
                <a:ea typeface="Calibri" panose="020F0502020204030204" pitchFamily="34" charset="0"/>
                <a:cs typeface="Consolas" panose="020B0609020204030204" pitchFamily="49" charset="0"/>
              </a:rPr>
              <a:t>Documents</a:t>
            </a:r>
            <a:r>
              <a:rPr lang="en-US" sz="800" kern="0" dirty="0">
                <a:solidFill>
                  <a:srgbClr val="0000FF"/>
                </a:solidFill>
                <a:ea typeface="Calibri" panose="020F0502020204030204" pitchFamily="34" charset="0"/>
                <a:cs typeface="Consolas" panose="020B0609020204030204" pitchFamily="49" charset="0"/>
              </a:rPr>
              <a:t>&lt;/</a:t>
            </a:r>
            <a:r>
              <a:rPr lang="en-US" sz="800" kern="0" dirty="0" err="1">
                <a:solidFill>
                  <a:srgbClr val="A31515"/>
                </a:solidFill>
                <a:ea typeface="Calibri" panose="020F0502020204030204" pitchFamily="34" charset="0"/>
                <a:cs typeface="Consolas" panose="020B0609020204030204" pitchFamily="49" charset="0"/>
              </a:rPr>
              <a:t>d:Title</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err="1">
                <a:solidFill>
                  <a:srgbClr val="A31515"/>
                </a:solidFill>
                <a:ea typeface="Calibri" panose="020F0502020204030204" pitchFamily="34" charset="0"/>
                <a:cs typeface="Consolas" panose="020B0609020204030204" pitchFamily="49" charset="0"/>
              </a:rPr>
              <a:t>m:properties</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content</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800"/>
              </a:spcAft>
            </a:pPr>
            <a:r>
              <a:rPr lang="en-US" sz="800" kern="0" dirty="0">
                <a:solidFill>
                  <a:srgbClr val="0000FF"/>
                </a:solidFill>
                <a:ea typeface="Calibri" panose="020F0502020204030204" pitchFamily="34" charset="0"/>
                <a:cs typeface="Consolas" panose="020B0609020204030204" pitchFamily="49" charset="0"/>
              </a:rPr>
              <a:t>&lt;/</a:t>
            </a:r>
            <a:r>
              <a:rPr lang="en-US" sz="800" kern="0" dirty="0">
                <a:solidFill>
                  <a:srgbClr val="A31515"/>
                </a:solidFill>
                <a:ea typeface="Calibri" panose="020F0502020204030204" pitchFamily="34" charset="0"/>
                <a:cs typeface="Consolas" panose="020B0609020204030204" pitchFamily="49" charset="0"/>
              </a:rPr>
              <a:t>entry</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ffectLst/>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6800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REST Query from Managed Code</a:t>
            </a:r>
            <a:endParaRPr lang="en-US" dirty="0"/>
          </a:p>
        </p:txBody>
      </p:sp>
      <p:sp>
        <p:nvSpPr>
          <p:cNvPr id="9" name="Content Placeholder 8"/>
          <p:cNvSpPr>
            <a:spLocks noGrp="1"/>
          </p:cNvSpPr>
          <p:nvPr>
            <p:ph idx="1"/>
          </p:nvPr>
        </p:nvSpPr>
        <p:spPr/>
        <p:txBody>
          <a:bodyPr/>
          <a:lstStyle/>
          <a:p>
            <a:r>
              <a:rPr lang="en-US" dirty="0" smtClean="0"/>
              <a:t>Tips for making REST calls from managed code</a:t>
            </a:r>
          </a:p>
          <a:p>
            <a:pPr lvl="1"/>
            <a:r>
              <a:rPr lang="en-US" dirty="0" smtClean="0"/>
              <a:t>Use </a:t>
            </a:r>
            <a:r>
              <a:rPr lang="en-US" dirty="0" err="1" smtClean="0">
                <a:latin typeface="Courier New" panose="02070309020205020404" pitchFamily="49" charset="0"/>
                <a:cs typeface="Courier New" panose="02070309020205020404" pitchFamily="49" charset="0"/>
              </a:rPr>
              <a:t>HttpWebRequest</a:t>
            </a:r>
            <a:r>
              <a:rPr lang="en-US" dirty="0" smtClean="0"/>
              <a:t> &amp; </a:t>
            </a:r>
            <a:r>
              <a:rPr lang="en-US" dirty="0" err="1" smtClean="0">
                <a:latin typeface="Courier New" panose="02070309020205020404" pitchFamily="49" charset="0"/>
                <a:cs typeface="Courier New" panose="02070309020205020404" pitchFamily="49" charset="0"/>
              </a:rPr>
              <a:t>HttpWebResponse</a:t>
            </a:r>
            <a:endParaRPr lang="en-US" dirty="0" smtClean="0"/>
          </a:p>
          <a:p>
            <a:pPr lvl="1"/>
            <a:r>
              <a:rPr lang="en-US" dirty="0" smtClean="0"/>
              <a:t>Query XML using </a:t>
            </a:r>
            <a:r>
              <a:rPr lang="en-US" dirty="0" err="1" smtClean="0">
                <a:latin typeface="Courier New" panose="02070309020205020404" pitchFamily="49" charset="0"/>
                <a:cs typeface="Courier New" panose="02070309020205020404" pitchFamily="49" charset="0"/>
              </a:rPr>
              <a:t>XDocument.Descendants</a:t>
            </a:r>
            <a:endParaRPr lang="en-US" dirty="0" smtClean="0">
              <a:latin typeface="Courier New" panose="02070309020205020404" pitchFamily="49" charset="0"/>
              <a:cs typeface="Courier New" panose="02070309020205020404" pitchFamily="49" charset="0"/>
            </a:endParaRPr>
          </a:p>
          <a:p>
            <a:pPr lvl="1"/>
            <a:r>
              <a:rPr lang="en-US" dirty="0" smtClean="0"/>
              <a:t>Or use JSON &amp; </a:t>
            </a:r>
            <a:r>
              <a:rPr lang="en-US" dirty="0" err="1" smtClean="0">
                <a:latin typeface="Courier New" panose="02070309020205020404" pitchFamily="49" charset="0"/>
                <a:cs typeface="Courier New" panose="02070309020205020404" pitchFamily="49" charset="0"/>
              </a:rPr>
              <a:t>JavascriptSeralizer</a:t>
            </a:r>
            <a:r>
              <a:rPr lang="en-US" dirty="0" smtClean="0"/>
              <a:t> / JSON.NET</a:t>
            </a:r>
            <a:endParaRPr lang="en-US" dirty="0"/>
          </a:p>
        </p:txBody>
      </p:sp>
      <p:sp>
        <p:nvSpPr>
          <p:cNvPr id="5" name="Text Placeholder 3"/>
          <p:cNvSpPr txBox="1">
            <a:spLocks/>
          </p:cNvSpPr>
          <p:nvPr/>
        </p:nvSpPr>
        <p:spPr>
          <a:xfrm>
            <a:off x="1085850" y="3657600"/>
            <a:ext cx="6972300" cy="25146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1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build request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Uri</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uri</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Uri</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siteUrl</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api</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/web/lists/</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getByTitle</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('Documents')/?&amp;select=Title"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HttpWebRequest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request = </a:t>
            </a: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WebRequest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.Create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uri</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HttpWebRequest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request.Credentials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CredentialCache</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.DefaultCredentials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request.Accept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"application/</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atom+xml</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send request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HttpWebResponse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response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request.GetResponse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HttpWebResponse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use LINQ to XML to get data</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XDocument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doc = </a:t>
            </a: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XDocument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.Load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response.GetResponseStream</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XNamespace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nsDataService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"http://schemas.microsoft.com/ado/2007/08/</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dataservices</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title =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doc.Descendants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nsDataService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"Title"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).First().Value;</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10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7384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REST Query Using JavaScript &amp; jQuery</a:t>
            </a:r>
            <a:endParaRPr lang="en-US" dirty="0"/>
          </a:p>
        </p:txBody>
      </p:sp>
      <p:pic>
        <p:nvPicPr>
          <p:cNvPr id="2" name="Picture 1"/>
          <p:cNvPicPr>
            <a:picLocks noChangeAspect="1"/>
          </p:cNvPicPr>
          <p:nvPr/>
        </p:nvPicPr>
        <p:blipFill>
          <a:blip r:embed="rId3"/>
          <a:stretch>
            <a:fillRect/>
          </a:stretch>
        </p:blipFill>
        <p:spPr>
          <a:xfrm>
            <a:off x="381000" y="1219199"/>
            <a:ext cx="6629400" cy="5447557"/>
          </a:xfrm>
          <a:prstGeom prst="rect">
            <a:avLst/>
          </a:prstGeom>
          <a:ln>
            <a:solidFill>
              <a:schemeClr val="bg1">
                <a:lumMod val="50000"/>
              </a:schemeClr>
            </a:solidFill>
          </a:ln>
        </p:spPr>
      </p:pic>
    </p:spTree>
    <p:extLst>
      <p:ext uri="{BB962C8B-B14F-4D97-AF65-F5344CB8AC3E}">
        <p14:creationId xmlns:p14="http://schemas.microsoft.com/office/powerpoint/2010/main" val="2402436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Updates and the Form Digest</a:t>
            </a:r>
            <a:endParaRPr lang="en-US" dirty="0"/>
          </a:p>
        </p:txBody>
      </p:sp>
      <p:sp>
        <p:nvSpPr>
          <p:cNvPr id="5" name="Content Placeholder 4"/>
          <p:cNvSpPr>
            <a:spLocks noGrp="1"/>
          </p:cNvSpPr>
          <p:nvPr>
            <p:ph idx="1"/>
          </p:nvPr>
        </p:nvSpPr>
        <p:spPr/>
        <p:txBody>
          <a:bodyPr>
            <a:normAutofit/>
          </a:bodyPr>
          <a:lstStyle/>
          <a:p>
            <a:r>
              <a:rPr lang="en-US" dirty="0" smtClean="0"/>
              <a:t>Updates using REST require Form Digest</a:t>
            </a:r>
          </a:p>
          <a:p>
            <a:pPr lvl="1"/>
            <a:r>
              <a:rPr lang="en-US" dirty="0" smtClean="0"/>
              <a:t>Digest is special value created using cryptography</a:t>
            </a:r>
          </a:p>
          <a:p>
            <a:pPr lvl="1"/>
            <a:r>
              <a:rPr lang="en-US" dirty="0" smtClean="0"/>
              <a:t>Used </a:t>
            </a:r>
            <a:r>
              <a:rPr lang="en-US" dirty="0"/>
              <a:t>to protect against </a:t>
            </a:r>
            <a:r>
              <a:rPr lang="en-US" dirty="0" smtClean="0"/>
              <a:t>replay </a:t>
            </a:r>
            <a:r>
              <a:rPr lang="en-US" dirty="0"/>
              <a:t>attack</a:t>
            </a:r>
          </a:p>
          <a:p>
            <a:pPr lvl="1"/>
            <a:r>
              <a:rPr lang="en-US" dirty="0" smtClean="0"/>
              <a:t>SharePoint master pages include Form Digest control</a:t>
            </a:r>
          </a:p>
          <a:p>
            <a:endParaRPr lang="en-US" dirty="0" smtClean="0"/>
          </a:p>
          <a:p>
            <a:r>
              <a:rPr lang="en-US" dirty="0" smtClean="0"/>
              <a:t>Web service client must acquire Form Digest</a:t>
            </a:r>
          </a:p>
          <a:p>
            <a:pPr lvl="1"/>
            <a:r>
              <a:rPr lang="en-US" dirty="0" smtClean="0"/>
              <a:t>Form Digest can be acquired with POST to</a:t>
            </a:r>
            <a:br>
              <a:rPr lang="en-US" dirty="0" smtClean="0"/>
            </a:br>
            <a:r>
              <a:rPr lang="en-US" b="1" dirty="0" smtClean="0">
                <a:hlinkClick r:id="rId3"/>
              </a:rPr>
              <a:t>http://site</a:t>
            </a:r>
            <a:r>
              <a:rPr lang="en-US" b="1" smtClean="0">
                <a:hlinkClick r:id="rId3"/>
              </a:rPr>
              <a:t>/_api/contextinfo</a:t>
            </a:r>
            <a:endParaRPr lang="en-US" dirty="0" smtClean="0"/>
          </a:p>
          <a:p>
            <a:pPr lvl="1"/>
            <a:r>
              <a:rPr lang="en-US" dirty="0" smtClean="0"/>
              <a:t>POST request requires header Content-Length:0</a:t>
            </a:r>
            <a:endParaRPr lang="en-US" sz="3200" dirty="0"/>
          </a:p>
          <a:p>
            <a:pPr lvl="1"/>
            <a:r>
              <a:rPr lang="en-US" dirty="0" smtClean="0"/>
              <a:t>Once acquired, Form Digest is valid for 30 minutes</a:t>
            </a:r>
            <a:endParaRPr lang="en-US" dirty="0"/>
          </a:p>
        </p:txBody>
      </p:sp>
    </p:spTree>
    <p:extLst>
      <p:ext uri="{BB962C8B-B14F-4D97-AF65-F5344CB8AC3E}">
        <p14:creationId xmlns:p14="http://schemas.microsoft.com/office/powerpoint/2010/main" val="112769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Lists with Managed Code &amp; </a:t>
            </a:r>
            <a:r>
              <a:rPr lang="en-US" dirty="0" smtClean="0"/>
              <a:t>REST</a:t>
            </a:r>
            <a:endParaRPr lang="en-US" dirty="0"/>
          </a:p>
        </p:txBody>
      </p:sp>
      <p:sp>
        <p:nvSpPr>
          <p:cNvPr id="2" name="Text Placeholder 1"/>
          <p:cNvSpPr>
            <a:spLocks noGrp="1"/>
          </p:cNvSpPr>
          <p:nvPr>
            <p:ph idx="1"/>
          </p:nvPr>
        </p:nvSpPr>
        <p:spPr/>
        <p:txBody>
          <a:bodyPr/>
          <a:lstStyle/>
          <a:p>
            <a:r>
              <a:rPr lang="en-US" dirty="0" smtClean="0"/>
              <a:t>Parse together URL to point to lists collection</a:t>
            </a:r>
          </a:p>
          <a:p>
            <a:r>
              <a:rPr lang="en-US" dirty="0" smtClean="0"/>
              <a:t>Add </a:t>
            </a:r>
            <a:r>
              <a:rPr lang="en-US" b="1" dirty="0" smtClean="0"/>
              <a:t>X-</a:t>
            </a:r>
            <a:r>
              <a:rPr lang="en-US" b="1" dirty="0" err="1" smtClean="0"/>
              <a:t>RequestDigest</a:t>
            </a:r>
            <a:r>
              <a:rPr lang="en-US" b="1" dirty="0" smtClean="0"/>
              <a:t> </a:t>
            </a:r>
            <a:r>
              <a:rPr lang="en-US" dirty="0" smtClean="0"/>
              <a:t>header with form </a:t>
            </a:r>
            <a:br>
              <a:rPr lang="en-US" dirty="0" smtClean="0"/>
            </a:br>
            <a:r>
              <a:rPr lang="en-US" dirty="0" smtClean="0"/>
              <a:t>digest value</a:t>
            </a:r>
          </a:p>
          <a:p>
            <a:r>
              <a:rPr lang="en-US" dirty="0" smtClean="0"/>
              <a:t>Set HTTP </a:t>
            </a:r>
            <a:br>
              <a:rPr lang="en-US" dirty="0" smtClean="0"/>
            </a:br>
            <a:r>
              <a:rPr lang="en-US" dirty="0" smtClean="0"/>
              <a:t>method to </a:t>
            </a:r>
            <a:br>
              <a:rPr lang="en-US" dirty="0" smtClean="0"/>
            </a:br>
            <a:r>
              <a:rPr lang="en-US" dirty="0" smtClean="0"/>
              <a:t>POST</a:t>
            </a:r>
          </a:p>
          <a:p>
            <a:r>
              <a:rPr lang="en-US" dirty="0" smtClean="0"/>
              <a:t>Create body </a:t>
            </a:r>
            <a:br>
              <a:rPr lang="en-US" dirty="0" smtClean="0"/>
            </a:br>
            <a:r>
              <a:rPr lang="en-US" dirty="0" smtClean="0"/>
              <a:t>content with </a:t>
            </a:r>
            <a:br>
              <a:rPr lang="en-US" dirty="0" smtClean="0"/>
            </a:br>
            <a:r>
              <a:rPr lang="en-US" dirty="0" smtClean="0"/>
              <a:t>new list info</a:t>
            </a:r>
            <a:endParaRPr lang="en-US" dirty="0"/>
          </a:p>
        </p:txBody>
      </p:sp>
      <p:sp>
        <p:nvSpPr>
          <p:cNvPr id="8" name="Text Placeholder 3"/>
          <p:cNvSpPr txBox="1">
            <a:spLocks/>
          </p:cNvSpPr>
          <p:nvPr/>
        </p:nvSpPr>
        <p:spPr>
          <a:xfrm>
            <a:off x="3200400" y="2895600"/>
            <a:ext cx="5753100" cy="30480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05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build request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Uri</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uri</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Uri</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siteUrl</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a:t>
            </a:r>
            <a:r>
              <a:rPr lang="en-US" sz="105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api</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/web/lists"</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HttpWebRequest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request = </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WebRequest</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.Create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uri</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HttpWebRequest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request.Accept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"application/</a:t>
            </a:r>
            <a:r>
              <a:rPr lang="en-US" sz="105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atom+xml</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request.Headers</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a:t>
            </a:r>
            <a:r>
              <a:rPr lang="en-US" sz="105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RequestDigest</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FormDigest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request.Method</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"POST"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body =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Properties.Resources.CreateList_atom</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body =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body.Replace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"@Title"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listTitle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request.ContentLength</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body.Length</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StreamWriter</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writer = </a:t>
            </a:r>
            <a:r>
              <a:rPr lang="en-US" sz="105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StreamWriter</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request.GetRequestStream</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writer.Write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(body);</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writer.Flush</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send request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HttpWebResponse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response =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request.GetResponse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HttpWebResponse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05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26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Creating Lists with JavaScript and REST</a:t>
            </a:r>
            <a:endParaRPr lang="en-US" dirty="0"/>
          </a:p>
        </p:txBody>
      </p:sp>
      <p:sp>
        <p:nvSpPr>
          <p:cNvPr id="14" name="Text Placeholder 3"/>
          <p:cNvSpPr txBox="1">
            <a:spLocks/>
          </p:cNvSpPr>
          <p:nvPr/>
        </p:nvSpPr>
        <p:spPr>
          <a:xfrm>
            <a:off x="2038350" y="1600200"/>
            <a:ext cx="5067300" cy="426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onCreateList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newList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"__metadata"</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"type"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SP.List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"BaseTemplate"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:105,</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"TemplateFeatureId"</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"4AE88D99-DBBC-4B9E-95CC-CA3C320A2345"</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"Title"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NewListName</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requestHeaders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ACCEPT"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"application</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json</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RequestDigest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"#__REQUESTDIGEST"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ajax</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url: _</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spPageContextInfo.webAbsoluteUrl</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api</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/web/lists"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type: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"POST"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contentType</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"application/</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json</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data: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JSON.stringify</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newList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headers: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requestHeaders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success: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onSuccess</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error: </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onError</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100" dirty="0">
              <a:latin typeface="Consolas" panose="020B0609020204030204" pitchFamily="49" charset="0"/>
              <a:cs typeface="Consolas" panose="020B0609020204030204" pitchFamily="49" charset="0"/>
            </a:endParaRPr>
          </a:p>
        </p:txBody>
      </p:sp>
      <p:sp>
        <p:nvSpPr>
          <p:cNvPr id="15" name="TextBox 14"/>
          <p:cNvSpPr txBox="1"/>
          <p:nvPr/>
        </p:nvSpPr>
        <p:spPr>
          <a:xfrm>
            <a:off x="304800" y="2011865"/>
            <a:ext cx="1657349" cy="688951"/>
          </a:xfrm>
          <a:prstGeom prst="rect">
            <a:avLst/>
          </a:prstGeom>
          <a:solidFill>
            <a:schemeClr val="bg1"/>
          </a:solidFill>
          <a:ln w="19050">
            <a:solidFill>
              <a:srgbClr val="C00000"/>
            </a:solidFill>
          </a:ln>
        </p:spPr>
        <p:txBody>
          <a:bodyPr wrap="square" lIns="87929" tIns="43964" rIns="87929" bIns="43964" rtlCol="0">
            <a:spAutoFit/>
          </a:bodyPr>
          <a:lstStyle/>
          <a:p>
            <a:r>
              <a:rPr lang="en-US" sz="975" dirty="0"/>
              <a:t>Create appropriate JavaScript object and convert to JSON format for request body</a:t>
            </a:r>
          </a:p>
        </p:txBody>
      </p:sp>
      <p:cxnSp>
        <p:nvCxnSpPr>
          <p:cNvPr id="18" name="Straight Arrow Connector 17"/>
          <p:cNvCxnSpPr>
            <a:stCxn id="15" idx="3"/>
          </p:cNvCxnSpPr>
          <p:nvPr/>
        </p:nvCxnSpPr>
        <p:spPr>
          <a:xfrm flipV="1">
            <a:off x="1962149" y="2204913"/>
            <a:ext cx="327286" cy="125522"/>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18324" y="3358477"/>
            <a:ext cx="1577890" cy="388869"/>
          </a:xfrm>
          <a:prstGeom prst="rect">
            <a:avLst/>
          </a:prstGeom>
          <a:solidFill>
            <a:schemeClr val="bg1"/>
          </a:solidFill>
          <a:ln w="19050">
            <a:solidFill>
              <a:srgbClr val="C00000"/>
            </a:solidFill>
          </a:ln>
        </p:spPr>
        <p:txBody>
          <a:bodyPr wrap="square" lIns="87929" tIns="43964" rIns="87929" bIns="43964" rtlCol="0">
            <a:spAutoFit/>
          </a:bodyPr>
          <a:lstStyle/>
          <a:p>
            <a:r>
              <a:rPr lang="en-US" sz="975" dirty="0"/>
              <a:t>Get form digest value from control on page</a:t>
            </a:r>
          </a:p>
        </p:txBody>
      </p:sp>
      <p:cxnSp>
        <p:nvCxnSpPr>
          <p:cNvPr id="20" name="Straight Arrow Connector 19"/>
          <p:cNvCxnSpPr>
            <a:stCxn id="19" idx="1"/>
          </p:cNvCxnSpPr>
          <p:nvPr/>
        </p:nvCxnSpPr>
        <p:spPr>
          <a:xfrm flipH="1" flipV="1">
            <a:off x="6038814" y="3538574"/>
            <a:ext cx="479510" cy="14338"/>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799" y="3082793"/>
            <a:ext cx="1657350" cy="388869"/>
          </a:xfrm>
          <a:prstGeom prst="rect">
            <a:avLst/>
          </a:prstGeom>
          <a:solidFill>
            <a:schemeClr val="bg1"/>
          </a:solidFill>
          <a:ln w="19050">
            <a:solidFill>
              <a:srgbClr val="C00000"/>
            </a:solidFill>
          </a:ln>
        </p:spPr>
        <p:txBody>
          <a:bodyPr wrap="square" lIns="87929" tIns="43964" rIns="87929" bIns="43964" rtlCol="0">
            <a:spAutoFit/>
          </a:bodyPr>
          <a:lstStyle/>
          <a:p>
            <a:r>
              <a:rPr lang="en-US" sz="975" dirty="0"/>
              <a:t>Create request headers for </a:t>
            </a:r>
            <a:br>
              <a:rPr lang="en-US" sz="975" dirty="0"/>
            </a:br>
            <a:r>
              <a:rPr lang="en-US" sz="975" dirty="0"/>
              <a:t>HTTP Request</a:t>
            </a:r>
          </a:p>
        </p:txBody>
      </p:sp>
      <p:sp>
        <p:nvSpPr>
          <p:cNvPr id="24" name="TextBox 23"/>
          <p:cNvSpPr txBox="1"/>
          <p:nvPr/>
        </p:nvSpPr>
        <p:spPr>
          <a:xfrm>
            <a:off x="304799" y="3746575"/>
            <a:ext cx="1657350" cy="538910"/>
          </a:xfrm>
          <a:prstGeom prst="rect">
            <a:avLst/>
          </a:prstGeom>
          <a:solidFill>
            <a:schemeClr val="bg1"/>
          </a:solidFill>
          <a:ln w="19050">
            <a:solidFill>
              <a:srgbClr val="C00000"/>
            </a:solidFill>
          </a:ln>
        </p:spPr>
        <p:txBody>
          <a:bodyPr wrap="square" lIns="87929" tIns="43964" rIns="87929" bIns="43964" rtlCol="0">
            <a:spAutoFit/>
          </a:bodyPr>
          <a:lstStyle/>
          <a:p>
            <a:r>
              <a:rPr lang="en-US" sz="975" dirty="0"/>
              <a:t>Send request to Web server using jQuery $.ajax function</a:t>
            </a:r>
          </a:p>
        </p:txBody>
      </p:sp>
      <p:cxnSp>
        <p:nvCxnSpPr>
          <p:cNvPr id="25" name="Straight Arrow Connector 24"/>
          <p:cNvCxnSpPr>
            <a:stCxn id="21" idx="3"/>
          </p:cNvCxnSpPr>
          <p:nvPr/>
        </p:nvCxnSpPr>
        <p:spPr>
          <a:xfrm flipV="1">
            <a:off x="1962149" y="3200400"/>
            <a:ext cx="247651" cy="76828"/>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3"/>
          </p:cNvCxnSpPr>
          <p:nvPr/>
        </p:nvCxnSpPr>
        <p:spPr>
          <a:xfrm>
            <a:off x="1962149" y="4016030"/>
            <a:ext cx="247651" cy="22570"/>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91200" y="4724400"/>
            <a:ext cx="1764153" cy="388869"/>
          </a:xfrm>
          <a:prstGeom prst="rect">
            <a:avLst/>
          </a:prstGeom>
          <a:solidFill>
            <a:schemeClr val="bg1"/>
          </a:solidFill>
          <a:ln w="19050">
            <a:solidFill>
              <a:srgbClr val="C00000"/>
            </a:solidFill>
          </a:ln>
        </p:spPr>
        <p:txBody>
          <a:bodyPr wrap="square" lIns="87929" tIns="43964" rIns="87929" bIns="43964" rtlCol="0">
            <a:spAutoFit/>
          </a:bodyPr>
          <a:lstStyle/>
          <a:p>
            <a:r>
              <a:rPr lang="en-US" sz="975" dirty="0"/>
              <a:t>Convert request body data to string-based JSON object</a:t>
            </a:r>
          </a:p>
        </p:txBody>
      </p:sp>
      <p:cxnSp>
        <p:nvCxnSpPr>
          <p:cNvPr id="30" name="Straight Arrow Connector 29"/>
          <p:cNvCxnSpPr>
            <a:stCxn id="27" idx="1"/>
          </p:cNvCxnSpPr>
          <p:nvPr/>
        </p:nvCxnSpPr>
        <p:spPr>
          <a:xfrm flipH="1" flipV="1">
            <a:off x="4800600" y="4800600"/>
            <a:ext cx="990600" cy="118235"/>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09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and Updating Content Using </a:t>
            </a:r>
            <a:r>
              <a:rPr lang="en-US" dirty="0" smtClean="0"/>
              <a:t>REST</a:t>
            </a:r>
            <a:endParaRPr lang="en-US" dirty="0"/>
          </a:p>
        </p:txBody>
      </p:sp>
    </p:spTree>
    <p:extLst>
      <p:ext uri="{BB962C8B-B14F-4D97-AF65-F5344CB8AC3E}">
        <p14:creationId xmlns:p14="http://schemas.microsoft.com/office/powerpoint/2010/main" val="106903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a:t>Overview of CSOM and REST</a:t>
            </a:r>
          </a:p>
          <a:p>
            <a:pPr>
              <a:buFont typeface="Wingdings" panose="05000000000000000000" pitchFamily="2" charset="2"/>
              <a:buChar char="ü"/>
            </a:pPr>
            <a:r>
              <a:rPr lang="en-US" dirty="0"/>
              <a:t>Programming CSOM with C# and JavaScript</a:t>
            </a:r>
          </a:p>
          <a:p>
            <a:pPr>
              <a:buFont typeface="Wingdings" panose="05000000000000000000" pitchFamily="2" charset="2"/>
              <a:buChar char="ü"/>
            </a:pPr>
            <a:r>
              <a:rPr lang="en-US" dirty="0"/>
              <a:t>REST and ODATA Fundamentals</a:t>
            </a:r>
          </a:p>
          <a:p>
            <a:pPr>
              <a:buFont typeface="Wingdings" panose="05000000000000000000" pitchFamily="2" charset="2"/>
              <a:buChar char="ü"/>
            </a:pPr>
            <a:r>
              <a:rPr lang="en-US" dirty="0"/>
              <a:t>Making REST calls with C# and </a:t>
            </a:r>
            <a:r>
              <a:rPr lang="en-US" dirty="0" smtClean="0"/>
              <a:t>JavaScript</a:t>
            </a:r>
            <a:endParaRPr lang="en-US" dirty="0"/>
          </a:p>
        </p:txBody>
      </p:sp>
    </p:spTree>
    <p:extLst>
      <p:ext uri="{BB962C8B-B14F-4D97-AF65-F5344CB8AC3E}">
        <p14:creationId xmlns:p14="http://schemas.microsoft.com/office/powerpoint/2010/main" val="326566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CSOM in SharePoint 2010</a:t>
            </a:r>
            <a:endParaRPr lang="en-US" dirty="0"/>
          </a:p>
        </p:txBody>
      </p:sp>
      <p:sp>
        <p:nvSpPr>
          <p:cNvPr id="5" name="Content Placeholder 4"/>
          <p:cNvSpPr>
            <a:spLocks noGrp="1"/>
          </p:cNvSpPr>
          <p:nvPr>
            <p:ph idx="1"/>
          </p:nvPr>
        </p:nvSpPr>
        <p:spPr/>
        <p:txBody>
          <a:bodyPr/>
          <a:lstStyle/>
          <a:p>
            <a:r>
              <a:rPr lang="en-US" dirty="0" smtClean="0"/>
              <a:t>CSOM made accessible through </a:t>
            </a:r>
            <a:r>
              <a:rPr lang="en-US" sz="2400" dirty="0" err="1" smtClean="0">
                <a:latin typeface="Courier New" panose="02070309020205020404" pitchFamily="49" charset="0"/>
                <a:cs typeface="Courier New" panose="02070309020205020404" pitchFamily="49" charset="0"/>
              </a:rPr>
              <a:t>client.svc</a:t>
            </a:r>
            <a:endParaRPr lang="en-US" dirty="0" smtClean="0">
              <a:latin typeface="Courier New" panose="02070309020205020404" pitchFamily="49" charset="0"/>
              <a:cs typeface="Courier New" panose="02070309020205020404" pitchFamily="49" charset="0"/>
            </a:endParaRPr>
          </a:p>
          <a:p>
            <a:r>
              <a:rPr lang="en-US" dirty="0" smtClean="0"/>
              <a:t>Direct access to </a:t>
            </a:r>
            <a:r>
              <a:rPr lang="en-US" dirty="0" err="1" smtClean="0">
                <a:latin typeface="Courier New" panose="02070309020205020404" pitchFamily="49" charset="0"/>
                <a:cs typeface="Courier New" panose="02070309020205020404" pitchFamily="49" charset="0"/>
              </a:rPr>
              <a:t>client.svc</a:t>
            </a:r>
            <a:r>
              <a:rPr lang="en-US" dirty="0" smtClean="0">
                <a:cs typeface="Courier New" panose="02070309020205020404" pitchFamily="49" charset="0"/>
              </a:rPr>
              <a:t> </a:t>
            </a:r>
            <a:r>
              <a:rPr lang="en-US" dirty="0"/>
              <a:t>not </a:t>
            </a:r>
            <a:r>
              <a:rPr lang="en-US" dirty="0" smtClean="0"/>
              <a:t>supported</a:t>
            </a:r>
            <a:endParaRPr lang="en-US" dirty="0">
              <a:latin typeface="Courier New" panose="02070309020205020404" pitchFamily="49" charset="0"/>
              <a:cs typeface="Courier New" panose="02070309020205020404" pitchFamily="49" charset="0"/>
            </a:endParaRPr>
          </a:p>
          <a:p>
            <a:r>
              <a:rPr lang="en-US" dirty="0" smtClean="0"/>
              <a:t>Calls to </a:t>
            </a:r>
            <a:r>
              <a:rPr lang="en-US" dirty="0" err="1">
                <a:latin typeface="Courier New" panose="02070309020205020404" pitchFamily="49" charset="0"/>
                <a:cs typeface="Courier New" panose="02070309020205020404" pitchFamily="49" charset="0"/>
              </a:rPr>
              <a:t>client.svc</a:t>
            </a:r>
            <a:r>
              <a:rPr lang="en-US" dirty="0" smtClean="0"/>
              <a:t> must go through </a:t>
            </a:r>
            <a:br>
              <a:rPr lang="en-US" dirty="0" smtClean="0"/>
            </a:br>
            <a:r>
              <a:rPr lang="en-US" dirty="0" smtClean="0"/>
              <a:t>supported entry points</a:t>
            </a:r>
          </a:p>
          <a:p>
            <a:r>
              <a:rPr lang="en-US" dirty="0" smtClean="0"/>
              <a:t>Supported entry points:</a:t>
            </a:r>
          </a:p>
          <a:p>
            <a:pPr lvl="1"/>
            <a:r>
              <a:rPr lang="en-US" dirty="0" smtClean="0"/>
              <a:t>.NET</a:t>
            </a:r>
          </a:p>
          <a:p>
            <a:pPr lvl="1"/>
            <a:r>
              <a:rPr lang="en-US" dirty="0" smtClean="0"/>
              <a:t>Silverlight </a:t>
            </a:r>
            <a:endParaRPr lang="en-US" dirty="0"/>
          </a:p>
          <a:p>
            <a:pPr lvl="1"/>
            <a:r>
              <a:rPr lang="en-US" dirty="0" smtClean="0"/>
              <a:t>JavaScript</a:t>
            </a:r>
          </a:p>
        </p:txBody>
      </p:sp>
    </p:spTree>
    <p:extLst>
      <p:ext uri="{BB962C8B-B14F-4D97-AF65-F5344CB8AC3E}">
        <p14:creationId xmlns:p14="http://schemas.microsoft.com/office/powerpoint/2010/main" val="3109596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Changes in SharePoint 2013</a:t>
            </a:r>
            <a:endParaRPr lang="en-US" dirty="0"/>
          </a:p>
        </p:txBody>
      </p:sp>
      <p:sp>
        <p:nvSpPr>
          <p:cNvPr id="5" name="Content Placeholder 4"/>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client.svc</a:t>
            </a:r>
            <a:r>
              <a:rPr lang="en-US" dirty="0" smtClean="0"/>
              <a:t> extended with REST capabilities</a:t>
            </a:r>
          </a:p>
          <a:p>
            <a:pPr lvl="1"/>
            <a:r>
              <a:rPr lang="en-US" dirty="0" err="1" smtClean="0">
                <a:latin typeface="Courier New" panose="02070309020205020404" pitchFamily="49" charset="0"/>
                <a:cs typeface="Courier New" panose="02070309020205020404" pitchFamily="49" charset="0"/>
              </a:rPr>
              <a:t>client.svc</a:t>
            </a:r>
            <a:r>
              <a:rPr lang="en-US" dirty="0" smtClean="0"/>
              <a:t> now supports direct access from </a:t>
            </a:r>
            <a:br>
              <a:rPr lang="en-US" dirty="0" smtClean="0"/>
            </a:br>
            <a:r>
              <a:rPr lang="en-US" dirty="0" smtClean="0"/>
              <a:t>REST clients</a:t>
            </a:r>
          </a:p>
          <a:p>
            <a:pPr lvl="1"/>
            <a:r>
              <a:rPr lang="en-US" dirty="0" err="1" smtClean="0">
                <a:latin typeface="Courier New" panose="02070309020205020404" pitchFamily="49" charset="0"/>
                <a:cs typeface="Courier New" panose="02070309020205020404" pitchFamily="49" charset="0"/>
              </a:rPr>
              <a:t>client.svc</a:t>
            </a:r>
            <a:r>
              <a:rPr lang="en-US" dirty="0" smtClean="0"/>
              <a:t> accepts HTTP GET, PUT, POST requests</a:t>
            </a:r>
          </a:p>
          <a:p>
            <a:pPr lvl="1"/>
            <a:r>
              <a:rPr lang="en-US" dirty="0" smtClean="0"/>
              <a:t>Implemented in accordance with </a:t>
            </a:r>
            <a:r>
              <a:rPr lang="en-US" dirty="0" err="1" smtClean="0"/>
              <a:t>OData</a:t>
            </a:r>
            <a:r>
              <a:rPr lang="en-US" dirty="0" smtClean="0"/>
              <a:t> protocol</a:t>
            </a:r>
          </a:p>
          <a:p>
            <a:r>
              <a:rPr lang="en-US" dirty="0" smtClean="0"/>
              <a:t>CSOM extended with new APIs</a:t>
            </a:r>
          </a:p>
          <a:p>
            <a:pPr lvl="1"/>
            <a:r>
              <a:rPr lang="en-US" dirty="0" smtClean="0"/>
              <a:t>New APIs for SharePoint Server functionality</a:t>
            </a:r>
          </a:p>
          <a:p>
            <a:pPr lvl="1"/>
            <a:r>
              <a:rPr lang="en-US" dirty="0" smtClean="0"/>
              <a:t>New API for Windows Phone Applications</a:t>
            </a:r>
            <a:endParaRPr lang="en-US" dirty="0"/>
          </a:p>
        </p:txBody>
      </p:sp>
    </p:spTree>
    <p:extLst>
      <p:ext uri="{BB962C8B-B14F-4D97-AF65-F5344CB8AC3E}">
        <p14:creationId xmlns:p14="http://schemas.microsoft.com/office/powerpoint/2010/main" val="2023837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is covered in the new CSOM?</a:t>
            </a:r>
            <a:endParaRPr lang="en-US" dirty="0"/>
          </a:p>
        </p:txBody>
      </p:sp>
      <p:sp>
        <p:nvSpPr>
          <p:cNvPr id="5" name="Content Placeholder 4"/>
          <p:cNvSpPr>
            <a:spLocks noGrp="1"/>
          </p:cNvSpPr>
          <p:nvPr>
            <p:ph idx="1"/>
          </p:nvPr>
        </p:nvSpPr>
        <p:spPr/>
        <p:txBody>
          <a:bodyPr/>
          <a:lstStyle/>
          <a:p>
            <a:r>
              <a:rPr lang="en-US" dirty="0" smtClean="0"/>
              <a:t>New APIs with SharePoint Server functionality</a:t>
            </a:r>
          </a:p>
          <a:p>
            <a:pPr lvl="1"/>
            <a:r>
              <a:rPr lang="en-US" sz="2000" dirty="0" smtClean="0"/>
              <a:t>User Profiles</a:t>
            </a:r>
          </a:p>
          <a:p>
            <a:pPr lvl="1"/>
            <a:r>
              <a:rPr lang="en-US" sz="2000" dirty="0" smtClean="0"/>
              <a:t>Search</a:t>
            </a:r>
          </a:p>
          <a:p>
            <a:pPr lvl="1"/>
            <a:r>
              <a:rPr lang="en-US" sz="2000" dirty="0" smtClean="0"/>
              <a:t>Taxonomy</a:t>
            </a:r>
          </a:p>
          <a:p>
            <a:pPr lvl="1"/>
            <a:r>
              <a:rPr lang="en-US" sz="2000" dirty="0" smtClean="0"/>
              <a:t>Feeds</a:t>
            </a:r>
          </a:p>
          <a:p>
            <a:pPr lvl="1"/>
            <a:r>
              <a:rPr lang="en-US" sz="2000" dirty="0" smtClean="0"/>
              <a:t>Publishing</a:t>
            </a:r>
          </a:p>
          <a:p>
            <a:pPr lvl="1"/>
            <a:r>
              <a:rPr lang="en-US" sz="2000" dirty="0" smtClean="0"/>
              <a:t>Sharing</a:t>
            </a:r>
          </a:p>
          <a:p>
            <a:pPr lvl="1"/>
            <a:r>
              <a:rPr lang="en-US" sz="2000" dirty="0" smtClean="0"/>
              <a:t>Workflow</a:t>
            </a:r>
          </a:p>
          <a:p>
            <a:pPr lvl="1"/>
            <a:r>
              <a:rPr lang="en-US" sz="2000" dirty="0" smtClean="0"/>
              <a:t>E-Discovery</a:t>
            </a:r>
          </a:p>
          <a:p>
            <a:pPr lvl="1"/>
            <a:r>
              <a:rPr lang="en-US" sz="2000" dirty="0" smtClean="0"/>
              <a:t>IRM</a:t>
            </a:r>
          </a:p>
          <a:p>
            <a:pPr lvl="1"/>
            <a:r>
              <a:rPr lang="en-US" sz="2000" dirty="0" smtClean="0"/>
              <a:t>Analytics</a:t>
            </a:r>
          </a:p>
          <a:p>
            <a:pPr lvl="1"/>
            <a:r>
              <a:rPr lang="en-US" sz="2000" dirty="0" smtClean="0"/>
              <a:t>Business Data</a:t>
            </a:r>
            <a:endParaRPr lang="en-US" sz="2000" dirty="0"/>
          </a:p>
        </p:txBody>
      </p:sp>
    </p:spTree>
    <p:extLst>
      <p:ext uri="{BB962C8B-B14F-4D97-AF65-F5344CB8AC3E}">
        <p14:creationId xmlns:p14="http://schemas.microsoft.com/office/powerpoint/2010/main" val="2716797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SharePoint 2013 Remote API Architecture</a:t>
            </a:r>
            <a:endParaRPr lang="en-US" dirty="0"/>
          </a:p>
        </p:txBody>
      </p:sp>
      <p:grpSp>
        <p:nvGrpSpPr>
          <p:cNvPr id="11" name="Group 10"/>
          <p:cNvGrpSpPr/>
          <p:nvPr/>
        </p:nvGrpSpPr>
        <p:grpSpPr>
          <a:xfrm>
            <a:off x="228600" y="2362200"/>
            <a:ext cx="8710461" cy="3562887"/>
            <a:chOff x="814539" y="2304513"/>
            <a:chExt cx="7415062" cy="2811208"/>
          </a:xfrm>
        </p:grpSpPr>
        <p:cxnSp>
          <p:nvCxnSpPr>
            <p:cNvPr id="7" name="Straight Connector 6"/>
            <p:cNvCxnSpPr/>
            <p:nvPr/>
          </p:nvCxnSpPr>
          <p:spPr>
            <a:xfrm>
              <a:off x="838201" y="3229279"/>
              <a:ext cx="7391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Right Arrow Callout 11"/>
            <p:cNvSpPr/>
            <p:nvPr/>
          </p:nvSpPr>
          <p:spPr>
            <a:xfrm rot="16200000">
              <a:off x="4420934" y="1753307"/>
              <a:ext cx="1483499" cy="3869377"/>
            </a:xfrm>
            <a:prstGeom prst="rightArrowCallout">
              <a:avLst>
                <a:gd name="adj1" fmla="val 46561"/>
                <a:gd name="adj2" fmla="val 34138"/>
                <a:gd name="adj3" fmla="val 25000"/>
                <a:gd name="adj4" fmla="val 62622"/>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endParaRPr lang="en-US" sz="1350">
                <a:solidFill>
                  <a:prstClr val="white"/>
                </a:solidFill>
              </a:endParaRPr>
            </a:p>
          </p:txBody>
        </p:sp>
        <p:sp>
          <p:nvSpPr>
            <p:cNvPr id="2" name="Rectangle 1"/>
            <p:cNvSpPr/>
            <p:nvPr/>
          </p:nvSpPr>
          <p:spPr>
            <a:xfrm>
              <a:off x="3306845"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JavaScript Library</a:t>
              </a:r>
            </a:p>
          </p:txBody>
        </p:sp>
        <p:sp>
          <p:nvSpPr>
            <p:cNvPr id="3" name="Rectangle 2"/>
            <p:cNvSpPr/>
            <p:nvPr/>
          </p:nvSpPr>
          <p:spPr>
            <a:xfrm>
              <a:off x="4563746" y="3669200"/>
              <a:ext cx="1143000" cy="685979"/>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Silverlight Library</a:t>
              </a:r>
            </a:p>
          </p:txBody>
        </p:sp>
        <p:sp>
          <p:nvSpPr>
            <p:cNvPr id="4" name="Rectangle 3"/>
            <p:cNvSpPr/>
            <p:nvPr/>
          </p:nvSpPr>
          <p:spPr>
            <a:xfrm>
              <a:off x="5820648"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err="1">
                  <a:solidFill>
                    <a:schemeClr val="bg1"/>
                  </a:solidFill>
                  <a:latin typeface="Segoe UI" pitchFamily="34" charset="0"/>
                  <a:ea typeface="Segoe UI" pitchFamily="34" charset="0"/>
                  <a:cs typeface="Segoe UI" pitchFamily="34" charset="0"/>
                </a:rPr>
                <a:t>.Net</a:t>
              </a:r>
              <a:r>
                <a:rPr lang="en-US" sz="1350" dirty="0">
                  <a:solidFill>
                    <a:schemeClr val="bg1"/>
                  </a:solidFill>
                  <a:latin typeface="Segoe UI" pitchFamily="34" charset="0"/>
                  <a:ea typeface="Segoe UI" pitchFamily="34" charset="0"/>
                  <a:cs typeface="Segoe UI" pitchFamily="34" charset="0"/>
                </a:rPr>
                <a:t> CLR Library</a:t>
              </a:r>
            </a:p>
          </p:txBody>
        </p:sp>
        <p:sp>
          <p:nvSpPr>
            <p:cNvPr id="5" name="Rectangle 4"/>
            <p:cNvSpPr/>
            <p:nvPr/>
          </p:nvSpPr>
          <p:spPr>
            <a:xfrm>
              <a:off x="1905002" y="4486907"/>
              <a:ext cx="5181599" cy="6288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87917" tIns="43958" rIns="87917" bIns="43958" rtlCol="0" anchor="ctr"/>
            <a:lstStyle/>
            <a:p>
              <a:pPr algn="ctr" defTabSz="659476"/>
              <a:r>
                <a:rPr lang="en-US" sz="2000" dirty="0">
                  <a:solidFill>
                    <a:srgbClr val="343434">
                      <a:lumMod val="75000"/>
                    </a:srgbClr>
                  </a:solidFill>
                  <a:latin typeface="Segoe UI" pitchFamily="34" charset="0"/>
                  <a:ea typeface="Segoe UI" pitchFamily="34" charset="0"/>
                  <a:cs typeface="Segoe UI" pitchFamily="34" charset="0"/>
                </a:rPr>
                <a:t>Custom Client Code</a:t>
              </a:r>
            </a:p>
          </p:txBody>
        </p:sp>
        <p:sp>
          <p:nvSpPr>
            <p:cNvPr id="8" name="TextBox 7"/>
            <p:cNvSpPr txBox="1"/>
            <p:nvPr/>
          </p:nvSpPr>
          <p:spPr>
            <a:xfrm>
              <a:off x="844387" y="3229282"/>
              <a:ext cx="615171" cy="296524"/>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Client</a:t>
              </a:r>
            </a:p>
          </p:txBody>
        </p:sp>
        <p:sp>
          <p:nvSpPr>
            <p:cNvPr id="9" name="TextBox 8"/>
            <p:cNvSpPr txBox="1"/>
            <p:nvPr/>
          </p:nvSpPr>
          <p:spPr>
            <a:xfrm>
              <a:off x="814539" y="2946245"/>
              <a:ext cx="659543" cy="296524"/>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Server</a:t>
              </a:r>
            </a:p>
          </p:txBody>
        </p:sp>
        <p:sp>
          <p:nvSpPr>
            <p:cNvPr id="10" name="Rectangle 9"/>
            <p:cNvSpPr/>
            <p:nvPr/>
          </p:nvSpPr>
          <p:spPr>
            <a:xfrm>
              <a:off x="1981201" y="2304513"/>
              <a:ext cx="5105400" cy="6288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87917" tIns="43958" rIns="87917" bIns="43958" rtlCol="0" anchor="ctr"/>
            <a:lstStyle/>
            <a:p>
              <a:pPr algn="ctr" defTabSz="659476"/>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api</a:t>
              </a:r>
              <a:r>
                <a:rPr lang="en-US" sz="2000" dirty="0">
                  <a:solidFill>
                    <a:schemeClr val="bg1"/>
                  </a:solidFill>
                  <a:latin typeface="Segoe UI" pitchFamily="34" charset="0"/>
                  <a:ea typeface="Segoe UI" pitchFamily="34" charset="0"/>
                  <a:cs typeface="Segoe UI" pitchFamily="34" charset="0"/>
                </a:rPr>
                <a:t>  </a:t>
              </a:r>
              <a:r>
                <a:rPr lang="en-US" sz="2000" dirty="0">
                  <a:solidFill>
                    <a:schemeClr val="bg1">
                      <a:lumMod val="85000"/>
                    </a:schemeClr>
                  </a:solidFill>
                  <a:latin typeface="Segoe UI" pitchFamily="34" charset="0"/>
                  <a:ea typeface="Segoe UI" pitchFamily="34" charset="0"/>
                  <a:cs typeface="Segoe UI" pitchFamily="34" charset="0"/>
                </a:rPr>
                <a:t>is new alias for</a:t>
              </a:r>
              <a:r>
                <a:rPr lang="en-US" sz="2000" dirty="0">
                  <a:solidFill>
                    <a:schemeClr val="bg1"/>
                  </a:solidFill>
                  <a:latin typeface="Segoe UI" pitchFamily="34" charset="0"/>
                  <a:ea typeface="Segoe UI" pitchFamily="34" charset="0"/>
                  <a:cs typeface="Segoe UI" pitchFamily="34" charset="0"/>
                </a:rPr>
                <a:t> </a:t>
              </a:r>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vti_bin</a:t>
              </a:r>
              <a:r>
                <a:rPr lang="en-US" sz="2000" b="1" dirty="0">
                  <a:solidFill>
                    <a:schemeClr val="bg1"/>
                  </a:solidFill>
                  <a:latin typeface="Segoe UI" pitchFamily="34" charset="0"/>
                  <a:ea typeface="Segoe UI" pitchFamily="34" charset="0"/>
                  <a:cs typeface="Segoe UI" pitchFamily="34" charset="0"/>
                </a:rPr>
                <a:t>/client.svc</a:t>
              </a:r>
            </a:p>
          </p:txBody>
        </p:sp>
        <p:sp>
          <p:nvSpPr>
            <p:cNvPr id="14" name="Down Arrow 13"/>
            <p:cNvSpPr/>
            <p:nvPr/>
          </p:nvSpPr>
          <p:spPr>
            <a:xfrm rot="10800000">
              <a:off x="1962762" y="2985718"/>
              <a:ext cx="1228483" cy="1489464"/>
            </a:xfrm>
            <a:prstGeom prst="downArrow">
              <a:avLst>
                <a:gd name="adj1" fmla="val 51994"/>
                <a:gd name="adj2" fmla="val 52111"/>
              </a:avLst>
            </a:prstGeom>
          </p:spPr>
          <p:style>
            <a:lnRef idx="2">
              <a:schemeClr val="accent3">
                <a:shade val="50000"/>
              </a:schemeClr>
            </a:lnRef>
            <a:fillRef idx="1">
              <a:schemeClr val="accent3"/>
            </a:fillRef>
            <a:effectRef idx="0">
              <a:schemeClr val="accent3"/>
            </a:effectRef>
            <a:fontRef idx="minor">
              <a:schemeClr val="lt1"/>
            </a:fontRef>
          </p:style>
          <p:txBody>
            <a:bodyPr lIns="87917" tIns="43958" rIns="87917" bIns="43958" rtlCol="0" anchor="ctr"/>
            <a:lstStyle/>
            <a:p>
              <a:pPr algn="ctr" defTabSz="659476"/>
              <a:endParaRPr lang="en-US" sz="1350" dirty="0">
                <a:solidFill>
                  <a:prstClr val="white"/>
                </a:solidFill>
              </a:endParaRPr>
            </a:p>
          </p:txBody>
        </p:sp>
        <p:sp>
          <p:nvSpPr>
            <p:cNvPr id="15" name="TextBox 14"/>
            <p:cNvSpPr txBox="1"/>
            <p:nvPr/>
          </p:nvSpPr>
          <p:spPr>
            <a:xfrm>
              <a:off x="2081702" y="3322827"/>
              <a:ext cx="990600" cy="273440"/>
            </a:xfrm>
            <a:prstGeom prst="rect">
              <a:avLst/>
            </a:prstGeom>
            <a:noFill/>
          </p:spPr>
          <p:txBody>
            <a:bodyPr wrap="square" lIns="87917" tIns="43958" rIns="87917" bIns="43958" rtlCol="0">
              <a:spAutoFit/>
            </a:bodyPr>
            <a:lstStyle/>
            <a:p>
              <a:pPr algn="ctr" defTabSz="659476"/>
              <a:r>
                <a:rPr lang="en-US" sz="1200" b="1" dirty="0">
                  <a:solidFill>
                    <a:schemeClr val="bg1"/>
                  </a:solidFill>
                </a:rPr>
                <a:t>OData</a:t>
              </a:r>
            </a:p>
          </p:txBody>
        </p:sp>
        <p:sp>
          <p:nvSpPr>
            <p:cNvPr id="16" name="TextBox 15"/>
            <p:cNvSpPr txBox="1"/>
            <p:nvPr/>
          </p:nvSpPr>
          <p:spPr>
            <a:xfrm>
              <a:off x="4667383" y="3096315"/>
              <a:ext cx="990600" cy="504273"/>
            </a:xfrm>
            <a:prstGeom prst="rect">
              <a:avLst/>
            </a:prstGeom>
            <a:noFill/>
          </p:spPr>
          <p:txBody>
            <a:bodyPr wrap="square" lIns="87917" tIns="43958" rIns="87917" bIns="43958" rtlCol="0">
              <a:spAutoFit/>
            </a:bodyPr>
            <a:lstStyle/>
            <a:p>
              <a:pPr algn="ctr" defTabSz="659476"/>
              <a:r>
                <a:rPr lang="en-US" sz="1350" dirty="0">
                  <a:solidFill>
                    <a:schemeClr val="bg1"/>
                  </a:solidFill>
                  <a:effectLst>
                    <a:outerShdw blurRad="50800" dist="38100" dir="2700000" algn="tl" rotWithShape="0">
                      <a:prstClr val="black">
                        <a:alpha val="40000"/>
                      </a:prstClr>
                    </a:outerShdw>
                  </a:effectLst>
                </a:rPr>
                <a:t>Execute Query</a:t>
              </a:r>
            </a:p>
          </p:txBody>
        </p:sp>
      </p:grpSp>
    </p:spTree>
    <p:extLst>
      <p:ext uri="{BB962C8B-B14F-4D97-AF65-F5344CB8AC3E}">
        <p14:creationId xmlns:p14="http://schemas.microsoft.com/office/powerpoint/2010/main" val="31769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About ListData.svc?</a:t>
            </a:r>
            <a:endParaRPr lang="en-US" dirty="0"/>
          </a:p>
        </p:txBody>
      </p:sp>
      <p:sp>
        <p:nvSpPr>
          <p:cNvPr id="5" name="Content Placeholder 4"/>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ListData.svc</a:t>
            </a:r>
            <a:r>
              <a:rPr lang="en-US" dirty="0" smtClean="0"/>
              <a:t> added REST support for reading &amp; writing to SharePoint lists in SharePoint 2010</a:t>
            </a:r>
          </a:p>
          <a:p>
            <a:r>
              <a:rPr lang="en-US" dirty="0" smtClean="0"/>
              <a:t>Still present in SharePoint 2013, but primarily only for backwards capability </a:t>
            </a:r>
          </a:p>
          <a:p>
            <a:pPr lvl="1"/>
            <a:r>
              <a:rPr lang="en-US" dirty="0" smtClean="0"/>
              <a:t>Existing code won’t break</a:t>
            </a:r>
          </a:p>
          <a:p>
            <a:r>
              <a:rPr lang="en-US" dirty="0" smtClean="0"/>
              <a:t>New development recommendation: use new SharePoint 2013 REST/</a:t>
            </a:r>
            <a:r>
              <a:rPr lang="en-US" dirty="0" err="1" smtClean="0"/>
              <a:t>OData</a:t>
            </a:r>
            <a:r>
              <a:rPr lang="en-US" dirty="0" smtClean="0"/>
              <a:t> API</a:t>
            </a:r>
          </a:p>
        </p:txBody>
      </p:sp>
    </p:spTree>
    <p:extLst>
      <p:ext uri="{BB962C8B-B14F-4D97-AF65-F5344CB8AC3E}">
        <p14:creationId xmlns:p14="http://schemas.microsoft.com/office/powerpoint/2010/main" val="409204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a:solidFill>
                  <a:schemeClr val="bg1">
                    <a:lumMod val="50000"/>
                  </a:schemeClr>
                </a:solidFill>
              </a:rPr>
              <a:t>Overview of CSOM and REST</a:t>
            </a:r>
          </a:p>
          <a:p>
            <a:pPr>
              <a:buFont typeface="Wingdings" panose="05000000000000000000" pitchFamily="2" charset="2"/>
              <a:buChar char="Ø"/>
            </a:pPr>
            <a:r>
              <a:rPr lang="en-US" dirty="0"/>
              <a:t>Programming CSOM with C# and JavaScript</a:t>
            </a:r>
          </a:p>
          <a:p>
            <a:r>
              <a:rPr lang="en-US" dirty="0"/>
              <a:t>REST and ODATA Fundamentals</a:t>
            </a:r>
          </a:p>
          <a:p>
            <a:r>
              <a:rPr lang="en-US" dirty="0"/>
              <a:t>Making REST calls with C# and JavaScript</a:t>
            </a:r>
          </a:p>
        </p:txBody>
      </p:sp>
    </p:spTree>
    <p:extLst>
      <p:ext uri="{BB962C8B-B14F-4D97-AF65-F5344CB8AC3E}">
        <p14:creationId xmlns:p14="http://schemas.microsoft.com/office/powerpoint/2010/main" val="1439832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using CSOM </a:t>
            </a:r>
            <a:endParaRPr lang="en-US" dirty="0"/>
          </a:p>
        </p:txBody>
      </p:sp>
      <p:grpSp>
        <p:nvGrpSpPr>
          <p:cNvPr id="42" name="Group 41"/>
          <p:cNvGrpSpPr/>
          <p:nvPr/>
        </p:nvGrpSpPr>
        <p:grpSpPr>
          <a:xfrm>
            <a:off x="371391" y="1632973"/>
            <a:ext cx="8467810" cy="3683802"/>
            <a:chOff x="228600" y="1143000"/>
            <a:chExt cx="8763000" cy="5106319"/>
          </a:xfrm>
        </p:grpSpPr>
        <p:sp>
          <p:nvSpPr>
            <p:cNvPr id="8" name="Rectangle 7"/>
            <p:cNvSpPr/>
            <p:nvPr/>
          </p:nvSpPr>
          <p:spPr>
            <a:xfrm>
              <a:off x="228600" y="1143000"/>
              <a:ext cx="8763000" cy="5106319"/>
            </a:xfrm>
            <a:prstGeom prst="rect">
              <a:avLst/>
            </a:prstGeom>
            <a:solidFill>
              <a:srgbClr val="EDEB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grpSp>
          <p:nvGrpSpPr>
            <p:cNvPr id="9" name="Group 8"/>
            <p:cNvGrpSpPr/>
            <p:nvPr/>
          </p:nvGrpSpPr>
          <p:grpSpPr>
            <a:xfrm>
              <a:off x="609601" y="1524000"/>
              <a:ext cx="8077199" cy="4526013"/>
              <a:chOff x="0" y="1066800"/>
              <a:chExt cx="8839200" cy="4953009"/>
            </a:xfrm>
          </p:grpSpPr>
          <p:sp>
            <p:nvSpPr>
              <p:cNvPr id="10" name="Rounded Rectangle 9"/>
              <p:cNvSpPr/>
              <p:nvPr/>
            </p:nvSpPr>
            <p:spPr bwMode="auto">
              <a:xfrm>
                <a:off x="5029200" y="1828803"/>
                <a:ext cx="1676400" cy="3429004"/>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Client.svc</a:t>
                </a:r>
              </a:p>
            </p:txBody>
          </p:sp>
          <p:sp>
            <p:nvSpPr>
              <p:cNvPr id="11" name="Rounded Rectangle 10"/>
              <p:cNvSpPr/>
              <p:nvPr/>
            </p:nvSpPr>
            <p:spPr bwMode="auto">
              <a:xfrm>
                <a:off x="7086601" y="1828803"/>
                <a:ext cx="1676400" cy="1371602"/>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Server OM</a:t>
                </a:r>
              </a:p>
            </p:txBody>
          </p:sp>
          <p:sp>
            <p:nvSpPr>
              <p:cNvPr id="12" name="Can 11"/>
              <p:cNvSpPr/>
              <p:nvPr/>
            </p:nvSpPr>
            <p:spPr bwMode="auto">
              <a:xfrm>
                <a:off x="7162800" y="3733806"/>
                <a:ext cx="1676400" cy="1600203"/>
              </a:xfrm>
              <a:prstGeom prst="ca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Content</a:t>
                </a:r>
                <a:br>
                  <a:rPr lang="en-US" sz="1575" dirty="0">
                    <a:solidFill>
                      <a:sysClr val="windowText" lastClr="000000"/>
                    </a:solidFill>
                    <a:effectLst>
                      <a:outerShdw blurRad="38100" dist="38100" dir="2700000" algn="tl">
                        <a:srgbClr val="000000">
                          <a:alpha val="43137"/>
                        </a:srgbClr>
                      </a:outerShdw>
                    </a:effectLst>
                    <a:latin typeface="Segoe" pitchFamily="34" charset="0"/>
                  </a:rPr>
                </a:br>
                <a:r>
                  <a:rPr lang="en-US" sz="1575" dirty="0">
                    <a:solidFill>
                      <a:sysClr val="windowText" lastClr="000000"/>
                    </a:solidFill>
                    <a:effectLst>
                      <a:outerShdw blurRad="38100" dist="38100" dir="2700000" algn="tl">
                        <a:srgbClr val="000000">
                          <a:alpha val="43137"/>
                        </a:srgbClr>
                      </a:outerShdw>
                    </a:effectLst>
                    <a:latin typeface="Segoe" pitchFamily="34" charset="0"/>
                  </a:rPr>
                  <a:t>database</a:t>
                </a:r>
              </a:p>
            </p:txBody>
          </p:sp>
          <p:sp>
            <p:nvSpPr>
              <p:cNvPr id="13" name="Left-Right Arrow 12"/>
              <p:cNvSpPr/>
              <p:nvPr/>
            </p:nvSpPr>
            <p:spPr bwMode="auto">
              <a:xfrm>
                <a:off x="6629401" y="2209803"/>
                <a:ext cx="609600"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14" name="Left-Right Arrow 13"/>
              <p:cNvSpPr/>
              <p:nvPr/>
            </p:nvSpPr>
            <p:spPr bwMode="auto">
              <a:xfrm rot="5400000">
                <a:off x="7658100" y="3314705"/>
                <a:ext cx="609601"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Connector 14"/>
              <p:cNvCxnSpPr/>
              <p:nvPr/>
            </p:nvCxnSpPr>
            <p:spPr>
              <a:xfrm rot="5400000">
                <a:off x="4266406" y="2590805"/>
                <a:ext cx="305595" cy="7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914400" y="2133603"/>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a:r>
                  <a:rPr lang="en-US" sz="1350" dirty="0">
                    <a:solidFill>
                      <a:sysClr val="windowText" lastClr="000000"/>
                    </a:solidFill>
                    <a:effectLst>
                      <a:outerShdw blurRad="38100" dist="38100" dir="2700000" algn="tl">
                        <a:srgbClr val="000000">
                          <a:alpha val="43137"/>
                        </a:srgbClr>
                      </a:outerShdw>
                    </a:effectLst>
                    <a:latin typeface="Segoe" pitchFamily="34" charset="0"/>
                  </a:rPr>
                  <a:t>JavaScript OM</a:t>
                </a:r>
              </a:p>
            </p:txBody>
          </p:sp>
          <p:sp>
            <p:nvSpPr>
              <p:cNvPr id="17" name="Rounded Rectangle 16"/>
              <p:cNvSpPr/>
              <p:nvPr/>
            </p:nvSpPr>
            <p:spPr bwMode="auto">
              <a:xfrm>
                <a:off x="914400" y="3733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18" name="Rounded Rectangle 17"/>
              <p:cNvSpPr/>
              <p:nvPr/>
            </p:nvSpPr>
            <p:spPr bwMode="auto">
              <a:xfrm>
                <a:off x="914400" y="4495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Managed OM</a:t>
                </a:r>
              </a:p>
            </p:txBody>
          </p:sp>
          <p:sp>
            <p:nvSpPr>
              <p:cNvPr id="19" name="Rounded Rectangle 18"/>
              <p:cNvSpPr/>
              <p:nvPr/>
            </p:nvSpPr>
            <p:spPr bwMode="auto">
              <a:xfrm>
                <a:off x="914400" y="2819405"/>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20" name="Rounded Rectangle 19"/>
              <p:cNvSpPr/>
              <p:nvPr/>
            </p:nvSpPr>
            <p:spPr bwMode="auto">
              <a:xfrm>
                <a:off x="304800" y="5334008"/>
                <a:ext cx="3810001" cy="6858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125" dirty="0">
                    <a:solidFill>
                      <a:schemeClr val="bg1">
                        <a:lumMod val="75000"/>
                        <a:lumOff val="25000"/>
                      </a:schemeClr>
                    </a:solidFill>
                    <a:latin typeface="Arial Black" pitchFamily="34" charset="0"/>
                  </a:rPr>
                  <a:t>Your C# and VB.NET Code</a:t>
                </a:r>
              </a:p>
            </p:txBody>
          </p:sp>
          <p:sp>
            <p:nvSpPr>
              <p:cNvPr id="21" name="Rounded Rectangle 20"/>
              <p:cNvSpPr/>
              <p:nvPr/>
            </p:nvSpPr>
            <p:spPr bwMode="auto">
              <a:xfrm>
                <a:off x="228600" y="1066800"/>
                <a:ext cx="3886201" cy="6096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a:r>
                  <a:rPr lang="en-US" sz="1125" dirty="0">
                    <a:solidFill>
                      <a:schemeClr val="bg1">
                        <a:lumMod val="75000"/>
                        <a:lumOff val="25000"/>
                      </a:schemeClr>
                    </a:solidFill>
                    <a:latin typeface="Arial Black" pitchFamily="34" charset="0"/>
                  </a:rPr>
                  <a:t>Your JavaScript Code</a:t>
                </a:r>
              </a:p>
            </p:txBody>
          </p:sp>
          <p:cxnSp>
            <p:nvCxnSpPr>
              <p:cNvPr id="22" name="Straight Connector 21"/>
              <p:cNvCxnSpPr/>
              <p:nvPr/>
            </p:nvCxnSpPr>
            <p:spPr>
              <a:xfrm>
                <a:off x="228600" y="3429005"/>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bwMode="auto">
              <a:xfrm>
                <a:off x="3200400" y="3810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4" name="Right Arrow 23"/>
              <p:cNvSpPr/>
              <p:nvPr/>
            </p:nvSpPr>
            <p:spPr bwMode="auto">
              <a:xfrm>
                <a:off x="3200400" y="2895604"/>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5" name="Right Arrow 24"/>
              <p:cNvSpPr/>
              <p:nvPr/>
            </p:nvSpPr>
            <p:spPr bwMode="auto">
              <a:xfrm rot="10800000">
                <a:off x="3200400" y="4572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6" name="Right Arrow 25"/>
              <p:cNvSpPr/>
              <p:nvPr/>
            </p:nvSpPr>
            <p:spPr bwMode="auto">
              <a:xfrm rot="10800000">
                <a:off x="3200400" y="2209802"/>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7" name="Right Arrow 26"/>
              <p:cNvSpPr/>
              <p:nvPr/>
            </p:nvSpPr>
            <p:spPr bwMode="auto">
              <a:xfrm rot="16200000">
                <a:off x="1828800" y="4191005"/>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8" name="Right Arrow 27"/>
              <p:cNvSpPr/>
              <p:nvPr/>
            </p:nvSpPr>
            <p:spPr bwMode="auto">
              <a:xfrm rot="5400000">
                <a:off x="1828800" y="2590804"/>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9" name="Up-Down Arrow 28"/>
              <p:cNvSpPr/>
              <p:nvPr/>
            </p:nvSpPr>
            <p:spPr bwMode="auto">
              <a:xfrm>
                <a:off x="1828800" y="1600202"/>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0" name="Up-Down Arrow 29"/>
              <p:cNvSpPr/>
              <p:nvPr/>
            </p:nvSpPr>
            <p:spPr bwMode="auto">
              <a:xfrm>
                <a:off x="1905000" y="4800606"/>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1" name="TextBox 30"/>
              <p:cNvSpPr txBox="1"/>
              <p:nvPr/>
            </p:nvSpPr>
            <p:spPr>
              <a:xfrm>
                <a:off x="3276600" y="2636382"/>
                <a:ext cx="1733550" cy="385172"/>
              </a:xfrm>
              <a:prstGeom prst="rect">
                <a:avLst/>
              </a:prstGeom>
              <a:noFill/>
            </p:spPr>
            <p:txBody>
              <a:bodyPr wrap="square" rtlCol="0">
                <a:spAutoFit/>
              </a:bodyPr>
              <a:lstStyle/>
              <a:p>
                <a:pPr algn="ctr"/>
                <a:r>
                  <a:rPr lang="en-US" sz="1050" dirty="0"/>
                  <a:t>XML Request</a:t>
                </a:r>
              </a:p>
            </p:txBody>
          </p:sp>
          <p:sp>
            <p:nvSpPr>
              <p:cNvPr id="32" name="TextBox 31"/>
              <p:cNvSpPr txBox="1"/>
              <p:nvPr/>
            </p:nvSpPr>
            <p:spPr>
              <a:xfrm>
                <a:off x="3276600" y="3550784"/>
                <a:ext cx="1676946" cy="385172"/>
              </a:xfrm>
              <a:prstGeom prst="rect">
                <a:avLst/>
              </a:prstGeom>
              <a:noFill/>
            </p:spPr>
            <p:txBody>
              <a:bodyPr wrap="square" rtlCol="0">
                <a:spAutoFit/>
              </a:bodyPr>
              <a:lstStyle/>
              <a:p>
                <a:pPr algn="ctr"/>
                <a:r>
                  <a:rPr lang="en-US" sz="1050" dirty="0"/>
                  <a:t>XML Request</a:t>
                </a:r>
              </a:p>
            </p:txBody>
          </p:sp>
          <p:sp>
            <p:nvSpPr>
              <p:cNvPr id="33" name="TextBox 32"/>
              <p:cNvSpPr txBox="1"/>
              <p:nvPr/>
            </p:nvSpPr>
            <p:spPr>
              <a:xfrm>
                <a:off x="3276600" y="1950578"/>
                <a:ext cx="1733550" cy="385172"/>
              </a:xfrm>
              <a:prstGeom prst="rect">
                <a:avLst/>
              </a:prstGeom>
              <a:noFill/>
            </p:spPr>
            <p:txBody>
              <a:bodyPr wrap="square" rtlCol="0">
                <a:spAutoFit/>
              </a:bodyPr>
              <a:lstStyle/>
              <a:p>
                <a:pPr algn="ctr"/>
                <a:r>
                  <a:rPr lang="en-US" sz="1050" dirty="0"/>
                  <a:t>JSON Response</a:t>
                </a:r>
              </a:p>
            </p:txBody>
          </p:sp>
          <p:sp>
            <p:nvSpPr>
              <p:cNvPr id="34" name="TextBox 33"/>
              <p:cNvSpPr txBox="1"/>
              <p:nvPr/>
            </p:nvSpPr>
            <p:spPr>
              <a:xfrm>
                <a:off x="3200399" y="4312782"/>
                <a:ext cx="1905000" cy="385172"/>
              </a:xfrm>
              <a:prstGeom prst="rect">
                <a:avLst/>
              </a:prstGeom>
              <a:noFill/>
            </p:spPr>
            <p:txBody>
              <a:bodyPr wrap="square" rtlCol="0">
                <a:spAutoFit/>
              </a:bodyPr>
              <a:lstStyle/>
              <a:p>
                <a:pPr algn="ctr"/>
                <a:r>
                  <a:rPr lang="en-US" sz="1050" dirty="0"/>
                  <a:t>JSON Response</a:t>
                </a:r>
              </a:p>
            </p:txBody>
          </p:sp>
          <p:cxnSp>
            <p:nvCxnSpPr>
              <p:cNvPr id="35" name="Straight Connector 34"/>
              <p:cNvCxnSpPr/>
              <p:nvPr/>
            </p:nvCxnSpPr>
            <p:spPr>
              <a:xfrm rot="5400000">
                <a:off x="4039393" y="1600202"/>
                <a:ext cx="761207"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191397" y="3352407"/>
                <a:ext cx="457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229497" y="4228709"/>
                <a:ext cx="381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657996" y="5189154"/>
                <a:ext cx="1524000" cy="79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0" y="1752600"/>
                <a:ext cx="1066800" cy="402679"/>
              </a:xfrm>
              <a:prstGeom prst="rect">
                <a:avLst/>
              </a:prstGeom>
              <a:noFill/>
            </p:spPr>
            <p:txBody>
              <a:bodyPr wrap="square" rtlCol="0">
                <a:spAutoFit/>
              </a:bodyPr>
              <a:lstStyle/>
              <a:p>
                <a:r>
                  <a:rPr lang="en-US" sz="1125" dirty="0"/>
                  <a:t>Browser</a:t>
                </a:r>
              </a:p>
            </p:txBody>
          </p:sp>
          <p:sp>
            <p:nvSpPr>
              <p:cNvPr id="40" name="TextBox 39"/>
              <p:cNvSpPr txBox="1"/>
              <p:nvPr/>
            </p:nvSpPr>
            <p:spPr>
              <a:xfrm>
                <a:off x="0" y="4953005"/>
                <a:ext cx="1905000" cy="402679"/>
              </a:xfrm>
              <a:prstGeom prst="rect">
                <a:avLst/>
              </a:prstGeom>
              <a:noFill/>
            </p:spPr>
            <p:txBody>
              <a:bodyPr wrap="square" rtlCol="0">
                <a:spAutoFit/>
              </a:bodyPr>
              <a:lstStyle/>
              <a:p>
                <a:r>
                  <a:rPr lang="en-US" sz="1125" dirty="0"/>
                  <a:t>Managed Client</a:t>
                </a:r>
              </a:p>
            </p:txBody>
          </p:sp>
          <p:sp>
            <p:nvSpPr>
              <p:cNvPr id="41" name="TextBox 40"/>
              <p:cNvSpPr txBox="1"/>
              <p:nvPr/>
            </p:nvSpPr>
            <p:spPr>
              <a:xfrm>
                <a:off x="4942904" y="5422452"/>
                <a:ext cx="1986163" cy="402679"/>
              </a:xfrm>
              <a:prstGeom prst="rect">
                <a:avLst/>
              </a:prstGeom>
              <a:noFill/>
            </p:spPr>
            <p:txBody>
              <a:bodyPr wrap="square" rtlCol="0">
                <a:spAutoFit/>
              </a:bodyPr>
              <a:lstStyle/>
              <a:p>
                <a:r>
                  <a:rPr lang="en-US" sz="1125" dirty="0"/>
                  <a:t>SharePoint Web Server</a:t>
                </a:r>
              </a:p>
            </p:txBody>
          </p:sp>
        </p:grpSp>
      </p:grpSp>
    </p:spTree>
    <p:extLst>
      <p:ext uri="{BB962C8B-B14F-4D97-AF65-F5344CB8AC3E}">
        <p14:creationId xmlns:p14="http://schemas.microsoft.com/office/powerpoint/2010/main" val="394591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FA6F1D-C02C-42B3-AA92-A93090FF97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schemas.microsoft.com/office/2006/metadata/properties"/>
    <ds:schemaRef ds:uri="http://schemas.openxmlformats.org/package/2006/metadata/core-properties"/>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322</TotalTime>
  <Words>3095</Words>
  <Application>Microsoft Office PowerPoint</Application>
  <PresentationFormat>On-screen Show (4:3)</PresentationFormat>
  <Paragraphs>379</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CPT Course Module</vt:lpstr>
      <vt:lpstr>Client-Side SharePoint Development</vt:lpstr>
      <vt:lpstr>Agenda</vt:lpstr>
      <vt:lpstr>CSOM in SharePoint 2010</vt:lpstr>
      <vt:lpstr>Changes in SharePoint 2013</vt:lpstr>
      <vt:lpstr>What is covered in the new CSOM?</vt:lpstr>
      <vt:lpstr>SharePoint 2013 Remote API Architecture</vt:lpstr>
      <vt:lpstr>What About ListData.svc?</vt:lpstr>
      <vt:lpstr>Agenda</vt:lpstr>
      <vt:lpstr>Programming using CSOM </vt:lpstr>
      <vt:lpstr>Changes to CSOM in SharePoint 2013</vt:lpstr>
      <vt:lpstr>CSOM using Managed Code</vt:lpstr>
      <vt:lpstr>CSOM using JavaScript</vt:lpstr>
      <vt:lpstr>Programming CSOM with C#</vt:lpstr>
      <vt:lpstr>Agenda</vt:lpstr>
      <vt:lpstr>REST URLs in SharePoint 2013</vt:lpstr>
      <vt:lpstr>Mapping Objects to Resources</vt:lpstr>
      <vt:lpstr>Testing REST Calls Through the Browser</vt:lpstr>
      <vt:lpstr>Executing REST Queries Through The Browser</vt:lpstr>
      <vt:lpstr>Agenda</vt:lpstr>
      <vt:lpstr>Returning ATOM XML vs. JSON</vt:lpstr>
      <vt:lpstr>REST Query from Managed Code</vt:lpstr>
      <vt:lpstr>REST Query Using JavaScript &amp; jQuery</vt:lpstr>
      <vt:lpstr>Updates and the Form Digest</vt:lpstr>
      <vt:lpstr>Creating Lists with Managed Code &amp; REST</vt:lpstr>
      <vt:lpstr>Creating Lists with JavaScript and REST</vt:lpstr>
      <vt:lpstr>Querying and Updating Content Using REST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SharePoint Development</dc:title>
  <dc:creator>Windows User</dc:creator>
  <cp:lastModifiedBy>Chris</cp:lastModifiedBy>
  <cp:revision>59</cp:revision>
  <dcterms:created xsi:type="dcterms:W3CDTF">2012-07-07T16:17:22Z</dcterms:created>
  <dcterms:modified xsi:type="dcterms:W3CDTF">2014-01-08T20:37:58Z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